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7" r:id="rId12"/>
    <p:sldId id="268" r:id="rId13"/>
    <p:sldId id="267" r:id="rId14"/>
    <p:sldId id="269" r:id="rId15"/>
    <p:sldId id="270" r:id="rId16"/>
    <p:sldId id="271" r:id="rId17"/>
    <p:sldId id="272" r:id="rId18"/>
    <p:sldId id="273" r:id="rId19"/>
    <p:sldId id="274" r:id="rId20"/>
    <p:sldId id="275" r:id="rId21"/>
    <p:sldId id="278"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1244F9-E823-4E76-9C59-5C3E1B6E1831}"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144012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244F9-E823-4E76-9C59-5C3E1B6E1831}"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245880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244F9-E823-4E76-9C59-5C3E1B6E1831}"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152700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244F9-E823-4E76-9C59-5C3E1B6E1831}"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368872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244F9-E823-4E76-9C59-5C3E1B6E1831}"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135450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1244F9-E823-4E76-9C59-5C3E1B6E1831}"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405411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1244F9-E823-4E76-9C59-5C3E1B6E1831}" type="datetimeFigureOut">
              <a:rPr lang="en-US" smtClean="0"/>
              <a:t>9/7/2014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321743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1244F9-E823-4E76-9C59-5C3E1B6E1831}" type="datetimeFigureOut">
              <a:rPr lang="en-US" smtClean="0"/>
              <a:t>9/7/2014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407024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244F9-E823-4E76-9C59-5C3E1B6E1831}" type="datetimeFigureOut">
              <a:rPr lang="en-US" smtClean="0"/>
              <a:t>9/7/2014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123103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244F9-E823-4E76-9C59-5C3E1B6E1831}"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321734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244F9-E823-4E76-9C59-5C3E1B6E1831}"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404D3-5793-4ED5-AF46-BB18DE017734}" type="slidenum">
              <a:rPr lang="en-US" smtClean="0"/>
              <a:t>‹#›</a:t>
            </a:fld>
            <a:endParaRPr lang="en-US"/>
          </a:p>
        </p:txBody>
      </p:sp>
    </p:spTree>
    <p:extLst>
      <p:ext uri="{BB962C8B-B14F-4D97-AF65-F5344CB8AC3E}">
        <p14:creationId xmlns:p14="http://schemas.microsoft.com/office/powerpoint/2010/main" val="414749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244F9-E823-4E76-9C59-5C3E1B6E1831}" type="datetimeFigureOut">
              <a:rPr lang="en-US" smtClean="0"/>
              <a:t>9/7/2014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404D3-5793-4ED5-AF46-BB18DE017734}" type="slidenum">
              <a:rPr lang="en-US" smtClean="0"/>
              <a:t>‹#›</a:t>
            </a:fld>
            <a:endParaRPr lang="en-US"/>
          </a:p>
        </p:txBody>
      </p:sp>
    </p:spTree>
    <p:extLst>
      <p:ext uri="{BB962C8B-B14F-4D97-AF65-F5344CB8AC3E}">
        <p14:creationId xmlns:p14="http://schemas.microsoft.com/office/powerpoint/2010/main" val="167071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Tokens</a:t>
            </a:r>
            <a:endParaRPr lang="en-US" sz="3200" b="1"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smtClean="0"/>
              <a:t>In a Java program, all characters are grouped into symbols called </a:t>
            </a:r>
            <a:r>
              <a:rPr lang="en-US" sz="1600" b="1" dirty="0" smtClean="0"/>
              <a:t>tokens.</a:t>
            </a:r>
          </a:p>
          <a:p>
            <a:pPr algn="just"/>
            <a:r>
              <a:rPr lang="en-US" sz="1600" dirty="0" smtClean="0"/>
              <a:t>Total 6 tokens in java</a:t>
            </a:r>
          </a:p>
          <a:p>
            <a:pPr algn="just">
              <a:buFont typeface="+mj-lt"/>
              <a:buAutoNum type="arabicPeriod"/>
            </a:pPr>
            <a:r>
              <a:rPr lang="en-US" sz="1600" dirty="0" smtClean="0"/>
              <a:t>Identifiers: names the programmer chooses </a:t>
            </a:r>
          </a:p>
          <a:p>
            <a:pPr algn="just">
              <a:buFont typeface="+mj-lt"/>
              <a:buAutoNum type="arabicPeriod"/>
            </a:pPr>
            <a:r>
              <a:rPr lang="en-US" sz="1600" dirty="0" smtClean="0"/>
              <a:t>Keywords: names already in the programming language </a:t>
            </a:r>
          </a:p>
          <a:p>
            <a:pPr algn="just">
              <a:buFont typeface="+mj-lt"/>
              <a:buAutoNum type="arabicPeriod"/>
            </a:pPr>
            <a:r>
              <a:rPr lang="en-US" sz="1600" dirty="0" smtClean="0"/>
              <a:t>Separators (also known as punctuators): punctuation characters and paired-delimiters </a:t>
            </a:r>
          </a:p>
          <a:p>
            <a:pPr algn="just">
              <a:buFont typeface="+mj-lt"/>
              <a:buAutoNum type="arabicPeriod"/>
            </a:pPr>
            <a:r>
              <a:rPr lang="en-US" sz="1600" dirty="0" smtClean="0"/>
              <a:t>Operators: symbols that operate on arguments and produce results </a:t>
            </a:r>
          </a:p>
          <a:p>
            <a:pPr algn="just">
              <a:buFont typeface="+mj-lt"/>
              <a:buAutoNum type="arabicPeriod"/>
            </a:pPr>
            <a:r>
              <a:rPr lang="en-US" sz="1600" dirty="0" smtClean="0"/>
              <a:t>Literals (specified by their </a:t>
            </a:r>
            <a:r>
              <a:rPr lang="en-US" sz="1600" b="1" dirty="0" smtClean="0"/>
              <a:t>type</a:t>
            </a:r>
            <a:r>
              <a:rPr lang="en-US" sz="1600" dirty="0" smtClean="0"/>
              <a:t>) </a:t>
            </a:r>
          </a:p>
          <a:p>
            <a:pPr algn="just">
              <a:buFont typeface="+mj-lt"/>
              <a:buAutoNum type="arabicPeriod"/>
            </a:pPr>
            <a:r>
              <a:rPr lang="en-US" sz="1600" dirty="0" smtClean="0"/>
              <a:t>Comments </a:t>
            </a:r>
          </a:p>
          <a:p>
            <a:pPr marL="800100" lvl="1" indent="-342900" algn="just">
              <a:buFont typeface="+mj-lt"/>
              <a:buAutoNum type="alphaLcPeriod"/>
            </a:pPr>
            <a:endParaRPr lang="en-US" sz="1600" dirty="0" smtClean="0"/>
          </a:p>
          <a:p>
            <a:pPr algn="just"/>
            <a:endParaRPr lang="en-US" sz="1600" dirty="0"/>
          </a:p>
        </p:txBody>
      </p:sp>
    </p:spTree>
    <p:extLst>
      <p:ext uri="{BB962C8B-B14F-4D97-AF65-F5344CB8AC3E}">
        <p14:creationId xmlns:p14="http://schemas.microsoft.com/office/powerpoint/2010/main" val="17044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Comments</a:t>
            </a:r>
            <a:br>
              <a:rPr lang="en-US" b="1" dirty="0" smtClean="0">
                <a:solidFill>
                  <a:srgbClr val="7030A0"/>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1600" b="1" dirty="0" smtClean="0">
                <a:solidFill>
                  <a:srgbClr val="7030A0"/>
                </a:solidFill>
              </a:rPr>
              <a:t>Comments</a:t>
            </a:r>
          </a:p>
          <a:p>
            <a:r>
              <a:rPr lang="en-US" sz="1600" dirty="0" smtClean="0"/>
              <a:t>A program can be documented by inserting comments at relevant places. These comments are for documentation purposes and are ignored by the compiler.</a:t>
            </a:r>
          </a:p>
          <a:p>
            <a:r>
              <a:rPr lang="en-US" sz="1600" dirty="0" smtClean="0"/>
              <a:t>Java provides three types of comments to document a program:</a:t>
            </a:r>
          </a:p>
          <a:p>
            <a:r>
              <a:rPr lang="en-US" sz="1600" dirty="0" smtClean="0"/>
              <a:t>A single-line comment: // ... to the end of the line</a:t>
            </a:r>
          </a:p>
          <a:p>
            <a:r>
              <a:rPr lang="en-US" sz="1600" dirty="0" smtClean="0"/>
              <a:t>A multiple-line comment: /* ... */</a:t>
            </a:r>
          </a:p>
          <a:p>
            <a:r>
              <a:rPr lang="en-US" sz="1600" dirty="0" smtClean="0"/>
              <a:t>A documentation (</a:t>
            </a:r>
            <a:r>
              <a:rPr lang="en-US" sz="1600" dirty="0" err="1" smtClean="0"/>
              <a:t>Javadoc</a:t>
            </a:r>
            <a:r>
              <a:rPr lang="en-US" sz="1600" dirty="0" smtClean="0"/>
              <a:t>) comment: /** ... */</a:t>
            </a:r>
          </a:p>
          <a:p>
            <a:r>
              <a:rPr lang="en-US" sz="1600" dirty="0" smtClean="0"/>
              <a:t>The comment-start sequences (//, /*, /**) are not treated differently from other characters when occurring within comments, and are thus ignored. This means trying to nest multiple-line comments will result in compile time error:</a:t>
            </a:r>
          </a:p>
          <a:p>
            <a:r>
              <a:rPr lang="en-US" sz="1600" dirty="0" smtClean="0"/>
              <a:t>/* Formula for alchemy. gold = </a:t>
            </a:r>
            <a:r>
              <a:rPr lang="en-US" sz="1600" dirty="0" err="1" smtClean="0"/>
              <a:t>wizard.makeGold</a:t>
            </a:r>
            <a:r>
              <a:rPr lang="en-US" sz="1600" dirty="0" smtClean="0"/>
              <a:t>(stone); /* But it only works on Sundays. */ */ The second occurrence of the comment-start sequence /* is ignored. </a:t>
            </a:r>
          </a:p>
          <a:p>
            <a:r>
              <a:rPr lang="en-US" sz="1600" dirty="0" smtClean="0"/>
              <a:t>The last occurrence of the sequence */ in the code is now unmatched, resulting in a syntax error.</a:t>
            </a:r>
          </a:p>
          <a:p>
            <a:endParaRPr lang="en-US" sz="1600" dirty="0" smtClean="0"/>
          </a:p>
          <a:p>
            <a:endParaRPr lang="en-US" sz="1600" dirty="0"/>
          </a:p>
        </p:txBody>
      </p:sp>
    </p:spTree>
    <p:extLst>
      <p:ext uri="{BB962C8B-B14F-4D97-AF65-F5344CB8AC3E}">
        <p14:creationId xmlns:p14="http://schemas.microsoft.com/office/powerpoint/2010/main" val="408610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rgbClr val="7030A0"/>
                </a:solidFill>
              </a:rPr>
              <a:t>Statement</a:t>
            </a:r>
            <a:br>
              <a:rPr lang="en-US" b="1" i="1" dirty="0">
                <a:solidFill>
                  <a:srgbClr val="7030A0"/>
                </a:solidFill>
              </a:rPr>
            </a:br>
            <a:endParaRPr lang="en-US" dirty="0"/>
          </a:p>
        </p:txBody>
      </p:sp>
      <p:sp>
        <p:nvSpPr>
          <p:cNvPr id="3" name="Content Placeholder 2"/>
          <p:cNvSpPr>
            <a:spLocks noGrp="1"/>
          </p:cNvSpPr>
          <p:nvPr>
            <p:ph idx="1"/>
          </p:nvPr>
        </p:nvSpPr>
        <p:spPr/>
        <p:txBody>
          <a:bodyPr/>
          <a:lstStyle/>
          <a:p>
            <a:pPr marL="0" indent="0">
              <a:buNone/>
            </a:pPr>
            <a:r>
              <a:rPr lang="en-US" sz="1600" b="1" i="1" dirty="0" smtClean="0">
                <a:solidFill>
                  <a:srgbClr val="7030A0"/>
                </a:solidFill>
              </a:rPr>
              <a:t>Statement</a:t>
            </a:r>
          </a:p>
          <a:p>
            <a:r>
              <a:rPr lang="en-US" sz="1600" dirty="0" smtClean="0"/>
              <a:t>1. Declaration </a:t>
            </a:r>
            <a:r>
              <a:rPr lang="en-US" sz="1600" dirty="0" err="1" smtClean="0"/>
              <a:t>Statement:Variable</a:t>
            </a:r>
            <a:r>
              <a:rPr lang="en-US" sz="1600" dirty="0" smtClean="0"/>
              <a:t> declarations with Explicit initialization of the variables. </a:t>
            </a:r>
            <a:r>
              <a:rPr lang="en-US" sz="1600" dirty="0" err="1" smtClean="0"/>
              <a:t>int</a:t>
            </a:r>
            <a:r>
              <a:rPr lang="en-US" sz="1600" dirty="0" smtClean="0"/>
              <a:t> i=10;</a:t>
            </a:r>
          </a:p>
          <a:p>
            <a:r>
              <a:rPr lang="en-US" sz="1600" dirty="0" smtClean="0"/>
              <a:t>2.Control flow </a:t>
            </a:r>
            <a:r>
              <a:rPr lang="en-US" sz="1600" dirty="0" err="1" smtClean="0"/>
              <a:t>for,while,if,switch</a:t>
            </a:r>
            <a:endParaRPr lang="en-US" sz="1600" dirty="0" smtClean="0"/>
          </a:p>
          <a:p>
            <a:r>
              <a:rPr lang="en-US" sz="1600" dirty="0" smtClean="0"/>
              <a:t>3.Expression Example i++;</a:t>
            </a:r>
          </a:p>
          <a:p>
            <a:r>
              <a:rPr lang="en-US" sz="1600" dirty="0" smtClean="0"/>
              <a:t>4.Compound Statement {}</a:t>
            </a:r>
          </a:p>
          <a:p>
            <a:r>
              <a:rPr lang="en-US" sz="1600" dirty="0" smtClean="0"/>
              <a:t>5.Empty Statement ";"</a:t>
            </a:r>
            <a:endParaRPr lang="en-US" sz="1600" dirty="0"/>
          </a:p>
        </p:txBody>
      </p:sp>
    </p:spTree>
    <p:extLst>
      <p:ext uri="{BB962C8B-B14F-4D97-AF65-F5344CB8AC3E}">
        <p14:creationId xmlns:p14="http://schemas.microsoft.com/office/powerpoint/2010/main" val="344066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Primitive Data Types</a:t>
            </a:r>
            <a:endParaRPr lang="en-US" sz="3200" dirty="0"/>
          </a:p>
        </p:txBody>
      </p:sp>
      <p:sp>
        <p:nvSpPr>
          <p:cNvPr id="3" name="Content Placeholder 2"/>
          <p:cNvSpPr>
            <a:spLocks noGrp="1"/>
          </p:cNvSpPr>
          <p:nvPr>
            <p:ph idx="1"/>
          </p:nvPr>
        </p:nvSpPr>
        <p:spPr/>
        <p:txBody>
          <a:bodyPr>
            <a:normAutofit/>
          </a:bodyPr>
          <a:lstStyle/>
          <a:p>
            <a:pPr algn="just"/>
            <a:r>
              <a:rPr lang="en-US" sz="1600" dirty="0" smtClean="0"/>
              <a:t>Primitive data types in Java can be divided into three main categories:</a:t>
            </a:r>
          </a:p>
          <a:p>
            <a:pPr algn="just"/>
            <a:r>
              <a:rPr lang="en-US" sz="1600" dirty="0" smtClean="0"/>
              <a:t>Integral types? represent signed integers (byte, short, </a:t>
            </a:r>
            <a:r>
              <a:rPr lang="en-US" sz="1600" dirty="0" err="1" smtClean="0"/>
              <a:t>int</a:t>
            </a:r>
            <a:r>
              <a:rPr lang="en-US" sz="1600" dirty="0" smtClean="0"/>
              <a:t>, long) and unsigned character values (char)</a:t>
            </a:r>
          </a:p>
          <a:p>
            <a:pPr algn="just"/>
            <a:r>
              <a:rPr lang="en-US" sz="1600" dirty="0" smtClean="0"/>
              <a:t>Floating-point types (float, double)? represent fractional signed numbers</a:t>
            </a:r>
          </a:p>
          <a:p>
            <a:pPr algn="just"/>
            <a:r>
              <a:rPr lang="en-US" sz="1600" dirty="0" smtClean="0"/>
              <a:t>Boolean type (boolean)? represent logical values</a:t>
            </a:r>
          </a:p>
          <a:p>
            <a:pPr algn="just"/>
            <a:r>
              <a:rPr lang="en-US" sz="1600" dirty="0" smtClean="0"/>
              <a:t>Primitive data values are not objects. Each primitive data type defines the range of values in the data type, and operations on these values are defined by special operators in the language .</a:t>
            </a:r>
          </a:p>
          <a:p>
            <a:pPr algn="just"/>
            <a:r>
              <a:rPr lang="en-US" sz="1600" dirty="0" smtClean="0"/>
              <a:t>Each primitive data type also has a corresponding wrapper class that can be used to represent a primitive value as an object. </a:t>
            </a:r>
            <a:endParaRPr lang="en-US" sz="1600" dirty="0"/>
          </a:p>
        </p:txBody>
      </p:sp>
    </p:spTree>
    <p:extLst>
      <p:ext uri="{BB962C8B-B14F-4D97-AF65-F5344CB8AC3E}">
        <p14:creationId xmlns:p14="http://schemas.microsoft.com/office/powerpoint/2010/main" val="371582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Primitive Data Types</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7030A0"/>
                </a:solidFill>
              </a:rPr>
              <a:t>3 Types</a:t>
            </a:r>
            <a:endParaRPr lang="en-US" sz="1600" dirty="0">
              <a:solidFill>
                <a:srgbClr val="7030A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772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60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Primitive Data Types</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92530253"/>
              </p:ext>
            </p:extLst>
          </p:nvPr>
        </p:nvGraphicFramePr>
        <p:xfrm>
          <a:off x="914400" y="1752600"/>
          <a:ext cx="7696200" cy="4256946"/>
        </p:xfrm>
        <a:graphic>
          <a:graphicData uri="http://schemas.openxmlformats.org/drawingml/2006/table">
            <a:tbl>
              <a:tblPr/>
              <a:tblGrid>
                <a:gridCol w="1219200"/>
                <a:gridCol w="1295400"/>
                <a:gridCol w="3257550"/>
                <a:gridCol w="1924050"/>
              </a:tblGrid>
              <a:tr h="495073">
                <a:tc>
                  <a:txBody>
                    <a:bodyPr/>
                    <a:lstStyle/>
                    <a:p>
                      <a:r>
                        <a:rPr lang="en-US" sz="1400" dirty="0" smtClean="0"/>
                        <a:t>Data Type</a:t>
                      </a:r>
                      <a:endParaRPr lang="en-US" sz="1400" dirty="0"/>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Width (bits)</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Minimum Value, Maximum Value</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Wrapper Class</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073">
                <a:tc>
                  <a:txBody>
                    <a:bodyPr/>
                    <a:lstStyle/>
                    <a:p>
                      <a:r>
                        <a:rPr lang="en-US" sz="1400" dirty="0"/>
                        <a:t>boolean</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not applicable</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true, false (no ordering implied)</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Boolean</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54">
                <a:tc>
                  <a:txBody>
                    <a:bodyPr/>
                    <a:lstStyle/>
                    <a:p>
                      <a:r>
                        <a:rPr lang="en-US" sz="1400"/>
                        <a:t>byte</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8</a:t>
                      </a:r>
                      <a:endParaRPr lang="en-US" sz="1400" dirty="0"/>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r>
                        <a:rPr lang="en-US" sz="1400" baseline="30000" dirty="0"/>
                        <a:t>7</a:t>
                      </a:r>
                      <a:r>
                        <a:rPr lang="en-US" sz="1400" dirty="0"/>
                        <a:t>, 2</a:t>
                      </a:r>
                      <a:r>
                        <a:rPr lang="en-US" sz="1400" baseline="30000" dirty="0"/>
                        <a:t>7</a:t>
                      </a:r>
                      <a:r>
                        <a:rPr lang="en-US" sz="1400" dirty="0"/>
                        <a:t>-1</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Byte</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54">
                <a:tc>
                  <a:txBody>
                    <a:bodyPr/>
                    <a:lstStyle/>
                    <a:p>
                      <a:r>
                        <a:rPr lang="en-US" sz="1400"/>
                        <a:t>short</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16</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r>
                        <a:rPr lang="en-US" sz="1400" baseline="30000" dirty="0"/>
                        <a:t>15</a:t>
                      </a:r>
                      <a:r>
                        <a:rPr lang="en-US" sz="1400" dirty="0"/>
                        <a:t>, 2</a:t>
                      </a:r>
                      <a:r>
                        <a:rPr lang="en-US" sz="1400" baseline="30000" dirty="0"/>
                        <a:t>15</a:t>
                      </a:r>
                      <a:r>
                        <a:rPr lang="en-US" sz="1400" dirty="0"/>
                        <a:t>-1</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Short</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54">
                <a:tc>
                  <a:txBody>
                    <a:bodyPr/>
                    <a:lstStyle/>
                    <a:p>
                      <a:r>
                        <a:rPr lang="en-US" sz="1400"/>
                        <a:t>char</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16</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0x0, 0xffff</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Character</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54">
                <a:tc>
                  <a:txBody>
                    <a:bodyPr/>
                    <a:lstStyle/>
                    <a:p>
                      <a:r>
                        <a:rPr lang="en-US" sz="1400"/>
                        <a:t>int</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32</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r>
                        <a:rPr lang="en-US" sz="1400" baseline="30000" dirty="0"/>
                        <a:t>31</a:t>
                      </a:r>
                      <a:r>
                        <a:rPr lang="en-US" sz="1400" dirty="0"/>
                        <a:t>, 2</a:t>
                      </a:r>
                      <a:r>
                        <a:rPr lang="en-US" sz="1400" baseline="30000" dirty="0"/>
                        <a:t>31</a:t>
                      </a:r>
                      <a:r>
                        <a:rPr lang="en-US" sz="1400" dirty="0"/>
                        <a:t>-1</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Integer</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54">
                <a:tc>
                  <a:txBody>
                    <a:bodyPr/>
                    <a:lstStyle/>
                    <a:p>
                      <a:r>
                        <a:rPr lang="en-US" sz="1400"/>
                        <a:t>long</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64</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-2</a:t>
                      </a:r>
                      <a:r>
                        <a:rPr lang="en-US" sz="1400" baseline="30000"/>
                        <a:t>63</a:t>
                      </a:r>
                      <a:r>
                        <a:rPr lang="en-US" sz="1400"/>
                        <a:t>, 2</a:t>
                      </a:r>
                      <a:r>
                        <a:rPr lang="en-US" sz="1400" baseline="30000"/>
                        <a:t>63</a:t>
                      </a:r>
                      <a:r>
                        <a:rPr lang="en-US" sz="1400"/>
                        <a:t>-1</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Long</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6910">
                <a:tc>
                  <a:txBody>
                    <a:bodyPr/>
                    <a:lstStyle/>
                    <a:p>
                      <a:r>
                        <a:rPr lang="en-US" sz="1400"/>
                        <a:t>float</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32</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±1.40129846432481707e-45f, ±3.402823476638528860e+38f</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Float</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6910">
                <a:tc>
                  <a:txBody>
                    <a:bodyPr/>
                    <a:lstStyle/>
                    <a:p>
                      <a:r>
                        <a:rPr lang="en-US" sz="1400"/>
                        <a:t>double</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64</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\'b14.94065645841246544e-324, \'b11.79769313486231570e+308</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Double</a:t>
                      </a:r>
                    </a:p>
                  </a:txBody>
                  <a:tcPr marL="36618" marR="36618" marT="36618" marB="36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688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Variable Declarations</a:t>
            </a:r>
            <a:endParaRPr lang="en-US" sz="3200" i="1" dirty="0">
              <a:solidFill>
                <a:srgbClr val="7030A0"/>
              </a:solidFill>
            </a:endParaRPr>
          </a:p>
        </p:txBody>
      </p:sp>
      <p:sp>
        <p:nvSpPr>
          <p:cNvPr id="3" name="Content Placeholder 2"/>
          <p:cNvSpPr>
            <a:spLocks noGrp="1"/>
          </p:cNvSpPr>
          <p:nvPr>
            <p:ph idx="1"/>
          </p:nvPr>
        </p:nvSpPr>
        <p:spPr/>
        <p:txBody>
          <a:bodyPr>
            <a:normAutofit lnSpcReduction="10000"/>
          </a:bodyPr>
          <a:lstStyle/>
          <a:p>
            <a:pPr marL="0" indent="0" algn="just">
              <a:buNone/>
            </a:pPr>
            <a:r>
              <a:rPr lang="en-US" sz="1600" b="1" i="1" dirty="0">
                <a:solidFill>
                  <a:srgbClr val="7030A0"/>
                </a:solidFill>
              </a:rPr>
              <a:t>Variable </a:t>
            </a:r>
            <a:r>
              <a:rPr lang="en-US" sz="1600" b="1" i="1" dirty="0" smtClean="0">
                <a:solidFill>
                  <a:srgbClr val="7030A0"/>
                </a:solidFill>
              </a:rPr>
              <a:t>Declarations: </a:t>
            </a:r>
            <a:r>
              <a:rPr lang="en-US" sz="1600" dirty="0" smtClean="0"/>
              <a:t>A variable stores a value of a particular type. A variable has a name, a type, and a value associated with it. </a:t>
            </a:r>
          </a:p>
          <a:p>
            <a:pPr marL="0" indent="0">
              <a:buNone/>
            </a:pPr>
            <a:r>
              <a:rPr lang="en-US" sz="1600" dirty="0" smtClean="0"/>
              <a:t>In Java, variables can only store values of primitive data types and references to objects. Variables that store references to objects are called reference variables.</a:t>
            </a:r>
          </a:p>
          <a:p>
            <a:pPr marL="0" indent="0">
              <a:buNone/>
            </a:pPr>
            <a:r>
              <a:rPr lang="en-US" sz="1600" b="1" i="1" dirty="0" smtClean="0">
                <a:solidFill>
                  <a:srgbClr val="7030A0"/>
                </a:solidFill>
              </a:rPr>
              <a:t>Declaring and Initializing Variables</a:t>
            </a:r>
          </a:p>
          <a:p>
            <a:pPr algn="just"/>
            <a:r>
              <a:rPr lang="en-US" sz="1600" dirty="0" smtClean="0"/>
              <a:t>Variable declarations are used to specify the type and the name of variables. This implicitly determines their memory allocation and the values that can be stored in them. </a:t>
            </a:r>
          </a:p>
          <a:p>
            <a:pPr marL="0" indent="0" algn="just">
              <a:buNone/>
            </a:pPr>
            <a:r>
              <a:rPr lang="en-US" sz="1600" dirty="0" smtClean="0"/>
              <a:t>Example</a:t>
            </a:r>
          </a:p>
          <a:p>
            <a:r>
              <a:rPr lang="en-US" sz="1600" dirty="0" smtClean="0"/>
              <a:t>char a, b, c; // a, b and c are character variables. </a:t>
            </a:r>
          </a:p>
          <a:p>
            <a:r>
              <a:rPr lang="en-US" sz="1600" dirty="0" smtClean="0"/>
              <a:t>double area; // area is a floating-point variable. </a:t>
            </a:r>
          </a:p>
          <a:p>
            <a:r>
              <a:rPr lang="en-US" sz="1600" dirty="0" smtClean="0"/>
              <a:t>boolean flag; // flag is a boolean variable. </a:t>
            </a:r>
          </a:p>
          <a:p>
            <a:r>
              <a:rPr lang="en-US" sz="1600" dirty="0" smtClean="0"/>
              <a:t>The first declaration above is equivalent to the following three declarations:</a:t>
            </a:r>
          </a:p>
          <a:p>
            <a:r>
              <a:rPr lang="en-US" sz="1600" dirty="0" smtClean="0"/>
              <a:t>char a; char b; char c; </a:t>
            </a:r>
          </a:p>
          <a:p>
            <a:r>
              <a:rPr lang="en-US" sz="1600" dirty="0" smtClean="0"/>
              <a:t>A declaration can also include initialization code to specify an appropriate initial value for the variable:</a:t>
            </a:r>
          </a:p>
          <a:p>
            <a:r>
              <a:rPr lang="en-US" sz="1600" dirty="0" err="1" smtClean="0"/>
              <a:t>int</a:t>
            </a:r>
            <a:r>
              <a:rPr lang="en-US" sz="1600" dirty="0" smtClean="0"/>
              <a:t> i = 10, // i is an </a:t>
            </a:r>
            <a:r>
              <a:rPr lang="en-US" sz="1600" dirty="0" err="1" smtClean="0"/>
              <a:t>int</a:t>
            </a:r>
            <a:r>
              <a:rPr lang="en-US" sz="1600" dirty="0" smtClean="0"/>
              <a:t> variable with initial value 10. </a:t>
            </a:r>
          </a:p>
          <a:p>
            <a:r>
              <a:rPr lang="en-US" sz="1600" dirty="0" smtClean="0"/>
              <a:t>long big = 2147483648L; // big is a long variable with specified initial value. </a:t>
            </a:r>
            <a:endParaRPr lang="en-US" sz="1600" i="1" dirty="0">
              <a:solidFill>
                <a:srgbClr val="7030A0"/>
              </a:solidFill>
            </a:endParaRPr>
          </a:p>
        </p:txBody>
      </p:sp>
    </p:spTree>
    <p:extLst>
      <p:ext uri="{BB962C8B-B14F-4D97-AF65-F5344CB8AC3E}">
        <p14:creationId xmlns:p14="http://schemas.microsoft.com/office/powerpoint/2010/main" val="3965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Variable Declarations</a:t>
            </a:r>
            <a:endParaRPr lang="en-US" sz="3200" dirty="0"/>
          </a:p>
        </p:txBody>
      </p:sp>
      <p:sp>
        <p:nvSpPr>
          <p:cNvPr id="3" name="Content Placeholder 2"/>
          <p:cNvSpPr>
            <a:spLocks noGrp="1"/>
          </p:cNvSpPr>
          <p:nvPr>
            <p:ph idx="1"/>
          </p:nvPr>
        </p:nvSpPr>
        <p:spPr/>
        <p:txBody>
          <a:bodyPr>
            <a:normAutofit/>
          </a:bodyPr>
          <a:lstStyle/>
          <a:p>
            <a:pPr marL="0" indent="0">
              <a:buNone/>
            </a:pPr>
            <a:r>
              <a:rPr lang="en-US" sz="1600" b="1" dirty="0" smtClean="0">
                <a:solidFill>
                  <a:srgbClr val="7030A0"/>
                </a:solidFill>
              </a:rPr>
              <a:t>Object Reference Variables</a:t>
            </a:r>
          </a:p>
          <a:p>
            <a:r>
              <a:rPr lang="en-US" sz="1600" dirty="0" smtClean="0"/>
              <a:t>An object reference is a value that denotes an object in Java. Such reference values can be stored in variables and used to manipulate the object denoted by the reference value.</a:t>
            </a:r>
          </a:p>
          <a:p>
            <a:r>
              <a:rPr lang="en-US" sz="1600" dirty="0" smtClean="0"/>
              <a:t>A variable declaration that specifies a reference type (i.e., a class, an array, or an interface name) declares an object reference variable</a:t>
            </a:r>
          </a:p>
          <a:p>
            <a:r>
              <a:rPr lang="en-US" sz="1600" dirty="0" smtClean="0"/>
              <a:t>Pizza </a:t>
            </a:r>
            <a:r>
              <a:rPr lang="en-US" sz="1600" dirty="0" err="1" smtClean="0"/>
              <a:t>yummyPizza</a:t>
            </a:r>
            <a:r>
              <a:rPr lang="en-US" sz="1600" dirty="0" smtClean="0"/>
              <a:t>; // Variable </a:t>
            </a:r>
            <a:r>
              <a:rPr lang="en-US" sz="1600" dirty="0" err="1" smtClean="0"/>
              <a:t>yummyPizza</a:t>
            </a:r>
            <a:r>
              <a:rPr lang="en-US" sz="1600" dirty="0" smtClean="0"/>
              <a:t> can reference objects of class Pizza. </a:t>
            </a:r>
          </a:p>
          <a:p>
            <a:r>
              <a:rPr lang="en-US" sz="1600" dirty="0" smtClean="0"/>
              <a:t>Hamburger </a:t>
            </a:r>
            <a:r>
              <a:rPr lang="en-US" sz="1600" dirty="0" err="1" smtClean="0"/>
              <a:t>bigOne</a:t>
            </a:r>
            <a:r>
              <a:rPr lang="en-US" sz="1600" dirty="0" smtClean="0"/>
              <a:t>, // Variable </a:t>
            </a:r>
            <a:r>
              <a:rPr lang="en-US" sz="1600" dirty="0" err="1" smtClean="0"/>
              <a:t>bigOne</a:t>
            </a:r>
            <a:r>
              <a:rPr lang="en-US" sz="1600" dirty="0" smtClean="0"/>
              <a:t> can reference objects of class Hamburger, </a:t>
            </a:r>
            <a:r>
              <a:rPr lang="en-US" sz="1600" dirty="0" err="1" smtClean="0"/>
              <a:t>smallOne</a:t>
            </a:r>
            <a:r>
              <a:rPr lang="en-US" sz="1600" dirty="0" smtClean="0"/>
              <a:t>; // and so can variable </a:t>
            </a:r>
            <a:r>
              <a:rPr lang="en-US" sz="1600" dirty="0" err="1" smtClean="0"/>
              <a:t>smallOne</a:t>
            </a:r>
            <a:r>
              <a:rPr lang="en-US" sz="1600" dirty="0" smtClean="0"/>
              <a:t>. </a:t>
            </a:r>
          </a:p>
          <a:p>
            <a:r>
              <a:rPr lang="en-US" sz="1600" dirty="0" smtClean="0"/>
              <a:t>A declaration can also include an initializer to create an object whose reference can be assigned to the reference variable:</a:t>
            </a:r>
          </a:p>
          <a:p>
            <a:r>
              <a:rPr lang="en-US" sz="1600" dirty="0" smtClean="0"/>
              <a:t>Pizza </a:t>
            </a:r>
            <a:r>
              <a:rPr lang="en-US" sz="1600" dirty="0" err="1" smtClean="0"/>
              <a:t>yummyPizza</a:t>
            </a:r>
            <a:r>
              <a:rPr lang="en-US" sz="1600" dirty="0" smtClean="0"/>
              <a:t> = new Pizza("</a:t>
            </a:r>
            <a:r>
              <a:rPr lang="en-US" sz="1600" dirty="0" err="1" smtClean="0"/>
              <a:t>Hot&amp;Spicy</a:t>
            </a:r>
            <a:r>
              <a:rPr lang="en-US" sz="1600" dirty="0" smtClean="0"/>
              <a:t>"); // Declaration with initializer. </a:t>
            </a:r>
            <a:endParaRPr lang="en-US" sz="1600" dirty="0">
              <a:solidFill>
                <a:srgbClr val="7030A0"/>
              </a:solidFill>
            </a:endParaRPr>
          </a:p>
        </p:txBody>
      </p:sp>
    </p:spTree>
    <p:extLst>
      <p:ext uri="{BB962C8B-B14F-4D97-AF65-F5344CB8AC3E}">
        <p14:creationId xmlns:p14="http://schemas.microsoft.com/office/powerpoint/2010/main" val="23573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Lifetime of Variables</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b="1" dirty="0" smtClean="0">
                <a:solidFill>
                  <a:srgbClr val="7030A0"/>
                </a:solidFill>
              </a:rPr>
              <a:t>Lifetime of a variable</a:t>
            </a:r>
            <a:r>
              <a:rPr lang="en-US" sz="1600" dirty="0" smtClean="0"/>
              <a:t>, that is, the time a variable is accessible during execution, is determined by the context in which it is declared. We distinguish between lifetime of variables in three contexts:</a:t>
            </a:r>
          </a:p>
          <a:p>
            <a:pPr algn="just"/>
            <a:r>
              <a:rPr lang="en-US" sz="1600" b="1" i="1" dirty="0" smtClean="0">
                <a:solidFill>
                  <a:srgbClr val="7030A0"/>
                </a:solidFill>
              </a:rPr>
              <a:t>Instance variables: </a:t>
            </a:r>
            <a:r>
              <a:rPr lang="en-US" sz="1600" dirty="0" smtClean="0"/>
              <a:t>members of a class and created for each object of the class. In other words, every object of the class will have its own copies of these variables, which are local to the object. The values of these variables at any given time constitute the state of the object. Instance variables exist as long as the object they belong to exists.</a:t>
            </a:r>
          </a:p>
          <a:p>
            <a:pPr algn="just"/>
            <a:r>
              <a:rPr lang="en-US" sz="1600" b="1" dirty="0" smtClean="0">
                <a:solidFill>
                  <a:srgbClr val="7030A0"/>
                </a:solidFill>
              </a:rPr>
              <a:t>Static variables: </a:t>
            </a:r>
            <a:r>
              <a:rPr lang="en-US" sz="1600" dirty="0" smtClean="0"/>
              <a:t>also members of a class, but not created for any object of the class and, therefore, belong only to the class. They are created when the class is loaded at runtime, and exist as long as the class exists.</a:t>
            </a:r>
          </a:p>
          <a:p>
            <a:pPr algn="just"/>
            <a:r>
              <a:rPr lang="en-US" sz="1600" b="1" i="1" dirty="0" smtClean="0">
                <a:solidFill>
                  <a:srgbClr val="7030A0"/>
                </a:solidFill>
              </a:rPr>
              <a:t>Local variables:</a:t>
            </a:r>
            <a:r>
              <a:rPr lang="en-US" sz="1600" dirty="0" smtClean="0"/>
              <a:t> (also called method automatic variables)? declared in methods and in blocks and created for each execution of the method or block. After the execution of the method or block completes, local (non-final) variables are no longer accessible.</a:t>
            </a:r>
          </a:p>
          <a:p>
            <a:endParaRPr lang="en-US" sz="1600" dirty="0"/>
          </a:p>
        </p:txBody>
      </p:sp>
    </p:spTree>
    <p:extLst>
      <p:ext uri="{BB962C8B-B14F-4D97-AF65-F5344CB8AC3E}">
        <p14:creationId xmlns:p14="http://schemas.microsoft.com/office/powerpoint/2010/main" val="37790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Initial Values for Variables</a:t>
            </a:r>
            <a:endParaRPr lang="en-US" sz="3200" i="1" dirty="0">
              <a:solidFill>
                <a:srgbClr val="7030A0"/>
              </a:solidFill>
            </a:endParaRPr>
          </a:p>
        </p:txBody>
      </p:sp>
      <p:sp>
        <p:nvSpPr>
          <p:cNvPr id="3" name="Content Placeholder 2"/>
          <p:cNvSpPr>
            <a:spLocks noGrp="1"/>
          </p:cNvSpPr>
          <p:nvPr>
            <p:ph idx="1"/>
          </p:nvPr>
        </p:nvSpPr>
        <p:spPr/>
        <p:txBody>
          <a:bodyPr/>
          <a:lstStyle/>
          <a:p>
            <a:pPr marL="0" indent="0" algn="just">
              <a:buNone/>
            </a:pPr>
            <a:r>
              <a:rPr lang="en-US" sz="1600" b="1" i="1" dirty="0">
                <a:solidFill>
                  <a:srgbClr val="7030A0"/>
                </a:solidFill>
              </a:rPr>
              <a:t>Initial Values for </a:t>
            </a:r>
            <a:r>
              <a:rPr lang="en-US" sz="1600" b="1" i="1" dirty="0" smtClean="0">
                <a:solidFill>
                  <a:srgbClr val="7030A0"/>
                </a:solidFill>
              </a:rPr>
              <a:t>Variables</a:t>
            </a:r>
          </a:p>
          <a:p>
            <a:pPr algn="just"/>
            <a:r>
              <a:rPr lang="en-US" sz="1600" dirty="0" smtClean="0"/>
              <a:t>If no initialization is provided for a static variable either in the declaration or in a static initializer block , it is initialized with the default value of its type when the class is loaded.</a:t>
            </a:r>
          </a:p>
          <a:p>
            <a:pPr algn="just"/>
            <a:r>
              <a:rPr lang="en-US" sz="1600" dirty="0" smtClean="0"/>
              <a:t>Similarly, if no initialization is provided for an instance variable either in the declaration or in an instance initializer block , it is initialized with the default value of its type when the class is instantiated.</a:t>
            </a:r>
          </a:p>
          <a:p>
            <a:pPr algn="just"/>
            <a:r>
              <a:rPr lang="en-US" sz="1600" dirty="0" smtClean="0"/>
              <a:t>The fields of reference types are always initialized with the null reference value, if no initialization is provided.</a:t>
            </a:r>
          </a:p>
          <a:p>
            <a:pPr algn="just"/>
            <a:endParaRPr lang="en-US" sz="1600" dirty="0" smtClean="0"/>
          </a:p>
          <a:p>
            <a:pPr marL="0" indent="0" algn="just">
              <a:buNone/>
            </a:pPr>
            <a:endParaRPr lang="en-US" sz="1600" i="1" dirty="0">
              <a:solidFill>
                <a:srgbClr val="7030A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34167723"/>
              </p:ext>
            </p:extLst>
          </p:nvPr>
        </p:nvGraphicFramePr>
        <p:xfrm>
          <a:off x="1066800" y="3886200"/>
          <a:ext cx="7162800" cy="2093142"/>
        </p:xfrm>
        <a:graphic>
          <a:graphicData uri="http://schemas.openxmlformats.org/drawingml/2006/table">
            <a:tbl>
              <a:tblPr/>
              <a:tblGrid>
                <a:gridCol w="3581400"/>
                <a:gridCol w="3581400"/>
              </a:tblGrid>
              <a:tr h="348857">
                <a:tc>
                  <a:txBody>
                    <a:bodyPr/>
                    <a:lstStyle/>
                    <a:p>
                      <a:r>
                        <a:rPr lang="en-US" sz="1600" dirty="0">
                          <a:solidFill>
                            <a:srgbClr val="7030A0"/>
                          </a:solidFill>
                        </a:rPr>
                        <a:t>Data Type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rgbClr val="7030A0"/>
                          </a:solidFill>
                        </a:rPr>
                        <a:t>Default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857">
                <a:tc>
                  <a:txBody>
                    <a:bodyPr/>
                    <a:lstStyle/>
                    <a:p>
                      <a:r>
                        <a:rPr lang="en-US" sz="1600" dirty="0"/>
                        <a:t>boolean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857">
                <a:tc>
                  <a:txBody>
                    <a:bodyPr/>
                    <a:lstStyle/>
                    <a:p>
                      <a:r>
                        <a:rPr lang="en-US" sz="1600" dirty="0"/>
                        <a:t>char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'\u0000'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857">
                <a:tc>
                  <a:txBody>
                    <a:bodyPr/>
                    <a:lstStyle/>
                    <a:p>
                      <a:r>
                        <a:rPr lang="en-US" sz="1600"/>
                        <a:t>Integer (byte, short, int, long)</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0L for long, 0 for others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857">
                <a:tc>
                  <a:txBody>
                    <a:bodyPr/>
                    <a:lstStyle/>
                    <a:p>
                      <a:r>
                        <a:rPr lang="en-US" sz="1600"/>
                        <a:t>Floating-point (float, double)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0.0F or 0.0D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857">
                <a:tc>
                  <a:txBody>
                    <a:bodyPr/>
                    <a:lstStyle/>
                    <a:p>
                      <a:r>
                        <a:rPr lang="en-US" sz="1600"/>
                        <a:t>Reference types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530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Initializing Local Variables</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smtClean="0">
                <a:solidFill>
                  <a:srgbClr val="7030A0"/>
                </a:solidFill>
              </a:rPr>
              <a:t>Initializing Local Variables of Primitive Data Types</a:t>
            </a:r>
          </a:p>
          <a:p>
            <a:r>
              <a:rPr lang="en-US" sz="1600" dirty="0" smtClean="0"/>
              <a:t>Local variables are not initialized when they are created at method invocation, that is, when the execution of a method is started. </a:t>
            </a:r>
          </a:p>
          <a:p>
            <a:r>
              <a:rPr lang="en-US" sz="1600" dirty="0" smtClean="0"/>
              <a:t>They must be explicitly initialized before being used. </a:t>
            </a:r>
          </a:p>
          <a:p>
            <a:pPr algn="just"/>
            <a:r>
              <a:rPr lang="en-US" sz="1600" dirty="0" smtClean="0"/>
              <a:t>The compiler will report attempts to use uninitialized local variables.</a:t>
            </a:r>
          </a:p>
          <a:p>
            <a:pPr marL="0" indent="0" algn="just">
              <a:buNone/>
            </a:pPr>
            <a:r>
              <a:rPr lang="en-US" sz="1600" b="1" dirty="0" smtClean="0">
                <a:solidFill>
                  <a:srgbClr val="7030A0"/>
                </a:solidFill>
              </a:rPr>
              <a:t>Initializing Local Reference Variables</a:t>
            </a:r>
            <a:endParaRPr lang="en-US" sz="1600" dirty="0">
              <a:solidFill>
                <a:srgbClr val="7030A0"/>
              </a:solidFill>
            </a:endParaRPr>
          </a:p>
          <a:p>
            <a:pPr algn="just"/>
            <a:r>
              <a:rPr lang="en-US" sz="1600" dirty="0" smtClean="0"/>
              <a:t>Local reference variables are bound by the same initialization rules as local variables of primitive data types.</a:t>
            </a:r>
            <a:endParaRPr lang="en-US" sz="1600" dirty="0">
              <a:solidFill>
                <a:srgbClr val="7030A0"/>
              </a:solidFill>
            </a:endParaRPr>
          </a:p>
        </p:txBody>
      </p:sp>
    </p:spTree>
    <p:extLst>
      <p:ext uri="{BB962C8B-B14F-4D97-AF65-F5344CB8AC3E}">
        <p14:creationId xmlns:p14="http://schemas.microsoft.com/office/powerpoint/2010/main" val="286747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7030A0"/>
                </a:solidFill>
              </a:rPr>
              <a:t>Identifiers</a:t>
            </a:r>
            <a:br>
              <a:rPr lang="en-US" b="1" i="1" dirty="0" smtClean="0">
                <a:solidFill>
                  <a:srgbClr val="7030A0"/>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1600" b="1" i="1" dirty="0" smtClean="0">
                <a:solidFill>
                  <a:srgbClr val="7030A0"/>
                </a:solidFill>
              </a:rPr>
              <a:t>Identifiers</a:t>
            </a:r>
          </a:p>
          <a:p>
            <a:r>
              <a:rPr lang="en-US" sz="1600" dirty="0" smtClean="0"/>
              <a:t>A name in a program is called an identifier.</a:t>
            </a:r>
          </a:p>
          <a:p>
            <a:r>
              <a:rPr lang="en-US" sz="1600" dirty="0" smtClean="0"/>
              <a:t>Identifiers can be used to denote classes, methods, variables, and labels.</a:t>
            </a:r>
          </a:p>
          <a:p>
            <a:pPr algn="just"/>
            <a:r>
              <a:rPr lang="en-US" sz="1600" dirty="0" smtClean="0"/>
              <a:t>In Java an identifier is composed of a sequence of characters, where each character can be either a letter, a digit, a connecting punctuation (such as underscore _), or any </a:t>
            </a:r>
            <a:r>
              <a:rPr lang="en-US" sz="1600" dirty="0" smtClean="0">
                <a:solidFill>
                  <a:srgbClr val="7030A0"/>
                </a:solidFill>
              </a:rPr>
              <a:t>currency symbol</a:t>
            </a:r>
            <a:r>
              <a:rPr lang="en-US" sz="1600" dirty="0" smtClean="0"/>
              <a:t> (such as $, ¢, ¥, or £). </a:t>
            </a:r>
          </a:p>
          <a:p>
            <a:pPr algn="just"/>
            <a:r>
              <a:rPr lang="en-US" sz="1600" dirty="0"/>
              <a:t>T</a:t>
            </a:r>
            <a:r>
              <a:rPr lang="en-US" sz="1600" dirty="0" smtClean="0"/>
              <a:t>he first character in an identifier cannot be a </a:t>
            </a:r>
            <a:r>
              <a:rPr lang="en-US" sz="1600" dirty="0" smtClean="0">
                <a:solidFill>
                  <a:srgbClr val="7030A0"/>
                </a:solidFill>
              </a:rPr>
              <a:t>digit</a:t>
            </a:r>
            <a:r>
              <a:rPr lang="en-US" sz="1600" dirty="0" smtClean="0"/>
              <a:t>.</a:t>
            </a:r>
          </a:p>
          <a:p>
            <a:pPr algn="just"/>
            <a:r>
              <a:rPr lang="en-US" sz="1600" dirty="0" smtClean="0"/>
              <a:t>Identifiers in Java are case sensitive, for example, </a:t>
            </a:r>
            <a:r>
              <a:rPr lang="en-US" sz="1600" b="1" dirty="0" smtClean="0">
                <a:solidFill>
                  <a:srgbClr val="7030A0"/>
                </a:solidFill>
              </a:rPr>
              <a:t>price</a:t>
            </a:r>
            <a:r>
              <a:rPr lang="en-US" sz="1600" dirty="0" smtClean="0">
                <a:solidFill>
                  <a:srgbClr val="7030A0"/>
                </a:solidFill>
              </a:rPr>
              <a:t> </a:t>
            </a:r>
            <a:r>
              <a:rPr lang="en-US" sz="1600" dirty="0" smtClean="0"/>
              <a:t>and </a:t>
            </a:r>
            <a:r>
              <a:rPr lang="en-US" sz="1600" b="1" dirty="0" smtClean="0">
                <a:solidFill>
                  <a:srgbClr val="7030A0"/>
                </a:solidFill>
              </a:rPr>
              <a:t>Price</a:t>
            </a:r>
            <a:r>
              <a:rPr lang="en-US" sz="1600" dirty="0" smtClean="0">
                <a:solidFill>
                  <a:srgbClr val="7030A0"/>
                </a:solidFill>
              </a:rPr>
              <a:t> </a:t>
            </a:r>
            <a:r>
              <a:rPr lang="en-US" sz="1600" dirty="0" smtClean="0"/>
              <a:t>are two different identifiers.</a:t>
            </a:r>
          </a:p>
          <a:p>
            <a:r>
              <a:rPr lang="en-US" sz="1600" b="1" dirty="0" smtClean="0"/>
              <a:t>Examples of Legal Identifiers: </a:t>
            </a:r>
            <a:r>
              <a:rPr lang="en-US" sz="1600" dirty="0" smtClean="0"/>
              <a:t>number, Number, sum_$, bingo, $$_100, mål, grüß </a:t>
            </a:r>
          </a:p>
          <a:p>
            <a:r>
              <a:rPr lang="en-US" sz="1600" b="1" dirty="0" smtClean="0"/>
              <a:t>Examples of Illegal Identifiers: </a:t>
            </a:r>
            <a:r>
              <a:rPr lang="en-US" sz="1600" dirty="0" smtClean="0"/>
              <a:t>48chevy, all@hands, grand-sum</a:t>
            </a:r>
            <a:endParaRPr lang="en-US" sz="1600" b="1" i="1" dirty="0">
              <a:solidFill>
                <a:srgbClr val="7030A0"/>
              </a:solidFill>
            </a:endParaRPr>
          </a:p>
        </p:txBody>
      </p:sp>
    </p:spTree>
    <p:extLst>
      <p:ext uri="{BB962C8B-B14F-4D97-AF65-F5344CB8AC3E}">
        <p14:creationId xmlns:p14="http://schemas.microsoft.com/office/powerpoint/2010/main" val="36986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Java Source File Structure</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b="0" dirty="0" smtClean="0">
                <a:effectLst/>
              </a:rPr>
              <a:t>An optional package declaration to specify a package name. </a:t>
            </a:r>
          </a:p>
          <a:p>
            <a:pPr algn="just"/>
            <a:r>
              <a:rPr lang="en-US" sz="1600" b="0" dirty="0" smtClean="0">
                <a:effectLst/>
              </a:rPr>
              <a:t>Zero or more import declarations. Since import declarations introduce class and interface names in the source code, they must be placed before any type declarations. </a:t>
            </a:r>
          </a:p>
          <a:p>
            <a:pPr algn="just"/>
            <a:r>
              <a:rPr lang="en-US" sz="1600" b="0" dirty="0" smtClean="0">
                <a:effectLst/>
              </a:rPr>
              <a:t>Any number of top-level class and interface declarations. Since these declarations belong to the same package, they are said to be defined at the top level, which is the package level.</a:t>
            </a:r>
          </a:p>
          <a:p>
            <a:pPr algn="just"/>
            <a:r>
              <a:rPr lang="en-US" sz="1600" b="0" dirty="0" smtClean="0">
                <a:effectLst/>
              </a:rPr>
              <a:t>The classes and interfaces can be defined in any order. Class and interface declarations are collectively known as type declarations. Technically, a source file need not have any such definitions, but that is hardly useful.</a:t>
            </a:r>
          </a:p>
          <a:p>
            <a:pPr algn="just"/>
            <a:r>
              <a:rPr lang="en-US" sz="1600" b="0" dirty="0" smtClean="0">
                <a:effectLst/>
              </a:rPr>
              <a:t>The Java 2 SDK imposes the restriction that at the most one public class definition per source file can be defined. If a public class is defined, the file name must match this public class. If the public class name is </a:t>
            </a:r>
            <a:r>
              <a:rPr lang="en-US" sz="1600" b="0" dirty="0" err="1" smtClean="0">
                <a:effectLst/>
              </a:rPr>
              <a:t>NewApp</a:t>
            </a:r>
            <a:r>
              <a:rPr lang="en-US" sz="1600" b="0" dirty="0" smtClean="0">
                <a:effectLst/>
              </a:rPr>
              <a:t>, then the file name must be NewApp.java.</a:t>
            </a:r>
          </a:p>
          <a:p>
            <a:pPr algn="just"/>
            <a:endParaRPr lang="en-US" sz="1600" dirty="0"/>
          </a:p>
          <a:p>
            <a:pPr algn="just"/>
            <a:r>
              <a:rPr lang="en-US" sz="1600" dirty="0" smtClean="0"/>
              <a:t>Note that except for the package and the import statements, all code is encapsulated in classes and interfaces. No such restriction applies to comments and white space.</a:t>
            </a:r>
            <a:endParaRPr lang="en-US" sz="1600" b="0" dirty="0" smtClean="0">
              <a:effectLst/>
            </a:endParaRPr>
          </a:p>
          <a:p>
            <a:pPr algn="just"/>
            <a:endParaRPr lang="en-US" sz="1600" dirty="0"/>
          </a:p>
        </p:txBody>
      </p:sp>
    </p:spTree>
    <p:extLst>
      <p:ext uri="{BB962C8B-B14F-4D97-AF65-F5344CB8AC3E}">
        <p14:creationId xmlns:p14="http://schemas.microsoft.com/office/powerpoint/2010/main" val="400035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Java Source File Structure</a:t>
            </a:r>
            <a:endParaRPr lang="en-US" sz="32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84477"/>
            <a:ext cx="7391400" cy="4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6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The 'main()' Method</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smtClean="0"/>
              <a:t>The Java interpreter executes a method called main in the class specified on the command line. Any class can have a main() method, but only the main() method of the class specified to the Java interpreter is executed to start a Java application.</a:t>
            </a:r>
          </a:p>
          <a:p>
            <a:pPr algn="just"/>
            <a:r>
              <a:rPr lang="en-US" sz="1600" dirty="0" smtClean="0"/>
              <a:t>The main() method must have public accessibility so that the interpreter can call it. It is a static method belonging to the class, so that no object of the class is required to start the execution .</a:t>
            </a:r>
          </a:p>
          <a:p>
            <a:pPr algn="just"/>
            <a:r>
              <a:rPr lang="en-US" sz="1600" dirty="0" smtClean="0"/>
              <a:t> It does not return a value, that is, it is declared void. </a:t>
            </a:r>
          </a:p>
          <a:p>
            <a:pPr algn="just"/>
            <a:r>
              <a:rPr lang="en-US" sz="1600" dirty="0" smtClean="0"/>
              <a:t>It always has an array of String objects as its only formal parameter. This array contains any arguments passed to the program on the command line.</a:t>
            </a:r>
          </a:p>
          <a:p>
            <a:pPr algn="just"/>
            <a:r>
              <a:rPr lang="en-US" sz="1600" dirty="0" smtClean="0"/>
              <a:t> All this adds up to the following definition of the main() method:</a:t>
            </a:r>
          </a:p>
          <a:p>
            <a:pPr algn="just"/>
            <a:r>
              <a:rPr lang="en-US" sz="1600" dirty="0" smtClean="0">
                <a:solidFill>
                  <a:srgbClr val="7030A0"/>
                </a:solidFill>
              </a:rPr>
              <a:t>public static void main(String[] </a:t>
            </a:r>
            <a:r>
              <a:rPr lang="en-US" sz="1600" dirty="0" err="1" smtClean="0">
                <a:solidFill>
                  <a:srgbClr val="7030A0"/>
                </a:solidFill>
              </a:rPr>
              <a:t>args</a:t>
            </a:r>
            <a:r>
              <a:rPr lang="en-US" sz="1600" dirty="0" smtClean="0">
                <a:solidFill>
                  <a:srgbClr val="7030A0"/>
                </a:solidFill>
              </a:rPr>
              <a:t>) { // ... } </a:t>
            </a:r>
          </a:p>
          <a:p>
            <a:pPr algn="just"/>
            <a:endParaRPr lang="en-US" sz="1600" dirty="0"/>
          </a:p>
        </p:txBody>
      </p:sp>
    </p:spTree>
    <p:extLst>
      <p:ext uri="{BB962C8B-B14F-4D97-AF65-F5344CB8AC3E}">
        <p14:creationId xmlns:p14="http://schemas.microsoft.com/office/powerpoint/2010/main" val="357912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7030A0"/>
                </a:solidFill>
              </a:rPr>
              <a:t>Keywords</a:t>
            </a:r>
            <a:endParaRPr lang="en-US" dirty="0"/>
          </a:p>
        </p:txBody>
      </p:sp>
      <p:sp>
        <p:nvSpPr>
          <p:cNvPr id="3" name="Content Placeholder 2"/>
          <p:cNvSpPr>
            <a:spLocks noGrp="1"/>
          </p:cNvSpPr>
          <p:nvPr>
            <p:ph idx="1"/>
          </p:nvPr>
        </p:nvSpPr>
        <p:spPr>
          <a:xfrm>
            <a:off x="457200" y="1600200"/>
            <a:ext cx="8305800" cy="5029200"/>
          </a:xfrm>
        </p:spPr>
        <p:txBody>
          <a:bodyPr/>
          <a:lstStyle/>
          <a:p>
            <a:r>
              <a:rPr lang="en-US" sz="1600" b="1" i="1" dirty="0" smtClean="0">
                <a:solidFill>
                  <a:srgbClr val="7030A0"/>
                </a:solidFill>
              </a:rPr>
              <a:t>Keywords </a:t>
            </a:r>
            <a:r>
              <a:rPr lang="en-US" sz="1600" dirty="0" smtClean="0"/>
              <a:t>are reserved identifiers that are predefined in the language and cannot be      used to denote other entities. </a:t>
            </a:r>
          </a:p>
          <a:p>
            <a:r>
              <a:rPr lang="en-US" sz="1600" dirty="0" smtClean="0"/>
              <a:t>All the keywords are in lowercase, and incorrect usage results in compilation errors.</a:t>
            </a:r>
          </a:p>
          <a:p>
            <a:endParaRPr lang="en-US" sz="1600" b="1" i="1" dirty="0">
              <a:solidFill>
                <a:srgbClr val="7030A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1225444"/>
              </p:ext>
            </p:extLst>
          </p:nvPr>
        </p:nvGraphicFramePr>
        <p:xfrm>
          <a:off x="990600" y="2667000"/>
          <a:ext cx="7010400" cy="3695700"/>
        </p:xfrm>
        <a:graphic>
          <a:graphicData uri="http://schemas.openxmlformats.org/drawingml/2006/table">
            <a:tbl>
              <a:tblPr/>
              <a:tblGrid>
                <a:gridCol w="1402080"/>
                <a:gridCol w="1402080"/>
                <a:gridCol w="1402080"/>
                <a:gridCol w="1402080"/>
                <a:gridCol w="1402080"/>
              </a:tblGrid>
              <a:tr h="298152">
                <a:tc>
                  <a:txBody>
                    <a:bodyPr/>
                    <a:lstStyle/>
                    <a:p>
                      <a:r>
                        <a:rPr lang="en-US" dirty="0"/>
                        <a:t>abstract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default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implements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protected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throw</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dirty="0"/>
                        <a:t>assert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do</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import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public</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throws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dirty="0"/>
                        <a:t>boolean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double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instanceof</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return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transient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break</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int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short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byte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extends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interface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static</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void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case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final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long</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strictfp</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volatile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catch</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finally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native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super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while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char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float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new</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switch</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class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package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synchronized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52">
                <a:tc>
                  <a:txBody>
                    <a:bodyPr/>
                    <a:lstStyle/>
                    <a:p>
                      <a:r>
                        <a:rPr lang="en-US"/>
                        <a:t>continue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if</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private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this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52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Keywords</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r>
              <a:rPr lang="en-US" sz="1600" dirty="0"/>
              <a:t>T</a:t>
            </a:r>
            <a:r>
              <a:rPr lang="en-US" sz="1600" dirty="0" smtClean="0"/>
              <a:t>hree identifiers are reserved as predefined literals in the language.</a:t>
            </a:r>
          </a:p>
          <a:p>
            <a:endParaRPr lang="en-US" sz="1600" dirty="0"/>
          </a:p>
          <a:p>
            <a:endParaRPr lang="en-US" sz="1600" dirty="0" smtClean="0"/>
          </a:p>
          <a:p>
            <a:endParaRPr lang="en-US" sz="1600" dirty="0"/>
          </a:p>
          <a:p>
            <a:r>
              <a:rPr lang="en-US" sz="1600" dirty="0" smtClean="0"/>
              <a:t>Keywords currently reserved, but not in use.</a:t>
            </a:r>
          </a:p>
        </p:txBody>
      </p:sp>
      <p:graphicFrame>
        <p:nvGraphicFramePr>
          <p:cNvPr id="4" name="Table 3"/>
          <p:cNvGraphicFramePr>
            <a:graphicFrameLocks noGrp="1"/>
          </p:cNvGraphicFramePr>
          <p:nvPr>
            <p:extLst>
              <p:ext uri="{D42A27DB-BD31-4B8C-83A1-F6EECF244321}">
                <p14:modId xmlns:p14="http://schemas.microsoft.com/office/powerpoint/2010/main" val="2524600592"/>
              </p:ext>
            </p:extLst>
          </p:nvPr>
        </p:nvGraphicFramePr>
        <p:xfrm>
          <a:off x="533400" y="2209800"/>
          <a:ext cx="7162800" cy="369570"/>
        </p:xfrm>
        <a:graphic>
          <a:graphicData uri="http://schemas.openxmlformats.org/drawingml/2006/table">
            <a:tbl>
              <a:tblPr/>
              <a:tblGrid>
                <a:gridCol w="2387600"/>
                <a:gridCol w="2387600"/>
                <a:gridCol w="2387600"/>
              </a:tblGrid>
              <a:tr h="304800">
                <a:tc>
                  <a:txBody>
                    <a:bodyPr/>
                    <a:lstStyle/>
                    <a:p>
                      <a:r>
                        <a:rPr lang="en-US" dirty="0"/>
                        <a:t>null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10497666"/>
              </p:ext>
            </p:extLst>
          </p:nvPr>
        </p:nvGraphicFramePr>
        <p:xfrm>
          <a:off x="685800" y="3352800"/>
          <a:ext cx="6858000" cy="441297"/>
        </p:xfrm>
        <a:graphic>
          <a:graphicData uri="http://schemas.openxmlformats.org/drawingml/2006/table">
            <a:tbl>
              <a:tblPr/>
              <a:tblGrid>
                <a:gridCol w="3429000"/>
                <a:gridCol w="3429000"/>
              </a:tblGrid>
              <a:tr h="441297">
                <a:tc>
                  <a:txBody>
                    <a:bodyPr/>
                    <a:lstStyle/>
                    <a:p>
                      <a:r>
                        <a:rPr lang="en-US" dirty="0" err="1"/>
                        <a:t>const</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goto</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989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7030A0"/>
                </a:solidFill>
              </a:rPr>
              <a:t>Separators</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The third category of token is a </a:t>
            </a:r>
            <a:r>
              <a:rPr lang="en-US" sz="1600" b="1" dirty="0" smtClean="0"/>
              <a:t>Separator</a:t>
            </a:r>
            <a:r>
              <a:rPr lang="en-US" sz="1600" dirty="0" smtClean="0"/>
              <a:t> (also known as a punctuator). There are exactly nine, single character separators in Java, shown in the below. </a:t>
            </a:r>
          </a:p>
          <a:p>
            <a:r>
              <a:rPr lang="en-US" sz="1600" b="1" i="1" dirty="0" smtClean="0"/>
              <a:t>separator</a:t>
            </a:r>
            <a:r>
              <a:rPr lang="en-US" sz="1600" b="1" dirty="0" smtClean="0"/>
              <a:t> ; | , | . | ( | ) | { | } | [ | ] </a:t>
            </a:r>
          </a:p>
          <a:p>
            <a:r>
              <a:rPr lang="en-US" sz="1600" dirty="0" smtClean="0"/>
              <a:t>First three separators are tokens that separate/punctuate other tokens. </a:t>
            </a:r>
          </a:p>
          <a:p>
            <a:r>
              <a:rPr lang="en-US" sz="1600" dirty="0" smtClean="0"/>
              <a:t>The last six separators (3 pairs of 2 each) are also known as delimiters: wherever a left delimiter appears in a correct Java program, its matching right delimiter appears soon afterwards (they always come in matched pairs).</a:t>
            </a:r>
          </a:p>
          <a:p>
            <a:r>
              <a:rPr lang="en-US" sz="1600" dirty="0" smtClean="0"/>
              <a:t>For example the Java code </a:t>
            </a:r>
            <a:r>
              <a:rPr lang="en-US" sz="1600" b="1" dirty="0" err="1" smtClean="0"/>
              <a:t>Math.max</a:t>
            </a:r>
            <a:r>
              <a:rPr lang="en-US" sz="1600" b="1" dirty="0" smtClean="0"/>
              <a:t>(</a:t>
            </a:r>
            <a:r>
              <a:rPr lang="en-US" sz="1600" b="1" dirty="0" err="1" smtClean="0"/>
              <a:t>count,limit</a:t>
            </a:r>
            <a:r>
              <a:rPr lang="en-US" sz="1600" b="1" dirty="0" smtClean="0"/>
              <a:t>);</a:t>
            </a:r>
            <a:r>
              <a:rPr lang="en-US" sz="1600" dirty="0" smtClean="0"/>
              <a:t> contains nine tokens </a:t>
            </a:r>
          </a:p>
          <a:p>
            <a:r>
              <a:rPr lang="en-US" sz="1600" dirty="0" smtClean="0"/>
              <a:t>an identifier (</a:t>
            </a:r>
            <a:r>
              <a:rPr lang="en-US" sz="1600" b="1" dirty="0" smtClean="0"/>
              <a:t>Math</a:t>
            </a:r>
            <a:r>
              <a:rPr lang="en-US" sz="1600" dirty="0" smtClean="0"/>
              <a:t>), followed by </a:t>
            </a:r>
          </a:p>
          <a:p>
            <a:r>
              <a:rPr lang="en-US" sz="1600" dirty="0" smtClean="0"/>
              <a:t>a separator (a period), followed by </a:t>
            </a:r>
          </a:p>
          <a:p>
            <a:r>
              <a:rPr lang="en-US" sz="1600" dirty="0" smtClean="0"/>
              <a:t>another identifier (</a:t>
            </a:r>
            <a:r>
              <a:rPr lang="en-US" sz="1600" b="1" dirty="0" smtClean="0"/>
              <a:t>max</a:t>
            </a:r>
            <a:r>
              <a:rPr lang="en-US" sz="1600" dirty="0" smtClean="0"/>
              <a:t>), followed by </a:t>
            </a:r>
          </a:p>
          <a:p>
            <a:r>
              <a:rPr lang="en-US" sz="1600" dirty="0" smtClean="0"/>
              <a:t>a separator (the left parenthesis delimiter), followed by </a:t>
            </a:r>
          </a:p>
          <a:p>
            <a:r>
              <a:rPr lang="en-US" sz="1600" dirty="0" smtClean="0"/>
              <a:t>an </a:t>
            </a:r>
            <a:r>
              <a:rPr lang="en-US" sz="1600" dirty="0" err="1" smtClean="0"/>
              <a:t>identfier</a:t>
            </a:r>
            <a:r>
              <a:rPr lang="en-US" sz="1600" dirty="0" smtClean="0"/>
              <a:t> (</a:t>
            </a:r>
            <a:r>
              <a:rPr lang="en-US" sz="1600" b="1" dirty="0" smtClean="0"/>
              <a:t>count</a:t>
            </a:r>
            <a:r>
              <a:rPr lang="en-US" sz="1600" dirty="0" smtClean="0"/>
              <a:t>), followed by </a:t>
            </a:r>
          </a:p>
          <a:p>
            <a:r>
              <a:rPr lang="en-US" sz="1600" dirty="0" smtClean="0"/>
              <a:t>a separator (a comma), followed by </a:t>
            </a:r>
          </a:p>
          <a:p>
            <a:r>
              <a:rPr lang="en-US" sz="1600" dirty="0" smtClean="0"/>
              <a:t>another identifier(</a:t>
            </a:r>
            <a:r>
              <a:rPr lang="en-US" sz="1600" b="1" dirty="0" smtClean="0"/>
              <a:t>limit</a:t>
            </a:r>
            <a:r>
              <a:rPr lang="en-US" sz="1600" dirty="0" smtClean="0"/>
              <a:t>), followed by </a:t>
            </a:r>
          </a:p>
          <a:p>
            <a:r>
              <a:rPr lang="en-US" sz="1600" dirty="0" smtClean="0"/>
              <a:t>a separator (the right parenthesis delimiter), followed by </a:t>
            </a:r>
          </a:p>
          <a:p>
            <a:r>
              <a:rPr lang="en-US" sz="1600" dirty="0" smtClean="0"/>
              <a:t>a separator (a semicolon) </a:t>
            </a:r>
          </a:p>
          <a:p>
            <a:endParaRPr lang="en-US" sz="1600" dirty="0"/>
          </a:p>
          <a:p>
            <a:endParaRPr lang="en-US" sz="1600" dirty="0"/>
          </a:p>
        </p:txBody>
      </p:sp>
    </p:spTree>
    <p:extLst>
      <p:ext uri="{BB962C8B-B14F-4D97-AF65-F5344CB8AC3E}">
        <p14:creationId xmlns:p14="http://schemas.microsoft.com/office/powerpoint/2010/main" val="172626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Operators</a:t>
            </a:r>
            <a:endParaRPr lang="en-US" sz="3200" b="1"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smtClean="0"/>
              <a:t>The fourth category of token is an </a:t>
            </a:r>
            <a:r>
              <a:rPr lang="en-US" sz="1600" b="1" dirty="0" smtClean="0"/>
              <a:t>Operator</a:t>
            </a:r>
            <a:r>
              <a:rPr lang="en-US" sz="1600" dirty="0" smtClean="0"/>
              <a:t>. Java includes 37 operators that are listed in the table below; each of these operators consist of 1, 2, or at most 3 </a:t>
            </a:r>
            <a:r>
              <a:rPr lang="en-US" sz="1600" i="1" dirty="0" smtClean="0"/>
              <a:t>special</a:t>
            </a:r>
            <a:r>
              <a:rPr lang="en-US" sz="1600" dirty="0" smtClean="0"/>
              <a:t> characters.</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r>
              <a:rPr lang="en-US" sz="1600" dirty="0" smtClean="0"/>
              <a:t>The keywords </a:t>
            </a:r>
            <a:r>
              <a:rPr lang="en-US" sz="1600" b="1" dirty="0" err="1" smtClean="0"/>
              <a:t>instanceof</a:t>
            </a:r>
            <a:r>
              <a:rPr lang="en-US" sz="1600" dirty="0" smtClean="0"/>
              <a:t> and </a:t>
            </a:r>
            <a:r>
              <a:rPr lang="en-US" sz="1600" b="1" dirty="0" smtClean="0"/>
              <a:t>new</a:t>
            </a:r>
            <a:r>
              <a:rPr lang="en-US" sz="1600" dirty="0" smtClean="0"/>
              <a:t> are also considered operators in Java.</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258783893"/>
              </p:ext>
            </p:extLst>
          </p:nvPr>
        </p:nvGraphicFramePr>
        <p:xfrm>
          <a:off x="762001" y="2285999"/>
          <a:ext cx="7848598" cy="2683039"/>
        </p:xfrm>
        <a:graphic>
          <a:graphicData uri="http://schemas.openxmlformats.org/drawingml/2006/table">
            <a:tbl>
              <a:tblPr/>
              <a:tblGrid>
                <a:gridCol w="800608"/>
                <a:gridCol w="944372"/>
                <a:gridCol w="1162304"/>
                <a:gridCol w="653795"/>
                <a:gridCol w="726440"/>
                <a:gridCol w="871728"/>
                <a:gridCol w="435864"/>
                <a:gridCol w="435864"/>
                <a:gridCol w="726440"/>
                <a:gridCol w="508507"/>
                <a:gridCol w="582676"/>
              </a:tblGrid>
              <a:tr h="352332">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&gt;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&lt;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00889">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&lt;=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&gt;=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&amp;&amp;</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80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6890">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&amp;</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&lt;&lt;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p>
                      <a:pPr algn="ctr"/>
                      <a:r>
                        <a:rPr lang="en-US" sz="1800" dirty="0" smtClean="0"/>
                        <a:t>&gt;&gt;</a:t>
                      </a:r>
                      <a:endParaRPr lang="en-US" sz="1800" dirty="0"/>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&gt;&gt;&gt;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6890">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&amp;=</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&lt;&lt;=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a:t>&gt;&gt;=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a:t>&gt;&gt;=</a:t>
                      </a:r>
                    </a:p>
                  </a:txBody>
                  <a:tcPr marL="47025" marR="47025" marT="47025" marB="47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4625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7030A0"/>
                </a:solidFill>
              </a:rPr>
              <a:t>Literals</a:t>
            </a:r>
            <a:endParaRPr lang="en-US" b="1" i="1" dirty="0">
              <a:solidFill>
                <a:srgbClr val="7030A0"/>
              </a:solidFill>
            </a:endParaRPr>
          </a:p>
        </p:txBody>
      </p:sp>
      <p:sp>
        <p:nvSpPr>
          <p:cNvPr id="3" name="Content Placeholder 2"/>
          <p:cNvSpPr>
            <a:spLocks noGrp="1"/>
          </p:cNvSpPr>
          <p:nvPr>
            <p:ph idx="1"/>
          </p:nvPr>
        </p:nvSpPr>
        <p:spPr/>
        <p:txBody>
          <a:bodyPr>
            <a:normAutofit lnSpcReduction="10000"/>
          </a:bodyPr>
          <a:lstStyle/>
          <a:p>
            <a:pPr algn="just"/>
            <a:r>
              <a:rPr lang="en-US" sz="1700" b="1" dirty="0" smtClean="0">
                <a:solidFill>
                  <a:srgbClr val="7030A0"/>
                </a:solidFill>
              </a:rPr>
              <a:t>Integer</a:t>
            </a:r>
            <a:r>
              <a:rPr lang="en-US" sz="1700" dirty="0" smtClean="0"/>
              <a:t> data types are comprised of the following primitive data types: </a:t>
            </a:r>
            <a:r>
              <a:rPr lang="en-US" sz="1700" dirty="0" err="1" smtClean="0"/>
              <a:t>int</a:t>
            </a:r>
            <a:r>
              <a:rPr lang="en-US" sz="1700" dirty="0" smtClean="0"/>
              <a:t>, long, byte, and short .</a:t>
            </a:r>
          </a:p>
          <a:p>
            <a:pPr algn="just"/>
            <a:r>
              <a:rPr lang="en-US" sz="1700" dirty="0" smtClean="0"/>
              <a:t>The default data type of an integer literal is always int.</a:t>
            </a:r>
          </a:p>
          <a:p>
            <a:pPr algn="just"/>
            <a:r>
              <a:rPr lang="en-US" sz="1700" dirty="0" smtClean="0"/>
              <a:t>It can be specified as long by appending the suffix L (or l) to the integer value. Without the suffix, the long literals 2000L and 0l will be interpreted as </a:t>
            </a:r>
            <a:r>
              <a:rPr lang="en-US" sz="1700" dirty="0" err="1" smtClean="0"/>
              <a:t>int</a:t>
            </a:r>
            <a:r>
              <a:rPr lang="en-US" sz="1700" dirty="0" smtClean="0"/>
              <a:t> literals. </a:t>
            </a:r>
          </a:p>
          <a:p>
            <a:pPr algn="just"/>
            <a:r>
              <a:rPr lang="en-US" sz="1700" dirty="0" smtClean="0"/>
              <a:t>There is no direct way to specify a short or a byte literal.</a:t>
            </a:r>
          </a:p>
          <a:p>
            <a:pPr algn="just"/>
            <a:endParaRPr lang="en-US" sz="1700" dirty="0" smtClean="0"/>
          </a:p>
          <a:p>
            <a:pPr marL="0" indent="0" algn="just">
              <a:buNone/>
            </a:pPr>
            <a:r>
              <a:rPr lang="en-US" sz="1600" b="1" dirty="0" smtClean="0">
                <a:solidFill>
                  <a:srgbClr val="7030A0"/>
                </a:solidFill>
              </a:rPr>
              <a:t>Floating-point Literals</a:t>
            </a:r>
          </a:p>
          <a:p>
            <a:pPr algn="just"/>
            <a:r>
              <a:rPr lang="en-US" sz="1600" dirty="0" smtClean="0"/>
              <a:t>Floating-point data types come in two flavors: float or double.</a:t>
            </a:r>
          </a:p>
          <a:p>
            <a:pPr algn="just"/>
            <a:r>
              <a:rPr lang="en-US" sz="1600" dirty="0" smtClean="0"/>
              <a:t>The default data type of a floating-point literal is double, but it can be explicitly designated by appending the suffix D (or d) to the value. A floating-point literal can also be specified to be a float by appending the suffix F (or f).</a:t>
            </a:r>
          </a:p>
          <a:p>
            <a:pPr algn="just"/>
            <a:r>
              <a:rPr lang="en-US" sz="1600" b="1" dirty="0" smtClean="0"/>
              <a:t>Examples of double Literals:</a:t>
            </a:r>
            <a:r>
              <a:rPr lang="en-US" sz="1600" dirty="0" smtClean="0"/>
              <a:t>0.0 0.0d 0D 0.49 .49 .49D 49.0 49. 49D 4.9E+1 4.9E+1D 4.9e1d 4900e-2 .49E2 </a:t>
            </a:r>
          </a:p>
          <a:p>
            <a:pPr algn="just"/>
            <a:r>
              <a:rPr lang="en-US" sz="1600" b="1" dirty="0" smtClean="0"/>
              <a:t>Examples of float Literals:</a:t>
            </a:r>
            <a:r>
              <a:rPr lang="en-US" sz="1600" dirty="0" smtClean="0"/>
              <a:t>0.0F 0f 0.49F .49F 49.0F 49.F 49F 4.9E+1F 4900e-2f .49E2F </a:t>
            </a:r>
          </a:p>
          <a:p>
            <a:pPr algn="just"/>
            <a:r>
              <a:rPr lang="en-US" sz="1600" dirty="0" smtClean="0"/>
              <a:t>Note that the decimal point and the exponent are optional and that at least one digit must be specified.</a:t>
            </a:r>
          </a:p>
          <a:p>
            <a:pPr algn="just"/>
            <a:endParaRPr lang="en-US" sz="1600" dirty="0">
              <a:solidFill>
                <a:srgbClr val="7030A0"/>
              </a:solidFill>
            </a:endParaRPr>
          </a:p>
        </p:txBody>
      </p:sp>
    </p:spTree>
    <p:extLst>
      <p:ext uri="{BB962C8B-B14F-4D97-AF65-F5344CB8AC3E}">
        <p14:creationId xmlns:p14="http://schemas.microsoft.com/office/powerpoint/2010/main" val="151888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7030A0"/>
                </a:solidFill>
              </a:rPr>
              <a:t>Literals</a:t>
            </a:r>
            <a:endParaRPr lang="en-US" sz="3200" dirty="0"/>
          </a:p>
        </p:txBody>
      </p:sp>
      <p:sp>
        <p:nvSpPr>
          <p:cNvPr id="3" name="Content Placeholder 2"/>
          <p:cNvSpPr>
            <a:spLocks noGrp="1"/>
          </p:cNvSpPr>
          <p:nvPr>
            <p:ph idx="1"/>
          </p:nvPr>
        </p:nvSpPr>
        <p:spPr/>
        <p:txBody>
          <a:bodyPr>
            <a:normAutofit/>
          </a:bodyPr>
          <a:lstStyle/>
          <a:p>
            <a:pPr marL="0" indent="0">
              <a:buNone/>
            </a:pPr>
            <a:r>
              <a:rPr lang="en-US" sz="1600" b="1" i="1" dirty="0" smtClean="0">
                <a:solidFill>
                  <a:srgbClr val="7030A0"/>
                </a:solidFill>
              </a:rPr>
              <a:t>Boolean Literals</a:t>
            </a:r>
          </a:p>
          <a:p>
            <a:r>
              <a:rPr lang="en-US" sz="1600" dirty="0" smtClean="0"/>
              <a:t>The primitive data type boolean represents the truth-values true or false that are denoted by the reserved literals </a:t>
            </a:r>
            <a:r>
              <a:rPr lang="en-US" sz="1600" dirty="0" smtClean="0">
                <a:solidFill>
                  <a:srgbClr val="7030A0"/>
                </a:solidFill>
              </a:rPr>
              <a:t>true</a:t>
            </a:r>
            <a:r>
              <a:rPr lang="en-US" sz="1600" dirty="0" smtClean="0"/>
              <a:t> or </a:t>
            </a:r>
            <a:r>
              <a:rPr lang="en-US" sz="1600" dirty="0" smtClean="0">
                <a:solidFill>
                  <a:srgbClr val="7030A0"/>
                </a:solidFill>
              </a:rPr>
              <a:t>false</a:t>
            </a:r>
            <a:r>
              <a:rPr lang="en-US" sz="1600" dirty="0" smtClean="0"/>
              <a:t>, respectively.</a:t>
            </a:r>
          </a:p>
          <a:p>
            <a:r>
              <a:rPr lang="en-US" sz="1600" dirty="0"/>
              <a:t> </a:t>
            </a:r>
            <a:r>
              <a:rPr lang="en-US" sz="1600" dirty="0" smtClean="0"/>
              <a:t>boolean </a:t>
            </a:r>
            <a:r>
              <a:rPr lang="en-US" sz="1600" dirty="0" err="1" smtClean="0"/>
              <a:t>bVaulue</a:t>
            </a:r>
            <a:r>
              <a:rPr lang="en-US" sz="1600" dirty="0" smtClean="0"/>
              <a:t>=false/true;</a:t>
            </a:r>
          </a:p>
          <a:p>
            <a:pPr marL="0" indent="0">
              <a:buNone/>
            </a:pPr>
            <a:r>
              <a:rPr lang="en-US" sz="1600" b="1" i="1" dirty="0" smtClean="0">
                <a:solidFill>
                  <a:srgbClr val="7030A0"/>
                </a:solidFill>
              </a:rPr>
              <a:t>Character Literals</a:t>
            </a:r>
          </a:p>
          <a:p>
            <a:r>
              <a:rPr lang="en-US" sz="1600" dirty="0" smtClean="0"/>
              <a:t>A character literal is quoted in single-quotes ('). All character literals have the primitive data type char.</a:t>
            </a:r>
          </a:p>
          <a:p>
            <a:r>
              <a:rPr lang="en-US" sz="1600" dirty="0" smtClean="0"/>
              <a:t>Char a=‘C’/’A’/’1’;</a:t>
            </a:r>
          </a:p>
          <a:p>
            <a:pPr marL="0" indent="0">
              <a:buNone/>
            </a:pPr>
            <a:r>
              <a:rPr lang="en-US" sz="1600" b="1" i="1" dirty="0" smtClean="0">
                <a:solidFill>
                  <a:srgbClr val="7030A0"/>
                </a:solidFill>
              </a:rPr>
              <a:t>String Literals</a:t>
            </a:r>
          </a:p>
          <a:p>
            <a:pPr marL="0" indent="0" algn="just">
              <a:buNone/>
            </a:pPr>
            <a:r>
              <a:rPr lang="en-US" sz="1600" dirty="0" smtClean="0"/>
              <a:t>A string literal is a sequence of characters, which must be quoted in quotation marks and which must occur on a single line. All string literal are objects of the class String.</a:t>
            </a:r>
          </a:p>
          <a:p>
            <a:pPr algn="just"/>
            <a:r>
              <a:rPr lang="en-US" sz="1600" dirty="0" smtClean="0"/>
              <a:t>Escape sequences can appear in string literals.</a:t>
            </a:r>
          </a:p>
          <a:p>
            <a:pPr marL="0" indent="0" algn="just">
              <a:buNone/>
            </a:pPr>
            <a:r>
              <a:rPr lang="en-US" sz="1600" b="1" dirty="0" smtClean="0">
                <a:solidFill>
                  <a:srgbClr val="7030A0"/>
                </a:solidFill>
              </a:rPr>
              <a:t>null Reference Literal</a:t>
            </a:r>
          </a:p>
          <a:p>
            <a:pPr marL="0" indent="0" algn="just">
              <a:buNone/>
            </a:pPr>
            <a:r>
              <a:rPr lang="en-US" sz="1600" dirty="0" smtClean="0"/>
              <a:t>There is a very simple, special kind of literal that is used to represent a special value with every reference type in Java (so far we know only one, the type </a:t>
            </a:r>
            <a:r>
              <a:rPr lang="en-US" sz="1600" b="1" dirty="0" smtClean="0"/>
              <a:t>String</a:t>
            </a:r>
            <a:r>
              <a:rPr lang="en-US" sz="1600" dirty="0" smtClean="0"/>
              <a:t>).</a:t>
            </a:r>
            <a:endParaRPr lang="en-US" sz="1600" b="1" dirty="0">
              <a:solidFill>
                <a:srgbClr val="7030A0"/>
              </a:solidFill>
            </a:endParaRPr>
          </a:p>
        </p:txBody>
      </p:sp>
    </p:spTree>
    <p:extLst>
      <p:ext uri="{BB962C8B-B14F-4D97-AF65-F5344CB8AC3E}">
        <p14:creationId xmlns:p14="http://schemas.microsoft.com/office/powerpoint/2010/main" val="1133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normAutofit/>
          </a:bodyPr>
          <a:lstStyle/>
          <a:p>
            <a:r>
              <a:rPr lang="en-US" sz="3200" b="1" i="1" dirty="0" smtClean="0">
                <a:solidFill>
                  <a:srgbClr val="7030A0"/>
                </a:solidFill>
              </a:rPr>
              <a:t>Escape Sequences</a:t>
            </a:r>
            <a:endParaRPr lang="en-US" sz="3200" dirty="0"/>
          </a:p>
        </p:txBody>
      </p:sp>
      <p:sp>
        <p:nvSpPr>
          <p:cNvPr id="3" name="Content Placeholder 2"/>
          <p:cNvSpPr>
            <a:spLocks noGrp="1"/>
          </p:cNvSpPr>
          <p:nvPr>
            <p:ph idx="1"/>
          </p:nvPr>
        </p:nvSpPr>
        <p:spPr>
          <a:xfrm>
            <a:off x="381000" y="1600200"/>
            <a:ext cx="8229600" cy="4525963"/>
          </a:xfrm>
        </p:spPr>
        <p:txBody>
          <a:bodyPr>
            <a:normAutofit/>
          </a:bodyPr>
          <a:lstStyle/>
          <a:p>
            <a:pPr marL="0" indent="0">
              <a:buNone/>
            </a:pPr>
            <a:r>
              <a:rPr lang="en-US" sz="1600" b="1" i="1" dirty="0" smtClean="0">
                <a:solidFill>
                  <a:srgbClr val="7030A0"/>
                </a:solidFill>
              </a:rPr>
              <a:t>Escape Sequences : </a:t>
            </a:r>
            <a:r>
              <a:rPr lang="en-US" sz="1600" dirty="0" smtClean="0"/>
              <a:t>Certain escape sequences define special character values .</a:t>
            </a:r>
          </a:p>
          <a:p>
            <a:pPr marL="0" indent="0">
              <a:buNone/>
            </a:pPr>
            <a:endParaRPr lang="en-US" sz="1600" b="1" i="1" dirty="0">
              <a:solidFill>
                <a:srgbClr val="7030A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5997569"/>
              </p:ext>
            </p:extLst>
          </p:nvPr>
        </p:nvGraphicFramePr>
        <p:xfrm>
          <a:off x="838200" y="2133600"/>
          <a:ext cx="5486400" cy="3600450"/>
        </p:xfrm>
        <a:graphic>
          <a:graphicData uri="http://schemas.openxmlformats.org/drawingml/2006/table">
            <a:tbl>
              <a:tblPr/>
              <a:tblGrid>
                <a:gridCol w="2743200"/>
                <a:gridCol w="2743200"/>
              </a:tblGrid>
              <a:tr h="0">
                <a:tc>
                  <a:txBody>
                    <a:bodyPr/>
                    <a:lstStyle/>
                    <a:p>
                      <a:r>
                        <a:rPr lang="en-US" dirty="0"/>
                        <a:t>Escape Sequence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Character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Backspace (BS)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Horizontal tab (HT or TAB)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Linefeed (LF) a.k.a., Newline (NL)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\f</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Form feed (FF)</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Carriage return (CR)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Apostrophe-quote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Quotation mark</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Backslash</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18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2490</Words>
  <Application>Microsoft Office PowerPoint</Application>
  <PresentationFormat>On-screen Show (4:3)</PresentationFormat>
  <Paragraphs>320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Tokens</vt:lpstr>
      <vt:lpstr>Identifiers </vt:lpstr>
      <vt:lpstr>Keywords</vt:lpstr>
      <vt:lpstr>Keywords</vt:lpstr>
      <vt:lpstr>Separators</vt:lpstr>
      <vt:lpstr>Operators</vt:lpstr>
      <vt:lpstr>Literals</vt:lpstr>
      <vt:lpstr>Literals</vt:lpstr>
      <vt:lpstr>Escape Sequences</vt:lpstr>
      <vt:lpstr>Comments </vt:lpstr>
      <vt:lpstr>Statement </vt:lpstr>
      <vt:lpstr>Primitive Data Types</vt:lpstr>
      <vt:lpstr>Primitive Data Types</vt:lpstr>
      <vt:lpstr>Primitive Data Types</vt:lpstr>
      <vt:lpstr>Variable Declarations</vt:lpstr>
      <vt:lpstr>Variable Declarations</vt:lpstr>
      <vt:lpstr>Lifetime of Variables</vt:lpstr>
      <vt:lpstr>Initial Values for Variables</vt:lpstr>
      <vt:lpstr>Initializing Local Variables</vt:lpstr>
      <vt:lpstr>Java Source File Structure</vt:lpstr>
      <vt:lpstr>Java Source File Structure</vt:lpstr>
      <vt:lpstr>The 'main()'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PRADEEP</cp:lastModifiedBy>
  <cp:revision>91</cp:revision>
  <dcterms:created xsi:type="dcterms:W3CDTF">2014-09-06T13:08:19Z</dcterms:created>
  <dcterms:modified xsi:type="dcterms:W3CDTF">2014-09-07T00:24:28Z</dcterms:modified>
</cp:coreProperties>
</file>