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B8982-4B93-4662-A0D1-137E4BF287EE}"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67662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8982-4B93-4662-A0D1-137E4BF287EE}"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352258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8982-4B93-4662-A0D1-137E4BF287EE}"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231193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8982-4B93-4662-A0D1-137E4BF287EE}"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134034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B8982-4B93-4662-A0D1-137E4BF287EE}"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2190776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B8982-4B93-4662-A0D1-137E4BF287EE}"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181555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B8982-4B93-4662-A0D1-137E4BF287EE}"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34291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B8982-4B93-4662-A0D1-137E4BF287EE}"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46601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B8982-4B93-4662-A0D1-137E4BF287EE}"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120189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B8982-4B93-4662-A0D1-137E4BF287EE}"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353122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B8982-4B93-4662-A0D1-137E4BF287EE}"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7895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B8982-4B93-4662-A0D1-137E4BF287EE}" type="datetimeFigureOut">
              <a:rPr lang="en-US" smtClean="0"/>
              <a:t>3/5/2015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4646C-24E6-4D2B-B046-8EBDF3740701}" type="slidenum">
              <a:rPr lang="en-US" smtClean="0"/>
              <a:t>‹#›</a:t>
            </a:fld>
            <a:endParaRPr lang="en-US"/>
          </a:p>
        </p:txBody>
      </p:sp>
    </p:spTree>
    <p:extLst>
      <p:ext uri="{BB962C8B-B14F-4D97-AF65-F5344CB8AC3E}">
        <p14:creationId xmlns:p14="http://schemas.microsoft.com/office/powerpoint/2010/main" val="293837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Inheritance</a:t>
            </a:r>
            <a:endParaRPr lang="en-US" dirty="0"/>
          </a:p>
        </p:txBody>
      </p:sp>
      <p:sp>
        <p:nvSpPr>
          <p:cNvPr id="5" name="Content Placeholder 4"/>
          <p:cNvSpPr>
            <a:spLocks noGrp="1"/>
          </p:cNvSpPr>
          <p:nvPr>
            <p:ph idx="1"/>
          </p:nvPr>
        </p:nvSpPr>
        <p:spPr/>
        <p:txBody>
          <a:bodyPr>
            <a:normAutofit/>
          </a:bodyPr>
          <a:lstStyle/>
          <a:p>
            <a:pPr algn="just"/>
            <a:r>
              <a:rPr lang="en-US" sz="1600" dirty="0" smtClean="0"/>
              <a:t>It allows new classes to be derived from an existing class. The new class (a.k.a. subclass, subtype, derived class, child class) can inherit members from the old class (a.k.a. superclass, </a:t>
            </a:r>
            <a:r>
              <a:rPr lang="en-US" sz="1600" dirty="0" err="1" smtClean="0"/>
              <a:t>supertype</a:t>
            </a:r>
            <a:r>
              <a:rPr lang="en-US" sz="1600" dirty="0" smtClean="0"/>
              <a:t>, base class, parent class). </a:t>
            </a:r>
          </a:p>
          <a:p>
            <a:pPr algn="just"/>
            <a:r>
              <a:rPr lang="en-US" sz="1600" dirty="0" smtClean="0"/>
              <a:t>The subclass can add new behavior and properties, and under certain circumstances, modify its inherited behavior.</a:t>
            </a:r>
          </a:p>
          <a:p>
            <a:pPr algn="just"/>
            <a:r>
              <a:rPr lang="en-US" sz="1600" dirty="0" smtClean="0"/>
              <a:t>The superclass is specified using the extends clause in the header of the subclass declaration.</a:t>
            </a:r>
          </a:p>
          <a:p>
            <a:pPr algn="just"/>
            <a:r>
              <a:rPr lang="en-US" sz="1600" dirty="0" smtClean="0">
                <a:solidFill>
                  <a:srgbClr val="FF0000"/>
                </a:solidFill>
              </a:rPr>
              <a:t>Light.java</a:t>
            </a:r>
          </a:p>
          <a:p>
            <a:pPr algn="just"/>
            <a:r>
              <a:rPr lang="en-US" sz="1600" dirty="0"/>
              <a:t>P</a:t>
            </a:r>
            <a:r>
              <a:rPr lang="en-US" sz="1600" dirty="0" smtClean="0"/>
              <a:t>rivate, overridden, and hidden members of the superclass are not inherited </a:t>
            </a:r>
          </a:p>
          <a:p>
            <a:pPr algn="just"/>
            <a:r>
              <a:rPr lang="en-US" sz="1600" dirty="0" smtClean="0"/>
              <a:t>Private members are not inherited in sub-classes but they are accessible to subclass or subclass's object only via public getter or setter methods or any such appropriate methods of original class. </a:t>
            </a:r>
            <a:r>
              <a:rPr lang="en-US" sz="1600" dirty="0" smtClean="0">
                <a:solidFill>
                  <a:srgbClr val="FF0000"/>
                </a:solidFill>
              </a:rPr>
              <a:t>ParentClass.java</a:t>
            </a:r>
          </a:p>
          <a:p>
            <a:pPr algn="just"/>
            <a:r>
              <a:rPr lang="en-US" sz="1600" dirty="0"/>
              <a:t>Inheritance defines the relationship is-a (also called the </a:t>
            </a:r>
            <a:r>
              <a:rPr lang="en-US" sz="1600" dirty="0" err="1"/>
              <a:t>superclass?subclass</a:t>
            </a:r>
            <a:r>
              <a:rPr lang="en-US" sz="1600" dirty="0"/>
              <a:t> relationship) between a superclass and its subclasses. </a:t>
            </a:r>
            <a:r>
              <a:rPr lang="en-US" sz="1600" dirty="0" smtClean="0"/>
              <a:t>This means that an object of a subclass can be used wherever an object of the superclass can be used. </a:t>
            </a:r>
            <a:endParaRPr lang="en-US" sz="1600" dirty="0">
              <a:solidFill>
                <a:srgbClr val="FF0000"/>
              </a:solidFill>
            </a:endParaRPr>
          </a:p>
        </p:txBody>
      </p:sp>
    </p:spTree>
    <p:extLst>
      <p:ext uri="{BB962C8B-B14F-4D97-AF65-F5344CB8AC3E}">
        <p14:creationId xmlns:p14="http://schemas.microsoft.com/office/powerpoint/2010/main" val="301411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Autofit/>
          </a:bodyPr>
          <a:lstStyle/>
          <a:p>
            <a:pPr marL="0" indent="0" algn="just">
              <a:buNone/>
            </a:pPr>
            <a:r>
              <a:rPr lang="en-US" sz="1600" dirty="0"/>
              <a:t>Reference value assignments are generally permitted up the type hierarchy, with implicit conversion of the source reference value to that of the destination reference type</a:t>
            </a:r>
            <a:r>
              <a:rPr lang="en-US" sz="1600" dirty="0" smtClean="0"/>
              <a:t>.</a:t>
            </a:r>
          </a:p>
          <a:p>
            <a:pPr marL="0" indent="0" algn="just">
              <a:buNone/>
            </a:pPr>
            <a:r>
              <a:rPr lang="en-US" sz="1600" dirty="0"/>
              <a:t>The rules for reference value assignment are stated, based on the following code:</a:t>
            </a:r>
          </a:p>
          <a:p>
            <a:pPr algn="just"/>
            <a:r>
              <a:rPr lang="en-US" sz="1600" dirty="0"/>
              <a:t>SourceType srcRef; // srcRef is appropriately initialized. </a:t>
            </a:r>
            <a:endParaRPr lang="en-US" sz="1600" dirty="0" smtClean="0"/>
          </a:p>
          <a:p>
            <a:pPr algn="just"/>
            <a:r>
              <a:rPr lang="en-US" sz="1600" dirty="0" smtClean="0"/>
              <a:t>DestinationType </a:t>
            </a:r>
            <a:r>
              <a:rPr lang="en-US" sz="1600" dirty="0"/>
              <a:t>destRef = srcRef; </a:t>
            </a:r>
            <a:endParaRPr lang="en-US" sz="1600" dirty="0" smtClean="0"/>
          </a:p>
          <a:p>
            <a:pPr algn="just"/>
            <a:r>
              <a:rPr lang="en-US" sz="1600" dirty="0" smtClean="0"/>
              <a:t>If </a:t>
            </a:r>
            <a:r>
              <a:rPr lang="en-US" sz="1600" dirty="0"/>
              <a:t>an assignment is legal, then the reference value of srcRef is said to be assignable (or assignment compatible) to the reference of DestinationType. </a:t>
            </a:r>
            <a:endParaRPr lang="en-US" sz="1600" dirty="0" smtClean="0"/>
          </a:p>
          <a:p>
            <a:pPr marL="0" indent="0" algn="just">
              <a:buNone/>
            </a:pPr>
            <a:r>
              <a:rPr lang="en-US" sz="1600" dirty="0" smtClean="0"/>
              <a:t>The </a:t>
            </a:r>
            <a:r>
              <a:rPr lang="en-US" sz="1600" dirty="0"/>
              <a:t>rules are </a:t>
            </a:r>
            <a:endParaRPr lang="en-US" sz="1600" dirty="0" smtClean="0"/>
          </a:p>
          <a:p>
            <a:pPr marL="0" indent="0" algn="just">
              <a:buNone/>
            </a:pPr>
            <a:r>
              <a:rPr lang="en-US" sz="1600" dirty="0" smtClean="0"/>
              <a:t>If </a:t>
            </a:r>
            <a:r>
              <a:rPr lang="en-US" sz="1600" dirty="0">
                <a:solidFill>
                  <a:srgbClr val="7030A0"/>
                </a:solidFill>
              </a:rPr>
              <a:t>SourceType</a:t>
            </a:r>
            <a:r>
              <a:rPr lang="en-US" sz="1600" dirty="0"/>
              <a:t> is a </a:t>
            </a:r>
            <a:r>
              <a:rPr lang="en-US" sz="1600" dirty="0">
                <a:solidFill>
                  <a:srgbClr val="7030A0"/>
                </a:solidFill>
              </a:rPr>
              <a:t>class</a:t>
            </a:r>
            <a:r>
              <a:rPr lang="en-US" sz="1600" dirty="0"/>
              <a:t> type, then the reference value in srcRef may be assigned to the destRef reference, provided DestinationType is one of the following:</a:t>
            </a:r>
          </a:p>
          <a:p>
            <a:pPr lvl="1" algn="just"/>
            <a:r>
              <a:rPr lang="en-US" sz="1600" dirty="0"/>
              <a:t>DestinationType is a superclass of the subclass </a:t>
            </a:r>
            <a:r>
              <a:rPr lang="en-US" sz="1600" dirty="0" err="1"/>
              <a:t>SourceType</a:t>
            </a:r>
            <a:r>
              <a:rPr lang="en-US" sz="1600" dirty="0" smtClean="0"/>
              <a:t>.   </a:t>
            </a:r>
            <a:endParaRPr lang="en-US" sz="1600" dirty="0"/>
          </a:p>
          <a:p>
            <a:pPr lvl="1" algn="just"/>
            <a:r>
              <a:rPr lang="en-US" sz="1600" dirty="0"/>
              <a:t>DestinationType is an interface type that is implemented by the class SourceType</a:t>
            </a:r>
            <a:r>
              <a:rPr lang="en-US" sz="1600" dirty="0" smtClean="0"/>
              <a:t>.</a:t>
            </a:r>
          </a:p>
          <a:p>
            <a:pPr marL="0" indent="0" algn="just">
              <a:buNone/>
            </a:pPr>
            <a:r>
              <a:rPr lang="en-US" sz="1600" dirty="0"/>
              <a:t>If </a:t>
            </a:r>
            <a:r>
              <a:rPr lang="en-US" sz="1600" dirty="0">
                <a:solidFill>
                  <a:srgbClr val="7030A0"/>
                </a:solidFill>
              </a:rPr>
              <a:t>SourceType</a:t>
            </a:r>
            <a:r>
              <a:rPr lang="en-US" sz="1600" dirty="0"/>
              <a:t> is an </a:t>
            </a:r>
            <a:r>
              <a:rPr lang="en-US" sz="1600" dirty="0">
                <a:solidFill>
                  <a:srgbClr val="7030A0"/>
                </a:solidFill>
              </a:rPr>
              <a:t>interface</a:t>
            </a:r>
            <a:r>
              <a:rPr lang="en-US" sz="1600" dirty="0"/>
              <a:t> type, then the reference value in srcRef may be assigned to the destRef reference, provided DestinationType is one of the following:</a:t>
            </a:r>
          </a:p>
          <a:p>
            <a:pPr lvl="1" algn="just"/>
            <a:r>
              <a:rPr lang="en-US" sz="1600" dirty="0"/>
              <a:t>DestinationType is Object</a:t>
            </a:r>
            <a:r>
              <a:rPr lang="en-US" sz="1600" dirty="0" smtClean="0"/>
              <a:t>.     a=b</a:t>
            </a:r>
            <a:endParaRPr lang="en-US" sz="1600" dirty="0"/>
          </a:p>
          <a:p>
            <a:pPr lvl="1" algn="just"/>
            <a:r>
              <a:rPr lang="en-US" sz="1600" dirty="0"/>
              <a:t>DestinationType is a </a:t>
            </a:r>
            <a:r>
              <a:rPr lang="en-US" sz="1600" dirty="0" err="1"/>
              <a:t>superinterface</a:t>
            </a:r>
            <a:r>
              <a:rPr lang="en-US" sz="1600" dirty="0"/>
              <a:t> of </a:t>
            </a:r>
            <a:r>
              <a:rPr lang="en-US" sz="1600" dirty="0" err="1"/>
              <a:t>subinterface</a:t>
            </a:r>
            <a:r>
              <a:rPr lang="en-US" sz="1600" dirty="0"/>
              <a:t> SourceType.</a:t>
            </a:r>
          </a:p>
          <a:p>
            <a:pPr marL="0" indent="0" algn="just">
              <a:buNone/>
            </a:pPr>
            <a:r>
              <a:rPr lang="en-US" sz="1600" dirty="0"/>
              <a:t>If </a:t>
            </a:r>
            <a:r>
              <a:rPr lang="en-US" sz="1600" dirty="0">
                <a:solidFill>
                  <a:srgbClr val="7030A0"/>
                </a:solidFill>
              </a:rPr>
              <a:t>SourceType</a:t>
            </a:r>
            <a:r>
              <a:rPr lang="en-US" sz="1600" dirty="0"/>
              <a:t> is an </a:t>
            </a:r>
            <a:r>
              <a:rPr lang="en-US" sz="1600" dirty="0">
                <a:solidFill>
                  <a:srgbClr val="7030A0"/>
                </a:solidFill>
              </a:rPr>
              <a:t>array</a:t>
            </a:r>
            <a:r>
              <a:rPr lang="en-US" sz="1600" dirty="0"/>
              <a:t> type, then the reference value in srcRef may be assigned to the destRef reference, provided DestinationType is one of the following:</a:t>
            </a:r>
          </a:p>
          <a:p>
            <a:pPr lvl="1" algn="just"/>
            <a:r>
              <a:rPr lang="en-US" sz="1600" dirty="0"/>
              <a:t>DestinationType is Object.</a:t>
            </a:r>
          </a:p>
          <a:p>
            <a:pPr lvl="1" algn="just"/>
            <a:r>
              <a:rPr lang="en-US" sz="1600" dirty="0"/>
              <a:t>DestinationType is an array type, where the element type of SourceType is assignable to the element type of DestinationType. </a:t>
            </a:r>
            <a:r>
              <a:rPr lang="en-US" sz="1600" dirty="0" smtClean="0">
                <a:solidFill>
                  <a:srgbClr val="FF0000"/>
                </a:solidFill>
              </a:rPr>
              <a:t>ReferenceConversion.java</a:t>
            </a:r>
            <a:endParaRPr lang="en-US" sz="1600" dirty="0">
              <a:solidFill>
                <a:srgbClr val="FF0000"/>
              </a:solidFill>
            </a:endParaRPr>
          </a:p>
          <a:p>
            <a:pPr lvl="1" algn="just"/>
            <a:endParaRPr lang="en-US" sz="1600" dirty="0"/>
          </a:p>
          <a:p>
            <a:pPr marL="0" indent="0" algn="just">
              <a:buNone/>
            </a:pPr>
            <a:endParaRPr lang="en-US" sz="1600" dirty="0"/>
          </a:p>
        </p:txBody>
      </p:sp>
    </p:spTree>
    <p:extLst>
      <p:ext uri="{BB962C8B-B14F-4D97-AF65-F5344CB8AC3E}">
        <p14:creationId xmlns:p14="http://schemas.microsoft.com/office/powerpoint/2010/main" val="24237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a:bodyPr>
          <a:lstStyle/>
          <a:p>
            <a:pPr marL="0" indent="0">
              <a:buNone/>
            </a:pPr>
            <a:r>
              <a:rPr lang="en-US" sz="1600" b="1" dirty="0"/>
              <a:t>Reference Casting and </a:t>
            </a:r>
            <a:r>
              <a:rPr lang="en-US" sz="1600" b="1" dirty="0" err="1"/>
              <a:t>instanceof</a:t>
            </a:r>
            <a:r>
              <a:rPr lang="en-US" sz="1600" b="1" dirty="0"/>
              <a:t> Operator</a:t>
            </a:r>
          </a:p>
          <a:p>
            <a:r>
              <a:rPr lang="en-US" sz="1600" dirty="0"/>
              <a:t>The expression to cast a &lt;reference&gt; of &lt;source type&gt; to &lt;destination type&gt; has the following syntax:</a:t>
            </a:r>
          </a:p>
          <a:p>
            <a:pPr marL="0" indent="0">
              <a:buNone/>
            </a:pPr>
            <a:r>
              <a:rPr lang="en-US" sz="1600" dirty="0" smtClean="0"/>
              <a:t>        (&lt;</a:t>
            </a:r>
            <a:r>
              <a:rPr lang="en-US" sz="1600" dirty="0"/>
              <a:t>destination type&gt;) &lt;reference&gt;</a:t>
            </a:r>
            <a:br>
              <a:rPr lang="en-US" sz="1600" dirty="0"/>
            </a:br>
            <a:endParaRPr lang="en-US" sz="1600" dirty="0"/>
          </a:p>
          <a:p>
            <a:r>
              <a:rPr lang="en-US" sz="1600" dirty="0"/>
              <a:t>A cast expression checks that the reference value of the object denoted by the &lt;reference&gt; is assignable to a reference of the &lt;destination type&gt;, that is, that the &lt;source type&gt; is compatible to the &lt;destination type&gt;. If this is not the case, a </a:t>
            </a:r>
            <a:r>
              <a:rPr lang="en-US" sz="1600" dirty="0" err="1"/>
              <a:t>ClassCastException</a:t>
            </a:r>
            <a:r>
              <a:rPr lang="en-US" sz="1600" dirty="0"/>
              <a:t> is thrown. The null reference value can be cast to any reference type.</a:t>
            </a:r>
          </a:p>
          <a:p>
            <a:r>
              <a:rPr lang="en-US" sz="1600" dirty="0"/>
              <a:t>The binary </a:t>
            </a:r>
            <a:r>
              <a:rPr lang="en-US" sz="1600" dirty="0" err="1"/>
              <a:t>instanceof</a:t>
            </a:r>
            <a:r>
              <a:rPr lang="en-US" sz="1600" dirty="0"/>
              <a:t> operator has the following syntax (note that the keyword is composed of only lowercase letters):</a:t>
            </a:r>
          </a:p>
          <a:p>
            <a:pPr marL="0" indent="0">
              <a:buNone/>
            </a:pPr>
            <a:r>
              <a:rPr lang="en-US" sz="1600" dirty="0" smtClean="0"/>
              <a:t>      &lt;</a:t>
            </a:r>
            <a:r>
              <a:rPr lang="en-US" sz="1600" dirty="0"/>
              <a:t>reference&gt; </a:t>
            </a:r>
            <a:r>
              <a:rPr lang="en-US" sz="1600" dirty="0" err="1"/>
              <a:t>instanceof</a:t>
            </a:r>
            <a:r>
              <a:rPr lang="en-US" sz="1600" dirty="0"/>
              <a:t> &lt;destination type&gt;</a:t>
            </a:r>
            <a:br>
              <a:rPr lang="en-US" sz="1600" dirty="0"/>
            </a:br>
            <a:endParaRPr lang="en-US" sz="1600" dirty="0" smtClean="0"/>
          </a:p>
          <a:p>
            <a:r>
              <a:rPr lang="en-US" sz="1600" dirty="0" smtClean="0"/>
              <a:t>The </a:t>
            </a:r>
            <a:r>
              <a:rPr lang="en-US" sz="1600" dirty="0" err="1" smtClean="0"/>
              <a:t>instanceof</a:t>
            </a:r>
            <a:r>
              <a:rPr lang="en-US" sz="1600" dirty="0" smtClean="0"/>
              <a:t> operator returns true if the left-hand operand (&lt;reference&gt;) can be cast to the right-hand operand (&lt;destination type&gt;), but always returns false if the left-hand operand is null. If the </a:t>
            </a:r>
            <a:r>
              <a:rPr lang="en-US" sz="1600" dirty="0" err="1" smtClean="0"/>
              <a:t>instanceof</a:t>
            </a:r>
            <a:r>
              <a:rPr lang="en-US" sz="1600" dirty="0" smtClean="0"/>
              <a:t> operator returns true, then the corresponding cast expression will always be valid. Both the cast and the </a:t>
            </a:r>
            <a:r>
              <a:rPr lang="en-US" sz="1600" dirty="0" err="1" smtClean="0"/>
              <a:t>instanceof</a:t>
            </a:r>
            <a:r>
              <a:rPr lang="en-US" sz="1600" dirty="0" smtClean="0"/>
              <a:t> operators require a compile-time check and a runtime check </a:t>
            </a:r>
          </a:p>
          <a:p>
            <a:r>
              <a:rPr lang="en-US" sz="1600" dirty="0" smtClean="0"/>
              <a:t>The </a:t>
            </a:r>
            <a:r>
              <a:rPr lang="en-US" sz="1600" b="1" dirty="0" smtClean="0">
                <a:solidFill>
                  <a:srgbClr val="002060"/>
                </a:solidFill>
              </a:rPr>
              <a:t>compile time checking </a:t>
            </a:r>
            <a:r>
              <a:rPr lang="en-US" sz="1600" dirty="0" smtClean="0"/>
              <a:t>determines whether reference type of &lt;source type&gt; and reference of  &lt;destination type&gt;  can denote objects of reference type that is a common subtype of both &lt;source type&gt; and &lt;destination type&gt; in the type hierarchy.</a:t>
            </a:r>
          </a:p>
          <a:p>
            <a:r>
              <a:rPr lang="en-US" sz="1600" dirty="0" smtClean="0"/>
              <a:t>At runtime, it is the type of the actual object denoted by the &lt;reference&gt; that determines out-come of the operation. In other words, is the type of with the type  of the actual object denoted by the reference on the left –hand side that is compared with type of specified on the right-hand side.</a:t>
            </a:r>
            <a:endParaRPr lang="en-US" sz="1600" dirty="0"/>
          </a:p>
        </p:txBody>
      </p:sp>
    </p:spTree>
    <p:extLst>
      <p:ext uri="{BB962C8B-B14F-4D97-AF65-F5344CB8AC3E}">
        <p14:creationId xmlns:p14="http://schemas.microsoft.com/office/powerpoint/2010/main" val="3352941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a:bodyPr>
          <a:lstStyle/>
          <a:p>
            <a:pPr marL="0" indent="0">
              <a:buNone/>
            </a:pPr>
            <a:r>
              <a:rPr lang="en-US" sz="1600" b="1" dirty="0"/>
              <a:t>Reference </a:t>
            </a:r>
            <a:r>
              <a:rPr lang="en-US" sz="1600" b="1" dirty="0" smtClean="0"/>
              <a:t>Class and interface types</a:t>
            </a:r>
          </a:p>
          <a:p>
            <a:pPr marL="0" indent="0">
              <a:buNone/>
            </a:pPr>
            <a:r>
              <a:rPr lang="en-US" sz="1600" dirty="0" smtClean="0"/>
              <a:t>Reference of and interface type can be declared and these can denote objects of classes that implement this interface. This is example of up casting.</a:t>
            </a:r>
          </a:p>
          <a:p>
            <a:pPr marL="0" indent="0">
              <a:buNone/>
            </a:pPr>
            <a:r>
              <a:rPr lang="en-US" sz="1600" dirty="0" smtClean="0"/>
              <a:t>Converting a reference value of interface type to the type of the class implementing the interface, requires explicit casting.</a:t>
            </a:r>
            <a:endParaRPr lang="en-US" sz="1600" dirty="0"/>
          </a:p>
        </p:txBody>
      </p:sp>
    </p:spTree>
    <p:extLst>
      <p:ext uri="{BB962C8B-B14F-4D97-AF65-F5344CB8AC3E}">
        <p14:creationId xmlns:p14="http://schemas.microsoft.com/office/powerpoint/2010/main" val="1994424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Instance Method Overriding</a:t>
            </a:r>
            <a:endParaRPr lang="en-US" dirty="0"/>
          </a:p>
        </p:txBody>
      </p:sp>
      <p:sp>
        <p:nvSpPr>
          <p:cNvPr id="3" name="Content Placeholder 2"/>
          <p:cNvSpPr>
            <a:spLocks noGrp="1"/>
          </p:cNvSpPr>
          <p:nvPr>
            <p:ph idx="1"/>
          </p:nvPr>
        </p:nvSpPr>
        <p:spPr/>
        <p:txBody>
          <a:bodyPr>
            <a:normAutofit lnSpcReduction="10000"/>
          </a:bodyPr>
          <a:lstStyle/>
          <a:p>
            <a:r>
              <a:rPr lang="en-US" sz="1600" dirty="0"/>
              <a:t>The </a:t>
            </a:r>
            <a:r>
              <a:rPr lang="en-US" sz="1600" dirty="0" smtClean="0"/>
              <a:t>overriding method </a:t>
            </a:r>
            <a:r>
              <a:rPr lang="en-US" sz="1600" dirty="0"/>
              <a:t>definition must have the same method signature (i.e., method name and parameters) and the same return type</a:t>
            </a:r>
            <a:r>
              <a:rPr lang="en-US" sz="1600" dirty="0" smtClean="0"/>
              <a:t>.</a:t>
            </a:r>
          </a:p>
          <a:p>
            <a:r>
              <a:rPr lang="en-US" sz="1600" dirty="0" smtClean="0"/>
              <a:t>The </a:t>
            </a:r>
            <a:r>
              <a:rPr lang="en-US" sz="1600" dirty="0"/>
              <a:t>overriding</a:t>
            </a:r>
            <a:r>
              <a:rPr lang="en-US" sz="1600" dirty="0" smtClean="0"/>
              <a:t> method definition cannot narrow the accessibility of the method, but it can widen it.</a:t>
            </a:r>
          </a:p>
          <a:p>
            <a:r>
              <a:rPr lang="en-US" sz="1600" dirty="0" smtClean="0"/>
              <a:t>The </a:t>
            </a:r>
            <a:r>
              <a:rPr lang="en-US" sz="1600" dirty="0"/>
              <a:t>overriding</a:t>
            </a:r>
            <a:r>
              <a:rPr lang="en-US" sz="1600" dirty="0" smtClean="0"/>
              <a:t> method definition can only specify all or none, or a subset of the exception classes (including their subclasses) specified in the throws clause of the overridden method in the superclass.</a:t>
            </a:r>
          </a:p>
          <a:p>
            <a:r>
              <a:rPr lang="en-US" sz="1600" dirty="0"/>
              <a:t>These requirements also apply to interfaces, where a </a:t>
            </a:r>
            <a:r>
              <a:rPr lang="en-US" sz="1600" dirty="0" smtClean="0"/>
              <a:t>sub interface </a:t>
            </a:r>
            <a:r>
              <a:rPr lang="en-US" sz="1600" dirty="0"/>
              <a:t>can override method prototypes from its </a:t>
            </a:r>
            <a:r>
              <a:rPr lang="en-US" sz="1600" dirty="0" smtClean="0"/>
              <a:t>super interfaces.</a:t>
            </a:r>
          </a:p>
          <a:p>
            <a:r>
              <a:rPr lang="en-US" sz="1600" dirty="0"/>
              <a:t>A subclass must use the keyword super in order to invoke an overridden method in the superclass </a:t>
            </a:r>
            <a:r>
              <a:rPr lang="en-US" sz="1600" dirty="0" smtClean="0"/>
              <a:t>.</a:t>
            </a:r>
            <a:endParaRPr lang="en-US" sz="1600" dirty="0"/>
          </a:p>
          <a:p>
            <a:r>
              <a:rPr lang="en-US" sz="1600" dirty="0"/>
              <a:t>An instance method in a </a:t>
            </a:r>
            <a:r>
              <a:rPr lang="en-US" sz="1600" dirty="0" err="1"/>
              <a:t>sublass</a:t>
            </a:r>
            <a:r>
              <a:rPr lang="en-US" sz="1600" dirty="0"/>
              <a:t> cannot override a static method in the superclass</a:t>
            </a:r>
            <a:r>
              <a:rPr lang="en-US" sz="1600" dirty="0" smtClean="0"/>
              <a:t>. </a:t>
            </a:r>
            <a:r>
              <a:rPr lang="en-US" sz="1600" dirty="0"/>
              <a:t>However, a static method in a subclass can hide a static method in the superclass </a:t>
            </a:r>
            <a:r>
              <a:rPr lang="en-US" sz="1600" dirty="0" smtClean="0"/>
              <a:t>.</a:t>
            </a:r>
            <a:endParaRPr lang="en-US" sz="1600" dirty="0"/>
          </a:p>
          <a:p>
            <a:r>
              <a:rPr lang="en-US" sz="1600" dirty="0"/>
              <a:t>A final method cannot be overridden because the modifier final prevents method </a:t>
            </a:r>
            <a:r>
              <a:rPr lang="en-US" sz="1600" dirty="0" smtClean="0"/>
              <a:t>overriding</a:t>
            </a:r>
            <a:endParaRPr lang="en-US" sz="1600" dirty="0"/>
          </a:p>
          <a:p>
            <a:r>
              <a:rPr lang="en-US" sz="1600" dirty="0"/>
              <a:t>Accessibility modifier private for a method means that the method is not accessible outside the class in which it is defined; therefore, a subclass cannot override it. However, a subclass can give its own definition of such a method, which may have the same signature as the method in its superclass.</a:t>
            </a:r>
          </a:p>
          <a:p>
            <a:endParaRPr lang="en-US" sz="1600" dirty="0"/>
          </a:p>
        </p:txBody>
      </p:sp>
    </p:spTree>
    <p:extLst>
      <p:ext uri="{BB962C8B-B14F-4D97-AF65-F5344CB8AC3E}">
        <p14:creationId xmlns:p14="http://schemas.microsoft.com/office/powerpoint/2010/main" val="20266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3137526"/>
              </p:ext>
            </p:extLst>
          </p:nvPr>
        </p:nvGraphicFramePr>
        <p:xfrm>
          <a:off x="457200" y="1752600"/>
          <a:ext cx="8229600" cy="4648200"/>
        </p:xfrm>
        <a:graphic>
          <a:graphicData uri="http://schemas.openxmlformats.org/drawingml/2006/table">
            <a:tbl>
              <a:tblPr/>
              <a:tblGrid>
                <a:gridCol w="2743200"/>
                <a:gridCol w="2743200"/>
                <a:gridCol w="2743200"/>
              </a:tblGrid>
              <a:tr h="743712">
                <a:tc gridSpan="3">
                  <a:txBody>
                    <a:bodyPr/>
                    <a:lstStyle/>
                    <a:p>
                      <a:r>
                        <a:rPr lang="en-US" dirty="0" smtClean="0">
                          <a:effectLst/>
                          <a:latin typeface="Arial"/>
                        </a:rPr>
                        <a:t>Defining a Method with the Same Signature as a Superclass's Method</a:t>
                      </a:r>
                      <a:endParaRPr lang="en-US" dirty="0">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301496">
                <a:tc>
                  <a:txBody>
                    <a:bodyPr/>
                    <a:lstStyle/>
                    <a:p>
                      <a:endParaRPr lang="en-US" dirty="0">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effectLst/>
                          <a:latin typeface="Arial"/>
                        </a:rPr>
                        <a:t>Superclass Instance Method</a:t>
                      </a:r>
                      <a:endParaRPr lang="en-US" dirty="0">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latin typeface="Arial"/>
                        </a:rPr>
                        <a:t>Superclass Static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1496">
                <a:tc>
                  <a:txBody>
                    <a:bodyPr/>
                    <a:lstStyle/>
                    <a:p>
                      <a:r>
                        <a:rPr lang="en-US">
                          <a:effectLst/>
                          <a:latin typeface="Arial"/>
                        </a:rPr>
                        <a:t>Subclass Instance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latin typeface="Arial"/>
                        </a:rPr>
                        <a:t>Overrides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effectLst/>
                          <a:latin typeface="Arial"/>
                        </a:rPr>
                        <a:t>Generates a compile-time error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1496">
                <a:tc>
                  <a:txBody>
                    <a:bodyPr/>
                    <a:lstStyle/>
                    <a:p>
                      <a:r>
                        <a:rPr lang="en-US">
                          <a:effectLst/>
                          <a:latin typeface="Arial"/>
                        </a:rPr>
                        <a:t>Subclass Static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effectLst/>
                          <a:latin typeface="Arial"/>
                        </a:rPr>
                        <a:t>Generates a compile-time error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latin typeface="Arial"/>
                        </a:rPr>
                        <a:t>Hides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8799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800" b="1" dirty="0"/>
              <a:t>Field Hiding</a:t>
            </a:r>
          </a:p>
          <a:p>
            <a:pPr algn="just"/>
            <a:r>
              <a:rPr lang="en-US" sz="1700" dirty="0"/>
              <a:t>A subclass cannot override fields of the superclass, but it can hide them. The subclass can define fields with the same name as in the superclass. </a:t>
            </a:r>
            <a:endParaRPr lang="en-US" sz="1700" dirty="0" smtClean="0"/>
          </a:p>
          <a:p>
            <a:pPr algn="just"/>
            <a:r>
              <a:rPr lang="en-US" sz="1700" dirty="0" smtClean="0"/>
              <a:t>If </a:t>
            </a:r>
            <a:r>
              <a:rPr lang="en-US" sz="1700" dirty="0"/>
              <a:t>this is the case, the fields in the superclass cannot be accessed in the subclass by their simple names; therefore, they are not inherited by the subclass. Code in the subclass can use the keyword super to </a:t>
            </a:r>
            <a:r>
              <a:rPr lang="en-US" sz="1700" dirty="0" smtClean="0"/>
              <a:t>access.</a:t>
            </a:r>
          </a:p>
          <a:p>
            <a:pPr algn="just"/>
            <a:r>
              <a:rPr lang="en-US" sz="1600" dirty="0"/>
              <a:t>In contrast to method overriding where an instance method cannot override a static method, </a:t>
            </a:r>
            <a:r>
              <a:rPr lang="en-US" sz="1600" dirty="0" smtClean="0"/>
              <a:t>there </a:t>
            </a:r>
            <a:r>
              <a:rPr lang="en-US" sz="1600" dirty="0"/>
              <a:t>are no such restrictions on the hiding of </a:t>
            </a:r>
            <a:r>
              <a:rPr lang="en-US" sz="1600" dirty="0" smtClean="0"/>
              <a:t>fields.</a:t>
            </a:r>
          </a:p>
          <a:p>
            <a:pPr marL="0" indent="0" algn="just">
              <a:buNone/>
            </a:pPr>
            <a:r>
              <a:rPr lang="en-US" sz="1800" b="1" dirty="0"/>
              <a:t>Static Method </a:t>
            </a:r>
            <a:r>
              <a:rPr lang="en-US" sz="1800" b="1" dirty="0" smtClean="0"/>
              <a:t>Hiding</a:t>
            </a:r>
          </a:p>
          <a:p>
            <a:pPr algn="just"/>
            <a:r>
              <a:rPr lang="en-US" sz="1800" dirty="0"/>
              <a:t>A static method cannot override an inherited instance method, but it can hide a static method </a:t>
            </a:r>
            <a:r>
              <a:rPr lang="en-US" sz="1800" dirty="0" smtClean="0"/>
              <a:t>.</a:t>
            </a:r>
          </a:p>
          <a:p>
            <a:pPr algn="just"/>
            <a:r>
              <a:rPr lang="en-US" sz="1800" dirty="0"/>
              <a:t>the keyword </a:t>
            </a:r>
            <a:r>
              <a:rPr lang="en-US" sz="1800" dirty="0" smtClean="0"/>
              <a:t>super/Super class name </a:t>
            </a:r>
            <a:r>
              <a:rPr lang="en-US" sz="1800" dirty="0"/>
              <a:t>can be used in non-static code in the subclass declaration to invoke hidden static methods</a:t>
            </a:r>
            <a:endParaRPr lang="en-US" sz="1800" b="1" dirty="0"/>
          </a:p>
        </p:txBody>
      </p:sp>
    </p:spTree>
    <p:extLst>
      <p:ext uri="{BB962C8B-B14F-4D97-AF65-F5344CB8AC3E}">
        <p14:creationId xmlns:p14="http://schemas.microsoft.com/office/powerpoint/2010/main" val="127536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1800" b="1" dirty="0"/>
              <a:t>Overriding vs. </a:t>
            </a:r>
            <a:r>
              <a:rPr lang="en-US" sz="1800" b="1" dirty="0" smtClean="0"/>
              <a:t>Overloading</a:t>
            </a:r>
          </a:p>
          <a:p>
            <a:pPr algn="just"/>
            <a:r>
              <a:rPr lang="en-US" sz="1800" dirty="0" smtClean="0"/>
              <a:t>Method </a:t>
            </a:r>
            <a:r>
              <a:rPr lang="en-US" sz="1800" dirty="0"/>
              <a:t>overriding requires the same method signature (name and parameters) and the same return type. </a:t>
            </a:r>
            <a:endParaRPr lang="en-US" sz="1800" dirty="0" smtClean="0"/>
          </a:p>
          <a:p>
            <a:pPr algn="just"/>
            <a:r>
              <a:rPr lang="en-US" sz="1800" dirty="0" smtClean="0"/>
              <a:t>Overloading </a:t>
            </a:r>
            <a:r>
              <a:rPr lang="en-US" sz="1800" dirty="0"/>
              <a:t>occurs when the method names are the same, but the parameter lists differ. Therefore, to overload methods, the parameters must differ in type, order, or number. As the return type is not a part of the signature, having different return </a:t>
            </a:r>
            <a:r>
              <a:rPr lang="en-US" sz="1800" dirty="0" smtClean="0"/>
              <a:t>types </a:t>
            </a:r>
            <a:r>
              <a:rPr lang="en-US" sz="1800" dirty="0"/>
              <a:t>is not enough to overload methods</a:t>
            </a:r>
            <a:r>
              <a:rPr lang="en-US" sz="1800" dirty="0" smtClean="0"/>
              <a:t>.</a:t>
            </a:r>
          </a:p>
          <a:p>
            <a:pPr marL="0" indent="0">
              <a:buNone/>
            </a:pPr>
            <a:r>
              <a:rPr lang="en-US" sz="1800" b="1" dirty="0"/>
              <a:t>Object Reference super</a:t>
            </a:r>
          </a:p>
          <a:p>
            <a:r>
              <a:rPr lang="en-US" sz="1800" dirty="0"/>
              <a:t>The keyword super can also be used in non-static code (e.g., in the body of an instance method), but only in a subclass, to access fields and invoke methods from the superclass .The keyword super provides a reference to the current object as an instance of its superclass.</a:t>
            </a:r>
          </a:p>
          <a:p>
            <a:r>
              <a:rPr lang="en-US" sz="1800" dirty="0"/>
              <a:t>this keyword, the super keyword cannot be used as an ordinary reference. For example, it cannot be assigned to other references or cast to other reference types.</a:t>
            </a:r>
          </a:p>
          <a:p>
            <a:pPr algn="just"/>
            <a:endParaRPr lang="en-US" sz="1800" dirty="0"/>
          </a:p>
        </p:txBody>
      </p:sp>
    </p:spTree>
    <p:extLst>
      <p:ext uri="{BB962C8B-B14F-4D97-AF65-F5344CB8AC3E}">
        <p14:creationId xmlns:p14="http://schemas.microsoft.com/office/powerpoint/2010/main" val="91168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600" b="1" dirty="0"/>
              <a:t>this() Constructor </a:t>
            </a:r>
            <a:r>
              <a:rPr lang="en-US" sz="1600" b="1" dirty="0" smtClean="0"/>
              <a:t>Call</a:t>
            </a:r>
          </a:p>
          <a:p>
            <a:r>
              <a:rPr lang="en-US" sz="1600" dirty="0"/>
              <a:t>Constructors cannot be inherited or overridden. They can be overloaded, but only in the same class. Since a constructor always has the same name as the class, each parameter list must be </a:t>
            </a:r>
            <a:r>
              <a:rPr lang="en-US" sz="1600" dirty="0" smtClean="0"/>
              <a:t>different </a:t>
            </a:r>
            <a:r>
              <a:rPr lang="en-US" sz="1600" dirty="0"/>
              <a:t>when defining more than one constructor for a </a:t>
            </a:r>
            <a:r>
              <a:rPr lang="en-US" sz="1600" dirty="0" smtClean="0"/>
              <a:t>class.</a:t>
            </a:r>
          </a:p>
          <a:p>
            <a:r>
              <a:rPr lang="en-US" sz="1600" dirty="0"/>
              <a:t>Java requires that any this() call must occur as the first statement in a constructor. The this() call can be followed by any other relevant code. This restriction is due to Java's handling of constructor invocation in the superclass when an object of the subclass is created. This mechanism is explained in the next subsection</a:t>
            </a:r>
            <a:r>
              <a:rPr lang="en-US" sz="1600" dirty="0" smtClean="0"/>
              <a:t>.</a:t>
            </a:r>
          </a:p>
          <a:p>
            <a:pPr marL="0" indent="0">
              <a:buNone/>
            </a:pPr>
            <a:r>
              <a:rPr lang="en-US" sz="1600" b="1" dirty="0"/>
              <a:t>super() Constructor </a:t>
            </a:r>
            <a:r>
              <a:rPr lang="en-US" sz="1600" b="1" dirty="0" smtClean="0"/>
              <a:t>Call</a:t>
            </a:r>
          </a:p>
          <a:p>
            <a:r>
              <a:rPr lang="en-US" sz="1600" dirty="0"/>
              <a:t>The super() construct is used in a subclass constructor to invoke a constructor in the immediate superclass. </a:t>
            </a:r>
            <a:endParaRPr lang="en-US" sz="1600" dirty="0" smtClean="0"/>
          </a:p>
          <a:p>
            <a:r>
              <a:rPr lang="en-US" sz="1600" dirty="0" smtClean="0"/>
              <a:t>A </a:t>
            </a:r>
            <a:r>
              <a:rPr lang="en-US" sz="1600" dirty="0"/>
              <a:t>constructor in a subclass can access the class's inherited members directly (i.e., by their simple name). The keyword super can also be used in a subclass constructor to access inherited members via its superclass. </a:t>
            </a:r>
          </a:p>
        </p:txBody>
      </p:sp>
    </p:spTree>
    <p:extLst>
      <p:ext uri="{BB962C8B-B14F-4D97-AF65-F5344CB8AC3E}">
        <p14:creationId xmlns:p14="http://schemas.microsoft.com/office/powerpoint/2010/main" val="14811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Interface</a:t>
            </a:r>
            <a:endParaRPr lang="en-US" dirty="0"/>
          </a:p>
        </p:txBody>
      </p:sp>
      <p:sp>
        <p:nvSpPr>
          <p:cNvPr id="3" name="Content Placeholder 2"/>
          <p:cNvSpPr>
            <a:spLocks noGrp="1"/>
          </p:cNvSpPr>
          <p:nvPr>
            <p:ph idx="1"/>
          </p:nvPr>
        </p:nvSpPr>
        <p:spPr>
          <a:xfrm>
            <a:off x="457200" y="990600"/>
            <a:ext cx="8229600" cy="5791200"/>
          </a:xfrm>
        </p:spPr>
        <p:txBody>
          <a:bodyPr>
            <a:normAutofit fontScale="47500" lnSpcReduction="20000"/>
          </a:bodyPr>
          <a:lstStyle/>
          <a:p>
            <a:pPr algn="just"/>
            <a:r>
              <a:rPr lang="en-US" sz="3400" dirty="0"/>
              <a:t>An interface is a collection of abstract methods. A class implements an interface, thereby inheriting the abstract methods of the interface.</a:t>
            </a:r>
          </a:p>
          <a:p>
            <a:pPr algn="just"/>
            <a:r>
              <a:rPr lang="en-US" sz="3400" dirty="0"/>
              <a:t>An interface is not a class. Writing an interface is similar to writing a class, but they are two different concepts. A class describes the attributes and behaviors of an object. An interface contains behaviors that a class implements.</a:t>
            </a:r>
          </a:p>
          <a:p>
            <a:pPr algn="just"/>
            <a:r>
              <a:rPr lang="en-US" sz="3400" dirty="0"/>
              <a:t>Unless the class that implements the interface is abstract, all the methods of the interface need to be defined in the class</a:t>
            </a:r>
            <a:r>
              <a:rPr lang="en-US" sz="3400" dirty="0" smtClean="0"/>
              <a:t>.</a:t>
            </a:r>
          </a:p>
          <a:p>
            <a:pPr algn="just"/>
            <a:endParaRPr lang="en-US" sz="3400" dirty="0"/>
          </a:p>
          <a:p>
            <a:pPr algn="just"/>
            <a:r>
              <a:rPr lang="en-US" sz="3400" dirty="0"/>
              <a:t>An interface is similar to a class in the following ways:</a:t>
            </a:r>
          </a:p>
          <a:p>
            <a:pPr algn="just"/>
            <a:r>
              <a:rPr lang="en-US" sz="3400" dirty="0"/>
              <a:t>An interface can contain any number of methods.</a:t>
            </a:r>
          </a:p>
          <a:p>
            <a:pPr algn="just"/>
            <a:r>
              <a:rPr lang="en-US" sz="3400" dirty="0"/>
              <a:t>An interface is written in a file with a </a:t>
            </a:r>
            <a:r>
              <a:rPr lang="en-US" sz="3400" b="1" dirty="0"/>
              <a:t>.java</a:t>
            </a:r>
            <a:r>
              <a:rPr lang="en-US" sz="3400" dirty="0"/>
              <a:t> extension, with the name of the interface matching the name of the file.</a:t>
            </a:r>
          </a:p>
          <a:p>
            <a:pPr algn="just"/>
            <a:r>
              <a:rPr lang="en-US" sz="3400" dirty="0"/>
              <a:t>The </a:t>
            </a:r>
            <a:r>
              <a:rPr lang="en-US" sz="3400" dirty="0" err="1"/>
              <a:t>bytecode</a:t>
            </a:r>
            <a:r>
              <a:rPr lang="en-US" sz="3400" dirty="0"/>
              <a:t> of an interface appears in a </a:t>
            </a:r>
            <a:r>
              <a:rPr lang="en-US" sz="3400" b="1" dirty="0"/>
              <a:t>.class</a:t>
            </a:r>
            <a:r>
              <a:rPr lang="en-US" sz="3400" dirty="0"/>
              <a:t> file.</a:t>
            </a:r>
          </a:p>
          <a:p>
            <a:pPr algn="just"/>
            <a:r>
              <a:rPr lang="en-US" sz="3400" dirty="0"/>
              <a:t>Interfaces appear in packages, and their corresponding </a:t>
            </a:r>
            <a:r>
              <a:rPr lang="en-US" sz="3400" dirty="0" err="1"/>
              <a:t>bytecode</a:t>
            </a:r>
            <a:r>
              <a:rPr lang="en-US" sz="3400" dirty="0"/>
              <a:t> file must be in a directory structure that matches the package name</a:t>
            </a:r>
            <a:r>
              <a:rPr lang="en-US" sz="3400" dirty="0" smtClean="0"/>
              <a:t>.</a:t>
            </a:r>
          </a:p>
          <a:p>
            <a:pPr algn="just"/>
            <a:endParaRPr lang="en-US" sz="3400" dirty="0"/>
          </a:p>
          <a:p>
            <a:pPr marL="0" indent="0" algn="just">
              <a:buNone/>
            </a:pPr>
            <a:r>
              <a:rPr lang="en-US" sz="3400" dirty="0" smtClean="0"/>
              <a:t>However</a:t>
            </a:r>
            <a:r>
              <a:rPr lang="en-US" sz="3400" dirty="0"/>
              <a:t>, an interface is different from a class in several ways, including:</a:t>
            </a:r>
          </a:p>
          <a:p>
            <a:pPr algn="just"/>
            <a:r>
              <a:rPr lang="en-US" sz="3400" dirty="0"/>
              <a:t>You cannot instantiate an interface.</a:t>
            </a:r>
          </a:p>
          <a:p>
            <a:pPr algn="just"/>
            <a:r>
              <a:rPr lang="en-US" sz="3400" dirty="0"/>
              <a:t>An interface does not contain any constructors.</a:t>
            </a:r>
          </a:p>
          <a:p>
            <a:pPr algn="just"/>
            <a:r>
              <a:rPr lang="en-US" sz="3400" dirty="0"/>
              <a:t>All of the methods in an interface are abstract.</a:t>
            </a:r>
          </a:p>
          <a:p>
            <a:pPr algn="just"/>
            <a:r>
              <a:rPr lang="en-US" sz="3400" dirty="0"/>
              <a:t>An interface cannot contain instance fields. The only fields that can appear in an interface must be declared both static and final.</a:t>
            </a:r>
          </a:p>
          <a:p>
            <a:pPr algn="just"/>
            <a:r>
              <a:rPr lang="en-US" sz="3400" dirty="0"/>
              <a:t>An interface is not extended by a class; it is implemented by a class.</a:t>
            </a:r>
          </a:p>
          <a:p>
            <a:pPr algn="just"/>
            <a:r>
              <a:rPr lang="en-US" sz="3400" dirty="0"/>
              <a:t>An interface can extend multiple interfaces.</a:t>
            </a:r>
          </a:p>
          <a:p>
            <a:pPr algn="just"/>
            <a:endParaRPr lang="en-US" dirty="0"/>
          </a:p>
        </p:txBody>
      </p:sp>
    </p:spTree>
    <p:extLst>
      <p:ext uri="{BB962C8B-B14F-4D97-AF65-F5344CB8AC3E}">
        <p14:creationId xmlns:p14="http://schemas.microsoft.com/office/powerpoint/2010/main" val="319768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additive="base">
                                        <p:cTn id="7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 calcmode="lin" valueType="num">
                                      <p:cBhvr additive="base">
                                        <p:cTn id="9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sz="1600" b="1" dirty="0"/>
              <a:t>Declaring </a:t>
            </a:r>
            <a:r>
              <a:rPr lang="en-US" sz="1600" b="1" dirty="0" smtClean="0"/>
              <a:t>Interfaces</a:t>
            </a:r>
          </a:p>
          <a:p>
            <a:pPr marL="0" indent="0">
              <a:buNone/>
            </a:pPr>
            <a:r>
              <a:rPr lang="en-US" sz="1600" dirty="0">
                <a:solidFill>
                  <a:srgbClr val="FF0000"/>
                </a:solidFill>
              </a:rPr>
              <a:t>public interface </a:t>
            </a:r>
            <a:r>
              <a:rPr lang="en-US" sz="1600" dirty="0" err="1">
                <a:solidFill>
                  <a:srgbClr val="FF0000"/>
                </a:solidFill>
              </a:rPr>
              <a:t>NameOfInterface</a:t>
            </a:r>
            <a:r>
              <a:rPr lang="en-US" sz="1600" dirty="0">
                <a:solidFill>
                  <a:srgbClr val="FF0000"/>
                </a:solidFill>
              </a:rPr>
              <a:t> { </a:t>
            </a:r>
            <a:endParaRPr lang="en-US" sz="1600" dirty="0" smtClean="0">
              <a:solidFill>
                <a:srgbClr val="FF0000"/>
              </a:solidFill>
            </a:endParaRPr>
          </a:p>
          <a:p>
            <a:pPr marL="0" indent="0">
              <a:buNone/>
            </a:pPr>
            <a:r>
              <a:rPr lang="en-US" sz="1600" dirty="0" smtClean="0">
                <a:solidFill>
                  <a:srgbClr val="FF0000"/>
                </a:solidFill>
              </a:rPr>
              <a:t>//</a:t>
            </a:r>
            <a:r>
              <a:rPr lang="en-US" sz="1600" dirty="0">
                <a:solidFill>
                  <a:srgbClr val="FF0000"/>
                </a:solidFill>
              </a:rPr>
              <a:t>Any number of final, static fields </a:t>
            </a:r>
            <a:endParaRPr lang="en-US" sz="1600" dirty="0" smtClean="0">
              <a:solidFill>
                <a:srgbClr val="FF0000"/>
              </a:solidFill>
            </a:endParaRPr>
          </a:p>
          <a:p>
            <a:pPr marL="0" indent="0">
              <a:buNone/>
            </a:pPr>
            <a:r>
              <a:rPr lang="en-US" sz="1600" dirty="0" smtClean="0">
                <a:solidFill>
                  <a:srgbClr val="FF0000"/>
                </a:solidFill>
              </a:rPr>
              <a:t>//</a:t>
            </a:r>
            <a:r>
              <a:rPr lang="en-US" sz="1600" dirty="0">
                <a:solidFill>
                  <a:srgbClr val="FF0000"/>
                </a:solidFill>
              </a:rPr>
              <a:t>Any number of abstract method declarations\ </a:t>
            </a:r>
            <a:endParaRPr lang="en-US" sz="1600" dirty="0" smtClean="0">
              <a:solidFill>
                <a:srgbClr val="FF0000"/>
              </a:solidFill>
            </a:endParaRPr>
          </a:p>
          <a:p>
            <a:pPr marL="0" indent="0">
              <a:buNone/>
            </a:pPr>
            <a:r>
              <a:rPr lang="en-US" sz="1600" dirty="0" smtClean="0">
                <a:solidFill>
                  <a:srgbClr val="FF0000"/>
                </a:solidFill>
              </a:rPr>
              <a:t>}</a:t>
            </a:r>
            <a:endParaRPr lang="en-US" sz="1600" dirty="0">
              <a:solidFill>
                <a:srgbClr val="FF0000"/>
              </a:solidFill>
            </a:endParaRPr>
          </a:p>
          <a:p>
            <a:r>
              <a:rPr lang="en-US" sz="1600" dirty="0" smtClean="0"/>
              <a:t>An </a:t>
            </a:r>
            <a:r>
              <a:rPr lang="en-US" sz="1600" dirty="0"/>
              <a:t>interface is implicitly abstract. You do not need to use the </a:t>
            </a:r>
            <a:r>
              <a:rPr lang="en-US" sz="1600" b="1" dirty="0"/>
              <a:t>abstract</a:t>
            </a:r>
            <a:r>
              <a:rPr lang="en-US" sz="1600" dirty="0"/>
              <a:t> keyword when declaring an interface.</a:t>
            </a:r>
          </a:p>
          <a:p>
            <a:r>
              <a:rPr lang="en-US" sz="1600" dirty="0"/>
              <a:t>Each method in an interface is also implicitly abstract, so the abstract keyword is not needed.</a:t>
            </a:r>
          </a:p>
          <a:p>
            <a:r>
              <a:rPr lang="en-US" sz="1600" dirty="0"/>
              <a:t>Methods in an interface are implicitly public</a:t>
            </a:r>
            <a:r>
              <a:rPr lang="en-US" sz="1600" dirty="0" smtClean="0"/>
              <a:t>.</a:t>
            </a:r>
          </a:p>
          <a:p>
            <a:pPr marL="0" indent="0">
              <a:buNone/>
            </a:pPr>
            <a:r>
              <a:rPr lang="en-US" sz="1600" b="1" dirty="0"/>
              <a:t>Implementing Interfaces:</a:t>
            </a:r>
          </a:p>
          <a:p>
            <a:r>
              <a:rPr lang="en-US" sz="1600" dirty="0"/>
              <a:t>When a class implements an interface, you can think of the class as signing a contract, agreeing to perform the specific behaviors of the interface. If a class does not perform all the behaviors of the interface, the class must declare itself as abstract.</a:t>
            </a:r>
          </a:p>
          <a:p>
            <a:r>
              <a:rPr lang="en-US" sz="1600" dirty="0"/>
              <a:t>A class uses the </a:t>
            </a:r>
            <a:r>
              <a:rPr lang="en-US" sz="1600" b="1" dirty="0"/>
              <a:t>implements</a:t>
            </a:r>
            <a:r>
              <a:rPr lang="en-US" sz="1600" dirty="0"/>
              <a:t> keyword to implement an interface. The implements keyword appears in the class declaration following the extends portion of the declaration</a:t>
            </a:r>
          </a:p>
          <a:p>
            <a:pPr marL="0" indent="0">
              <a:buNone/>
            </a:pPr>
            <a:endParaRPr lang="en-US" sz="1600" dirty="0"/>
          </a:p>
        </p:txBody>
      </p:sp>
    </p:spTree>
    <p:extLst>
      <p:ext uri="{BB962C8B-B14F-4D97-AF65-F5344CB8AC3E}">
        <p14:creationId xmlns:p14="http://schemas.microsoft.com/office/powerpoint/2010/main" val="167328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lnSpcReduction="10000"/>
          </a:bodyPr>
          <a:lstStyle/>
          <a:p>
            <a:pPr algn="just"/>
            <a:r>
              <a:rPr lang="en-US" sz="1600" dirty="0"/>
              <a:t>Only </a:t>
            </a:r>
            <a:r>
              <a:rPr lang="en-US" sz="1600" dirty="0">
                <a:solidFill>
                  <a:srgbClr val="7030A0"/>
                </a:solidFill>
              </a:rPr>
              <a:t>primitive data </a:t>
            </a:r>
            <a:r>
              <a:rPr lang="en-US" sz="1600" dirty="0"/>
              <a:t>and </a:t>
            </a:r>
            <a:r>
              <a:rPr lang="en-US" sz="1600" dirty="0">
                <a:solidFill>
                  <a:srgbClr val="7030A0"/>
                </a:solidFill>
              </a:rPr>
              <a:t>reference</a:t>
            </a:r>
            <a:r>
              <a:rPr lang="en-US" sz="1600" dirty="0"/>
              <a:t> values can be </a:t>
            </a:r>
            <a:r>
              <a:rPr lang="en-US" sz="1600" dirty="0">
                <a:solidFill>
                  <a:srgbClr val="FF0000"/>
                </a:solidFill>
              </a:rPr>
              <a:t>stored</a:t>
            </a:r>
            <a:r>
              <a:rPr lang="en-US" sz="1600" dirty="0"/>
              <a:t> in </a:t>
            </a:r>
            <a:r>
              <a:rPr lang="en-US" sz="1600" dirty="0">
                <a:solidFill>
                  <a:srgbClr val="7030A0"/>
                </a:solidFill>
              </a:rPr>
              <a:t>variables</a:t>
            </a:r>
            <a:r>
              <a:rPr lang="en-US" sz="1600" dirty="0"/>
              <a:t>. Only </a:t>
            </a:r>
            <a:r>
              <a:rPr lang="en-US" sz="1600" dirty="0">
                <a:solidFill>
                  <a:srgbClr val="7030A0"/>
                </a:solidFill>
              </a:rPr>
              <a:t>class</a:t>
            </a:r>
            <a:r>
              <a:rPr lang="en-US" sz="1600" dirty="0"/>
              <a:t> and </a:t>
            </a:r>
            <a:r>
              <a:rPr lang="en-US" sz="1600" dirty="0">
                <a:solidFill>
                  <a:srgbClr val="7030A0"/>
                </a:solidFill>
              </a:rPr>
              <a:t>array types </a:t>
            </a:r>
            <a:r>
              <a:rPr lang="en-US" sz="1600" dirty="0"/>
              <a:t>can be </a:t>
            </a:r>
            <a:r>
              <a:rPr lang="en-US" sz="1600" dirty="0">
                <a:solidFill>
                  <a:srgbClr val="FF0000"/>
                </a:solidFill>
              </a:rPr>
              <a:t>instantiated</a:t>
            </a:r>
            <a:r>
              <a:rPr lang="en-US" sz="1600" dirty="0"/>
              <a:t> to </a:t>
            </a:r>
            <a:r>
              <a:rPr lang="en-US" sz="1600" dirty="0">
                <a:solidFill>
                  <a:srgbClr val="7030A0"/>
                </a:solidFill>
              </a:rPr>
              <a:t>create objects</a:t>
            </a:r>
            <a:r>
              <a:rPr lang="en-US" sz="1600" dirty="0" smtClean="0"/>
              <a:t>.</a:t>
            </a:r>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r>
              <a:rPr lang="en-US" sz="1600" dirty="0"/>
              <a:t>All </a:t>
            </a:r>
            <a:r>
              <a:rPr lang="en-US" sz="1600" dirty="0">
                <a:solidFill>
                  <a:srgbClr val="7030A0"/>
                </a:solidFill>
              </a:rPr>
              <a:t>reference</a:t>
            </a:r>
            <a:r>
              <a:rPr lang="en-US" sz="1600" dirty="0"/>
              <a:t> types are subtypes of </a:t>
            </a:r>
            <a:r>
              <a:rPr lang="en-US" sz="1600" dirty="0">
                <a:solidFill>
                  <a:srgbClr val="7030A0"/>
                </a:solidFill>
              </a:rPr>
              <a:t>Object</a:t>
            </a:r>
            <a:r>
              <a:rPr lang="en-US" sz="1600" dirty="0"/>
              <a:t> type. This applies to classes, interfaces, and array types, as these comprise all reference types</a:t>
            </a:r>
            <a:r>
              <a:rPr lang="en-US" sz="1600" dirty="0" smtClean="0"/>
              <a:t>.</a:t>
            </a:r>
          </a:p>
          <a:p>
            <a:pPr algn="just"/>
            <a:r>
              <a:rPr lang="en-US" sz="1600" dirty="0"/>
              <a:t>Reference values, like primitive values, can be assigned, cast, and passed as </a:t>
            </a:r>
            <a:r>
              <a:rPr lang="en-US" sz="1600" dirty="0" smtClean="0"/>
              <a:t>arguments.</a:t>
            </a:r>
          </a:p>
          <a:p>
            <a:r>
              <a:rPr lang="en-US" sz="1600" dirty="0"/>
              <a:t>For values of the primitive data types and reference types, conversions can occur during</a:t>
            </a:r>
          </a:p>
          <a:p>
            <a:pPr lvl="1">
              <a:buFont typeface="Wingdings" pitchFamily="2" charset="2"/>
              <a:buChar char="v"/>
            </a:pPr>
            <a:r>
              <a:rPr lang="en-US" sz="1600" dirty="0"/>
              <a:t>assignment</a:t>
            </a:r>
          </a:p>
          <a:p>
            <a:pPr lvl="1">
              <a:buFont typeface="Wingdings" pitchFamily="2" charset="2"/>
              <a:buChar char="v"/>
            </a:pPr>
            <a:r>
              <a:rPr lang="en-US" sz="1600" dirty="0"/>
              <a:t>parameter passing</a:t>
            </a:r>
          </a:p>
          <a:p>
            <a:pPr lvl="1">
              <a:buFont typeface="Wingdings" pitchFamily="2" charset="2"/>
              <a:buChar char="v"/>
            </a:pPr>
            <a:r>
              <a:rPr lang="en-US" sz="1600" dirty="0"/>
              <a:t>explicit casting</a:t>
            </a:r>
          </a:p>
          <a:p>
            <a:pPr algn="just"/>
            <a:r>
              <a:rPr lang="en-US" sz="1600" dirty="0"/>
              <a:t>The rule of thumb for the primitive data types is that widening conversions are permitted, but narrowing conversions require an explicit cast</a:t>
            </a:r>
            <a:r>
              <a:rPr lang="en-US" sz="1600" dirty="0" smtClean="0"/>
              <a:t>.</a:t>
            </a:r>
          </a:p>
          <a:p>
            <a:pPr algn="just"/>
            <a:r>
              <a:rPr lang="en-US" sz="1600" dirty="0"/>
              <a:t>The rule of thumb for reference values is that conversions up the type hierarchy are permitted (</a:t>
            </a:r>
            <a:r>
              <a:rPr lang="en-US" sz="1600" dirty="0" err="1"/>
              <a:t>upcasting</a:t>
            </a:r>
            <a:r>
              <a:rPr lang="en-US" sz="1600" dirty="0"/>
              <a:t>), but conversions down the hierarchy require explicit casting (</a:t>
            </a:r>
            <a:r>
              <a:rPr lang="en-US" sz="1600" dirty="0" err="1"/>
              <a:t>downcasting</a:t>
            </a:r>
            <a:r>
              <a:rPr lang="en-US" sz="1600" dirty="0"/>
              <a:t>). </a:t>
            </a:r>
            <a:endParaRPr lang="en-US" sz="1600" dirty="0" smtClean="0"/>
          </a:p>
          <a:p>
            <a:pPr algn="just"/>
            <a:r>
              <a:rPr lang="en-US" sz="1600" dirty="0"/>
              <a:t>In other words, conversions that are from a subtype to its </a:t>
            </a:r>
            <a:r>
              <a:rPr lang="en-US" sz="1600" dirty="0" err="1"/>
              <a:t>supertypes</a:t>
            </a:r>
            <a:r>
              <a:rPr lang="en-US" sz="1600" dirty="0"/>
              <a:t> are allowed, other conversions require an explicit cast or are illegal.</a:t>
            </a:r>
          </a:p>
        </p:txBody>
      </p:sp>
      <p:graphicFrame>
        <p:nvGraphicFramePr>
          <p:cNvPr id="4" name="Table 3"/>
          <p:cNvGraphicFramePr>
            <a:graphicFrameLocks noGrp="1"/>
          </p:cNvGraphicFramePr>
          <p:nvPr>
            <p:extLst>
              <p:ext uri="{D42A27DB-BD31-4B8C-83A1-F6EECF244321}">
                <p14:modId xmlns:p14="http://schemas.microsoft.com/office/powerpoint/2010/main" val="3585961036"/>
              </p:ext>
            </p:extLst>
          </p:nvPr>
        </p:nvGraphicFramePr>
        <p:xfrm>
          <a:off x="762000" y="1219200"/>
          <a:ext cx="7696200" cy="1383030"/>
        </p:xfrm>
        <a:graphic>
          <a:graphicData uri="http://schemas.openxmlformats.org/drawingml/2006/table">
            <a:tbl>
              <a:tblPr/>
              <a:tblGrid>
                <a:gridCol w="3848100"/>
                <a:gridCol w="3848100"/>
              </a:tblGrid>
              <a:tr h="369570">
                <a:tc>
                  <a:txBody>
                    <a:bodyPr/>
                    <a:lstStyle/>
                    <a:p>
                      <a:pPr algn="ctr"/>
                      <a:r>
                        <a:rPr lang="en-US" dirty="0"/>
                        <a:t>Types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Values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516">
                <a:tc>
                  <a:txBody>
                    <a:bodyPr/>
                    <a:lstStyle/>
                    <a:p>
                      <a:r>
                        <a:rPr lang="en-US"/>
                        <a:t>Primitive data types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Primitive data values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8569">
                <a:tc>
                  <a:txBody>
                    <a:bodyPr/>
                    <a:lstStyle/>
                    <a:p>
                      <a:r>
                        <a:rPr lang="en-US" dirty="0"/>
                        <a:t>Class, interface, and array types (reference types)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Reference values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263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 calcmode="lin" valueType="num">
                                      <p:cBhvr additive="base">
                                        <p:cTn id="6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TotalTime>
  <Words>1829</Words>
  <Application>Microsoft Office PowerPoint</Application>
  <PresentationFormat>On-screen Show (4:3)</PresentationFormat>
  <Paragraphs>124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Inheritance</vt:lpstr>
      <vt:lpstr>Instance Method Overriding</vt:lpstr>
      <vt:lpstr>PowerPoint Presentation</vt:lpstr>
      <vt:lpstr>PowerPoint Presentation</vt:lpstr>
      <vt:lpstr>PowerPoint Presentation</vt:lpstr>
      <vt:lpstr>PowerPoint Presentation</vt:lpstr>
      <vt:lpstr>Interface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PRADEEP</dc:creator>
  <cp:lastModifiedBy>PRADEEP</cp:lastModifiedBy>
  <cp:revision>53</cp:revision>
  <dcterms:created xsi:type="dcterms:W3CDTF">2014-08-22T17:07:49Z</dcterms:created>
  <dcterms:modified xsi:type="dcterms:W3CDTF">2015-03-05T04:49:04Z</dcterms:modified>
</cp:coreProperties>
</file>