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2" r:id="rId3"/>
  </p:sldMasterIdLst>
  <p:notesMasterIdLst>
    <p:notesMasterId r:id="rId33"/>
  </p:notesMasterIdLst>
  <p:sldIdLst>
    <p:sldId id="259" r:id="rId4"/>
    <p:sldId id="258" r:id="rId5"/>
    <p:sldId id="260" r:id="rId6"/>
    <p:sldId id="263" r:id="rId7"/>
    <p:sldId id="261" r:id="rId8"/>
    <p:sldId id="265" r:id="rId9"/>
    <p:sldId id="264"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80" r:id="rId24"/>
    <p:sldId id="289" r:id="rId25"/>
    <p:sldId id="290" r:id="rId26"/>
    <p:sldId id="291" r:id="rId27"/>
    <p:sldId id="284" r:id="rId28"/>
    <p:sldId id="285" r:id="rId29"/>
    <p:sldId id="286" r:id="rId30"/>
    <p:sldId id="287" r:id="rId31"/>
    <p:sldId id="288"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94671" autoAdjust="0"/>
  </p:normalViewPr>
  <p:slideViewPr>
    <p:cSldViewPr>
      <p:cViewPr varScale="1">
        <p:scale>
          <a:sx n="70" d="100"/>
          <a:sy n="70" d="100"/>
        </p:scale>
        <p:origin x="-1386" y="-90"/>
      </p:cViewPr>
      <p:guideLst>
        <p:guide orient="horz" pos="2160"/>
        <p:guide pos="2880"/>
      </p:guideLst>
    </p:cSldViewPr>
  </p:slideViewPr>
  <p:outlineViewPr>
    <p:cViewPr>
      <p:scale>
        <a:sx n="33" d="100"/>
        <a:sy n="33" d="100"/>
      </p:scale>
      <p:origin x="54" y="5676"/>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presProps" Target="pres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8CC3F3D-1ADB-4CB0-AC4D-A6E0CCDF3A68}" type="datetimeFigureOut">
              <a:rPr lang="en-US" smtClean="0"/>
              <a:t>10/5/2014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726BD3E-C185-4C5D-8A93-DDECEAFE5291}" type="slidenum">
              <a:rPr lang="en-US" smtClean="0"/>
              <a:t>‹#›</a:t>
            </a:fld>
            <a:endParaRPr lang="en-US"/>
          </a:p>
        </p:txBody>
      </p:sp>
    </p:spTree>
    <p:extLst>
      <p:ext uri="{BB962C8B-B14F-4D97-AF65-F5344CB8AC3E}">
        <p14:creationId xmlns:p14="http://schemas.microsoft.com/office/powerpoint/2010/main" val="14360679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726BD3E-C185-4C5D-8A93-DDECEAFE5291}" type="slidenum">
              <a:rPr lang="en-US" smtClean="0"/>
              <a:t>1</a:t>
            </a:fld>
            <a:endParaRPr lang="en-US"/>
          </a:p>
        </p:txBody>
      </p:sp>
    </p:spTree>
    <p:extLst>
      <p:ext uri="{BB962C8B-B14F-4D97-AF65-F5344CB8AC3E}">
        <p14:creationId xmlns:p14="http://schemas.microsoft.com/office/powerpoint/2010/main" val="33592152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726BD3E-C185-4C5D-8A93-DDECEAFE5291}" type="slidenum">
              <a:rPr lang="en-US" smtClean="0"/>
              <a:t>2</a:t>
            </a:fld>
            <a:endParaRPr lang="en-US"/>
          </a:p>
        </p:txBody>
      </p:sp>
    </p:spTree>
    <p:extLst>
      <p:ext uri="{BB962C8B-B14F-4D97-AF65-F5344CB8AC3E}">
        <p14:creationId xmlns:p14="http://schemas.microsoft.com/office/powerpoint/2010/main" val="33592152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1DB3DDC-16AE-4B22-98C4-D351B3EFF493}" type="datetimeFigureOut">
              <a:rPr lang="en-US" smtClean="0"/>
              <a:t>10/5/2014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FB6D0D-5AF0-4C12-9BF4-7219A0441B60}" type="slidenum">
              <a:rPr lang="en-US" smtClean="0"/>
              <a:t>‹#›</a:t>
            </a:fld>
            <a:endParaRPr lang="en-US"/>
          </a:p>
        </p:txBody>
      </p:sp>
    </p:spTree>
    <p:extLst>
      <p:ext uri="{BB962C8B-B14F-4D97-AF65-F5344CB8AC3E}">
        <p14:creationId xmlns:p14="http://schemas.microsoft.com/office/powerpoint/2010/main" val="7834301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1DB3DDC-16AE-4B22-98C4-D351B3EFF493}" type="datetimeFigureOut">
              <a:rPr lang="en-US" smtClean="0"/>
              <a:t>10/5/2014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FB6D0D-5AF0-4C12-9BF4-7219A0441B60}" type="slidenum">
              <a:rPr lang="en-US" smtClean="0"/>
              <a:t>‹#›</a:t>
            </a:fld>
            <a:endParaRPr lang="en-US"/>
          </a:p>
        </p:txBody>
      </p:sp>
    </p:spTree>
    <p:extLst>
      <p:ext uri="{BB962C8B-B14F-4D97-AF65-F5344CB8AC3E}">
        <p14:creationId xmlns:p14="http://schemas.microsoft.com/office/powerpoint/2010/main" val="18781226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1DB3DDC-16AE-4B22-98C4-D351B3EFF493}" type="datetimeFigureOut">
              <a:rPr lang="en-US" smtClean="0"/>
              <a:t>10/5/2014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FB6D0D-5AF0-4C12-9BF4-7219A0441B60}" type="slidenum">
              <a:rPr lang="en-US" smtClean="0"/>
              <a:t>‹#›</a:t>
            </a:fld>
            <a:endParaRPr lang="en-US"/>
          </a:p>
        </p:txBody>
      </p:sp>
    </p:spTree>
    <p:extLst>
      <p:ext uri="{BB962C8B-B14F-4D97-AF65-F5344CB8AC3E}">
        <p14:creationId xmlns:p14="http://schemas.microsoft.com/office/powerpoint/2010/main" val="35366331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1DB3DDC-16AE-4B22-98C4-D351B3EFF493}" type="datetimeFigureOut">
              <a:rPr lang="en-US" smtClean="0">
                <a:solidFill>
                  <a:prstClr val="black">
                    <a:tint val="75000"/>
                  </a:prstClr>
                </a:solidFill>
              </a:rPr>
              <a:pPr/>
              <a:t>10/5/2014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39FB6D0D-5AF0-4C12-9BF4-7219A0441B6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5960965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1DB3DDC-16AE-4B22-98C4-D351B3EFF493}" type="datetimeFigureOut">
              <a:rPr lang="en-US" smtClean="0">
                <a:solidFill>
                  <a:prstClr val="black">
                    <a:tint val="75000"/>
                  </a:prstClr>
                </a:solidFill>
              </a:rPr>
              <a:pPr/>
              <a:t>10/5/2014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39FB6D0D-5AF0-4C12-9BF4-7219A0441B6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6748209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1DB3DDC-16AE-4B22-98C4-D351B3EFF493}" type="datetimeFigureOut">
              <a:rPr lang="en-US" smtClean="0">
                <a:solidFill>
                  <a:prstClr val="black">
                    <a:tint val="75000"/>
                  </a:prstClr>
                </a:solidFill>
              </a:rPr>
              <a:pPr/>
              <a:t>10/5/2014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39FB6D0D-5AF0-4C12-9BF4-7219A0441B6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5352643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1DB3DDC-16AE-4B22-98C4-D351B3EFF493}" type="datetimeFigureOut">
              <a:rPr lang="en-US" smtClean="0">
                <a:solidFill>
                  <a:prstClr val="black">
                    <a:tint val="75000"/>
                  </a:prstClr>
                </a:solidFill>
              </a:rPr>
              <a:pPr/>
              <a:t>10/5/2014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39FB6D0D-5AF0-4C12-9BF4-7219A0441B6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9814709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1DB3DDC-16AE-4B22-98C4-D351B3EFF493}" type="datetimeFigureOut">
              <a:rPr lang="en-US" smtClean="0">
                <a:solidFill>
                  <a:prstClr val="black">
                    <a:tint val="75000"/>
                  </a:prstClr>
                </a:solidFill>
              </a:rPr>
              <a:pPr/>
              <a:t>10/5/2014</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39FB6D0D-5AF0-4C12-9BF4-7219A0441B6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44313679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1DB3DDC-16AE-4B22-98C4-D351B3EFF493}" type="datetimeFigureOut">
              <a:rPr lang="en-US" smtClean="0">
                <a:solidFill>
                  <a:prstClr val="black">
                    <a:tint val="75000"/>
                  </a:prstClr>
                </a:solidFill>
              </a:rPr>
              <a:pPr/>
              <a:t>10/5/2014</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39FB6D0D-5AF0-4C12-9BF4-7219A0441B6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86041505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1DB3DDC-16AE-4B22-98C4-D351B3EFF493}" type="datetimeFigureOut">
              <a:rPr lang="en-US" smtClean="0">
                <a:solidFill>
                  <a:prstClr val="black">
                    <a:tint val="75000"/>
                  </a:prstClr>
                </a:solidFill>
              </a:rPr>
              <a:pPr/>
              <a:t>10/5/2014</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39FB6D0D-5AF0-4C12-9BF4-7219A0441B6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46752909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1DB3DDC-16AE-4B22-98C4-D351B3EFF493}" type="datetimeFigureOut">
              <a:rPr lang="en-US" smtClean="0">
                <a:solidFill>
                  <a:prstClr val="black">
                    <a:tint val="75000"/>
                  </a:prstClr>
                </a:solidFill>
              </a:rPr>
              <a:pPr/>
              <a:t>10/5/2014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39FB6D0D-5AF0-4C12-9BF4-7219A0441B6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5334610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1DB3DDC-16AE-4B22-98C4-D351B3EFF493}" type="datetimeFigureOut">
              <a:rPr lang="en-US" smtClean="0"/>
              <a:t>10/5/2014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FB6D0D-5AF0-4C12-9BF4-7219A0441B60}" type="slidenum">
              <a:rPr lang="en-US" smtClean="0"/>
              <a:t>‹#›</a:t>
            </a:fld>
            <a:endParaRPr lang="en-US"/>
          </a:p>
        </p:txBody>
      </p:sp>
    </p:spTree>
    <p:extLst>
      <p:ext uri="{BB962C8B-B14F-4D97-AF65-F5344CB8AC3E}">
        <p14:creationId xmlns:p14="http://schemas.microsoft.com/office/powerpoint/2010/main" val="278691601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1DB3DDC-16AE-4B22-98C4-D351B3EFF493}" type="datetimeFigureOut">
              <a:rPr lang="en-US" smtClean="0">
                <a:solidFill>
                  <a:prstClr val="black">
                    <a:tint val="75000"/>
                  </a:prstClr>
                </a:solidFill>
              </a:rPr>
              <a:pPr/>
              <a:t>10/5/2014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39FB6D0D-5AF0-4C12-9BF4-7219A0441B6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23496250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1DB3DDC-16AE-4B22-98C4-D351B3EFF493}" type="datetimeFigureOut">
              <a:rPr lang="en-US" smtClean="0">
                <a:solidFill>
                  <a:prstClr val="black">
                    <a:tint val="75000"/>
                  </a:prstClr>
                </a:solidFill>
              </a:rPr>
              <a:pPr/>
              <a:t>10/5/2014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39FB6D0D-5AF0-4C12-9BF4-7219A0441B6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971601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1DB3DDC-16AE-4B22-98C4-D351B3EFF493}" type="datetimeFigureOut">
              <a:rPr lang="en-US" smtClean="0">
                <a:solidFill>
                  <a:prstClr val="black">
                    <a:tint val="75000"/>
                  </a:prstClr>
                </a:solidFill>
              </a:rPr>
              <a:pPr/>
              <a:t>10/5/2014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39FB6D0D-5AF0-4C12-9BF4-7219A0441B6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54785944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1DB3DDC-16AE-4B22-98C4-D351B3EFF493}" type="datetimeFigureOut">
              <a:rPr lang="en-US" smtClean="0">
                <a:solidFill>
                  <a:prstClr val="black">
                    <a:tint val="75000"/>
                  </a:prstClr>
                </a:solidFill>
              </a:rPr>
              <a:pPr/>
              <a:t>10/5/2014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39FB6D0D-5AF0-4C12-9BF4-7219A0441B6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44120711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1DB3DDC-16AE-4B22-98C4-D351B3EFF493}" type="datetimeFigureOut">
              <a:rPr lang="en-US" smtClean="0">
                <a:solidFill>
                  <a:prstClr val="black">
                    <a:tint val="75000"/>
                  </a:prstClr>
                </a:solidFill>
              </a:rPr>
              <a:pPr/>
              <a:t>10/5/2014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39FB6D0D-5AF0-4C12-9BF4-7219A0441B6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68018654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1DB3DDC-16AE-4B22-98C4-D351B3EFF493}" type="datetimeFigureOut">
              <a:rPr lang="en-US" smtClean="0">
                <a:solidFill>
                  <a:prstClr val="black">
                    <a:tint val="75000"/>
                  </a:prstClr>
                </a:solidFill>
              </a:rPr>
              <a:pPr/>
              <a:t>10/5/2014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39FB6D0D-5AF0-4C12-9BF4-7219A0441B6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57203709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1DB3DDC-16AE-4B22-98C4-D351B3EFF493}" type="datetimeFigureOut">
              <a:rPr lang="en-US" smtClean="0">
                <a:solidFill>
                  <a:prstClr val="black">
                    <a:tint val="75000"/>
                  </a:prstClr>
                </a:solidFill>
              </a:rPr>
              <a:pPr/>
              <a:t>10/5/2014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39FB6D0D-5AF0-4C12-9BF4-7219A0441B6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66803195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1DB3DDC-16AE-4B22-98C4-D351B3EFF493}" type="datetimeFigureOut">
              <a:rPr lang="en-US" smtClean="0">
                <a:solidFill>
                  <a:prstClr val="black">
                    <a:tint val="75000"/>
                  </a:prstClr>
                </a:solidFill>
              </a:rPr>
              <a:pPr/>
              <a:t>10/5/2014</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39FB6D0D-5AF0-4C12-9BF4-7219A0441B6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81218497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1DB3DDC-16AE-4B22-98C4-D351B3EFF493}" type="datetimeFigureOut">
              <a:rPr lang="en-US" smtClean="0">
                <a:solidFill>
                  <a:prstClr val="black">
                    <a:tint val="75000"/>
                  </a:prstClr>
                </a:solidFill>
              </a:rPr>
              <a:pPr/>
              <a:t>10/5/2014</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39FB6D0D-5AF0-4C12-9BF4-7219A0441B6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36604561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1DB3DDC-16AE-4B22-98C4-D351B3EFF493}" type="datetimeFigureOut">
              <a:rPr lang="en-US" smtClean="0">
                <a:solidFill>
                  <a:prstClr val="black">
                    <a:tint val="75000"/>
                  </a:prstClr>
                </a:solidFill>
              </a:rPr>
              <a:pPr/>
              <a:t>10/5/2014</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39FB6D0D-5AF0-4C12-9BF4-7219A0441B6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8634020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1DB3DDC-16AE-4B22-98C4-D351B3EFF493}" type="datetimeFigureOut">
              <a:rPr lang="en-US" smtClean="0"/>
              <a:t>10/5/2014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FB6D0D-5AF0-4C12-9BF4-7219A0441B60}" type="slidenum">
              <a:rPr lang="en-US" smtClean="0"/>
              <a:t>‹#›</a:t>
            </a:fld>
            <a:endParaRPr lang="en-US"/>
          </a:p>
        </p:txBody>
      </p:sp>
    </p:spTree>
    <p:extLst>
      <p:ext uri="{BB962C8B-B14F-4D97-AF65-F5344CB8AC3E}">
        <p14:creationId xmlns:p14="http://schemas.microsoft.com/office/powerpoint/2010/main" val="278081374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1DB3DDC-16AE-4B22-98C4-D351B3EFF493}" type="datetimeFigureOut">
              <a:rPr lang="en-US" smtClean="0">
                <a:solidFill>
                  <a:prstClr val="black">
                    <a:tint val="75000"/>
                  </a:prstClr>
                </a:solidFill>
              </a:rPr>
              <a:pPr/>
              <a:t>10/5/2014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39FB6D0D-5AF0-4C12-9BF4-7219A0441B6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0635965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1DB3DDC-16AE-4B22-98C4-D351B3EFF493}" type="datetimeFigureOut">
              <a:rPr lang="en-US" smtClean="0">
                <a:solidFill>
                  <a:prstClr val="black">
                    <a:tint val="75000"/>
                  </a:prstClr>
                </a:solidFill>
              </a:rPr>
              <a:pPr/>
              <a:t>10/5/2014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39FB6D0D-5AF0-4C12-9BF4-7219A0441B6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24342419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1DB3DDC-16AE-4B22-98C4-D351B3EFF493}" type="datetimeFigureOut">
              <a:rPr lang="en-US" smtClean="0">
                <a:solidFill>
                  <a:prstClr val="black">
                    <a:tint val="75000"/>
                  </a:prstClr>
                </a:solidFill>
              </a:rPr>
              <a:pPr/>
              <a:t>10/5/2014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39FB6D0D-5AF0-4C12-9BF4-7219A0441B6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20733260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1DB3DDC-16AE-4B22-98C4-D351B3EFF493}" type="datetimeFigureOut">
              <a:rPr lang="en-US" smtClean="0">
                <a:solidFill>
                  <a:prstClr val="black">
                    <a:tint val="75000"/>
                  </a:prstClr>
                </a:solidFill>
              </a:rPr>
              <a:pPr/>
              <a:t>10/5/2014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39FB6D0D-5AF0-4C12-9BF4-7219A0441B6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6134220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1DB3DDC-16AE-4B22-98C4-D351B3EFF493}" type="datetimeFigureOut">
              <a:rPr lang="en-US" smtClean="0"/>
              <a:t>10/5/2014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FB6D0D-5AF0-4C12-9BF4-7219A0441B60}" type="slidenum">
              <a:rPr lang="en-US" smtClean="0"/>
              <a:t>‹#›</a:t>
            </a:fld>
            <a:endParaRPr lang="en-US"/>
          </a:p>
        </p:txBody>
      </p:sp>
    </p:spTree>
    <p:extLst>
      <p:ext uri="{BB962C8B-B14F-4D97-AF65-F5344CB8AC3E}">
        <p14:creationId xmlns:p14="http://schemas.microsoft.com/office/powerpoint/2010/main" val="13625229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1DB3DDC-16AE-4B22-98C4-D351B3EFF493}" type="datetimeFigureOut">
              <a:rPr lang="en-US" smtClean="0"/>
              <a:t>10/5/2014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9FB6D0D-5AF0-4C12-9BF4-7219A0441B60}" type="slidenum">
              <a:rPr lang="en-US" smtClean="0"/>
              <a:t>‹#›</a:t>
            </a:fld>
            <a:endParaRPr lang="en-US"/>
          </a:p>
        </p:txBody>
      </p:sp>
    </p:spTree>
    <p:extLst>
      <p:ext uri="{BB962C8B-B14F-4D97-AF65-F5344CB8AC3E}">
        <p14:creationId xmlns:p14="http://schemas.microsoft.com/office/powerpoint/2010/main" val="28056582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1DB3DDC-16AE-4B22-98C4-D351B3EFF493}" type="datetimeFigureOut">
              <a:rPr lang="en-US" smtClean="0"/>
              <a:t>10/5/2014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9FB6D0D-5AF0-4C12-9BF4-7219A0441B60}" type="slidenum">
              <a:rPr lang="en-US" smtClean="0"/>
              <a:t>‹#›</a:t>
            </a:fld>
            <a:endParaRPr lang="en-US"/>
          </a:p>
        </p:txBody>
      </p:sp>
    </p:spTree>
    <p:extLst>
      <p:ext uri="{BB962C8B-B14F-4D97-AF65-F5344CB8AC3E}">
        <p14:creationId xmlns:p14="http://schemas.microsoft.com/office/powerpoint/2010/main" val="32343720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1DB3DDC-16AE-4B22-98C4-D351B3EFF493}" type="datetimeFigureOut">
              <a:rPr lang="en-US" smtClean="0"/>
              <a:t>10/5/2014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9FB6D0D-5AF0-4C12-9BF4-7219A0441B60}" type="slidenum">
              <a:rPr lang="en-US" smtClean="0"/>
              <a:t>‹#›</a:t>
            </a:fld>
            <a:endParaRPr lang="en-US"/>
          </a:p>
        </p:txBody>
      </p:sp>
    </p:spTree>
    <p:extLst>
      <p:ext uri="{BB962C8B-B14F-4D97-AF65-F5344CB8AC3E}">
        <p14:creationId xmlns:p14="http://schemas.microsoft.com/office/powerpoint/2010/main" val="28918778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1DB3DDC-16AE-4B22-98C4-D351B3EFF493}" type="datetimeFigureOut">
              <a:rPr lang="en-US" smtClean="0"/>
              <a:t>10/5/2014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FB6D0D-5AF0-4C12-9BF4-7219A0441B60}" type="slidenum">
              <a:rPr lang="en-US" smtClean="0"/>
              <a:t>‹#›</a:t>
            </a:fld>
            <a:endParaRPr lang="en-US"/>
          </a:p>
        </p:txBody>
      </p:sp>
    </p:spTree>
    <p:extLst>
      <p:ext uri="{BB962C8B-B14F-4D97-AF65-F5344CB8AC3E}">
        <p14:creationId xmlns:p14="http://schemas.microsoft.com/office/powerpoint/2010/main" val="500631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1DB3DDC-16AE-4B22-98C4-D351B3EFF493}" type="datetimeFigureOut">
              <a:rPr lang="en-US" smtClean="0"/>
              <a:t>10/5/2014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FB6D0D-5AF0-4C12-9BF4-7219A0441B60}" type="slidenum">
              <a:rPr lang="en-US" smtClean="0"/>
              <a:t>‹#›</a:t>
            </a:fld>
            <a:endParaRPr lang="en-US"/>
          </a:p>
        </p:txBody>
      </p:sp>
    </p:spTree>
    <p:extLst>
      <p:ext uri="{BB962C8B-B14F-4D97-AF65-F5344CB8AC3E}">
        <p14:creationId xmlns:p14="http://schemas.microsoft.com/office/powerpoint/2010/main" val="19786105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1DB3DDC-16AE-4B22-98C4-D351B3EFF493}" type="datetimeFigureOut">
              <a:rPr lang="en-US" smtClean="0"/>
              <a:t>10/5/2014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9FB6D0D-5AF0-4C12-9BF4-7219A0441B60}" type="slidenum">
              <a:rPr lang="en-US" smtClean="0"/>
              <a:t>‹#›</a:t>
            </a:fld>
            <a:endParaRPr lang="en-US"/>
          </a:p>
        </p:txBody>
      </p:sp>
    </p:spTree>
    <p:extLst>
      <p:ext uri="{BB962C8B-B14F-4D97-AF65-F5344CB8AC3E}">
        <p14:creationId xmlns:p14="http://schemas.microsoft.com/office/powerpoint/2010/main" val="17977651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1DB3DDC-16AE-4B22-98C4-D351B3EFF493}" type="datetimeFigureOut">
              <a:rPr lang="en-US" smtClean="0">
                <a:solidFill>
                  <a:prstClr val="black">
                    <a:tint val="75000"/>
                  </a:prstClr>
                </a:solidFill>
              </a:rPr>
              <a:pPr/>
              <a:t>10/5/2014</a:t>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9FB6D0D-5AF0-4C12-9BF4-7219A0441B6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79348560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1DB3DDC-16AE-4B22-98C4-D351B3EFF493}" type="datetimeFigureOut">
              <a:rPr lang="en-US" smtClean="0">
                <a:solidFill>
                  <a:prstClr val="black">
                    <a:tint val="75000"/>
                  </a:prstClr>
                </a:solidFill>
              </a:rPr>
              <a:pPr/>
              <a:t>10/5/2014</a:t>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9FB6D0D-5AF0-4C12-9BF4-7219A0441B6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14333380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2.wmf"/><Relationship Id="rId4" Type="http://schemas.openxmlformats.org/officeDocument/2006/relationships/package" Target="../embeddings/Microsoft_Excel_Worksheet1.xlsx"/></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i="1" dirty="0">
                <a:solidFill>
                  <a:srgbClr val="7030A0"/>
                </a:solidFill>
              </a:rPr>
              <a:t>Operators and Assignments</a:t>
            </a:r>
            <a:endParaRPr lang="en-US" sz="3200" i="1" dirty="0">
              <a:solidFill>
                <a:srgbClr val="7030A0"/>
              </a:solidFill>
            </a:endParaRP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679829675"/>
              </p:ext>
            </p:extLst>
          </p:nvPr>
        </p:nvGraphicFramePr>
        <p:xfrm>
          <a:off x="914399" y="1600202"/>
          <a:ext cx="7543802" cy="4409038"/>
        </p:xfrm>
        <a:graphic>
          <a:graphicData uri="http://schemas.openxmlformats.org/drawingml/2006/table">
            <a:tbl>
              <a:tblPr>
                <a:effectLst>
                  <a:outerShdw blurRad="50800" dist="50800" dir="5400000" algn="ctr" rotWithShape="0">
                    <a:schemeClr val="accent1"/>
                  </a:outerShdw>
                </a:effectLst>
              </a:tblPr>
              <a:tblGrid>
                <a:gridCol w="3771901"/>
                <a:gridCol w="3771901"/>
              </a:tblGrid>
              <a:tr h="280825">
                <a:tc>
                  <a:txBody>
                    <a:bodyPr/>
                    <a:lstStyle/>
                    <a:p>
                      <a:r>
                        <a:rPr lang="en-US" sz="1300" dirty="0" smtClean="0"/>
                        <a:t>Postfix operators</a:t>
                      </a:r>
                      <a:endParaRPr lang="en-US" sz="1300" dirty="0"/>
                    </a:p>
                  </a:txBody>
                  <a:tcPr marL="34858" marR="34858" marT="34858" marB="3485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300" smtClean="0"/>
                        <a:t>[] . (parameters) expression++ expression--</a:t>
                      </a:r>
                      <a:endParaRPr lang="en-US" sz="1300"/>
                    </a:p>
                  </a:txBody>
                  <a:tcPr marL="34858" marR="34858" marT="34858" marB="3485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77488">
                <a:tc>
                  <a:txBody>
                    <a:bodyPr/>
                    <a:lstStyle/>
                    <a:p>
                      <a:r>
                        <a:rPr lang="en-US" sz="1300" dirty="0" smtClean="0"/>
                        <a:t>Unary prefix operators</a:t>
                      </a:r>
                      <a:endParaRPr lang="en-US" sz="1300" dirty="0"/>
                    </a:p>
                  </a:txBody>
                  <a:tcPr marL="34858" marR="34858" marT="34858" marB="3485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300" smtClean="0"/>
                        <a:t>++expression --expression +expression -expression ~ !</a:t>
                      </a:r>
                      <a:endParaRPr lang="en-US" sz="1300" dirty="0"/>
                    </a:p>
                  </a:txBody>
                  <a:tcPr marL="34858" marR="34858" marT="34858" marB="3485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80825">
                <a:tc>
                  <a:txBody>
                    <a:bodyPr/>
                    <a:lstStyle/>
                    <a:p>
                      <a:r>
                        <a:rPr lang="en-US" sz="1300" smtClean="0"/>
                        <a:t>Unary prefix creation and cast</a:t>
                      </a:r>
                      <a:endParaRPr lang="en-US" sz="1300"/>
                    </a:p>
                  </a:txBody>
                  <a:tcPr marL="34858" marR="34858" marT="34858" marB="3485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300" dirty="0" smtClean="0"/>
                        <a:t>new (type)</a:t>
                      </a:r>
                      <a:endParaRPr lang="en-US" sz="1300" dirty="0"/>
                    </a:p>
                  </a:txBody>
                  <a:tcPr marL="34858" marR="34858" marT="34858" marB="3485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80825">
                <a:tc>
                  <a:txBody>
                    <a:bodyPr/>
                    <a:lstStyle/>
                    <a:p>
                      <a:r>
                        <a:rPr lang="en-US" sz="1300" smtClean="0"/>
                        <a:t>Multiplicative</a:t>
                      </a:r>
                      <a:endParaRPr lang="en-US" sz="1300"/>
                    </a:p>
                  </a:txBody>
                  <a:tcPr marL="34858" marR="34858" marT="34858" marB="3485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300" smtClean="0"/>
                        <a:t>* / %</a:t>
                      </a:r>
                      <a:endParaRPr lang="en-US" sz="1300"/>
                    </a:p>
                  </a:txBody>
                  <a:tcPr marL="34858" marR="34858" marT="34858" marB="3485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80825">
                <a:tc>
                  <a:txBody>
                    <a:bodyPr/>
                    <a:lstStyle/>
                    <a:p>
                      <a:r>
                        <a:rPr lang="en-US" sz="1300" smtClean="0"/>
                        <a:t>Additive</a:t>
                      </a:r>
                      <a:endParaRPr lang="en-US" sz="1300"/>
                    </a:p>
                  </a:txBody>
                  <a:tcPr marL="34858" marR="34858" marT="34858" marB="3485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300" dirty="0" smtClean="0"/>
                        <a:t>+ -</a:t>
                      </a:r>
                      <a:endParaRPr lang="en-US" sz="1300" dirty="0"/>
                    </a:p>
                  </a:txBody>
                  <a:tcPr marL="34858" marR="34858" marT="34858" marB="3485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80825">
                <a:tc>
                  <a:txBody>
                    <a:bodyPr/>
                    <a:lstStyle/>
                    <a:p>
                      <a:r>
                        <a:rPr lang="en-US" sz="1300" smtClean="0"/>
                        <a:t>Shift</a:t>
                      </a:r>
                      <a:endParaRPr lang="en-US" sz="1300"/>
                    </a:p>
                  </a:txBody>
                  <a:tcPr marL="34858" marR="34858" marT="34858" marB="3485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300" smtClean="0"/>
                        <a:t>&lt;&lt; &gt;&gt; &gt;&gt;&gt;</a:t>
                      </a:r>
                      <a:endParaRPr lang="en-US" sz="1300" dirty="0"/>
                    </a:p>
                  </a:txBody>
                  <a:tcPr marL="34858" marR="34858" marT="34858" marB="3485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80825">
                <a:tc>
                  <a:txBody>
                    <a:bodyPr/>
                    <a:lstStyle/>
                    <a:p>
                      <a:r>
                        <a:rPr lang="en-US" sz="1300" dirty="0" smtClean="0"/>
                        <a:t>Relational</a:t>
                      </a:r>
                      <a:endParaRPr lang="en-US" sz="1300" dirty="0"/>
                    </a:p>
                  </a:txBody>
                  <a:tcPr marL="34858" marR="34858" marT="34858" marB="3485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300" dirty="0" smtClean="0"/>
                        <a:t>&lt; &lt;= &gt; &gt;= </a:t>
                      </a:r>
                      <a:r>
                        <a:rPr lang="en-US" sz="1300" dirty="0" err="1" smtClean="0"/>
                        <a:t>instanceof</a:t>
                      </a:r>
                      <a:endParaRPr lang="en-US" sz="1300" dirty="0"/>
                    </a:p>
                  </a:txBody>
                  <a:tcPr marL="34858" marR="34858" marT="34858" marB="3485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80825">
                <a:tc>
                  <a:txBody>
                    <a:bodyPr/>
                    <a:lstStyle/>
                    <a:p>
                      <a:r>
                        <a:rPr lang="en-US" sz="1300" dirty="0" smtClean="0"/>
                        <a:t>Equality</a:t>
                      </a:r>
                      <a:endParaRPr lang="en-US" sz="1300" dirty="0"/>
                    </a:p>
                  </a:txBody>
                  <a:tcPr marL="34858" marR="34858" marT="34858" marB="3485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300" smtClean="0"/>
                        <a:t>== !=</a:t>
                      </a:r>
                      <a:endParaRPr lang="en-US" sz="1300" dirty="0"/>
                    </a:p>
                  </a:txBody>
                  <a:tcPr marL="34858" marR="34858" marT="34858" marB="3485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80825">
                <a:tc>
                  <a:txBody>
                    <a:bodyPr/>
                    <a:lstStyle/>
                    <a:p>
                      <a:r>
                        <a:rPr lang="en-US" sz="1300" smtClean="0"/>
                        <a:t>Bitwise/logical AND</a:t>
                      </a:r>
                      <a:endParaRPr lang="en-US" sz="1300" dirty="0"/>
                    </a:p>
                  </a:txBody>
                  <a:tcPr marL="34858" marR="34858" marT="34858" marB="3485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300" smtClean="0"/>
                        <a:t>&amp;</a:t>
                      </a:r>
                      <a:endParaRPr lang="en-US" sz="1300"/>
                    </a:p>
                  </a:txBody>
                  <a:tcPr marL="34858" marR="34858" marT="34858" marB="3485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80825">
                <a:tc>
                  <a:txBody>
                    <a:bodyPr/>
                    <a:lstStyle/>
                    <a:p>
                      <a:r>
                        <a:rPr lang="en-US" sz="1300" smtClean="0"/>
                        <a:t>Bitwise/logical XOR</a:t>
                      </a:r>
                      <a:endParaRPr lang="en-US" sz="1300"/>
                    </a:p>
                  </a:txBody>
                  <a:tcPr marL="34858" marR="34858" marT="34858" marB="3485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300" smtClean="0"/>
                        <a:t>^</a:t>
                      </a:r>
                      <a:endParaRPr lang="en-US" sz="1300"/>
                    </a:p>
                  </a:txBody>
                  <a:tcPr marL="34858" marR="34858" marT="34858" marB="3485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80825">
                <a:tc>
                  <a:txBody>
                    <a:bodyPr/>
                    <a:lstStyle/>
                    <a:p>
                      <a:r>
                        <a:rPr lang="en-US" sz="1300" dirty="0" smtClean="0"/>
                        <a:t>Bitwise/logical OR</a:t>
                      </a:r>
                      <a:endParaRPr lang="en-US" sz="1300" dirty="0"/>
                    </a:p>
                  </a:txBody>
                  <a:tcPr marL="34858" marR="34858" marT="34858" marB="3485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300" smtClean="0"/>
                        <a:t>|</a:t>
                      </a:r>
                      <a:endParaRPr lang="en-US" sz="1300"/>
                    </a:p>
                  </a:txBody>
                  <a:tcPr marL="34858" marR="34858" marT="34858" marB="3485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80825">
                <a:tc>
                  <a:txBody>
                    <a:bodyPr/>
                    <a:lstStyle/>
                    <a:p>
                      <a:r>
                        <a:rPr lang="en-US" sz="1300" smtClean="0"/>
                        <a:t>Conditional AND</a:t>
                      </a:r>
                      <a:endParaRPr lang="en-US" sz="1300"/>
                    </a:p>
                  </a:txBody>
                  <a:tcPr marL="34858" marR="34858" marT="34858" marB="3485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300" dirty="0" smtClean="0"/>
                        <a:t>&amp;&amp;</a:t>
                      </a:r>
                      <a:endParaRPr lang="en-US" sz="1300" dirty="0"/>
                    </a:p>
                  </a:txBody>
                  <a:tcPr marL="34858" marR="34858" marT="34858" marB="3485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80825">
                <a:tc>
                  <a:txBody>
                    <a:bodyPr/>
                    <a:lstStyle/>
                    <a:p>
                      <a:r>
                        <a:rPr lang="en-US" sz="1300" smtClean="0"/>
                        <a:t>Conditional OR</a:t>
                      </a:r>
                      <a:endParaRPr lang="en-US" sz="1300"/>
                    </a:p>
                  </a:txBody>
                  <a:tcPr marL="34858" marR="34858" marT="34858" marB="3485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300" smtClean="0"/>
                        <a:t>||</a:t>
                      </a:r>
                      <a:endParaRPr lang="en-US" sz="1300"/>
                    </a:p>
                  </a:txBody>
                  <a:tcPr marL="34858" marR="34858" marT="34858" marB="3485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80825">
                <a:tc>
                  <a:txBody>
                    <a:bodyPr/>
                    <a:lstStyle/>
                    <a:p>
                      <a:r>
                        <a:rPr lang="en-US" sz="1300" dirty="0" smtClean="0"/>
                        <a:t>Conditional</a:t>
                      </a:r>
                      <a:endParaRPr lang="en-US" sz="1300" dirty="0"/>
                    </a:p>
                  </a:txBody>
                  <a:tcPr marL="34858" marR="34858" marT="34858" marB="3485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300" smtClean="0"/>
                        <a:t>?:</a:t>
                      </a:r>
                      <a:endParaRPr lang="en-US" sz="1300"/>
                    </a:p>
                  </a:txBody>
                  <a:tcPr marL="34858" marR="34858" marT="34858" marB="3485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80825">
                <a:tc>
                  <a:txBody>
                    <a:bodyPr/>
                    <a:lstStyle/>
                    <a:p>
                      <a:r>
                        <a:rPr lang="en-US" sz="1300" dirty="0" smtClean="0"/>
                        <a:t>Assignment</a:t>
                      </a:r>
                      <a:endParaRPr lang="en-US" sz="1300" dirty="0"/>
                    </a:p>
                  </a:txBody>
                  <a:tcPr marL="34858" marR="34858" marT="34858" marB="3485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300" dirty="0" smtClean="0"/>
                        <a:t>= += -= *= /= %= &lt;&lt;= &gt;&gt;= &gt;&gt;&gt;= &amp;= ^= |=</a:t>
                      </a:r>
                      <a:endParaRPr lang="en-US" sz="1300" dirty="0"/>
                    </a:p>
                  </a:txBody>
                  <a:tcPr marL="34858" marR="34858" marT="34858" marB="3485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Tree>
    <p:extLst>
      <p:ext uri="{BB962C8B-B14F-4D97-AF65-F5344CB8AC3E}">
        <p14:creationId xmlns:p14="http://schemas.microsoft.com/office/powerpoint/2010/main" val="34555681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endParaRPr lang="en-US" dirty="0"/>
          </a:p>
        </p:txBody>
      </p:sp>
      <p:sp>
        <p:nvSpPr>
          <p:cNvPr id="3" name="Content Placeholder 2"/>
          <p:cNvSpPr>
            <a:spLocks noGrp="1"/>
          </p:cNvSpPr>
          <p:nvPr>
            <p:ph idx="1"/>
          </p:nvPr>
        </p:nvSpPr>
        <p:spPr>
          <a:xfrm>
            <a:off x="457200" y="1295400"/>
            <a:ext cx="8229600" cy="4830763"/>
          </a:xfrm>
        </p:spPr>
        <p:txBody>
          <a:bodyPr>
            <a:normAutofit/>
          </a:bodyPr>
          <a:lstStyle/>
          <a:p>
            <a:pPr marL="0" indent="0">
              <a:buNone/>
            </a:pPr>
            <a:r>
              <a:rPr lang="en-US" sz="1600" b="1" dirty="0">
                <a:solidFill>
                  <a:srgbClr val="7030A0"/>
                </a:solidFill>
              </a:rPr>
              <a:t>Unary Arithmetic </a:t>
            </a:r>
            <a:r>
              <a:rPr lang="en-US" sz="1600" b="1" dirty="0" smtClean="0">
                <a:solidFill>
                  <a:srgbClr val="7030A0"/>
                </a:solidFill>
              </a:rPr>
              <a:t>Operators</a:t>
            </a:r>
            <a:r>
              <a:rPr lang="en-US" sz="1600" b="1" dirty="0">
                <a:solidFill>
                  <a:srgbClr val="7030A0"/>
                </a:solidFill>
              </a:rPr>
              <a:t>: -, </a:t>
            </a:r>
            <a:r>
              <a:rPr lang="en-US" sz="1600" b="1" dirty="0" smtClean="0">
                <a:solidFill>
                  <a:srgbClr val="7030A0"/>
                </a:solidFill>
              </a:rPr>
              <a:t>+</a:t>
            </a:r>
          </a:p>
          <a:p>
            <a:pPr algn="just"/>
            <a:r>
              <a:rPr lang="en-US" sz="1600" dirty="0"/>
              <a:t>The </a:t>
            </a:r>
            <a:r>
              <a:rPr lang="en-US" sz="1600" b="1" dirty="0">
                <a:solidFill>
                  <a:srgbClr val="7030A0"/>
                </a:solidFill>
              </a:rPr>
              <a:t>unary</a:t>
            </a:r>
            <a:r>
              <a:rPr lang="en-US" sz="1600" dirty="0">
                <a:solidFill>
                  <a:srgbClr val="7030A0"/>
                </a:solidFill>
              </a:rPr>
              <a:t> </a:t>
            </a:r>
            <a:r>
              <a:rPr lang="en-US" sz="1600" dirty="0"/>
              <a:t>operators have the </a:t>
            </a:r>
            <a:r>
              <a:rPr lang="en-US" sz="1600" b="1" dirty="0">
                <a:solidFill>
                  <a:srgbClr val="7030A0"/>
                </a:solidFill>
              </a:rPr>
              <a:t>highest precedence </a:t>
            </a:r>
            <a:r>
              <a:rPr lang="en-US" sz="1600" dirty="0"/>
              <a:t>of all the arithmetic operators. The unary operator - negates the numeric value of its </a:t>
            </a:r>
            <a:r>
              <a:rPr lang="en-US" sz="1600" dirty="0" smtClean="0"/>
              <a:t>operand and </a:t>
            </a:r>
            <a:r>
              <a:rPr lang="en-US" sz="1600" b="1" dirty="0">
                <a:solidFill>
                  <a:srgbClr val="7030A0"/>
                </a:solidFill>
              </a:rPr>
              <a:t>right associativity </a:t>
            </a:r>
            <a:r>
              <a:rPr lang="en-US" sz="1600" dirty="0"/>
              <a:t>.</a:t>
            </a:r>
            <a:endParaRPr lang="en-US" sz="1600" dirty="0" smtClean="0"/>
          </a:p>
          <a:p>
            <a:pPr algn="just"/>
            <a:r>
              <a:rPr lang="en-US" sz="1600" dirty="0"/>
              <a:t>Notice the </a:t>
            </a:r>
            <a:r>
              <a:rPr lang="en-US" sz="1600" b="1" dirty="0">
                <a:solidFill>
                  <a:srgbClr val="7030A0"/>
                </a:solidFill>
              </a:rPr>
              <a:t>blank</a:t>
            </a:r>
            <a:r>
              <a:rPr lang="en-US" sz="1600" dirty="0"/>
              <a:t> needed to separate the unary operators; otherwise, these would be interpreted as the decrement </a:t>
            </a:r>
            <a:r>
              <a:rPr lang="en-US" sz="1600" dirty="0" smtClean="0"/>
              <a:t>operator.</a:t>
            </a:r>
          </a:p>
          <a:p>
            <a:pPr algn="just"/>
            <a:r>
              <a:rPr lang="en-US" sz="1600" dirty="0"/>
              <a:t>The unary operator + has no effect on the evaluation of the operand </a:t>
            </a:r>
            <a:r>
              <a:rPr lang="en-US" sz="1600" dirty="0" smtClean="0"/>
              <a:t>value.</a:t>
            </a:r>
            <a:endParaRPr lang="en-US" sz="1600" dirty="0"/>
          </a:p>
          <a:p>
            <a:pPr marL="0" indent="0">
              <a:buNone/>
            </a:pPr>
            <a:r>
              <a:rPr lang="en-US" sz="1600" b="1" dirty="0">
                <a:solidFill>
                  <a:srgbClr val="7030A0"/>
                </a:solidFill>
              </a:rPr>
              <a:t>Multiplication Operator: *</a:t>
            </a:r>
          </a:p>
          <a:p>
            <a:r>
              <a:rPr lang="en-US" sz="1600" dirty="0"/>
              <a:t>Multiplication operator * multiplies two numbers.</a:t>
            </a:r>
          </a:p>
          <a:p>
            <a:r>
              <a:rPr lang="en-US" sz="1600" dirty="0" err="1"/>
              <a:t>int</a:t>
            </a:r>
            <a:r>
              <a:rPr lang="en-US" sz="1600" dirty="0"/>
              <a:t> </a:t>
            </a:r>
            <a:r>
              <a:rPr lang="en-US" sz="1600" dirty="0" err="1"/>
              <a:t>sameSigns</a:t>
            </a:r>
            <a:r>
              <a:rPr lang="en-US" sz="1600" dirty="0"/>
              <a:t> = -4 * -8; // result: 32 </a:t>
            </a:r>
            <a:endParaRPr lang="en-US" sz="1600" dirty="0" smtClean="0"/>
          </a:p>
          <a:p>
            <a:r>
              <a:rPr lang="en-US" sz="1600" dirty="0" smtClean="0"/>
              <a:t>double </a:t>
            </a:r>
            <a:r>
              <a:rPr lang="en-US" sz="1600" dirty="0" err="1"/>
              <a:t>oppositeSigns</a:t>
            </a:r>
            <a:r>
              <a:rPr lang="en-US" sz="1600" dirty="0"/>
              <a:t> = 4.0 * -8.0; // result: -32.0 </a:t>
            </a:r>
            <a:endParaRPr lang="en-US" sz="1600" dirty="0" smtClean="0"/>
          </a:p>
          <a:p>
            <a:r>
              <a:rPr lang="en-US" sz="1600" dirty="0" err="1" smtClean="0"/>
              <a:t>int</a:t>
            </a:r>
            <a:r>
              <a:rPr lang="en-US" sz="1600" dirty="0" smtClean="0"/>
              <a:t> </a:t>
            </a:r>
            <a:r>
              <a:rPr lang="en-US" sz="1600" dirty="0"/>
              <a:t>zero = 0 * -0; // result: 0 </a:t>
            </a:r>
            <a:endParaRPr lang="en-US" sz="1600" dirty="0" smtClean="0"/>
          </a:p>
          <a:p>
            <a:pPr algn="just"/>
            <a:endParaRPr lang="en-US" sz="1600" dirty="0">
              <a:solidFill>
                <a:srgbClr val="7030A0"/>
              </a:solidFill>
            </a:endParaRPr>
          </a:p>
        </p:txBody>
      </p:sp>
    </p:spTree>
    <p:extLst>
      <p:ext uri="{BB962C8B-B14F-4D97-AF65-F5344CB8AC3E}">
        <p14:creationId xmlns:p14="http://schemas.microsoft.com/office/powerpoint/2010/main" val="6366483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0" indent="0" algn="just">
              <a:buNone/>
            </a:pPr>
            <a:r>
              <a:rPr lang="en-US" sz="1600" b="1" dirty="0">
                <a:solidFill>
                  <a:srgbClr val="7030A0"/>
                </a:solidFill>
              </a:rPr>
              <a:t>Division Operator: /</a:t>
            </a:r>
          </a:p>
          <a:p>
            <a:pPr algn="just"/>
            <a:r>
              <a:rPr lang="en-US" sz="1600" dirty="0"/>
              <a:t>The division operator / is overloaded. If its operands are integral, the operation results in integer division.</a:t>
            </a:r>
          </a:p>
          <a:p>
            <a:pPr algn="just"/>
            <a:r>
              <a:rPr lang="en-US" sz="1600" dirty="0" err="1"/>
              <a:t>int</a:t>
            </a:r>
            <a:r>
              <a:rPr lang="en-US" sz="1600" dirty="0"/>
              <a:t> i1 = 4 / 5; // result: 0 </a:t>
            </a:r>
            <a:endParaRPr lang="en-US" sz="1600" dirty="0" smtClean="0"/>
          </a:p>
          <a:p>
            <a:pPr algn="just"/>
            <a:r>
              <a:rPr lang="en-US" sz="1600" dirty="0" err="1" smtClean="0"/>
              <a:t>int</a:t>
            </a:r>
            <a:r>
              <a:rPr lang="en-US" sz="1600" dirty="0" smtClean="0"/>
              <a:t> </a:t>
            </a:r>
            <a:r>
              <a:rPr lang="en-US" sz="1600" dirty="0"/>
              <a:t>i2 = 8 / 8; // result: 1 </a:t>
            </a:r>
            <a:endParaRPr lang="en-US" sz="1600" dirty="0" smtClean="0"/>
          </a:p>
          <a:p>
            <a:pPr algn="just"/>
            <a:r>
              <a:rPr lang="en-US" sz="1600" dirty="0" smtClean="0">
                <a:solidFill>
                  <a:srgbClr val="FF0000"/>
                </a:solidFill>
              </a:rPr>
              <a:t>double </a:t>
            </a:r>
            <a:r>
              <a:rPr lang="en-US" sz="1600" dirty="0">
                <a:solidFill>
                  <a:srgbClr val="FF0000"/>
                </a:solidFill>
              </a:rPr>
              <a:t>d1 = 12 / 8; </a:t>
            </a:r>
            <a:r>
              <a:rPr lang="en-US" sz="1600" dirty="0"/>
              <a:t>// result: 1 by integer division. d1 gets the value 1.0. </a:t>
            </a:r>
            <a:endParaRPr lang="en-US" sz="1600" dirty="0" smtClean="0"/>
          </a:p>
          <a:p>
            <a:pPr algn="just"/>
            <a:r>
              <a:rPr lang="en-US" sz="1600" dirty="0" smtClean="0"/>
              <a:t>Integer </a:t>
            </a:r>
            <a:r>
              <a:rPr lang="en-US" sz="1600" dirty="0"/>
              <a:t>division always returns the quotient as an integer </a:t>
            </a:r>
            <a:r>
              <a:rPr lang="en-US" sz="1600" dirty="0" smtClean="0"/>
              <a:t>value, </a:t>
            </a:r>
            <a:r>
              <a:rPr lang="en-US" sz="1600" dirty="0"/>
              <a:t>even if the result will be stored in a floating-point type.</a:t>
            </a:r>
          </a:p>
          <a:p>
            <a:r>
              <a:rPr lang="en-US" sz="1600" dirty="0"/>
              <a:t>If any of the operands is a floating-point type, the operation performs floating-point division.</a:t>
            </a:r>
          </a:p>
          <a:p>
            <a:r>
              <a:rPr lang="en-US" sz="1600" dirty="0">
                <a:solidFill>
                  <a:srgbClr val="FF0000"/>
                </a:solidFill>
              </a:rPr>
              <a:t>double d2 = 4.0 / 8; // result: 0.5 </a:t>
            </a:r>
            <a:endParaRPr lang="en-US" sz="1600" dirty="0" smtClean="0">
              <a:solidFill>
                <a:srgbClr val="FF0000"/>
              </a:solidFill>
            </a:endParaRPr>
          </a:p>
          <a:p>
            <a:r>
              <a:rPr lang="en-US" sz="1600" dirty="0" smtClean="0"/>
              <a:t>double </a:t>
            </a:r>
            <a:r>
              <a:rPr lang="en-US" sz="1600" dirty="0"/>
              <a:t>d3 = 8 / 8.0; // result: </a:t>
            </a:r>
            <a:r>
              <a:rPr lang="en-US" sz="1600" dirty="0" smtClean="0"/>
              <a:t>1.0  </a:t>
            </a:r>
          </a:p>
          <a:p>
            <a:r>
              <a:rPr lang="en-US" sz="1600" dirty="0" smtClean="0"/>
              <a:t>double </a:t>
            </a:r>
            <a:r>
              <a:rPr lang="en-US" sz="1600" dirty="0"/>
              <a:t>d4 = 12.0F / 8; // result: 1.5F </a:t>
            </a:r>
            <a:endParaRPr lang="en-US" sz="1600" dirty="0" smtClean="0"/>
          </a:p>
          <a:p>
            <a:endParaRPr lang="en-US" sz="1600" dirty="0"/>
          </a:p>
        </p:txBody>
      </p:sp>
    </p:spTree>
    <p:extLst>
      <p:ext uri="{BB962C8B-B14F-4D97-AF65-F5344CB8AC3E}">
        <p14:creationId xmlns:p14="http://schemas.microsoft.com/office/powerpoint/2010/main" val="120970094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1600200"/>
            <a:ext cx="8229600" cy="4800600"/>
          </a:xfrm>
        </p:spPr>
        <p:txBody>
          <a:bodyPr>
            <a:normAutofit/>
          </a:bodyPr>
          <a:lstStyle/>
          <a:p>
            <a:pPr marL="0" indent="0" algn="just">
              <a:buNone/>
            </a:pPr>
            <a:r>
              <a:rPr lang="en-US" sz="1600" b="1" dirty="0">
                <a:solidFill>
                  <a:srgbClr val="7030A0"/>
                </a:solidFill>
              </a:rPr>
              <a:t>Remainder Operator: %</a:t>
            </a:r>
          </a:p>
          <a:p>
            <a:pPr algn="just"/>
            <a:r>
              <a:rPr lang="en-US" sz="1600" dirty="0"/>
              <a:t>In mathematics, when we divide a number (the </a:t>
            </a:r>
            <a:r>
              <a:rPr lang="en-US" sz="1600" b="1" dirty="0">
                <a:solidFill>
                  <a:srgbClr val="7030A0"/>
                </a:solidFill>
              </a:rPr>
              <a:t>dividend</a:t>
            </a:r>
            <a:r>
              <a:rPr lang="en-US" sz="1600" dirty="0"/>
              <a:t>) by a another number (the </a:t>
            </a:r>
            <a:r>
              <a:rPr lang="en-US" sz="1600" b="1" dirty="0">
                <a:solidFill>
                  <a:srgbClr val="7030A0"/>
                </a:solidFill>
              </a:rPr>
              <a:t>divisor</a:t>
            </a:r>
            <a:r>
              <a:rPr lang="en-US" sz="1600" dirty="0"/>
              <a:t>), the result can be expressed in terms of a </a:t>
            </a:r>
            <a:r>
              <a:rPr lang="en-US" sz="1600" b="1" dirty="0">
                <a:solidFill>
                  <a:srgbClr val="7030A0"/>
                </a:solidFill>
              </a:rPr>
              <a:t>quotient</a:t>
            </a:r>
            <a:r>
              <a:rPr lang="en-US" sz="1600" dirty="0">
                <a:solidFill>
                  <a:srgbClr val="7030A0"/>
                </a:solidFill>
              </a:rPr>
              <a:t> </a:t>
            </a:r>
            <a:r>
              <a:rPr lang="en-US" sz="1600" dirty="0"/>
              <a:t>and a </a:t>
            </a:r>
            <a:r>
              <a:rPr lang="en-US" sz="1600" b="1" dirty="0">
                <a:solidFill>
                  <a:srgbClr val="7030A0"/>
                </a:solidFill>
              </a:rPr>
              <a:t>remainder</a:t>
            </a:r>
            <a:r>
              <a:rPr lang="en-US" sz="1600" dirty="0"/>
              <a:t>. </a:t>
            </a:r>
            <a:endParaRPr lang="en-US" sz="1600" dirty="0" smtClean="0"/>
          </a:p>
          <a:p>
            <a:pPr algn="just"/>
            <a:r>
              <a:rPr lang="en-US" sz="1600" dirty="0" smtClean="0"/>
              <a:t>For </a:t>
            </a:r>
            <a:r>
              <a:rPr lang="en-US" sz="1600" dirty="0"/>
              <a:t>example, dividing 7 by 5, the quotient is 1 and the remainder is 2. The remainder operator % returns the remainder of the division performed on the operands.</a:t>
            </a:r>
          </a:p>
          <a:p>
            <a:pPr algn="just"/>
            <a:r>
              <a:rPr lang="en-US" sz="1600" dirty="0" err="1"/>
              <a:t>int</a:t>
            </a:r>
            <a:r>
              <a:rPr lang="en-US" sz="1600" dirty="0"/>
              <a:t> quotient = 7 / 5; // Integer division operation: 1 </a:t>
            </a:r>
            <a:endParaRPr lang="en-US" sz="1600" dirty="0" smtClean="0"/>
          </a:p>
          <a:p>
            <a:pPr algn="just"/>
            <a:r>
              <a:rPr lang="en-US" sz="1600" dirty="0" err="1" smtClean="0"/>
              <a:t>int</a:t>
            </a:r>
            <a:r>
              <a:rPr lang="en-US" sz="1600" dirty="0" smtClean="0"/>
              <a:t> remainder </a:t>
            </a:r>
            <a:r>
              <a:rPr lang="en-US" sz="1600" dirty="0"/>
              <a:t>= 7 % 5; // Integer remainder operation: 2 </a:t>
            </a:r>
            <a:endParaRPr lang="en-US" sz="1600" dirty="0" smtClean="0"/>
          </a:p>
          <a:p>
            <a:pPr algn="just"/>
            <a:r>
              <a:rPr lang="en-US" sz="1600" dirty="0" smtClean="0"/>
              <a:t>The </a:t>
            </a:r>
            <a:r>
              <a:rPr lang="en-US" sz="1600" dirty="0"/>
              <a:t>remainder can only be </a:t>
            </a:r>
            <a:r>
              <a:rPr lang="en-US" sz="1600" dirty="0">
                <a:solidFill>
                  <a:srgbClr val="7030A0"/>
                </a:solidFill>
              </a:rPr>
              <a:t>negative</a:t>
            </a:r>
            <a:r>
              <a:rPr lang="en-US" sz="1600" dirty="0"/>
              <a:t> if the dividend is </a:t>
            </a:r>
            <a:r>
              <a:rPr lang="en-US" sz="1600" dirty="0">
                <a:solidFill>
                  <a:srgbClr val="7030A0"/>
                </a:solidFill>
              </a:rPr>
              <a:t>negative</a:t>
            </a:r>
            <a:r>
              <a:rPr lang="en-US" sz="1600" dirty="0"/>
              <a:t>, the sign of the divisor is </a:t>
            </a:r>
            <a:r>
              <a:rPr lang="en-US" sz="1600" dirty="0" smtClean="0"/>
              <a:t>irrelevant.</a:t>
            </a:r>
          </a:p>
          <a:p>
            <a:pPr algn="just"/>
            <a:r>
              <a:rPr lang="en-US" sz="1600" dirty="0"/>
              <a:t>An </a:t>
            </a:r>
            <a:r>
              <a:rPr lang="en-US" sz="1600" dirty="0" err="1" smtClean="0">
                <a:solidFill>
                  <a:srgbClr val="7030A0"/>
                </a:solidFill>
              </a:rPr>
              <a:t>ArithmeticException</a:t>
            </a:r>
            <a:r>
              <a:rPr lang="en-US" sz="1600" dirty="0" smtClean="0">
                <a:solidFill>
                  <a:srgbClr val="7030A0"/>
                </a:solidFill>
              </a:rPr>
              <a:t> </a:t>
            </a:r>
            <a:r>
              <a:rPr lang="en-US" sz="1600" dirty="0"/>
              <a:t>is thrown when attempting integer remainder operation with zero</a:t>
            </a:r>
            <a:r>
              <a:rPr lang="en-US" sz="1600" dirty="0" smtClean="0"/>
              <a:t>.</a:t>
            </a:r>
          </a:p>
          <a:p>
            <a:pPr algn="just"/>
            <a:r>
              <a:rPr lang="en-US" sz="1600" dirty="0"/>
              <a:t>float fr3 = -7.0F % 0.0F; // </a:t>
            </a:r>
            <a:r>
              <a:rPr lang="en-US" sz="1600" b="1" dirty="0" err="1">
                <a:solidFill>
                  <a:srgbClr val="7030A0"/>
                </a:solidFill>
              </a:rPr>
              <a:t>NaN</a:t>
            </a:r>
            <a:r>
              <a:rPr lang="en-US" sz="1600" b="1" dirty="0">
                <a:solidFill>
                  <a:srgbClr val="7030A0"/>
                </a:solidFill>
              </a:rPr>
              <a:t> </a:t>
            </a:r>
            <a:endParaRPr lang="en-US" sz="1600" b="1" dirty="0" smtClean="0">
              <a:solidFill>
                <a:srgbClr val="7030A0"/>
              </a:solidFill>
            </a:endParaRPr>
          </a:p>
          <a:p>
            <a:pPr marL="0" indent="0">
              <a:buNone/>
            </a:pPr>
            <a:r>
              <a:rPr lang="en-US" sz="1600" b="1" dirty="0">
                <a:solidFill>
                  <a:srgbClr val="7030A0"/>
                </a:solidFill>
              </a:rPr>
              <a:t>Additive Binary Operators: +, -</a:t>
            </a:r>
          </a:p>
          <a:p>
            <a:r>
              <a:rPr lang="en-US" sz="1600" dirty="0"/>
              <a:t>The addition operator + and the subtraction operator - behave as their names imply: add or subtract values. The binary operator + also acts as string concatenation if any of the operands is a </a:t>
            </a:r>
            <a:r>
              <a:rPr lang="en-US" sz="1600" dirty="0" smtClean="0"/>
              <a:t>string.</a:t>
            </a:r>
            <a:endParaRPr lang="en-US" sz="1600" dirty="0"/>
          </a:p>
          <a:p>
            <a:pPr algn="just"/>
            <a:r>
              <a:rPr lang="en-US" sz="1600" dirty="0"/>
              <a:t>Additive operators have lower precedence than all the other arithmetic operators.</a:t>
            </a:r>
            <a:endParaRPr lang="en-US" sz="1600" b="1" dirty="0">
              <a:solidFill>
                <a:srgbClr val="7030A0"/>
              </a:solidFill>
            </a:endParaRPr>
          </a:p>
        </p:txBody>
      </p:sp>
    </p:spTree>
    <p:extLst>
      <p:ext uri="{BB962C8B-B14F-4D97-AF65-F5344CB8AC3E}">
        <p14:creationId xmlns:p14="http://schemas.microsoft.com/office/powerpoint/2010/main" val="15731085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3">
                                            <p:txEl>
                                              <p:pRg st="10" end="10"/>
                                            </p:txEl>
                                          </p:spTgt>
                                        </p:tgtEl>
                                        <p:attrNameLst>
                                          <p:attrName>style.visibility</p:attrName>
                                        </p:attrNameLst>
                                      </p:cBhvr>
                                      <p:to>
                                        <p:strVal val="visible"/>
                                      </p:to>
                                    </p:set>
                                    <p:anim calcmode="lin" valueType="num">
                                      <p:cBhvr additive="base">
                                        <p:cTn id="6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i="1" dirty="0">
                <a:solidFill>
                  <a:srgbClr val="7030A0"/>
                </a:solidFill>
              </a:rPr>
              <a:t>Arithmetic Compound Assignment Operators: *=, /=, %=, +=, -=</a:t>
            </a:r>
            <a:endParaRPr lang="en-US" sz="2400" i="1" dirty="0">
              <a:solidFill>
                <a:srgbClr val="7030A0"/>
              </a:solidFill>
            </a:endParaRPr>
          </a:p>
        </p:txBody>
      </p:sp>
      <p:sp>
        <p:nvSpPr>
          <p:cNvPr id="3" name="Content Placeholder 2"/>
          <p:cNvSpPr>
            <a:spLocks noGrp="1"/>
          </p:cNvSpPr>
          <p:nvPr>
            <p:ph idx="1"/>
          </p:nvPr>
        </p:nvSpPr>
        <p:spPr>
          <a:xfrm>
            <a:off x="457200" y="1295400"/>
            <a:ext cx="8229600" cy="4830763"/>
          </a:xfrm>
        </p:spPr>
        <p:txBody>
          <a:bodyPr>
            <a:normAutofit/>
          </a:bodyPr>
          <a:lstStyle/>
          <a:p>
            <a:pPr marL="0" indent="0" algn="just">
              <a:buNone/>
            </a:pPr>
            <a:r>
              <a:rPr lang="en-US" sz="1600" b="1" i="1" dirty="0" smtClean="0">
                <a:solidFill>
                  <a:srgbClr val="7030A0"/>
                </a:solidFill>
              </a:rPr>
              <a:t>Arithmetic </a:t>
            </a:r>
            <a:r>
              <a:rPr lang="en-US" sz="1600" b="1" i="1" dirty="0">
                <a:solidFill>
                  <a:srgbClr val="7030A0"/>
                </a:solidFill>
              </a:rPr>
              <a:t>Compound Assignment Operators: *=, /=, %=, +=, -=</a:t>
            </a:r>
          </a:p>
          <a:p>
            <a:pPr algn="just"/>
            <a:r>
              <a:rPr lang="en-US" sz="1600" dirty="0"/>
              <a:t>A compound assignment operator has the following syntax:</a:t>
            </a:r>
          </a:p>
          <a:p>
            <a:pPr algn="just"/>
            <a:r>
              <a:rPr lang="en-US" sz="1600" dirty="0" smtClean="0"/>
              <a:t>&lt;</a:t>
            </a:r>
            <a:r>
              <a:rPr lang="en-US" sz="1600" dirty="0"/>
              <a:t>variable&gt; &lt;op&gt;= &lt;expression</a:t>
            </a:r>
            <a:r>
              <a:rPr lang="en-US" sz="1600" dirty="0" smtClean="0"/>
              <a:t>&gt; </a:t>
            </a:r>
            <a:endParaRPr lang="en-US" sz="1600" dirty="0"/>
          </a:p>
          <a:p>
            <a:pPr algn="just"/>
            <a:r>
              <a:rPr lang="en-US" sz="1600" dirty="0"/>
              <a:t>and the following semantics:</a:t>
            </a:r>
          </a:p>
          <a:p>
            <a:pPr algn="just"/>
            <a:r>
              <a:rPr lang="en-US" sz="1600" dirty="0" smtClean="0"/>
              <a:t>&lt;</a:t>
            </a:r>
            <a:r>
              <a:rPr lang="en-US" sz="1600" dirty="0"/>
              <a:t>variable&gt; = (&lt;type&gt;) (&lt;variable&gt; &lt;op&gt; (&lt;expression</a:t>
            </a:r>
            <a:r>
              <a:rPr lang="en-US" sz="1600" dirty="0" smtClean="0"/>
              <a:t>&gt;))</a:t>
            </a:r>
          </a:p>
          <a:p>
            <a:pPr marL="0" indent="0" algn="just">
              <a:buNone/>
            </a:pPr>
            <a:r>
              <a:rPr lang="en-US" sz="1600" dirty="0" smtClean="0"/>
              <a:t>         byte </a:t>
            </a:r>
            <a:r>
              <a:rPr lang="en-US" sz="1600" dirty="0"/>
              <a:t>b = 2; b += 10</a:t>
            </a:r>
            <a:r>
              <a:rPr lang="en-US" sz="1600" dirty="0" smtClean="0"/>
              <a:t>;</a:t>
            </a:r>
          </a:p>
          <a:p>
            <a:pPr marL="0" indent="0" algn="just">
              <a:buNone/>
            </a:pPr>
            <a:r>
              <a:rPr lang="en-US" sz="1600" b="1" i="1" dirty="0">
                <a:solidFill>
                  <a:srgbClr val="7030A0"/>
                </a:solidFill>
              </a:rPr>
              <a:t>Binary String Concatenation Operator '+'</a:t>
            </a:r>
          </a:p>
          <a:p>
            <a:r>
              <a:rPr lang="en-US" sz="1600" dirty="0"/>
              <a:t>The binary operator + is overloaded in the sense that the operation performed is determined by the type of the operands. When one of the operands is a String object, the other operand is implicitly converted to its string representation and string concatenation is performed. Non-String operands are converted as follows:</a:t>
            </a:r>
          </a:p>
          <a:p>
            <a:r>
              <a:rPr lang="en-US" sz="1600" dirty="0"/>
              <a:t>For a operand of a </a:t>
            </a:r>
            <a:r>
              <a:rPr lang="en-US" sz="1600" b="1" dirty="0">
                <a:solidFill>
                  <a:srgbClr val="7030A0"/>
                </a:solidFill>
              </a:rPr>
              <a:t>primitive data type</a:t>
            </a:r>
            <a:r>
              <a:rPr lang="en-US" sz="1600" dirty="0"/>
              <a:t>, its value is converted to a String object with the string representation of the value.</a:t>
            </a:r>
          </a:p>
          <a:p>
            <a:r>
              <a:rPr lang="en-US" sz="1600" dirty="0"/>
              <a:t>Values like </a:t>
            </a:r>
            <a:r>
              <a:rPr lang="en-US" sz="1600" b="1" dirty="0">
                <a:solidFill>
                  <a:srgbClr val="7030A0"/>
                </a:solidFill>
              </a:rPr>
              <a:t>true</a:t>
            </a:r>
            <a:r>
              <a:rPr lang="en-US" sz="1600" dirty="0"/>
              <a:t>, </a:t>
            </a:r>
            <a:r>
              <a:rPr lang="en-US" sz="1600" b="1" dirty="0">
                <a:solidFill>
                  <a:srgbClr val="7030A0"/>
                </a:solidFill>
              </a:rPr>
              <a:t>false</a:t>
            </a:r>
            <a:r>
              <a:rPr lang="en-US" sz="1600" dirty="0"/>
              <a:t>, and </a:t>
            </a:r>
            <a:r>
              <a:rPr lang="en-US" sz="1600" b="1" dirty="0">
                <a:solidFill>
                  <a:srgbClr val="7030A0"/>
                </a:solidFill>
              </a:rPr>
              <a:t>null</a:t>
            </a:r>
            <a:r>
              <a:rPr lang="en-US" sz="1600" dirty="0"/>
              <a:t> are represented by string representations of these literals. A reference variable with the value null also has the string representation "null" in this context.</a:t>
            </a:r>
            <a:endParaRPr lang="en-US" sz="1600" dirty="0">
              <a:solidFill>
                <a:srgbClr val="FF0000"/>
              </a:solidFill>
            </a:endParaRPr>
          </a:p>
          <a:p>
            <a:pPr marL="0" indent="0" algn="just">
              <a:buNone/>
            </a:pPr>
            <a:r>
              <a:rPr lang="en-US" sz="1600" dirty="0">
                <a:solidFill>
                  <a:srgbClr val="FF0000"/>
                </a:solidFill>
              </a:rPr>
              <a:t>Example:-</a:t>
            </a:r>
            <a:r>
              <a:rPr lang="en-US" sz="1600" dirty="0" smtClean="0">
                <a:solidFill>
                  <a:srgbClr val="FF0000"/>
                </a:solidFill>
              </a:rPr>
              <a:t>StringExp.java</a:t>
            </a:r>
            <a:endParaRPr lang="en-US" sz="1600" dirty="0">
              <a:solidFill>
                <a:srgbClr val="FF0000"/>
              </a:solidFill>
            </a:endParaRPr>
          </a:p>
        </p:txBody>
      </p:sp>
    </p:spTree>
    <p:extLst>
      <p:ext uri="{BB962C8B-B14F-4D97-AF65-F5344CB8AC3E}">
        <p14:creationId xmlns:p14="http://schemas.microsoft.com/office/powerpoint/2010/main" val="26341009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3">
                                            <p:txEl>
                                              <p:pRg st="10" end="10"/>
                                            </p:txEl>
                                          </p:spTgt>
                                        </p:tgtEl>
                                        <p:attrNameLst>
                                          <p:attrName>style.visibility</p:attrName>
                                        </p:attrNameLst>
                                      </p:cBhvr>
                                      <p:to>
                                        <p:strVal val="visible"/>
                                      </p:to>
                                    </p:set>
                                    <p:anim calcmode="lin" valueType="num">
                                      <p:cBhvr additive="base">
                                        <p:cTn id="6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sz="3100" b="1" dirty="0" smtClean="0">
                <a:solidFill>
                  <a:srgbClr val="7030A0"/>
                </a:solidFill>
              </a:rPr>
              <a:t/>
            </a:r>
            <a:br>
              <a:rPr lang="en-US" sz="3100" b="1" dirty="0" smtClean="0">
                <a:solidFill>
                  <a:srgbClr val="7030A0"/>
                </a:solidFill>
              </a:rPr>
            </a:br>
            <a:r>
              <a:rPr lang="en-US" sz="3100" b="1" dirty="0" smtClean="0">
                <a:solidFill>
                  <a:srgbClr val="7030A0"/>
                </a:solidFill>
              </a:rPr>
              <a:t>Variable </a:t>
            </a:r>
            <a:r>
              <a:rPr lang="en-US" sz="3100" b="1" dirty="0">
                <a:solidFill>
                  <a:srgbClr val="7030A0"/>
                </a:solidFill>
              </a:rPr>
              <a:t>Increment and Decrement Operators: '++', '--'</a:t>
            </a:r>
            <a:r>
              <a:rPr lang="en-US" b="1" dirty="0"/>
              <a:t/>
            </a:r>
            <a:br>
              <a:rPr lang="en-US" b="1" dirty="0"/>
            </a:br>
            <a:endParaRPr lang="en-US" dirty="0"/>
          </a:p>
        </p:txBody>
      </p:sp>
      <p:sp>
        <p:nvSpPr>
          <p:cNvPr id="3" name="Content Placeholder 2"/>
          <p:cNvSpPr>
            <a:spLocks noGrp="1"/>
          </p:cNvSpPr>
          <p:nvPr>
            <p:ph idx="1"/>
          </p:nvPr>
        </p:nvSpPr>
        <p:spPr>
          <a:xfrm>
            <a:off x="457200" y="990600"/>
            <a:ext cx="8229600" cy="5135563"/>
          </a:xfrm>
        </p:spPr>
        <p:txBody>
          <a:bodyPr>
            <a:normAutofit lnSpcReduction="10000"/>
          </a:bodyPr>
          <a:lstStyle/>
          <a:p>
            <a:r>
              <a:rPr lang="en-US" sz="1600" dirty="0"/>
              <a:t>Variable </a:t>
            </a:r>
            <a:r>
              <a:rPr lang="en-US" sz="1600" b="1" dirty="0">
                <a:solidFill>
                  <a:srgbClr val="7030A0"/>
                </a:solidFill>
              </a:rPr>
              <a:t>increment</a:t>
            </a:r>
            <a:r>
              <a:rPr lang="en-US" sz="1600" dirty="0"/>
              <a:t> (++) and </a:t>
            </a:r>
            <a:r>
              <a:rPr lang="en-US" sz="1600" b="1" dirty="0">
                <a:solidFill>
                  <a:srgbClr val="7030A0"/>
                </a:solidFill>
              </a:rPr>
              <a:t>decrement</a:t>
            </a:r>
            <a:r>
              <a:rPr lang="en-US" sz="1600" dirty="0"/>
              <a:t> (--) operators come in two flavors: </a:t>
            </a:r>
            <a:r>
              <a:rPr lang="en-US" sz="1600" b="1" dirty="0">
                <a:solidFill>
                  <a:srgbClr val="7030A0"/>
                </a:solidFill>
              </a:rPr>
              <a:t>prefix</a:t>
            </a:r>
            <a:r>
              <a:rPr lang="en-US" sz="1600" dirty="0">
                <a:solidFill>
                  <a:srgbClr val="7030A0"/>
                </a:solidFill>
              </a:rPr>
              <a:t> </a:t>
            </a:r>
            <a:r>
              <a:rPr lang="en-US" sz="1600" dirty="0"/>
              <a:t>and </a:t>
            </a:r>
            <a:r>
              <a:rPr lang="en-US" sz="1600" b="1" dirty="0">
                <a:solidFill>
                  <a:srgbClr val="7030A0"/>
                </a:solidFill>
              </a:rPr>
              <a:t>postfix</a:t>
            </a:r>
            <a:r>
              <a:rPr lang="en-US" sz="1600" dirty="0"/>
              <a:t>. </a:t>
            </a:r>
            <a:endParaRPr lang="en-US" sz="1600" dirty="0" smtClean="0"/>
          </a:p>
          <a:p>
            <a:r>
              <a:rPr lang="en-US" sz="1600" dirty="0" smtClean="0"/>
              <a:t>These </a:t>
            </a:r>
            <a:r>
              <a:rPr lang="en-US" sz="1600" dirty="0"/>
              <a:t>unary operators have the side effect of changing the value of the arithmetic operand, which </a:t>
            </a:r>
            <a:r>
              <a:rPr lang="en-US" sz="1600" b="1" dirty="0">
                <a:solidFill>
                  <a:srgbClr val="7030A0"/>
                </a:solidFill>
              </a:rPr>
              <a:t>must evaluate to a variable</a:t>
            </a:r>
            <a:r>
              <a:rPr lang="en-US" sz="1600" dirty="0"/>
              <a:t>. </a:t>
            </a:r>
            <a:endParaRPr lang="en-US" sz="1600" dirty="0" smtClean="0"/>
          </a:p>
          <a:p>
            <a:r>
              <a:rPr lang="en-US" sz="1600" dirty="0" smtClean="0"/>
              <a:t>Depending </a:t>
            </a:r>
            <a:r>
              <a:rPr lang="en-US" sz="1600" dirty="0"/>
              <a:t>on the operator used, the variable is either incremented or decremented by 1</a:t>
            </a:r>
            <a:r>
              <a:rPr lang="en-US" sz="1600" dirty="0" smtClean="0"/>
              <a:t>.</a:t>
            </a:r>
          </a:p>
          <a:p>
            <a:pPr marL="0" indent="0">
              <a:buNone/>
            </a:pPr>
            <a:r>
              <a:rPr lang="en-US" sz="1600" b="1" dirty="0" smtClean="0">
                <a:solidFill>
                  <a:srgbClr val="7030A0"/>
                </a:solidFill>
              </a:rPr>
              <a:t>Increment </a:t>
            </a:r>
            <a:r>
              <a:rPr lang="en-US" sz="1600" b="1" dirty="0">
                <a:solidFill>
                  <a:srgbClr val="7030A0"/>
                </a:solidFill>
              </a:rPr>
              <a:t>Operator ++</a:t>
            </a:r>
          </a:p>
          <a:p>
            <a:r>
              <a:rPr lang="en-US" sz="1600" b="1" dirty="0">
                <a:solidFill>
                  <a:srgbClr val="7030A0"/>
                </a:solidFill>
              </a:rPr>
              <a:t>Prefix</a:t>
            </a:r>
            <a:r>
              <a:rPr lang="en-US" sz="1600" dirty="0">
                <a:solidFill>
                  <a:srgbClr val="7030A0"/>
                </a:solidFill>
              </a:rPr>
              <a:t> </a:t>
            </a:r>
            <a:r>
              <a:rPr lang="en-US" sz="1600" dirty="0"/>
              <a:t>increment operator has the following semantics:</a:t>
            </a:r>
          </a:p>
          <a:p>
            <a:r>
              <a:rPr lang="en-US" sz="1600" dirty="0"/>
              <a:t>++i adds 1 to i first, then </a:t>
            </a:r>
            <a:r>
              <a:rPr lang="en-US" sz="1600" b="1" dirty="0">
                <a:solidFill>
                  <a:srgbClr val="7030A0"/>
                </a:solidFill>
              </a:rPr>
              <a:t>uses the new value </a:t>
            </a:r>
            <a:r>
              <a:rPr lang="en-US" sz="1600" dirty="0"/>
              <a:t>of i as the value of the expression. It is equivalent to the following statements.</a:t>
            </a:r>
          </a:p>
          <a:p>
            <a:r>
              <a:rPr lang="en-US" sz="1600" dirty="0"/>
              <a:t>i += 1; result = i; return result; </a:t>
            </a:r>
            <a:endParaRPr lang="en-US" sz="1600" dirty="0" smtClean="0"/>
          </a:p>
          <a:p>
            <a:r>
              <a:rPr lang="en-US" sz="1600" b="1" dirty="0" smtClean="0">
                <a:solidFill>
                  <a:srgbClr val="7030A0"/>
                </a:solidFill>
              </a:rPr>
              <a:t>Postfix</a:t>
            </a:r>
            <a:r>
              <a:rPr lang="en-US" sz="1600" dirty="0" smtClean="0"/>
              <a:t> </a:t>
            </a:r>
            <a:r>
              <a:rPr lang="en-US" sz="1600" dirty="0"/>
              <a:t>increment operator has the following semantics:</a:t>
            </a:r>
          </a:p>
          <a:p>
            <a:r>
              <a:rPr lang="en-US" sz="1600" dirty="0"/>
              <a:t>j++ uses the </a:t>
            </a:r>
            <a:r>
              <a:rPr lang="en-US" sz="1600" b="1" dirty="0">
                <a:solidFill>
                  <a:srgbClr val="7030A0"/>
                </a:solidFill>
              </a:rPr>
              <a:t>current</a:t>
            </a:r>
            <a:r>
              <a:rPr lang="en-US" sz="1600" dirty="0"/>
              <a:t> value of j as the value of the expression first, then adds 1 to j. It is equivalent to the following statements:</a:t>
            </a:r>
          </a:p>
          <a:p>
            <a:r>
              <a:rPr lang="en-US" sz="1600" dirty="0"/>
              <a:t>result = j; j += 1; return result; </a:t>
            </a:r>
            <a:endParaRPr lang="en-US" sz="1600" dirty="0" smtClean="0"/>
          </a:p>
          <a:p>
            <a:pPr marL="0" indent="0">
              <a:buNone/>
            </a:pPr>
            <a:r>
              <a:rPr lang="en-US" sz="1600" b="1" dirty="0">
                <a:solidFill>
                  <a:srgbClr val="7030A0"/>
                </a:solidFill>
              </a:rPr>
              <a:t>Decrement Operator --</a:t>
            </a:r>
          </a:p>
          <a:p>
            <a:r>
              <a:rPr lang="en-US" sz="1600" b="1" dirty="0">
                <a:solidFill>
                  <a:srgbClr val="7030A0"/>
                </a:solidFill>
              </a:rPr>
              <a:t>Prefix</a:t>
            </a:r>
            <a:r>
              <a:rPr lang="en-US" sz="1600" dirty="0">
                <a:solidFill>
                  <a:srgbClr val="7030A0"/>
                </a:solidFill>
              </a:rPr>
              <a:t> </a:t>
            </a:r>
            <a:r>
              <a:rPr lang="en-US" sz="1600" dirty="0"/>
              <a:t>decrement operator has the following semantics:</a:t>
            </a:r>
          </a:p>
          <a:p>
            <a:r>
              <a:rPr lang="en-US" sz="1600" dirty="0"/>
              <a:t>--i subtracts 1 from i first, then </a:t>
            </a:r>
            <a:r>
              <a:rPr lang="en-US" sz="1600" b="1" dirty="0">
                <a:solidFill>
                  <a:srgbClr val="7030A0"/>
                </a:solidFill>
              </a:rPr>
              <a:t>uses the new value </a:t>
            </a:r>
            <a:r>
              <a:rPr lang="en-US" sz="1600" dirty="0"/>
              <a:t>of i as the value of the expression.</a:t>
            </a:r>
          </a:p>
          <a:p>
            <a:r>
              <a:rPr lang="en-US" sz="1600" b="1" dirty="0">
                <a:solidFill>
                  <a:srgbClr val="7030A0"/>
                </a:solidFill>
              </a:rPr>
              <a:t>Postfix</a:t>
            </a:r>
            <a:r>
              <a:rPr lang="en-US" sz="1600" dirty="0"/>
              <a:t> decrement operator has the following semantics:</a:t>
            </a:r>
          </a:p>
          <a:p>
            <a:r>
              <a:rPr lang="en-US" sz="1600" dirty="0"/>
              <a:t>j-- </a:t>
            </a:r>
            <a:r>
              <a:rPr lang="en-US" sz="1600" b="1" dirty="0">
                <a:solidFill>
                  <a:srgbClr val="7030A0"/>
                </a:solidFill>
              </a:rPr>
              <a:t>uses the current value </a:t>
            </a:r>
            <a:r>
              <a:rPr lang="en-US" sz="1600" dirty="0"/>
              <a:t>of j as the value of the expression first, then subtracts 1 from j.</a:t>
            </a:r>
          </a:p>
          <a:p>
            <a:pPr marL="0" indent="0">
              <a:buNone/>
            </a:pPr>
            <a:r>
              <a:rPr lang="en-US" sz="1600" dirty="0">
                <a:solidFill>
                  <a:srgbClr val="FF0000"/>
                </a:solidFill>
              </a:rPr>
              <a:t>Example:-</a:t>
            </a:r>
            <a:r>
              <a:rPr lang="en-US" sz="1600" dirty="0" smtClean="0">
                <a:solidFill>
                  <a:srgbClr val="FF0000"/>
                </a:solidFill>
              </a:rPr>
              <a:t>PostPreExample.java</a:t>
            </a:r>
            <a:endParaRPr lang="en-US" sz="1600" dirty="0">
              <a:solidFill>
                <a:srgbClr val="FF0000"/>
              </a:solidFill>
            </a:endParaRPr>
          </a:p>
          <a:p>
            <a:endParaRPr lang="en-US" sz="1600" dirty="0"/>
          </a:p>
        </p:txBody>
      </p:sp>
    </p:spTree>
    <p:extLst>
      <p:ext uri="{BB962C8B-B14F-4D97-AF65-F5344CB8AC3E}">
        <p14:creationId xmlns:p14="http://schemas.microsoft.com/office/powerpoint/2010/main" val="9159447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3">
                                            <p:txEl>
                                              <p:pRg st="10" end="10"/>
                                            </p:txEl>
                                          </p:spTgt>
                                        </p:tgtEl>
                                        <p:attrNameLst>
                                          <p:attrName>style.visibility</p:attrName>
                                        </p:attrNameLst>
                                      </p:cBhvr>
                                      <p:to>
                                        <p:strVal val="visible"/>
                                      </p:to>
                                    </p:set>
                                    <p:anim calcmode="lin" valueType="num">
                                      <p:cBhvr additive="base">
                                        <p:cTn id="6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3">
                                            <p:txEl>
                                              <p:pRg st="11" end="11"/>
                                            </p:txEl>
                                          </p:spTgt>
                                        </p:tgtEl>
                                        <p:attrNameLst>
                                          <p:attrName>style.visibility</p:attrName>
                                        </p:attrNameLst>
                                      </p:cBhvr>
                                      <p:to>
                                        <p:strVal val="visible"/>
                                      </p:to>
                                    </p:set>
                                    <p:anim calcmode="lin" valueType="num">
                                      <p:cBhvr additive="base">
                                        <p:cTn id="73"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3">
                                            <p:txEl>
                                              <p:pRg st="12" end="12"/>
                                            </p:txEl>
                                          </p:spTgt>
                                        </p:tgtEl>
                                        <p:attrNameLst>
                                          <p:attrName>style.visibility</p:attrName>
                                        </p:attrNameLst>
                                      </p:cBhvr>
                                      <p:to>
                                        <p:strVal val="visible"/>
                                      </p:to>
                                    </p:set>
                                    <p:anim calcmode="lin" valueType="num">
                                      <p:cBhvr additive="base">
                                        <p:cTn id="79"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3">
                                            <p:txEl>
                                              <p:pRg st="13" end="13"/>
                                            </p:txEl>
                                          </p:spTgt>
                                        </p:tgtEl>
                                        <p:attrNameLst>
                                          <p:attrName>style.visibility</p:attrName>
                                        </p:attrNameLst>
                                      </p:cBhvr>
                                      <p:to>
                                        <p:strVal val="visible"/>
                                      </p:to>
                                    </p:set>
                                    <p:anim calcmode="lin" valueType="num">
                                      <p:cBhvr additive="base">
                                        <p:cTn id="85"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3">
                                            <p:txEl>
                                              <p:pRg st="13" end="13"/>
                                            </p:txEl>
                                          </p:spTgt>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grpId="0" nodeType="clickEffect">
                                  <p:stCondLst>
                                    <p:cond delay="0"/>
                                  </p:stCondLst>
                                  <p:childTnLst>
                                    <p:set>
                                      <p:cBhvr>
                                        <p:cTn id="90" dur="1" fill="hold">
                                          <p:stCondLst>
                                            <p:cond delay="0"/>
                                          </p:stCondLst>
                                        </p:cTn>
                                        <p:tgtEl>
                                          <p:spTgt spid="3">
                                            <p:txEl>
                                              <p:pRg st="14" end="14"/>
                                            </p:txEl>
                                          </p:spTgt>
                                        </p:tgtEl>
                                        <p:attrNameLst>
                                          <p:attrName>style.visibility</p:attrName>
                                        </p:attrNameLst>
                                      </p:cBhvr>
                                      <p:to>
                                        <p:strVal val="visible"/>
                                      </p:to>
                                    </p:set>
                                    <p:anim calcmode="lin" valueType="num">
                                      <p:cBhvr additive="base">
                                        <p:cTn id="91" dur="500" fill="hold"/>
                                        <p:tgtEl>
                                          <p:spTgt spid="3">
                                            <p:txEl>
                                              <p:pRg st="14" end="14"/>
                                            </p:txEl>
                                          </p:spTgt>
                                        </p:tgtEl>
                                        <p:attrNameLst>
                                          <p:attrName>ppt_x</p:attrName>
                                        </p:attrNameLst>
                                      </p:cBhvr>
                                      <p:tavLst>
                                        <p:tav tm="0">
                                          <p:val>
                                            <p:strVal val="#ppt_x"/>
                                          </p:val>
                                        </p:tav>
                                        <p:tav tm="100000">
                                          <p:val>
                                            <p:strVal val="#ppt_x"/>
                                          </p:val>
                                        </p:tav>
                                      </p:tavLst>
                                    </p:anim>
                                    <p:anim calcmode="lin" valueType="num">
                                      <p:cBhvr additive="base">
                                        <p:cTn id="92" dur="500" fill="hold"/>
                                        <p:tgtEl>
                                          <p:spTgt spid="3">
                                            <p:txEl>
                                              <p:pRg st="14" end="14"/>
                                            </p:txEl>
                                          </p:spTgt>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4" fill="hold" grpId="0" nodeType="clickEffect">
                                  <p:stCondLst>
                                    <p:cond delay="0"/>
                                  </p:stCondLst>
                                  <p:childTnLst>
                                    <p:set>
                                      <p:cBhvr>
                                        <p:cTn id="96" dur="1" fill="hold">
                                          <p:stCondLst>
                                            <p:cond delay="0"/>
                                          </p:stCondLst>
                                        </p:cTn>
                                        <p:tgtEl>
                                          <p:spTgt spid="3">
                                            <p:txEl>
                                              <p:pRg st="15" end="15"/>
                                            </p:txEl>
                                          </p:spTgt>
                                        </p:tgtEl>
                                        <p:attrNameLst>
                                          <p:attrName>style.visibility</p:attrName>
                                        </p:attrNameLst>
                                      </p:cBhvr>
                                      <p:to>
                                        <p:strVal val="visible"/>
                                      </p:to>
                                    </p:set>
                                    <p:anim calcmode="lin" valueType="num">
                                      <p:cBhvr additive="base">
                                        <p:cTn id="97" dur="500" fill="hold"/>
                                        <p:tgtEl>
                                          <p:spTgt spid="3">
                                            <p:txEl>
                                              <p:pRg st="15" end="15"/>
                                            </p:txEl>
                                          </p:spTgt>
                                        </p:tgtEl>
                                        <p:attrNameLst>
                                          <p:attrName>ppt_x</p:attrName>
                                        </p:attrNameLst>
                                      </p:cBhvr>
                                      <p:tavLst>
                                        <p:tav tm="0">
                                          <p:val>
                                            <p:strVal val="#ppt_x"/>
                                          </p:val>
                                        </p:tav>
                                        <p:tav tm="100000">
                                          <p:val>
                                            <p:strVal val="#ppt_x"/>
                                          </p:val>
                                        </p:tav>
                                      </p:tavLst>
                                    </p:anim>
                                    <p:anim calcmode="lin" valueType="num">
                                      <p:cBhvr additive="base">
                                        <p:cTn id="98" dur="500" fill="hold"/>
                                        <p:tgtEl>
                                          <p:spTgt spid="3">
                                            <p:txEl>
                                              <p:pRg st="15" end="1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fontScale="90000"/>
          </a:bodyPr>
          <a:lstStyle/>
          <a:p>
            <a:r>
              <a:rPr lang="en-US" sz="3200" b="1" i="1" dirty="0">
                <a:solidFill>
                  <a:srgbClr val="7030A0"/>
                </a:solidFill>
              </a:rPr>
              <a:t>Boolean </a:t>
            </a:r>
            <a:r>
              <a:rPr lang="en-US" sz="3200" b="1" i="1" dirty="0" smtClean="0">
                <a:solidFill>
                  <a:srgbClr val="7030A0"/>
                </a:solidFill>
              </a:rPr>
              <a:t>Expressions and </a:t>
            </a:r>
            <a:r>
              <a:rPr lang="en-US" sz="3200" b="1" dirty="0">
                <a:solidFill>
                  <a:srgbClr val="7030A0"/>
                </a:solidFill>
              </a:rPr>
              <a:t>Relational Operators: &lt;, &lt;=, &gt;, &gt;=</a:t>
            </a:r>
            <a:endParaRPr lang="en-US" sz="3200" i="1" dirty="0">
              <a:solidFill>
                <a:srgbClr val="7030A0"/>
              </a:solidFill>
            </a:endParaRPr>
          </a:p>
        </p:txBody>
      </p:sp>
      <p:sp>
        <p:nvSpPr>
          <p:cNvPr id="3" name="Content Placeholder 2"/>
          <p:cNvSpPr>
            <a:spLocks noGrp="1"/>
          </p:cNvSpPr>
          <p:nvPr>
            <p:ph idx="1"/>
          </p:nvPr>
        </p:nvSpPr>
        <p:spPr>
          <a:xfrm>
            <a:off x="457200" y="1295400"/>
            <a:ext cx="8229600" cy="4830763"/>
          </a:xfrm>
        </p:spPr>
        <p:txBody>
          <a:bodyPr>
            <a:normAutofit/>
          </a:bodyPr>
          <a:lstStyle/>
          <a:p>
            <a:pPr marL="0" indent="0" algn="just">
              <a:buNone/>
            </a:pPr>
            <a:r>
              <a:rPr lang="en-US" sz="1600" b="1" i="1" dirty="0">
                <a:solidFill>
                  <a:srgbClr val="7030A0"/>
                </a:solidFill>
              </a:rPr>
              <a:t>Boolean</a:t>
            </a:r>
            <a:r>
              <a:rPr lang="en-US" sz="1600" dirty="0"/>
              <a:t> expressions have </a:t>
            </a:r>
            <a:r>
              <a:rPr lang="en-US" sz="1600" dirty="0" err="1"/>
              <a:t>boolean</a:t>
            </a:r>
            <a:r>
              <a:rPr lang="en-US" sz="1600" dirty="0"/>
              <a:t> data type and can only evaluate to the values true or false.</a:t>
            </a:r>
          </a:p>
          <a:p>
            <a:pPr algn="just"/>
            <a:r>
              <a:rPr lang="en-US" sz="1600" dirty="0"/>
              <a:t>Boolean expressions, when used as conditionals in control statements, allow the program flow to be controlled during execution.</a:t>
            </a:r>
          </a:p>
          <a:p>
            <a:pPr algn="just"/>
            <a:r>
              <a:rPr lang="en-US" sz="1600" dirty="0"/>
              <a:t>Boolean expressions can be formed using </a:t>
            </a:r>
            <a:endParaRPr lang="en-US" sz="1600" dirty="0" smtClean="0"/>
          </a:p>
          <a:p>
            <a:pPr algn="just">
              <a:buFont typeface="+mj-lt"/>
              <a:buAutoNum type="arabicPeriod"/>
            </a:pPr>
            <a:r>
              <a:rPr lang="en-US" sz="1600" dirty="0"/>
              <a:t> </a:t>
            </a:r>
            <a:r>
              <a:rPr lang="en-US" sz="1600" dirty="0" smtClean="0"/>
              <a:t>         	 relational </a:t>
            </a:r>
            <a:r>
              <a:rPr lang="en-US" sz="1600" dirty="0"/>
              <a:t>operators </a:t>
            </a:r>
            <a:endParaRPr lang="en-US" sz="1600" dirty="0" smtClean="0"/>
          </a:p>
          <a:p>
            <a:pPr algn="just">
              <a:buFont typeface="+mj-lt"/>
              <a:buAutoNum type="arabicPeriod"/>
            </a:pPr>
            <a:r>
              <a:rPr lang="en-US" sz="1600" dirty="0" smtClean="0"/>
              <a:t>	equality </a:t>
            </a:r>
            <a:r>
              <a:rPr lang="en-US" sz="1600" dirty="0"/>
              <a:t>operators </a:t>
            </a:r>
            <a:endParaRPr lang="en-US" sz="1600" dirty="0" smtClean="0"/>
          </a:p>
          <a:p>
            <a:pPr algn="just">
              <a:buFont typeface="+mj-lt"/>
              <a:buAutoNum type="arabicPeriod"/>
            </a:pPr>
            <a:r>
              <a:rPr lang="en-US" sz="1600" dirty="0"/>
              <a:t> </a:t>
            </a:r>
            <a:r>
              <a:rPr lang="en-US" sz="1600" dirty="0" smtClean="0"/>
              <a:t>         	logical </a:t>
            </a:r>
            <a:r>
              <a:rPr lang="en-US" sz="1600" dirty="0"/>
              <a:t>operators </a:t>
            </a:r>
            <a:endParaRPr lang="en-US" sz="1600" dirty="0" smtClean="0"/>
          </a:p>
          <a:p>
            <a:pPr algn="just">
              <a:buFont typeface="+mj-lt"/>
              <a:buAutoNum type="arabicPeriod"/>
            </a:pPr>
            <a:r>
              <a:rPr lang="en-US" sz="1600" dirty="0"/>
              <a:t>	</a:t>
            </a:r>
            <a:r>
              <a:rPr lang="en-US" sz="1600" dirty="0" smtClean="0"/>
              <a:t>conditional </a:t>
            </a:r>
            <a:r>
              <a:rPr lang="en-US" sz="1600" dirty="0"/>
              <a:t>operators </a:t>
            </a:r>
            <a:endParaRPr lang="en-US" sz="1600" dirty="0" smtClean="0"/>
          </a:p>
          <a:p>
            <a:pPr algn="just">
              <a:buFont typeface="+mj-lt"/>
              <a:buAutoNum type="arabicPeriod"/>
            </a:pPr>
            <a:r>
              <a:rPr lang="en-US" sz="1600" dirty="0"/>
              <a:t>	</a:t>
            </a:r>
            <a:r>
              <a:rPr lang="en-US" sz="1600" dirty="0" smtClean="0"/>
              <a:t>assignment </a:t>
            </a:r>
            <a:r>
              <a:rPr lang="en-US" sz="1600" dirty="0"/>
              <a:t>operator  </a:t>
            </a:r>
            <a:r>
              <a:rPr lang="en-US" sz="1600" dirty="0" smtClean="0"/>
              <a:t>and</a:t>
            </a:r>
          </a:p>
          <a:p>
            <a:pPr algn="just">
              <a:buFont typeface="+mj-lt"/>
              <a:buAutoNum type="arabicPeriod"/>
            </a:pPr>
            <a:r>
              <a:rPr lang="en-US" sz="1600" dirty="0"/>
              <a:t>	</a:t>
            </a:r>
            <a:r>
              <a:rPr lang="en-US" sz="1600" dirty="0" err="1" smtClean="0"/>
              <a:t>instanceof</a:t>
            </a:r>
            <a:r>
              <a:rPr lang="en-US" sz="1600" dirty="0" smtClean="0"/>
              <a:t> </a:t>
            </a:r>
            <a:r>
              <a:rPr lang="en-US" sz="1600" dirty="0"/>
              <a:t>operator </a:t>
            </a:r>
            <a:endParaRPr lang="en-US" sz="1600" dirty="0" smtClean="0"/>
          </a:p>
          <a:p>
            <a:pPr marL="0" indent="0" algn="just">
              <a:buNone/>
            </a:pPr>
            <a:r>
              <a:rPr lang="en-US" sz="1600" b="1" i="1" dirty="0">
                <a:solidFill>
                  <a:srgbClr val="7030A0"/>
                </a:solidFill>
              </a:rPr>
              <a:t>Relational Operators: &lt;, &lt;=, &gt;, </a:t>
            </a:r>
            <a:r>
              <a:rPr lang="en-US" sz="1600" b="1" i="1" dirty="0" smtClean="0">
                <a:solidFill>
                  <a:srgbClr val="7030A0"/>
                </a:solidFill>
              </a:rPr>
              <a:t>&gt;=</a:t>
            </a:r>
          </a:p>
          <a:p>
            <a:pPr algn="just"/>
            <a:r>
              <a:rPr lang="en-US" sz="1600" dirty="0"/>
              <a:t>Given that a and b represent numeric expressions, the relational (also called comparison) </a:t>
            </a:r>
            <a:r>
              <a:rPr lang="en-US" sz="1600" dirty="0" smtClean="0"/>
              <a:t>operators</a:t>
            </a:r>
          </a:p>
          <a:p>
            <a:pPr algn="just"/>
            <a:r>
              <a:rPr lang="en-US" sz="1600" dirty="0"/>
              <a:t>The evaluation results in a </a:t>
            </a:r>
            <a:r>
              <a:rPr lang="en-US" sz="1600" dirty="0" err="1"/>
              <a:t>boolean</a:t>
            </a:r>
            <a:r>
              <a:rPr lang="en-US" sz="1600" dirty="0"/>
              <a:t> value. Relational operators have precedence lower than arithmetic operators, but higher than that of the assignment operators.</a:t>
            </a:r>
          </a:p>
          <a:p>
            <a:pPr algn="just"/>
            <a:r>
              <a:rPr lang="en-US" sz="1600" dirty="0"/>
              <a:t>Relational operators are </a:t>
            </a:r>
            <a:r>
              <a:rPr lang="en-US" sz="1600" dirty="0" err="1"/>
              <a:t>nonassociative</a:t>
            </a:r>
            <a:r>
              <a:rPr lang="en-US" sz="1600" dirty="0"/>
              <a:t>. Mathematical expressions like a b c must be written using relational and </a:t>
            </a:r>
            <a:r>
              <a:rPr lang="en-US" sz="1600" dirty="0" err="1"/>
              <a:t>boolean</a:t>
            </a:r>
            <a:r>
              <a:rPr lang="en-US" sz="1600" dirty="0"/>
              <a:t> logical/conditional operators</a:t>
            </a:r>
            <a:r>
              <a:rPr lang="en-US" sz="1600" dirty="0" smtClean="0"/>
              <a:t>.  </a:t>
            </a:r>
            <a:r>
              <a:rPr lang="en-US" sz="1600" dirty="0">
                <a:solidFill>
                  <a:srgbClr val="FF0000"/>
                </a:solidFill>
              </a:rPr>
              <a:t>Example:-</a:t>
            </a:r>
            <a:r>
              <a:rPr lang="en-US" sz="1600" dirty="0" err="1" smtClean="0">
                <a:solidFill>
                  <a:srgbClr val="FF0000"/>
                </a:solidFill>
              </a:rPr>
              <a:t>RelationalOpExample</a:t>
            </a:r>
            <a:endParaRPr lang="en-US" sz="1600" dirty="0">
              <a:solidFill>
                <a:srgbClr val="FF0000"/>
              </a:solidFill>
            </a:endParaRPr>
          </a:p>
        </p:txBody>
      </p:sp>
    </p:spTree>
    <p:extLst>
      <p:ext uri="{BB962C8B-B14F-4D97-AF65-F5344CB8AC3E}">
        <p14:creationId xmlns:p14="http://schemas.microsoft.com/office/powerpoint/2010/main" val="15972280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3">
                                            <p:txEl>
                                              <p:pRg st="10" end="10"/>
                                            </p:txEl>
                                          </p:spTgt>
                                        </p:tgtEl>
                                        <p:attrNameLst>
                                          <p:attrName>style.visibility</p:attrName>
                                        </p:attrNameLst>
                                      </p:cBhvr>
                                      <p:to>
                                        <p:strVal val="visible"/>
                                      </p:to>
                                    </p:set>
                                    <p:anim calcmode="lin" valueType="num">
                                      <p:cBhvr additive="base">
                                        <p:cTn id="6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3">
                                            <p:txEl>
                                              <p:pRg st="11" end="11"/>
                                            </p:txEl>
                                          </p:spTgt>
                                        </p:tgtEl>
                                        <p:attrNameLst>
                                          <p:attrName>style.visibility</p:attrName>
                                        </p:attrNameLst>
                                      </p:cBhvr>
                                      <p:to>
                                        <p:strVal val="visible"/>
                                      </p:to>
                                    </p:set>
                                    <p:anim calcmode="lin" valueType="num">
                                      <p:cBhvr additive="base">
                                        <p:cTn id="73"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3">
                                            <p:txEl>
                                              <p:pRg st="12" end="12"/>
                                            </p:txEl>
                                          </p:spTgt>
                                        </p:tgtEl>
                                        <p:attrNameLst>
                                          <p:attrName>style.visibility</p:attrName>
                                        </p:attrNameLst>
                                      </p:cBhvr>
                                      <p:to>
                                        <p:strVal val="visible"/>
                                      </p:to>
                                    </p:set>
                                    <p:anim calcmode="lin" valueType="num">
                                      <p:cBhvr additive="base">
                                        <p:cTn id="79"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sz="3200" b="1" i="1" dirty="0">
                <a:solidFill>
                  <a:srgbClr val="7030A0"/>
                </a:solidFill>
              </a:rPr>
              <a:t>Equality</a:t>
            </a:r>
            <a:endParaRPr lang="en-US" sz="3200" i="1" dirty="0">
              <a:solidFill>
                <a:srgbClr val="7030A0"/>
              </a:solidFill>
            </a:endParaRPr>
          </a:p>
        </p:txBody>
      </p:sp>
      <p:sp>
        <p:nvSpPr>
          <p:cNvPr id="3" name="Content Placeholder 2"/>
          <p:cNvSpPr>
            <a:spLocks noGrp="1"/>
          </p:cNvSpPr>
          <p:nvPr>
            <p:ph idx="1"/>
          </p:nvPr>
        </p:nvSpPr>
        <p:spPr>
          <a:xfrm>
            <a:off x="457200" y="1219200"/>
            <a:ext cx="8229600" cy="4906963"/>
          </a:xfrm>
        </p:spPr>
        <p:txBody>
          <a:bodyPr>
            <a:normAutofit/>
          </a:bodyPr>
          <a:lstStyle/>
          <a:p>
            <a:pPr marL="0" indent="0">
              <a:buNone/>
            </a:pPr>
            <a:r>
              <a:rPr lang="en-US" sz="1600" b="1" i="1" dirty="0">
                <a:solidFill>
                  <a:srgbClr val="7030A0"/>
                </a:solidFill>
              </a:rPr>
              <a:t>Primitive Data </a:t>
            </a:r>
            <a:r>
              <a:rPr lang="en-US" sz="1600" b="1" i="1" dirty="0" smtClean="0">
                <a:solidFill>
                  <a:srgbClr val="7030A0"/>
                </a:solidFill>
              </a:rPr>
              <a:t>Value </a:t>
            </a:r>
            <a:r>
              <a:rPr lang="en-US" sz="1600" b="1" i="1" dirty="0">
                <a:solidFill>
                  <a:srgbClr val="7030A0"/>
                </a:solidFill>
              </a:rPr>
              <a:t>Equality: ==, </a:t>
            </a:r>
            <a:r>
              <a:rPr lang="en-US" sz="1600" b="1" i="1" dirty="0" smtClean="0">
                <a:solidFill>
                  <a:srgbClr val="7030A0"/>
                </a:solidFill>
              </a:rPr>
              <a:t>!=</a:t>
            </a:r>
          </a:p>
          <a:p>
            <a:r>
              <a:rPr lang="en-US" sz="1600" dirty="0"/>
              <a:t>Given that a and b represent operands of primitive data types, the primitive data value equality operators </a:t>
            </a:r>
            <a:r>
              <a:rPr lang="en-US" sz="1600" dirty="0" smtClean="0"/>
              <a:t>.</a:t>
            </a:r>
          </a:p>
          <a:p>
            <a:pPr marL="0" indent="0">
              <a:buNone/>
            </a:pPr>
            <a:r>
              <a:rPr lang="en-US" sz="1600" b="1" i="1" dirty="0">
                <a:solidFill>
                  <a:srgbClr val="7030A0"/>
                </a:solidFill>
              </a:rPr>
              <a:t>Object Reference Equality: ==, !=</a:t>
            </a:r>
          </a:p>
          <a:p>
            <a:r>
              <a:rPr lang="en-US" sz="1600" dirty="0"/>
              <a:t>The equality operator == and the inequality operator != can be applied to object references to test whether they denote the same object. Given that r and s are reference variables, the reference equality operators</a:t>
            </a:r>
          </a:p>
          <a:p>
            <a:r>
              <a:rPr lang="en-US" sz="1600" dirty="0"/>
              <a:t>The operands must be type compatible: it must be possible to cast one into the other's type; otherwise, it is a compile-time error</a:t>
            </a:r>
            <a:r>
              <a:rPr lang="en-US" sz="1600" dirty="0" smtClean="0"/>
              <a:t>.</a:t>
            </a:r>
          </a:p>
          <a:p>
            <a:r>
              <a:rPr lang="en-US" sz="1600" dirty="0"/>
              <a:t>The null reference can be assigned to any reference variable, and an object reference in a reference variable can be compared for equality with the null reference. The comparison can be used to avoid inadvertent use of a reference variable that does not denote any object.</a:t>
            </a:r>
          </a:p>
          <a:p>
            <a:r>
              <a:rPr lang="en-US" sz="1600" dirty="0"/>
              <a:t>if (</a:t>
            </a:r>
            <a:r>
              <a:rPr lang="en-US" sz="1600" dirty="0" err="1"/>
              <a:t>objRef</a:t>
            </a:r>
            <a:r>
              <a:rPr lang="en-US" sz="1600" dirty="0"/>
              <a:t> != null) { // ... use </a:t>
            </a:r>
            <a:r>
              <a:rPr lang="en-US" sz="1600" dirty="0" err="1"/>
              <a:t>objRef</a:t>
            </a:r>
            <a:r>
              <a:rPr lang="en-US" sz="1600" dirty="0"/>
              <a:t> ... } </a:t>
            </a:r>
            <a:endParaRPr lang="en-US" sz="1600" dirty="0" smtClean="0"/>
          </a:p>
          <a:p>
            <a:pPr marL="0" indent="0">
              <a:buNone/>
            </a:pPr>
            <a:r>
              <a:rPr lang="en-US" sz="1600" b="1" i="1" dirty="0">
                <a:solidFill>
                  <a:srgbClr val="7030A0"/>
                </a:solidFill>
              </a:rPr>
              <a:t>Object Value </a:t>
            </a:r>
            <a:r>
              <a:rPr lang="en-US" sz="1600" b="1" i="1" dirty="0" smtClean="0">
                <a:solidFill>
                  <a:srgbClr val="7030A0"/>
                </a:solidFill>
              </a:rPr>
              <a:t>Equality</a:t>
            </a:r>
          </a:p>
          <a:p>
            <a:pPr algn="just"/>
            <a:r>
              <a:rPr lang="en-US" sz="1600" dirty="0"/>
              <a:t>The Object class provides the method public </a:t>
            </a:r>
            <a:r>
              <a:rPr lang="en-US" sz="1600" dirty="0" err="1"/>
              <a:t>boolean</a:t>
            </a:r>
            <a:r>
              <a:rPr lang="en-US" sz="1600" dirty="0"/>
              <a:t> equals(Object </a:t>
            </a:r>
            <a:r>
              <a:rPr lang="en-US" sz="1600" dirty="0" err="1"/>
              <a:t>obj</a:t>
            </a:r>
            <a:r>
              <a:rPr lang="en-US" sz="1600" dirty="0"/>
              <a:t>), which can be overridden </a:t>
            </a:r>
            <a:r>
              <a:rPr lang="en-US" sz="1600" dirty="0" smtClean="0"/>
              <a:t>to </a:t>
            </a:r>
            <a:r>
              <a:rPr lang="en-US" sz="1600" dirty="0"/>
              <a:t>give the right semantics of object value equality</a:t>
            </a:r>
            <a:r>
              <a:rPr lang="en-US" sz="1600" dirty="0" smtClean="0"/>
              <a:t>.</a:t>
            </a:r>
          </a:p>
          <a:p>
            <a:pPr algn="just"/>
            <a:r>
              <a:rPr lang="en-US" sz="1600" i="1" dirty="0">
                <a:solidFill>
                  <a:srgbClr val="FF0000"/>
                </a:solidFill>
              </a:rPr>
              <a:t>Example:-</a:t>
            </a:r>
            <a:r>
              <a:rPr lang="en-US" sz="1600" i="1" dirty="0" smtClean="0">
                <a:solidFill>
                  <a:srgbClr val="FF0000"/>
                </a:solidFill>
              </a:rPr>
              <a:t>EqualityExample.java</a:t>
            </a:r>
            <a:endParaRPr lang="en-US" sz="1600" i="1" dirty="0">
              <a:solidFill>
                <a:srgbClr val="FF0000"/>
              </a:solidFill>
            </a:endParaRPr>
          </a:p>
        </p:txBody>
      </p:sp>
    </p:spTree>
    <p:extLst>
      <p:ext uri="{BB962C8B-B14F-4D97-AF65-F5344CB8AC3E}">
        <p14:creationId xmlns:p14="http://schemas.microsoft.com/office/powerpoint/2010/main" val="29799867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 calcmode="lin" valueType="num">
                                      <p:cBhvr additive="base">
                                        <p:cTn id="4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8" end="8"/>
                                            </p:txEl>
                                          </p:spTgt>
                                        </p:tgtEl>
                                        <p:attrNameLst>
                                          <p:attrName>style.visibility</p:attrName>
                                        </p:attrNameLst>
                                      </p:cBhvr>
                                      <p:to>
                                        <p:strVal val="visible"/>
                                      </p:to>
                                    </p:set>
                                    <p:anim calcmode="lin" valueType="num">
                                      <p:cBhvr additive="base">
                                        <p:cTn id="49"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3">
                                            <p:txEl>
                                              <p:pRg st="9" end="9"/>
                                            </p:txEl>
                                          </p:spTgt>
                                        </p:tgtEl>
                                        <p:attrNameLst>
                                          <p:attrName>style.visibility</p:attrName>
                                        </p:attrNameLst>
                                      </p:cBhvr>
                                      <p:to>
                                        <p:strVal val="visible"/>
                                      </p:to>
                                    </p:set>
                                    <p:anim calcmode="lin" valueType="num">
                                      <p:cBhvr additive="base">
                                        <p:cTn id="55"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3">
                                            <p:txEl>
                                              <p:pRg st="5" end="5"/>
                                            </p:txEl>
                                          </p:spTgt>
                                        </p:tgtEl>
                                        <p:attrNameLst>
                                          <p:attrName>style.visibility</p:attrName>
                                        </p:attrNameLst>
                                      </p:cBhvr>
                                      <p:to>
                                        <p:strVal val="visible"/>
                                      </p:to>
                                    </p:set>
                                    <p:anim calcmode="lin" valueType="num">
                                      <p:cBhvr additive="base">
                                        <p:cTn id="6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sz="3200" b="1" i="1" dirty="0">
                <a:solidFill>
                  <a:srgbClr val="7030A0"/>
                </a:solidFill>
              </a:rPr>
              <a:t>Boolean Logical Operators: '!', '^', '&amp;', '|'</a:t>
            </a:r>
            <a:endParaRPr lang="en-US" sz="3200" i="1" dirty="0">
              <a:solidFill>
                <a:srgbClr val="7030A0"/>
              </a:solidFill>
            </a:endParaRPr>
          </a:p>
        </p:txBody>
      </p:sp>
      <p:sp>
        <p:nvSpPr>
          <p:cNvPr id="3" name="Content Placeholder 2"/>
          <p:cNvSpPr>
            <a:spLocks noGrp="1"/>
          </p:cNvSpPr>
          <p:nvPr>
            <p:ph idx="1"/>
          </p:nvPr>
        </p:nvSpPr>
        <p:spPr>
          <a:xfrm>
            <a:off x="457200" y="1295400"/>
            <a:ext cx="8229600" cy="4830763"/>
          </a:xfrm>
        </p:spPr>
        <p:txBody>
          <a:bodyPr>
            <a:normAutofit/>
          </a:bodyPr>
          <a:lstStyle/>
          <a:p>
            <a:pPr marL="0" indent="0">
              <a:buNone/>
            </a:pPr>
            <a:r>
              <a:rPr lang="en-US" sz="1600" b="1" i="1" dirty="0" smtClean="0">
                <a:solidFill>
                  <a:srgbClr val="7030A0"/>
                </a:solidFill>
              </a:rPr>
              <a:t>Boolean logical </a:t>
            </a:r>
            <a:r>
              <a:rPr lang="en-US" sz="1600" b="1" i="1" dirty="0">
                <a:solidFill>
                  <a:srgbClr val="7030A0"/>
                </a:solidFill>
              </a:rPr>
              <a:t>operators </a:t>
            </a:r>
            <a:r>
              <a:rPr lang="en-US" sz="1600" dirty="0"/>
              <a:t>include the </a:t>
            </a:r>
            <a:endParaRPr lang="en-US" sz="1600" dirty="0" smtClean="0"/>
          </a:p>
          <a:p>
            <a:r>
              <a:rPr lang="en-US" sz="1600" dirty="0" smtClean="0"/>
              <a:t>unary </a:t>
            </a:r>
            <a:r>
              <a:rPr lang="en-US" sz="1600" dirty="0"/>
              <a:t>operator ! (logical complement) and </a:t>
            </a:r>
            <a:endParaRPr lang="en-US" sz="1600" dirty="0" smtClean="0"/>
          </a:p>
          <a:p>
            <a:r>
              <a:rPr lang="en-US" sz="1600" dirty="0" smtClean="0"/>
              <a:t>the </a:t>
            </a:r>
            <a:r>
              <a:rPr lang="en-US" sz="1600" dirty="0"/>
              <a:t>binary operators &amp; (logical AND), | (logical inclusive OR), and </a:t>
            </a:r>
            <a:endParaRPr lang="en-US" sz="1600" dirty="0" smtClean="0"/>
          </a:p>
          <a:p>
            <a:r>
              <a:rPr lang="en-US" sz="1600" dirty="0" smtClean="0"/>
              <a:t>^ </a:t>
            </a:r>
            <a:r>
              <a:rPr lang="en-US" sz="1600" dirty="0"/>
              <a:t>(logical exclusive OR, a.k.a. logical XOR</a:t>
            </a:r>
            <a:r>
              <a:rPr lang="en-US" sz="1600" dirty="0" smtClean="0"/>
              <a:t>).</a:t>
            </a:r>
          </a:p>
          <a:p>
            <a:r>
              <a:rPr lang="en-US" sz="1600" dirty="0" smtClean="0"/>
              <a:t> Boolean </a:t>
            </a:r>
            <a:r>
              <a:rPr lang="en-US" sz="1600" dirty="0"/>
              <a:t>logical operators can be applied to </a:t>
            </a:r>
            <a:r>
              <a:rPr lang="en-US" sz="1600" dirty="0" err="1"/>
              <a:t>boolean</a:t>
            </a:r>
            <a:r>
              <a:rPr lang="en-US" sz="1600" dirty="0"/>
              <a:t> operands, returning a </a:t>
            </a:r>
            <a:r>
              <a:rPr lang="en-US" sz="1600" dirty="0" err="1"/>
              <a:t>boolean</a:t>
            </a:r>
            <a:r>
              <a:rPr lang="en-US" sz="1600" dirty="0"/>
              <a:t> value</a:t>
            </a:r>
            <a:r>
              <a:rPr lang="en-US" sz="1600" dirty="0" smtClean="0"/>
              <a:t>.</a:t>
            </a:r>
          </a:p>
          <a:p>
            <a:endParaRPr lang="en-US" sz="1600" dirty="0"/>
          </a:p>
        </p:txBody>
      </p:sp>
      <p:graphicFrame>
        <p:nvGraphicFramePr>
          <p:cNvPr id="4" name="Table 3"/>
          <p:cNvGraphicFramePr>
            <a:graphicFrameLocks noGrp="1"/>
          </p:cNvGraphicFramePr>
          <p:nvPr>
            <p:extLst>
              <p:ext uri="{D42A27DB-BD31-4B8C-83A1-F6EECF244321}">
                <p14:modId xmlns:p14="http://schemas.microsoft.com/office/powerpoint/2010/main" val="1036353323"/>
              </p:ext>
            </p:extLst>
          </p:nvPr>
        </p:nvGraphicFramePr>
        <p:xfrm>
          <a:off x="685800" y="3048001"/>
          <a:ext cx="7543800" cy="2896876"/>
        </p:xfrm>
        <a:graphic>
          <a:graphicData uri="http://schemas.openxmlformats.org/drawingml/2006/table">
            <a:tbl>
              <a:tblPr/>
              <a:tblGrid>
                <a:gridCol w="2514600"/>
                <a:gridCol w="914400"/>
                <a:gridCol w="4114800"/>
              </a:tblGrid>
              <a:tr h="564185">
                <a:tc>
                  <a:txBody>
                    <a:bodyPr/>
                    <a:lstStyle/>
                    <a:p>
                      <a:r>
                        <a:rPr lang="en-US" dirty="0"/>
                        <a:t>Logical complement</a:t>
                      </a:r>
                    </a:p>
                  </a:txBody>
                  <a:tcPr marL="47625" marR="47625" marT="47625" marB="476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t>!x</a:t>
                      </a:r>
                    </a:p>
                  </a:txBody>
                  <a:tcPr marL="47625" marR="47625" marT="47625" marB="476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t>Returns the complement of the truth-value of x.</a:t>
                      </a:r>
                    </a:p>
                  </a:txBody>
                  <a:tcPr marL="47625" marR="47625" marT="47625" marB="476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4185">
                <a:tc>
                  <a:txBody>
                    <a:bodyPr/>
                    <a:lstStyle/>
                    <a:p>
                      <a:r>
                        <a:rPr lang="en-US" dirty="0"/>
                        <a:t>Logical AND</a:t>
                      </a:r>
                    </a:p>
                  </a:txBody>
                  <a:tcPr marL="47625" marR="47625" marT="47625" marB="476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x &amp; y</a:t>
                      </a:r>
                    </a:p>
                  </a:txBody>
                  <a:tcPr marL="47625" marR="47625" marT="47625" marB="476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t>true if both operands are true; otherwise, false.</a:t>
                      </a:r>
                    </a:p>
                  </a:txBody>
                  <a:tcPr marL="47625" marR="47625" marT="47625" marB="476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804548">
                <a:tc>
                  <a:txBody>
                    <a:bodyPr/>
                    <a:lstStyle/>
                    <a:p>
                      <a:r>
                        <a:rPr lang="en-US"/>
                        <a:t>Logical OR</a:t>
                      </a:r>
                    </a:p>
                  </a:txBody>
                  <a:tcPr marL="47625" marR="47625" marT="47625" marB="476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x | y</a:t>
                      </a:r>
                    </a:p>
                  </a:txBody>
                  <a:tcPr marL="47625" marR="47625" marT="47625" marB="476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true if either or both operands are true; otherwise, false.</a:t>
                      </a:r>
                    </a:p>
                  </a:txBody>
                  <a:tcPr marL="47625" marR="47625" marT="47625" marB="476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804548">
                <a:tc>
                  <a:txBody>
                    <a:bodyPr/>
                    <a:lstStyle/>
                    <a:p>
                      <a:r>
                        <a:rPr lang="en-US"/>
                        <a:t>Logical XOR</a:t>
                      </a:r>
                    </a:p>
                  </a:txBody>
                  <a:tcPr marL="47625" marR="47625" marT="47625" marB="476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t>x ^ y</a:t>
                      </a:r>
                    </a:p>
                  </a:txBody>
                  <a:tcPr marL="47625" marR="47625" marT="47625" marB="476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true if and only if one operand is true; otherwise, false.</a:t>
                      </a:r>
                    </a:p>
                  </a:txBody>
                  <a:tcPr marL="47625" marR="47625" marT="47625" marB="476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2150145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4"/>
                                        </p:tgtEl>
                                        <p:attrNameLst>
                                          <p:attrName>style.visibility</p:attrName>
                                        </p:attrNameLst>
                                      </p:cBhvr>
                                      <p:to>
                                        <p:strVal val="visible"/>
                                      </p:to>
                                    </p:set>
                                    <p:anim calcmode="lin" valueType="num">
                                      <p:cBhvr additive="base">
                                        <p:cTn id="37" dur="500" fill="hold"/>
                                        <p:tgtEl>
                                          <p:spTgt spid="4"/>
                                        </p:tgtEl>
                                        <p:attrNameLst>
                                          <p:attrName>ppt_x</p:attrName>
                                        </p:attrNameLst>
                                      </p:cBhvr>
                                      <p:tavLst>
                                        <p:tav tm="0">
                                          <p:val>
                                            <p:strVal val="#ppt_x"/>
                                          </p:val>
                                        </p:tav>
                                        <p:tav tm="100000">
                                          <p:val>
                                            <p:strVal val="#ppt_x"/>
                                          </p:val>
                                        </p:tav>
                                      </p:tavLst>
                                    </p:anim>
                                    <p:anim calcmode="lin" valueType="num">
                                      <p:cBhvr additive="base">
                                        <p:cTn id="3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solidFill>
                  <a:srgbClr val="7030A0"/>
                </a:solidFill>
              </a:rPr>
              <a:t>Boolean Logical Compound Assignment Operators: &amp;=, ^=, |=</a:t>
            </a:r>
            <a:endParaRPr lang="en-US" sz="3200" dirty="0">
              <a:solidFill>
                <a:srgbClr val="7030A0"/>
              </a:solidFill>
            </a:endParaRPr>
          </a:p>
        </p:txBody>
      </p:sp>
      <p:sp>
        <p:nvSpPr>
          <p:cNvPr id="3" name="Content Placeholder 2"/>
          <p:cNvSpPr>
            <a:spLocks noGrp="1"/>
          </p:cNvSpPr>
          <p:nvPr>
            <p:ph idx="1"/>
          </p:nvPr>
        </p:nvSpPr>
        <p:spPr/>
        <p:txBody>
          <a:bodyPr>
            <a:normAutofit/>
          </a:bodyPr>
          <a:lstStyle/>
          <a:p>
            <a:pPr algn="just"/>
            <a:r>
              <a:rPr lang="en-US" sz="1600" dirty="0"/>
              <a:t>The left-hand operand must be a </a:t>
            </a:r>
            <a:r>
              <a:rPr lang="en-US" sz="1600" dirty="0" err="1"/>
              <a:t>boolean</a:t>
            </a:r>
            <a:r>
              <a:rPr lang="en-US" sz="1600" dirty="0"/>
              <a:t> variable, and the right-hand operand must be a </a:t>
            </a:r>
            <a:r>
              <a:rPr lang="en-US" sz="1600" dirty="0" err="1"/>
              <a:t>boolean</a:t>
            </a:r>
            <a:r>
              <a:rPr lang="en-US" sz="1600" dirty="0"/>
              <a:t> expression. </a:t>
            </a:r>
            <a:endParaRPr lang="en-US" sz="1600" dirty="0" smtClean="0"/>
          </a:p>
          <a:p>
            <a:pPr algn="just"/>
            <a:r>
              <a:rPr lang="en-US" sz="1600" dirty="0" smtClean="0"/>
              <a:t>An </a:t>
            </a:r>
            <a:r>
              <a:rPr lang="en-US" sz="1600" dirty="0"/>
              <a:t>identity conversion is applied implicitly on assignment. These operators can also be applied to </a:t>
            </a:r>
            <a:r>
              <a:rPr lang="en-US" sz="1600" dirty="0" smtClean="0"/>
              <a:t>integral </a:t>
            </a:r>
            <a:r>
              <a:rPr lang="en-US" sz="1600" dirty="0"/>
              <a:t>operands to perform bitwise compound </a:t>
            </a:r>
            <a:r>
              <a:rPr lang="en-US" sz="1600" dirty="0" smtClean="0"/>
              <a:t>assignments.</a:t>
            </a:r>
          </a:p>
          <a:p>
            <a:pPr algn="just"/>
            <a:endParaRPr lang="en-US" sz="1600" dirty="0"/>
          </a:p>
        </p:txBody>
      </p:sp>
      <p:graphicFrame>
        <p:nvGraphicFramePr>
          <p:cNvPr id="4" name="Table 3"/>
          <p:cNvGraphicFramePr>
            <a:graphicFrameLocks noGrp="1"/>
          </p:cNvGraphicFramePr>
          <p:nvPr>
            <p:extLst>
              <p:ext uri="{D42A27DB-BD31-4B8C-83A1-F6EECF244321}">
                <p14:modId xmlns:p14="http://schemas.microsoft.com/office/powerpoint/2010/main" val="523190318"/>
              </p:ext>
            </p:extLst>
          </p:nvPr>
        </p:nvGraphicFramePr>
        <p:xfrm>
          <a:off x="762000" y="2804001"/>
          <a:ext cx="7696200" cy="1752600"/>
        </p:xfrm>
        <a:graphic>
          <a:graphicData uri="http://schemas.openxmlformats.org/drawingml/2006/table">
            <a:tbl>
              <a:tblPr/>
              <a:tblGrid>
                <a:gridCol w="3848100"/>
                <a:gridCol w="3848100"/>
              </a:tblGrid>
              <a:tr h="0">
                <a:tc>
                  <a:txBody>
                    <a:bodyPr/>
                    <a:lstStyle/>
                    <a:p>
                      <a:r>
                        <a:rPr lang="en-US" dirty="0"/>
                        <a:t>Expression:</a:t>
                      </a:r>
                    </a:p>
                  </a:txBody>
                  <a:tcPr marL="47625" marR="47625" marT="47625" marB="476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t>Given b and a Are of Type Boolean, the Expression Is Evaluated as:</a:t>
                      </a:r>
                    </a:p>
                  </a:txBody>
                  <a:tcPr marL="47625" marR="47625" marT="47625" marB="476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0">
                <a:tc>
                  <a:txBody>
                    <a:bodyPr/>
                    <a:lstStyle/>
                    <a:p>
                      <a:r>
                        <a:rPr lang="en-US" dirty="0"/>
                        <a:t>b &amp;= a</a:t>
                      </a:r>
                    </a:p>
                  </a:txBody>
                  <a:tcPr marL="47625" marR="47625" marT="47625" marB="476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t>b = (b &amp; (a))</a:t>
                      </a:r>
                    </a:p>
                  </a:txBody>
                  <a:tcPr marL="47625" marR="47625" marT="47625" marB="476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0">
                <a:tc>
                  <a:txBody>
                    <a:bodyPr/>
                    <a:lstStyle/>
                    <a:p>
                      <a:r>
                        <a:rPr lang="en-US"/>
                        <a:t>b ^= a</a:t>
                      </a:r>
                    </a:p>
                  </a:txBody>
                  <a:tcPr marL="47625" marR="47625" marT="47625" marB="476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t>b = (b ^ (a))</a:t>
                      </a:r>
                    </a:p>
                  </a:txBody>
                  <a:tcPr marL="47625" marR="47625" marT="47625" marB="476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0">
                <a:tc>
                  <a:txBody>
                    <a:bodyPr/>
                    <a:lstStyle/>
                    <a:p>
                      <a:r>
                        <a:rPr lang="en-US"/>
                        <a:t>b |= a</a:t>
                      </a:r>
                    </a:p>
                  </a:txBody>
                  <a:tcPr marL="47625" marR="47625" marT="47625" marB="476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b = (b | (a))</a:t>
                      </a:r>
                    </a:p>
                  </a:txBody>
                  <a:tcPr marL="47625" marR="47625" marT="47625" marB="476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3501999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a:bodyPr>
          <a:lstStyle/>
          <a:p>
            <a:r>
              <a:rPr lang="en-US" sz="3200" b="1" i="1" dirty="0">
                <a:solidFill>
                  <a:srgbClr val="7030A0"/>
                </a:solidFill>
              </a:rPr>
              <a:t>Conditional Operators: '&amp;&amp;', '||'</a:t>
            </a:r>
            <a:endParaRPr lang="en-US" sz="3200" i="1" dirty="0">
              <a:solidFill>
                <a:srgbClr val="7030A0"/>
              </a:solidFill>
            </a:endParaRPr>
          </a:p>
        </p:txBody>
      </p:sp>
      <p:sp>
        <p:nvSpPr>
          <p:cNvPr id="3" name="Content Placeholder 2"/>
          <p:cNvSpPr>
            <a:spLocks noGrp="1"/>
          </p:cNvSpPr>
          <p:nvPr>
            <p:ph idx="1"/>
          </p:nvPr>
        </p:nvSpPr>
        <p:spPr>
          <a:xfrm>
            <a:off x="457200" y="1447800"/>
            <a:ext cx="8229600" cy="4678363"/>
          </a:xfrm>
        </p:spPr>
        <p:txBody>
          <a:bodyPr>
            <a:normAutofit/>
          </a:bodyPr>
          <a:lstStyle/>
          <a:p>
            <a:pPr algn="just"/>
            <a:r>
              <a:rPr lang="en-US" sz="1600" dirty="0">
                <a:solidFill>
                  <a:srgbClr val="7030A0"/>
                </a:solidFill>
              </a:rPr>
              <a:t>Conditional operators </a:t>
            </a:r>
            <a:r>
              <a:rPr lang="en-US" sz="1600" dirty="0"/>
              <a:t>&amp;&amp; and || are similar to their counterpart logical operators &amp; and |, except that their evaluation is </a:t>
            </a:r>
            <a:r>
              <a:rPr lang="en-US" sz="1600" dirty="0" smtClean="0"/>
              <a:t>short-circuited.</a:t>
            </a:r>
          </a:p>
          <a:p>
            <a:pPr algn="just"/>
            <a:endParaRPr lang="en-US" sz="1600" dirty="0" smtClean="0"/>
          </a:p>
          <a:p>
            <a:pPr algn="just"/>
            <a:endParaRPr lang="en-US" sz="1600" dirty="0"/>
          </a:p>
          <a:p>
            <a:pPr algn="just"/>
            <a:endParaRPr lang="en-US" sz="1600" dirty="0" smtClean="0"/>
          </a:p>
          <a:p>
            <a:pPr algn="just"/>
            <a:endParaRPr lang="en-US" sz="1600" dirty="0"/>
          </a:p>
          <a:p>
            <a:pPr algn="just"/>
            <a:endParaRPr lang="en-US" sz="1600" dirty="0" smtClean="0"/>
          </a:p>
          <a:p>
            <a:pPr algn="just"/>
            <a:endParaRPr lang="en-US" sz="1600" dirty="0"/>
          </a:p>
          <a:p>
            <a:pPr algn="just"/>
            <a:r>
              <a:rPr lang="en-US" sz="1600" dirty="0" smtClean="0"/>
              <a:t>Unlike </a:t>
            </a:r>
            <a:r>
              <a:rPr lang="en-US" sz="1600" dirty="0"/>
              <a:t>their logical counterparts &amp; and |, which can also be applied to </a:t>
            </a:r>
            <a:r>
              <a:rPr lang="en-US" sz="1600" dirty="0">
                <a:solidFill>
                  <a:srgbClr val="7030A0"/>
                </a:solidFill>
              </a:rPr>
              <a:t>integral operands </a:t>
            </a:r>
            <a:r>
              <a:rPr lang="en-US" sz="1600" dirty="0"/>
              <a:t>for bitwise operations, the conditional operators &amp;&amp; and || can only be applied to </a:t>
            </a:r>
            <a:r>
              <a:rPr lang="en-US" sz="1600" dirty="0" err="1"/>
              <a:t>boolean</a:t>
            </a:r>
            <a:r>
              <a:rPr lang="en-US" sz="1600" dirty="0"/>
              <a:t> operands.</a:t>
            </a:r>
          </a:p>
        </p:txBody>
      </p:sp>
      <p:graphicFrame>
        <p:nvGraphicFramePr>
          <p:cNvPr id="4" name="Table 3"/>
          <p:cNvGraphicFramePr>
            <a:graphicFrameLocks noGrp="1"/>
          </p:cNvGraphicFramePr>
          <p:nvPr>
            <p:extLst>
              <p:ext uri="{D42A27DB-BD31-4B8C-83A1-F6EECF244321}">
                <p14:modId xmlns:p14="http://schemas.microsoft.com/office/powerpoint/2010/main" val="3840833934"/>
              </p:ext>
            </p:extLst>
          </p:nvPr>
        </p:nvGraphicFramePr>
        <p:xfrm>
          <a:off x="685800" y="2209800"/>
          <a:ext cx="8001000" cy="1287780"/>
        </p:xfrm>
        <a:graphic>
          <a:graphicData uri="http://schemas.openxmlformats.org/drawingml/2006/table">
            <a:tbl>
              <a:tblPr/>
              <a:tblGrid>
                <a:gridCol w="2667000"/>
                <a:gridCol w="990600"/>
                <a:gridCol w="4343400"/>
              </a:tblGrid>
              <a:tr h="0">
                <a:tc>
                  <a:txBody>
                    <a:bodyPr/>
                    <a:lstStyle/>
                    <a:p>
                      <a:r>
                        <a:rPr lang="en-US" dirty="0"/>
                        <a:t>Conditional AND</a:t>
                      </a:r>
                    </a:p>
                  </a:txBody>
                  <a:tcPr marL="47625" marR="47625" marT="47625" marB="476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x &amp;&amp; y</a:t>
                      </a:r>
                    </a:p>
                  </a:txBody>
                  <a:tcPr marL="47625" marR="47625" marT="47625" marB="476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t>true if both operands are true; otherwise, false.</a:t>
                      </a:r>
                    </a:p>
                  </a:txBody>
                  <a:tcPr marL="47625" marR="47625" marT="47625" marB="476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lang="en-US"/>
                        <a:t>Conditional OR</a:t>
                      </a:r>
                    </a:p>
                  </a:txBody>
                  <a:tcPr marL="47625" marR="47625" marT="47625" marB="476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x || y</a:t>
                      </a:r>
                    </a:p>
                  </a:txBody>
                  <a:tcPr marL="47625" marR="47625" marT="47625" marB="476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true if either or both operands are true; otherwise, false.</a:t>
                      </a:r>
                    </a:p>
                  </a:txBody>
                  <a:tcPr marL="47625" marR="47625" marT="47625" marB="476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9766582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anim calcmode="lin" valueType="num">
                                      <p:cBhvr additive="base">
                                        <p:cTn id="1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i="1" dirty="0">
                <a:solidFill>
                  <a:srgbClr val="7030A0"/>
                </a:solidFill>
              </a:rPr>
              <a:t>Operators and Assignments</a:t>
            </a:r>
            <a:endParaRPr lang="en-US" sz="3200" i="1" dirty="0">
              <a:solidFill>
                <a:srgbClr val="7030A0"/>
              </a:solidFill>
            </a:endParaRPr>
          </a:p>
        </p:txBody>
      </p:sp>
      <p:sp>
        <p:nvSpPr>
          <p:cNvPr id="7" name="Content Placeholder 6"/>
          <p:cNvSpPr>
            <a:spLocks noGrp="1"/>
          </p:cNvSpPr>
          <p:nvPr>
            <p:ph idx="1"/>
          </p:nvPr>
        </p:nvSpPr>
        <p:spPr/>
        <p:txBody>
          <a:bodyPr>
            <a:normAutofit/>
          </a:bodyPr>
          <a:lstStyle/>
          <a:p>
            <a:pPr algn="just"/>
            <a:r>
              <a:rPr lang="en-US" sz="1600" dirty="0" smtClean="0"/>
              <a:t>The precedence and associativity rules together determine the evaluation order of the operators.</a:t>
            </a:r>
          </a:p>
          <a:p>
            <a:pPr algn="just"/>
            <a:r>
              <a:rPr lang="en-US" sz="1600" dirty="0" smtClean="0"/>
              <a:t>The operators are shown with decreasing precedence from the top of the table.</a:t>
            </a:r>
          </a:p>
          <a:p>
            <a:pPr algn="just"/>
            <a:r>
              <a:rPr lang="en-US" sz="1600" dirty="0" smtClean="0"/>
              <a:t>Operators within the same row have the same precedence.</a:t>
            </a:r>
          </a:p>
          <a:p>
            <a:pPr algn="just"/>
            <a:r>
              <a:rPr lang="en-US" sz="1600" dirty="0" smtClean="0"/>
              <a:t>All binary operators, except for the relational and assignment operators, associate from left to right. The relational operators are non associative.</a:t>
            </a:r>
          </a:p>
          <a:p>
            <a:pPr algn="just"/>
            <a:r>
              <a:rPr lang="en-US" sz="1600" dirty="0" smtClean="0"/>
              <a:t>Except for unary postfix increment and decrement operators, all unary operators, all assignment operators, and the ternary conditional operator associate from right to left.</a:t>
            </a:r>
            <a:endParaRPr lang="en-US" sz="1600" b="1" i="1" dirty="0" smtClean="0">
              <a:solidFill>
                <a:srgbClr val="7030A0"/>
              </a:solidFill>
            </a:endParaRPr>
          </a:p>
          <a:p>
            <a:pPr marL="0" indent="0" algn="just">
              <a:buNone/>
            </a:pPr>
            <a:r>
              <a:rPr lang="en-US" sz="1600" b="1" i="1" dirty="0" smtClean="0">
                <a:solidFill>
                  <a:srgbClr val="7030A0"/>
                </a:solidFill>
              </a:rPr>
              <a:t>Precedence</a:t>
            </a:r>
          </a:p>
          <a:p>
            <a:pPr algn="just"/>
            <a:r>
              <a:rPr lang="en-US" sz="1600" dirty="0" smtClean="0"/>
              <a:t>Precedence rules are used to determine which operator should be applied first if there are two operators with different precedence, and these follow each other in the expression. In such a case, the operator with the highest precedence is applied first</a:t>
            </a:r>
          </a:p>
          <a:p>
            <a:pPr algn="just"/>
            <a:r>
              <a:rPr lang="en-US" sz="1600" dirty="0" smtClean="0">
                <a:solidFill>
                  <a:srgbClr val="FF0000"/>
                </a:solidFill>
              </a:rPr>
              <a:t>Example:-</a:t>
            </a:r>
            <a:r>
              <a:rPr lang="en-US" sz="1600" dirty="0" smtClean="0"/>
              <a:t>2 + 3 * 4 is evaluated as 2 + (3 * 4) (with the result 14) since * has higher precedence than +.</a:t>
            </a:r>
            <a:endParaRPr lang="en-US" sz="1600" dirty="0"/>
          </a:p>
        </p:txBody>
      </p:sp>
    </p:spTree>
    <p:extLst>
      <p:ext uri="{BB962C8B-B14F-4D97-AF65-F5344CB8AC3E}">
        <p14:creationId xmlns:p14="http://schemas.microsoft.com/office/powerpoint/2010/main" val="29892737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anim calcmode="lin" valueType="num">
                                      <p:cBhvr additive="base">
                                        <p:cTn id="13"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
                                            <p:txEl>
                                              <p:pRg st="2" end="2"/>
                                            </p:txEl>
                                          </p:spTgt>
                                        </p:tgtEl>
                                        <p:attrNameLst>
                                          <p:attrName>style.visibility</p:attrName>
                                        </p:attrNameLst>
                                      </p:cBhvr>
                                      <p:to>
                                        <p:strVal val="visible"/>
                                      </p:to>
                                    </p:set>
                                    <p:anim calcmode="lin" valueType="num">
                                      <p:cBhvr additive="base">
                                        <p:cTn id="19"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7">
                                            <p:txEl>
                                              <p:pRg st="3" end="3"/>
                                            </p:txEl>
                                          </p:spTgt>
                                        </p:tgtEl>
                                        <p:attrNameLst>
                                          <p:attrName>style.visibility</p:attrName>
                                        </p:attrNameLst>
                                      </p:cBhvr>
                                      <p:to>
                                        <p:strVal val="visible"/>
                                      </p:to>
                                    </p:set>
                                    <p:anim calcmode="lin" valueType="num">
                                      <p:cBhvr additive="base">
                                        <p:cTn id="25"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7">
                                            <p:txEl>
                                              <p:pRg st="4" end="4"/>
                                            </p:txEl>
                                          </p:spTgt>
                                        </p:tgtEl>
                                        <p:attrNameLst>
                                          <p:attrName>style.visibility</p:attrName>
                                        </p:attrNameLst>
                                      </p:cBhvr>
                                      <p:to>
                                        <p:strVal val="visible"/>
                                      </p:to>
                                    </p:set>
                                    <p:anim calcmode="lin" valueType="num">
                                      <p:cBhvr additive="base">
                                        <p:cTn id="31"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7">
                                            <p:txEl>
                                              <p:pRg st="5" end="5"/>
                                            </p:txEl>
                                          </p:spTgt>
                                        </p:tgtEl>
                                        <p:attrNameLst>
                                          <p:attrName>style.visibility</p:attrName>
                                        </p:attrNameLst>
                                      </p:cBhvr>
                                      <p:to>
                                        <p:strVal val="visible"/>
                                      </p:to>
                                    </p:set>
                                    <p:anim calcmode="lin" valueType="num">
                                      <p:cBhvr additive="base">
                                        <p:cTn id="37" dur="500" fill="hold"/>
                                        <p:tgtEl>
                                          <p:spTgt spid="7">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7">
                                            <p:txEl>
                                              <p:pRg st="6" end="6"/>
                                            </p:txEl>
                                          </p:spTgt>
                                        </p:tgtEl>
                                        <p:attrNameLst>
                                          <p:attrName>style.visibility</p:attrName>
                                        </p:attrNameLst>
                                      </p:cBhvr>
                                      <p:to>
                                        <p:strVal val="visible"/>
                                      </p:to>
                                    </p:set>
                                    <p:anim calcmode="lin" valueType="num">
                                      <p:cBhvr additive="base">
                                        <p:cTn id="43" dur="500" fill="hold"/>
                                        <p:tgtEl>
                                          <p:spTgt spid="7">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7">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7">
                                            <p:txEl>
                                              <p:pRg st="7" end="7"/>
                                            </p:txEl>
                                          </p:spTgt>
                                        </p:tgtEl>
                                        <p:attrNameLst>
                                          <p:attrName>style.visibility</p:attrName>
                                        </p:attrNameLst>
                                      </p:cBhvr>
                                      <p:to>
                                        <p:strVal val="visible"/>
                                      </p:to>
                                    </p:set>
                                    <p:anim calcmode="lin" valueType="num">
                                      <p:cBhvr additive="base">
                                        <p:cTn id="49" dur="500" fill="hold"/>
                                        <p:tgtEl>
                                          <p:spTgt spid="7">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7">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i="1" dirty="0">
                <a:solidFill>
                  <a:srgbClr val="7030A0"/>
                </a:solidFill>
              </a:rPr>
              <a:t>Boolean Expressions</a:t>
            </a:r>
            <a:endParaRPr lang="en-US" sz="3200" i="1" dirty="0">
              <a:solidFill>
                <a:srgbClr val="7030A0"/>
              </a:solidFill>
            </a:endParaRPr>
          </a:p>
        </p:txBody>
      </p:sp>
      <p:sp>
        <p:nvSpPr>
          <p:cNvPr id="3" name="Content Placeholder 2"/>
          <p:cNvSpPr>
            <a:spLocks noGrp="1"/>
          </p:cNvSpPr>
          <p:nvPr>
            <p:ph idx="1"/>
          </p:nvPr>
        </p:nvSpPr>
        <p:spPr/>
        <p:txBody>
          <a:bodyPr>
            <a:normAutofit/>
          </a:bodyPr>
          <a:lstStyle/>
          <a:p>
            <a:r>
              <a:rPr lang="en-US" sz="1600" dirty="0"/>
              <a:t>Boolean expressions have </a:t>
            </a:r>
            <a:r>
              <a:rPr lang="en-US" sz="1600" dirty="0" err="1"/>
              <a:t>boolean</a:t>
            </a:r>
            <a:r>
              <a:rPr lang="en-US" sz="1600" dirty="0"/>
              <a:t> data type and can only evaluate to the values true or false</a:t>
            </a:r>
            <a:r>
              <a:rPr lang="en-US" sz="1600" dirty="0" smtClean="0"/>
              <a:t>.</a:t>
            </a:r>
          </a:p>
          <a:p>
            <a:r>
              <a:rPr lang="en-US" sz="1600" dirty="0"/>
              <a:t>Boolean expressions, when used as conditionals in control statements, allow the program flow to be controlled during execution</a:t>
            </a:r>
            <a:r>
              <a:rPr lang="en-US" sz="1600" dirty="0" smtClean="0"/>
              <a:t>.</a:t>
            </a:r>
          </a:p>
          <a:p>
            <a:r>
              <a:rPr lang="en-US" sz="1600" dirty="0"/>
              <a:t>Boolean expressions can be formed using </a:t>
            </a:r>
            <a:r>
              <a:rPr lang="en-US" sz="1600" b="1" dirty="0">
                <a:solidFill>
                  <a:srgbClr val="7030A0"/>
                </a:solidFill>
              </a:rPr>
              <a:t>relational operators </a:t>
            </a:r>
            <a:r>
              <a:rPr lang="en-US" sz="1600" dirty="0" smtClean="0"/>
              <a:t>, </a:t>
            </a:r>
            <a:r>
              <a:rPr lang="en-US" sz="1600" b="1" dirty="0">
                <a:solidFill>
                  <a:srgbClr val="7030A0"/>
                </a:solidFill>
              </a:rPr>
              <a:t>equality operators </a:t>
            </a:r>
            <a:r>
              <a:rPr lang="en-US" sz="1600" dirty="0" smtClean="0"/>
              <a:t>,</a:t>
            </a:r>
            <a:r>
              <a:rPr lang="en-US" sz="1600" b="1" dirty="0" smtClean="0">
                <a:solidFill>
                  <a:srgbClr val="7030A0"/>
                </a:solidFill>
              </a:rPr>
              <a:t>logical </a:t>
            </a:r>
            <a:r>
              <a:rPr lang="en-US" sz="1600" b="1" dirty="0">
                <a:solidFill>
                  <a:srgbClr val="7030A0"/>
                </a:solidFill>
              </a:rPr>
              <a:t>operators</a:t>
            </a:r>
            <a:r>
              <a:rPr lang="en-US" sz="1600" dirty="0"/>
              <a:t> </a:t>
            </a:r>
            <a:r>
              <a:rPr lang="en-US" sz="1600" dirty="0" smtClean="0"/>
              <a:t>, </a:t>
            </a:r>
            <a:r>
              <a:rPr lang="en-US" sz="1600" b="1" dirty="0">
                <a:solidFill>
                  <a:srgbClr val="7030A0"/>
                </a:solidFill>
              </a:rPr>
              <a:t>conditional operators </a:t>
            </a:r>
            <a:r>
              <a:rPr lang="en-US" sz="1600" dirty="0" smtClean="0"/>
              <a:t>, </a:t>
            </a:r>
            <a:r>
              <a:rPr lang="en-US" sz="1600" dirty="0"/>
              <a:t>the </a:t>
            </a:r>
            <a:r>
              <a:rPr lang="en-US" sz="1600" b="1" dirty="0">
                <a:solidFill>
                  <a:srgbClr val="7030A0"/>
                </a:solidFill>
              </a:rPr>
              <a:t>assignment operator </a:t>
            </a:r>
            <a:r>
              <a:rPr lang="en-US" sz="1600" dirty="0" smtClean="0"/>
              <a:t>, </a:t>
            </a:r>
            <a:r>
              <a:rPr lang="en-US" sz="1600" dirty="0"/>
              <a:t>and the </a:t>
            </a:r>
            <a:r>
              <a:rPr lang="en-US" sz="1600" b="1" dirty="0" err="1">
                <a:solidFill>
                  <a:srgbClr val="7030A0"/>
                </a:solidFill>
              </a:rPr>
              <a:t>instanceof</a:t>
            </a:r>
            <a:r>
              <a:rPr lang="en-US" sz="1600" b="1" dirty="0">
                <a:solidFill>
                  <a:srgbClr val="7030A0"/>
                </a:solidFill>
              </a:rPr>
              <a:t> </a:t>
            </a:r>
            <a:r>
              <a:rPr lang="en-US" sz="1600" dirty="0"/>
              <a:t>operator .</a:t>
            </a:r>
          </a:p>
        </p:txBody>
      </p:sp>
    </p:spTree>
    <p:extLst>
      <p:ext uri="{BB962C8B-B14F-4D97-AF65-F5344CB8AC3E}">
        <p14:creationId xmlns:p14="http://schemas.microsoft.com/office/powerpoint/2010/main" val="1532429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i="1" dirty="0" smtClean="0">
                <a:solidFill>
                  <a:srgbClr val="7030A0"/>
                </a:solidFill>
              </a:rPr>
              <a:t>Decimal ,Oct and Hexadecimal</a:t>
            </a:r>
            <a:endParaRPr lang="en-US" sz="3200" b="1" i="1" dirty="0">
              <a:solidFill>
                <a:srgbClr val="7030A0"/>
              </a:solidFill>
            </a:endParaRPr>
          </a:p>
        </p:txBody>
      </p:sp>
      <p:sp>
        <p:nvSpPr>
          <p:cNvPr id="3" name="Content Placeholder 2"/>
          <p:cNvSpPr>
            <a:spLocks noGrp="1"/>
          </p:cNvSpPr>
          <p:nvPr>
            <p:ph idx="1"/>
          </p:nvPr>
        </p:nvSpPr>
        <p:spPr/>
        <p:txBody>
          <a:bodyPr>
            <a:normAutofit/>
          </a:bodyPr>
          <a:lstStyle/>
          <a:p>
            <a:pPr algn="just"/>
            <a:r>
              <a:rPr lang="en-US" sz="1600" dirty="0"/>
              <a:t>In addition to the decimal literals, Java also allows integer literals to be specified in octal and hexadecimal number systems, but not in the binary number system. </a:t>
            </a:r>
            <a:endParaRPr lang="en-US" sz="1600" dirty="0" smtClean="0"/>
          </a:p>
          <a:p>
            <a:pPr algn="just"/>
            <a:r>
              <a:rPr lang="en-US" sz="1600" dirty="0" smtClean="0">
                <a:solidFill>
                  <a:srgbClr val="7030A0"/>
                </a:solidFill>
              </a:rPr>
              <a:t>Octal</a:t>
            </a:r>
            <a:r>
              <a:rPr lang="en-US" sz="1600" dirty="0" smtClean="0"/>
              <a:t> </a:t>
            </a:r>
            <a:r>
              <a:rPr lang="en-US" sz="1600" dirty="0"/>
              <a:t>and </a:t>
            </a:r>
            <a:r>
              <a:rPr lang="en-US" sz="1600" dirty="0">
                <a:solidFill>
                  <a:srgbClr val="7030A0"/>
                </a:solidFill>
              </a:rPr>
              <a:t>hexadecimal</a:t>
            </a:r>
            <a:r>
              <a:rPr lang="en-US" sz="1600" dirty="0"/>
              <a:t> numbers are specified with </a:t>
            </a:r>
            <a:r>
              <a:rPr lang="en-US" sz="1600" dirty="0">
                <a:solidFill>
                  <a:srgbClr val="FF0000"/>
                </a:solidFill>
              </a:rPr>
              <a:t>0</a:t>
            </a:r>
            <a:r>
              <a:rPr lang="en-US" sz="1600" dirty="0"/>
              <a:t> and </a:t>
            </a:r>
            <a:r>
              <a:rPr lang="en-US" sz="1600" dirty="0">
                <a:solidFill>
                  <a:srgbClr val="FF0000"/>
                </a:solidFill>
              </a:rPr>
              <a:t>0x</a:t>
            </a:r>
            <a:r>
              <a:rPr lang="en-US" sz="1600" dirty="0"/>
              <a:t> prefix, respectively. The prefix 0X can also be used for hexadecimal numbers. </a:t>
            </a:r>
            <a:endParaRPr lang="en-US" sz="1600" dirty="0" smtClean="0"/>
          </a:p>
          <a:p>
            <a:pPr algn="just"/>
            <a:r>
              <a:rPr lang="en-US" sz="1600" dirty="0" smtClean="0"/>
              <a:t>Note </a:t>
            </a:r>
            <a:r>
              <a:rPr lang="en-US" sz="1600" dirty="0"/>
              <a:t>that the leading 0 (zero) digit is not the uppercase letter O. </a:t>
            </a:r>
            <a:endParaRPr lang="en-US" sz="1600" dirty="0" smtClean="0"/>
          </a:p>
          <a:p>
            <a:pPr algn="just"/>
            <a:r>
              <a:rPr lang="en-US" sz="1600" dirty="0" smtClean="0"/>
              <a:t>The </a:t>
            </a:r>
            <a:r>
              <a:rPr lang="en-US" sz="1600" dirty="0"/>
              <a:t>hexadecimal digits from a to f can also be specified with the corresponding uppercase forms (A to F</a:t>
            </a:r>
            <a:r>
              <a:rPr lang="en-US" sz="1600" dirty="0" smtClean="0"/>
              <a:t>).</a:t>
            </a:r>
          </a:p>
          <a:p>
            <a:pPr algn="just"/>
            <a:r>
              <a:rPr lang="en-US" sz="1600" dirty="0" smtClean="0"/>
              <a:t>The </a:t>
            </a:r>
            <a:r>
              <a:rPr lang="en-US" sz="1600" dirty="0"/>
              <a:t>integers from 0 to 16, showing their equivalents in the binary (base 2), octal (base 8), and hexadecimal (base 16) number systems</a:t>
            </a:r>
            <a:r>
              <a:rPr lang="en-US" sz="1600" dirty="0" smtClean="0"/>
              <a:t>.</a:t>
            </a:r>
          </a:p>
          <a:p>
            <a:pPr algn="just"/>
            <a:endParaRPr lang="en-US" sz="1600" dirty="0"/>
          </a:p>
          <a:p>
            <a:pPr marL="0" indent="0" algn="just">
              <a:buNone/>
            </a:pPr>
            <a:endParaRPr lang="en-US" sz="1600" dirty="0" smtClean="0"/>
          </a:p>
          <a:p>
            <a:pPr algn="just"/>
            <a:endParaRPr lang="en-US" sz="1600" dirty="0"/>
          </a:p>
          <a:p>
            <a:pPr algn="just"/>
            <a:endParaRPr lang="en-US" sz="1600" dirty="0" smtClean="0"/>
          </a:p>
          <a:p>
            <a:pPr algn="just"/>
            <a:endParaRPr lang="en-US" sz="1600" dirty="0" smtClean="0"/>
          </a:p>
          <a:p>
            <a:pPr lvl="8" algn="just"/>
            <a:endParaRPr lang="en-US" sz="400" dirty="0"/>
          </a:p>
        </p:txBody>
      </p:sp>
      <p:graphicFrame>
        <p:nvGraphicFramePr>
          <p:cNvPr id="5" name="Object 4"/>
          <p:cNvGraphicFramePr>
            <a:graphicFrameLocks noChangeAspect="1"/>
          </p:cNvGraphicFramePr>
          <p:nvPr>
            <p:extLst>
              <p:ext uri="{D42A27DB-BD31-4B8C-83A1-F6EECF244321}">
                <p14:modId xmlns:p14="http://schemas.microsoft.com/office/powerpoint/2010/main" val="522410895"/>
              </p:ext>
            </p:extLst>
          </p:nvPr>
        </p:nvGraphicFramePr>
        <p:xfrm>
          <a:off x="3581400" y="4419600"/>
          <a:ext cx="914400" cy="771525"/>
        </p:xfrm>
        <a:graphic>
          <a:graphicData uri="http://schemas.openxmlformats.org/presentationml/2006/ole">
            <mc:AlternateContent xmlns:mc="http://schemas.openxmlformats.org/markup-compatibility/2006">
              <mc:Choice xmlns:v="urn:schemas-microsoft-com:vml" Requires="v">
                <p:oleObj spid="_x0000_s2098" name="Worksheet" showAsIcon="1" r:id="rId4" imgW="914400" imgH="771480" progId="Excel.Sheet.12">
                  <p:embed/>
                </p:oleObj>
              </mc:Choice>
              <mc:Fallback>
                <p:oleObj name="Worksheet" showAsIcon="1" r:id="rId4" imgW="914400" imgH="771480" progId="Excel.Sheet.12">
                  <p:embed/>
                  <p:pic>
                    <p:nvPicPr>
                      <p:cNvPr id="0" name=""/>
                      <p:cNvPicPr/>
                      <p:nvPr/>
                    </p:nvPicPr>
                    <p:blipFill>
                      <a:blip r:embed="rId5"/>
                      <a:stretch>
                        <a:fillRect/>
                      </a:stretch>
                    </p:blipFill>
                    <p:spPr>
                      <a:xfrm>
                        <a:off x="3581400" y="4419600"/>
                        <a:ext cx="914400" cy="771525"/>
                      </a:xfrm>
                      <a:prstGeom prst="rect">
                        <a:avLst/>
                      </a:prstGeom>
                    </p:spPr>
                  </p:pic>
                </p:oleObj>
              </mc:Fallback>
            </mc:AlternateContent>
          </a:graphicData>
        </a:graphic>
      </p:graphicFrame>
    </p:spTree>
    <p:extLst>
      <p:ext uri="{BB962C8B-B14F-4D97-AF65-F5344CB8AC3E}">
        <p14:creationId xmlns:p14="http://schemas.microsoft.com/office/powerpoint/2010/main" val="31582809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5"/>
                                        </p:tgtEl>
                                        <p:attrNameLst>
                                          <p:attrName>style.visibility</p:attrName>
                                        </p:attrNameLst>
                                      </p:cBhvr>
                                      <p:to>
                                        <p:strVal val="visible"/>
                                      </p:to>
                                    </p:set>
                                    <p:anim calcmode="lin" valueType="num">
                                      <p:cBhvr additive="base">
                                        <p:cTn id="37" dur="500" fill="hold"/>
                                        <p:tgtEl>
                                          <p:spTgt spid="5"/>
                                        </p:tgtEl>
                                        <p:attrNameLst>
                                          <p:attrName>ppt_x</p:attrName>
                                        </p:attrNameLst>
                                      </p:cBhvr>
                                      <p:tavLst>
                                        <p:tav tm="0">
                                          <p:val>
                                            <p:strVal val="#ppt_x"/>
                                          </p:val>
                                        </p:tav>
                                        <p:tav tm="100000">
                                          <p:val>
                                            <p:strVal val="#ppt_x"/>
                                          </p:val>
                                        </p:tav>
                                      </p:tavLst>
                                    </p:anim>
                                    <p:anim calcmode="lin" valueType="num">
                                      <p:cBhvr additive="base">
                                        <p:cTn id="3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i="1" dirty="0">
                <a:solidFill>
                  <a:srgbClr val="7030A0"/>
                </a:solidFill>
              </a:rPr>
              <a:t>Bitwise Operators</a:t>
            </a:r>
            <a:endParaRPr lang="en-US" sz="3200" dirty="0">
              <a:solidFill>
                <a:srgbClr val="7030A0"/>
              </a:solidFill>
            </a:endParaRPr>
          </a:p>
        </p:txBody>
      </p:sp>
      <p:sp>
        <p:nvSpPr>
          <p:cNvPr id="3" name="Content Placeholder 2"/>
          <p:cNvSpPr>
            <a:spLocks noGrp="1"/>
          </p:cNvSpPr>
          <p:nvPr>
            <p:ph idx="1"/>
          </p:nvPr>
        </p:nvSpPr>
        <p:spPr/>
        <p:txBody>
          <a:bodyPr/>
          <a:lstStyle/>
          <a:p>
            <a:endParaRPr lang="en-US" dirty="0" smtClean="0"/>
          </a:p>
          <a:p>
            <a:endParaRPr lang="en-US" dirty="0"/>
          </a:p>
          <a:p>
            <a:endParaRPr lang="en-US" dirty="0" smtClean="0"/>
          </a:p>
          <a:p>
            <a:endParaRPr lang="en-US" dirty="0" smtClean="0"/>
          </a:p>
          <a:p>
            <a:r>
              <a:rPr lang="en-US" sz="1600" dirty="0"/>
              <a:t>Bitwise Unary Not Applied to Boolean </a:t>
            </a:r>
            <a:r>
              <a:rPr lang="en-US" sz="1600" dirty="0" smtClean="0"/>
              <a:t>Variable.</a:t>
            </a:r>
          </a:p>
          <a:p>
            <a:r>
              <a:rPr lang="en-US" sz="1600" dirty="0"/>
              <a:t>Example:-</a:t>
            </a:r>
            <a:r>
              <a:rPr lang="en-US" sz="1600" dirty="0" smtClean="0">
                <a:solidFill>
                  <a:srgbClr val="FF0000"/>
                </a:solidFill>
              </a:rPr>
              <a:t>BitwiseAND.java</a:t>
            </a:r>
          </a:p>
          <a:p>
            <a:r>
              <a:rPr lang="en-US" sz="1600" dirty="0" smtClean="0">
                <a:solidFill>
                  <a:srgbClr val="FF0000"/>
                </a:solidFill>
              </a:rPr>
              <a:t>BitwiseNOT.java</a:t>
            </a:r>
          </a:p>
          <a:p>
            <a:r>
              <a:rPr lang="en-US" sz="1600" dirty="0" smtClean="0">
                <a:solidFill>
                  <a:srgbClr val="FF0000"/>
                </a:solidFill>
              </a:rPr>
              <a:t>BitwiseOR.java</a:t>
            </a:r>
          </a:p>
          <a:p>
            <a:r>
              <a:rPr lang="en-US" sz="1600" dirty="0" smtClean="0">
                <a:solidFill>
                  <a:srgbClr val="FF0000"/>
                </a:solidFill>
              </a:rPr>
              <a:t>BitwiseXOR.java</a:t>
            </a:r>
            <a:endParaRPr lang="en-US" sz="1600" dirty="0">
              <a:solidFill>
                <a:srgbClr val="FF0000"/>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1265811720"/>
              </p:ext>
            </p:extLst>
          </p:nvPr>
        </p:nvGraphicFramePr>
        <p:xfrm>
          <a:off x="838200" y="1752600"/>
          <a:ext cx="7391400" cy="1847850"/>
        </p:xfrm>
        <a:graphic>
          <a:graphicData uri="http://schemas.openxmlformats.org/drawingml/2006/table">
            <a:tbl>
              <a:tblPr/>
              <a:tblGrid>
                <a:gridCol w="1231900"/>
                <a:gridCol w="1231900"/>
                <a:gridCol w="1231900"/>
                <a:gridCol w="1231900"/>
                <a:gridCol w="1231900"/>
                <a:gridCol w="1231900"/>
              </a:tblGrid>
              <a:tr h="0">
                <a:tc>
                  <a:txBody>
                    <a:bodyPr/>
                    <a:lstStyle/>
                    <a:p>
                      <a:pPr algn="ctr"/>
                      <a:r>
                        <a:rPr lang="en-US" dirty="0"/>
                        <a:t>A</a:t>
                      </a:r>
                    </a:p>
                  </a:txBody>
                  <a:tcPr marL="47625" marR="47625" marT="47625" marB="476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75000"/>
                      </a:schemeClr>
                    </a:solidFill>
                  </a:tcPr>
                </a:tc>
                <a:tc>
                  <a:txBody>
                    <a:bodyPr/>
                    <a:lstStyle/>
                    <a:p>
                      <a:pPr algn="ctr"/>
                      <a:r>
                        <a:rPr lang="en-US" dirty="0"/>
                        <a:t>B</a:t>
                      </a:r>
                    </a:p>
                  </a:txBody>
                  <a:tcPr marL="47625" marR="47625" marT="47625" marB="476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75000"/>
                      </a:schemeClr>
                    </a:solidFill>
                  </a:tcPr>
                </a:tc>
                <a:tc>
                  <a:txBody>
                    <a:bodyPr/>
                    <a:lstStyle/>
                    <a:p>
                      <a:pPr algn="ctr"/>
                      <a:r>
                        <a:rPr lang="en-US" dirty="0"/>
                        <a:t>~A</a:t>
                      </a:r>
                    </a:p>
                  </a:txBody>
                  <a:tcPr marL="47625" marR="47625" marT="47625" marB="476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75000"/>
                      </a:schemeClr>
                    </a:solidFill>
                  </a:tcPr>
                </a:tc>
                <a:tc>
                  <a:txBody>
                    <a:bodyPr/>
                    <a:lstStyle/>
                    <a:p>
                      <a:pPr algn="ctr"/>
                      <a:r>
                        <a:rPr lang="en-US" dirty="0"/>
                        <a:t>A &amp; B</a:t>
                      </a:r>
                    </a:p>
                  </a:txBody>
                  <a:tcPr marL="47625" marR="47625" marT="47625" marB="476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75000"/>
                      </a:schemeClr>
                    </a:solidFill>
                  </a:tcPr>
                </a:tc>
                <a:tc>
                  <a:txBody>
                    <a:bodyPr/>
                    <a:lstStyle/>
                    <a:p>
                      <a:pPr algn="ctr"/>
                      <a:r>
                        <a:rPr lang="en-US" dirty="0"/>
                        <a:t>A | B</a:t>
                      </a:r>
                    </a:p>
                  </a:txBody>
                  <a:tcPr marL="47625" marR="47625" marT="47625" marB="476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75000"/>
                      </a:schemeClr>
                    </a:solidFill>
                  </a:tcPr>
                </a:tc>
                <a:tc>
                  <a:txBody>
                    <a:bodyPr/>
                    <a:lstStyle/>
                    <a:p>
                      <a:pPr algn="ctr"/>
                      <a:r>
                        <a:rPr lang="en-US" dirty="0"/>
                        <a:t>A ^ B</a:t>
                      </a:r>
                    </a:p>
                  </a:txBody>
                  <a:tcPr marL="47625" marR="47625" marT="47625" marB="476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75000"/>
                      </a:schemeClr>
                    </a:solidFill>
                  </a:tcPr>
                </a:tc>
              </a:tr>
              <a:tr h="0">
                <a:tc>
                  <a:txBody>
                    <a:bodyPr/>
                    <a:lstStyle/>
                    <a:p>
                      <a:pPr algn="ctr"/>
                      <a:r>
                        <a:rPr lang="en-US"/>
                        <a:t>1</a:t>
                      </a:r>
                    </a:p>
                  </a:txBody>
                  <a:tcPr marL="47625" marR="47625" marT="47625" marB="476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r>
                        <a:rPr lang="en-US"/>
                        <a:t>1</a:t>
                      </a:r>
                    </a:p>
                  </a:txBody>
                  <a:tcPr marL="47625" marR="47625" marT="47625" marB="476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r>
                        <a:rPr lang="en-US"/>
                        <a:t>0</a:t>
                      </a:r>
                    </a:p>
                  </a:txBody>
                  <a:tcPr marL="47625" marR="47625" marT="47625" marB="476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r>
                        <a:rPr lang="en-US"/>
                        <a:t>1</a:t>
                      </a:r>
                    </a:p>
                  </a:txBody>
                  <a:tcPr marL="47625" marR="47625" marT="47625" marB="476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r>
                        <a:rPr lang="en-US"/>
                        <a:t>1</a:t>
                      </a:r>
                    </a:p>
                  </a:txBody>
                  <a:tcPr marL="47625" marR="47625" marT="47625" marB="476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r>
                        <a:rPr lang="en-US"/>
                        <a:t>0</a:t>
                      </a:r>
                    </a:p>
                  </a:txBody>
                  <a:tcPr marL="47625" marR="47625" marT="47625" marB="476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r>
              <a:tr h="0">
                <a:tc>
                  <a:txBody>
                    <a:bodyPr/>
                    <a:lstStyle/>
                    <a:p>
                      <a:pPr algn="ctr"/>
                      <a:r>
                        <a:rPr lang="en-US" dirty="0"/>
                        <a:t>1</a:t>
                      </a:r>
                    </a:p>
                  </a:txBody>
                  <a:tcPr marL="47625" marR="47625" marT="47625" marB="476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r>
                        <a:rPr lang="en-US"/>
                        <a:t>0</a:t>
                      </a:r>
                    </a:p>
                  </a:txBody>
                  <a:tcPr marL="47625" marR="47625" marT="47625" marB="476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r>
                        <a:rPr lang="en-US" dirty="0"/>
                        <a:t>0</a:t>
                      </a:r>
                    </a:p>
                  </a:txBody>
                  <a:tcPr marL="47625" marR="47625" marT="47625" marB="476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r>
                        <a:rPr lang="en-US"/>
                        <a:t>0</a:t>
                      </a:r>
                    </a:p>
                  </a:txBody>
                  <a:tcPr marL="47625" marR="47625" marT="47625" marB="476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r>
                        <a:rPr lang="en-US"/>
                        <a:t>1</a:t>
                      </a:r>
                    </a:p>
                  </a:txBody>
                  <a:tcPr marL="47625" marR="47625" marT="47625" marB="476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r>
                        <a:rPr lang="en-US"/>
                        <a:t>1</a:t>
                      </a:r>
                    </a:p>
                  </a:txBody>
                  <a:tcPr marL="47625" marR="47625" marT="47625" marB="476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r>
              <a:tr h="0">
                <a:tc>
                  <a:txBody>
                    <a:bodyPr/>
                    <a:lstStyle/>
                    <a:p>
                      <a:pPr algn="ctr"/>
                      <a:r>
                        <a:rPr lang="en-US"/>
                        <a:t>0</a:t>
                      </a:r>
                    </a:p>
                  </a:txBody>
                  <a:tcPr marL="47625" marR="47625" marT="47625" marB="476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r>
                        <a:rPr lang="en-US"/>
                        <a:t>1</a:t>
                      </a:r>
                    </a:p>
                  </a:txBody>
                  <a:tcPr marL="47625" marR="47625" marT="47625" marB="476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r>
                        <a:rPr lang="en-US"/>
                        <a:t>1</a:t>
                      </a:r>
                    </a:p>
                  </a:txBody>
                  <a:tcPr marL="47625" marR="47625" marT="47625" marB="476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r>
                        <a:rPr lang="en-US"/>
                        <a:t>0</a:t>
                      </a:r>
                    </a:p>
                  </a:txBody>
                  <a:tcPr marL="47625" marR="47625" marT="47625" marB="476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r>
                        <a:rPr lang="en-US" dirty="0"/>
                        <a:t>1</a:t>
                      </a:r>
                    </a:p>
                  </a:txBody>
                  <a:tcPr marL="47625" marR="47625" marT="47625" marB="476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r>
                        <a:rPr lang="en-US"/>
                        <a:t>1</a:t>
                      </a:r>
                    </a:p>
                  </a:txBody>
                  <a:tcPr marL="47625" marR="47625" marT="47625" marB="476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r>
              <a:tr h="0">
                <a:tc>
                  <a:txBody>
                    <a:bodyPr/>
                    <a:lstStyle/>
                    <a:p>
                      <a:pPr algn="ctr"/>
                      <a:r>
                        <a:rPr lang="en-US" dirty="0"/>
                        <a:t>0</a:t>
                      </a:r>
                    </a:p>
                  </a:txBody>
                  <a:tcPr marL="47625" marR="47625" marT="47625" marB="476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r>
                        <a:rPr lang="en-US"/>
                        <a:t>0</a:t>
                      </a:r>
                    </a:p>
                  </a:txBody>
                  <a:tcPr marL="47625" marR="47625" marT="47625" marB="476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r>
                        <a:rPr lang="en-US"/>
                        <a:t>1</a:t>
                      </a:r>
                    </a:p>
                  </a:txBody>
                  <a:tcPr marL="47625" marR="47625" marT="47625" marB="476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r>
                        <a:rPr lang="en-US"/>
                        <a:t>0</a:t>
                      </a:r>
                    </a:p>
                  </a:txBody>
                  <a:tcPr marL="47625" marR="47625" marT="47625" marB="476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r>
                        <a:rPr lang="en-US" dirty="0"/>
                        <a:t>0</a:t>
                      </a:r>
                    </a:p>
                  </a:txBody>
                  <a:tcPr marL="47625" marR="47625" marT="47625" marB="476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r>
                        <a:rPr lang="en-US" dirty="0"/>
                        <a:t>0</a:t>
                      </a:r>
                    </a:p>
                  </a:txBody>
                  <a:tcPr marL="47625" marR="47625" marT="47625" marB="476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r>
            </a:tbl>
          </a:graphicData>
        </a:graphic>
      </p:graphicFrame>
    </p:spTree>
    <p:extLst>
      <p:ext uri="{BB962C8B-B14F-4D97-AF65-F5344CB8AC3E}">
        <p14:creationId xmlns:p14="http://schemas.microsoft.com/office/powerpoint/2010/main" val="37978205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 calcmode="lin" valueType="num">
                                      <p:cBhvr additive="base">
                                        <p:cTn id="1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 calcmode="lin" valueType="num">
                                      <p:cBhvr additive="base">
                                        <p:cTn id="1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 calcmode="lin" valueType="num">
                                      <p:cBhvr additive="base">
                                        <p:cTn id="2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anim calcmode="lin" valueType="num">
                                      <p:cBhvr additive="base">
                                        <p:cTn id="3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 calcmode="lin" valueType="num">
                                      <p:cBhvr additive="base">
                                        <p:cTn id="3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i="1" dirty="0">
                <a:solidFill>
                  <a:srgbClr val="7030A0"/>
                </a:solidFill>
              </a:rPr>
              <a:t>Shift Operators: &lt;&lt;, &gt;&gt;, &gt;&gt;&gt;</a:t>
            </a:r>
            <a:endParaRPr lang="en-US" sz="3200" i="1" dirty="0">
              <a:solidFill>
                <a:srgbClr val="7030A0"/>
              </a:solidFill>
            </a:endParaRPr>
          </a:p>
        </p:txBody>
      </p:sp>
      <p:sp>
        <p:nvSpPr>
          <p:cNvPr id="3" name="Content Placeholder 2"/>
          <p:cNvSpPr>
            <a:spLocks noGrp="1"/>
          </p:cNvSpPr>
          <p:nvPr>
            <p:ph idx="1"/>
          </p:nvPr>
        </p:nvSpPr>
        <p:spPr/>
        <p:txBody>
          <a:bodyPr>
            <a:normAutofit/>
          </a:bodyPr>
          <a:lstStyle/>
          <a:p>
            <a:pPr algn="just"/>
            <a:r>
              <a:rPr lang="en-US" sz="1600" dirty="0"/>
              <a:t>The binary shift operators form a new value by shifting bits either left or right a specified number of times in a given integral value</a:t>
            </a:r>
            <a:r>
              <a:rPr lang="en-US" sz="1600" dirty="0" smtClean="0"/>
              <a:t>.</a:t>
            </a:r>
          </a:p>
          <a:p>
            <a:pPr algn="just"/>
            <a:r>
              <a:rPr lang="en-US" sz="1600" dirty="0" smtClean="0"/>
              <a:t>The </a:t>
            </a:r>
            <a:r>
              <a:rPr lang="en-US" sz="1600" dirty="0"/>
              <a:t>shift distance is always in the range 0 to 31 when the promoted type of left-hand operand is </a:t>
            </a:r>
            <a:r>
              <a:rPr lang="en-US" sz="1600" dirty="0" err="1"/>
              <a:t>int</a:t>
            </a:r>
            <a:r>
              <a:rPr lang="en-US" sz="1600" dirty="0"/>
              <a:t>, and in the range 0 to 63 when the promoted type of left-hand operand is long</a:t>
            </a:r>
            <a:r>
              <a:rPr lang="en-US" sz="1600" dirty="0" smtClean="0"/>
              <a:t>.</a:t>
            </a:r>
          </a:p>
          <a:p>
            <a:pPr algn="just"/>
            <a:r>
              <a:rPr lang="en-US" sz="1600" dirty="0"/>
              <a:t>T</a:t>
            </a:r>
            <a:r>
              <a:rPr lang="en-US" sz="1600" dirty="0" smtClean="0"/>
              <a:t>he </a:t>
            </a:r>
            <a:r>
              <a:rPr lang="en-US" sz="1600" dirty="0"/>
              <a:t>shift operations are always performed on the value of the left-hand operand represented in 2's </a:t>
            </a:r>
            <a:r>
              <a:rPr lang="en-US" sz="1600" dirty="0" smtClean="0"/>
              <a:t>complement.</a:t>
            </a:r>
          </a:p>
          <a:p>
            <a:pPr algn="just"/>
            <a:endParaRPr lang="en-US" sz="1600" dirty="0" smtClean="0"/>
          </a:p>
          <a:p>
            <a:pPr algn="just"/>
            <a:endParaRPr lang="en-US" sz="1600" dirty="0"/>
          </a:p>
          <a:p>
            <a:pPr algn="just"/>
            <a:endParaRPr lang="en-US" sz="1600" dirty="0" smtClean="0"/>
          </a:p>
          <a:p>
            <a:pPr algn="just"/>
            <a:endParaRPr lang="en-US" sz="1600" dirty="0"/>
          </a:p>
          <a:p>
            <a:pPr algn="just"/>
            <a:endParaRPr lang="en-US" sz="1600" dirty="0" smtClean="0"/>
          </a:p>
          <a:p>
            <a:pPr algn="just"/>
            <a:endParaRPr lang="en-US" sz="1600" dirty="0"/>
          </a:p>
          <a:p>
            <a:pPr algn="just"/>
            <a:endParaRPr lang="en-US" sz="1600" dirty="0" smtClean="0"/>
          </a:p>
          <a:p>
            <a:pPr algn="just"/>
            <a:endParaRPr lang="en-US" sz="1600" dirty="0"/>
          </a:p>
          <a:p>
            <a:pPr algn="just"/>
            <a:r>
              <a:rPr lang="en-US" sz="1600" dirty="0"/>
              <a:t>Example:-</a:t>
            </a:r>
            <a:r>
              <a:rPr lang="en-US" sz="1600" dirty="0">
                <a:solidFill>
                  <a:srgbClr val="FF0000"/>
                </a:solidFill>
              </a:rPr>
              <a:t>LeftShiftOpExample.java , RightShiftOpExample.java and </a:t>
            </a:r>
            <a:r>
              <a:rPr lang="en-US" sz="1600" dirty="0" err="1" smtClean="0">
                <a:solidFill>
                  <a:srgbClr val="FF0000"/>
                </a:solidFill>
              </a:rPr>
              <a:t>RihgtSignShiftOpExample</a:t>
            </a:r>
            <a:r>
              <a:rPr lang="en-US" sz="1600" dirty="0" smtClean="0">
                <a:solidFill>
                  <a:srgbClr val="FF0000"/>
                </a:solidFill>
              </a:rPr>
              <a:t> </a:t>
            </a:r>
            <a:endParaRPr lang="en-US" sz="1600" dirty="0">
              <a:solidFill>
                <a:srgbClr val="FF0000"/>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3664656129"/>
              </p:ext>
            </p:extLst>
          </p:nvPr>
        </p:nvGraphicFramePr>
        <p:xfrm>
          <a:off x="685800" y="3581400"/>
          <a:ext cx="7877033" cy="1931670"/>
        </p:xfrm>
        <a:graphic>
          <a:graphicData uri="http://schemas.openxmlformats.org/drawingml/2006/table">
            <a:tbl>
              <a:tblPr/>
              <a:tblGrid>
                <a:gridCol w="2625678"/>
                <a:gridCol w="1385774"/>
                <a:gridCol w="3865581"/>
              </a:tblGrid>
              <a:tr h="0">
                <a:tc>
                  <a:txBody>
                    <a:bodyPr/>
                    <a:lstStyle/>
                    <a:p>
                      <a:r>
                        <a:rPr lang="en-US" dirty="0"/>
                        <a:t>Shift left</a:t>
                      </a:r>
                    </a:p>
                  </a:txBody>
                  <a:tcPr marL="47625" marR="47625" marT="47625" marB="476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a &lt;&lt; n</a:t>
                      </a:r>
                    </a:p>
                  </a:txBody>
                  <a:tcPr marL="47625" marR="47625" marT="47625" marB="476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Shift all bits in a </a:t>
                      </a:r>
                      <a:r>
                        <a:rPr lang="en-US" dirty="0">
                          <a:solidFill>
                            <a:srgbClr val="7030A0"/>
                          </a:solidFill>
                        </a:rPr>
                        <a:t>left</a:t>
                      </a:r>
                      <a:r>
                        <a:rPr lang="en-US" dirty="0"/>
                        <a:t> n times, filling with </a:t>
                      </a:r>
                      <a:r>
                        <a:rPr lang="en-US" dirty="0">
                          <a:solidFill>
                            <a:srgbClr val="7030A0"/>
                          </a:solidFill>
                        </a:rPr>
                        <a:t>0 from the right</a:t>
                      </a:r>
                      <a:r>
                        <a:rPr lang="en-US" dirty="0"/>
                        <a:t>.</a:t>
                      </a:r>
                    </a:p>
                  </a:txBody>
                  <a:tcPr marL="47625" marR="47625" marT="47625" marB="476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lang="en-US" dirty="0"/>
                        <a:t>Shift right with sign bit</a:t>
                      </a:r>
                    </a:p>
                  </a:txBody>
                  <a:tcPr marL="47625" marR="47625" marT="47625" marB="476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a &gt;&gt; n</a:t>
                      </a:r>
                    </a:p>
                  </a:txBody>
                  <a:tcPr marL="47625" marR="47625" marT="47625" marB="476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Shift all bits in a </a:t>
                      </a:r>
                      <a:r>
                        <a:rPr lang="en-US" dirty="0">
                          <a:solidFill>
                            <a:srgbClr val="7030A0"/>
                          </a:solidFill>
                        </a:rPr>
                        <a:t>right</a:t>
                      </a:r>
                      <a:r>
                        <a:rPr lang="en-US" dirty="0"/>
                        <a:t> n times, filling with </a:t>
                      </a:r>
                      <a:r>
                        <a:rPr lang="en-US" dirty="0">
                          <a:solidFill>
                            <a:srgbClr val="7030A0"/>
                          </a:solidFill>
                        </a:rPr>
                        <a:t>the sign bit from the left.</a:t>
                      </a:r>
                    </a:p>
                  </a:txBody>
                  <a:tcPr marL="47625" marR="47625" marT="47625" marB="476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lang="en-US"/>
                        <a:t>Shift right with zero fill</a:t>
                      </a:r>
                    </a:p>
                  </a:txBody>
                  <a:tcPr marL="47625" marR="47625" marT="47625" marB="476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a &gt;&gt;&gt; n</a:t>
                      </a:r>
                    </a:p>
                  </a:txBody>
                  <a:tcPr marL="47625" marR="47625" marT="47625" marB="476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Shift all bits in </a:t>
                      </a:r>
                      <a:r>
                        <a:rPr lang="en-US" dirty="0">
                          <a:solidFill>
                            <a:srgbClr val="7030A0"/>
                          </a:solidFill>
                        </a:rPr>
                        <a:t>a righ</a:t>
                      </a:r>
                      <a:r>
                        <a:rPr lang="en-US" dirty="0"/>
                        <a:t>t n times, filling with </a:t>
                      </a:r>
                      <a:r>
                        <a:rPr lang="en-US" dirty="0">
                          <a:solidFill>
                            <a:srgbClr val="7030A0"/>
                          </a:solidFill>
                        </a:rPr>
                        <a:t>0 from the left.</a:t>
                      </a:r>
                    </a:p>
                  </a:txBody>
                  <a:tcPr marL="47625" marR="47625" marT="47625" marB="476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6050810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cBhvr additive="base">
                                        <p:cTn id="25" dur="500" fill="hold"/>
                                        <p:tgtEl>
                                          <p:spTgt spid="4"/>
                                        </p:tgtEl>
                                        <p:attrNameLst>
                                          <p:attrName>ppt_x</p:attrName>
                                        </p:attrNameLst>
                                      </p:cBhvr>
                                      <p:tavLst>
                                        <p:tav tm="0">
                                          <p:val>
                                            <p:strVal val="#ppt_x"/>
                                          </p:val>
                                        </p:tav>
                                        <p:tav tm="100000">
                                          <p:val>
                                            <p:strVal val="#ppt_x"/>
                                          </p:val>
                                        </p:tav>
                                      </p:tavLst>
                                    </p:anim>
                                    <p:anim calcmode="lin" valueType="num">
                                      <p:cBhvr additive="base">
                                        <p:cTn id="2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11" end="11"/>
                                            </p:txEl>
                                          </p:spTgt>
                                        </p:tgtEl>
                                        <p:attrNameLst>
                                          <p:attrName>style.visibility</p:attrName>
                                        </p:attrNameLst>
                                      </p:cBhvr>
                                      <p:to>
                                        <p:strVal val="visible"/>
                                      </p:to>
                                    </p:set>
                                    <p:anim calcmode="lin" valueType="num">
                                      <p:cBhvr additive="base">
                                        <p:cTn id="31"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i="1" dirty="0">
                <a:solidFill>
                  <a:srgbClr val="7030A0"/>
                </a:solidFill>
              </a:rPr>
              <a:t>The Conditional Operator: '?'</a:t>
            </a:r>
            <a:endParaRPr lang="en-US" sz="3200" i="1" dirty="0">
              <a:solidFill>
                <a:srgbClr val="7030A0"/>
              </a:solidFill>
            </a:endParaRPr>
          </a:p>
        </p:txBody>
      </p:sp>
      <p:sp>
        <p:nvSpPr>
          <p:cNvPr id="3" name="Content Placeholder 2"/>
          <p:cNvSpPr>
            <a:spLocks noGrp="1"/>
          </p:cNvSpPr>
          <p:nvPr>
            <p:ph idx="1"/>
          </p:nvPr>
        </p:nvSpPr>
        <p:spPr/>
        <p:txBody>
          <a:bodyPr>
            <a:normAutofit/>
          </a:bodyPr>
          <a:lstStyle/>
          <a:p>
            <a:r>
              <a:rPr lang="en-US" sz="1600" dirty="0"/>
              <a:t>The ternary conditional operator allows conditional expressions to be defined. The operator has the following syntax:</a:t>
            </a:r>
          </a:p>
          <a:p>
            <a:r>
              <a:rPr lang="en-US" sz="1600" dirty="0" smtClean="0"/>
              <a:t>&lt;</a:t>
            </a:r>
            <a:r>
              <a:rPr lang="en-US" sz="1600" dirty="0"/>
              <a:t>condition&gt; ? &lt;expression</a:t>
            </a:r>
            <a:r>
              <a:rPr lang="en-US" sz="1600" baseline="-25000" dirty="0"/>
              <a:t>1</a:t>
            </a:r>
            <a:r>
              <a:rPr lang="en-US" sz="1600" dirty="0"/>
              <a:t>&gt; : &lt;expression</a:t>
            </a:r>
            <a:r>
              <a:rPr lang="en-US" sz="1600" baseline="-25000" dirty="0"/>
              <a:t>2</a:t>
            </a:r>
            <a:r>
              <a:rPr lang="en-US" sz="1600" dirty="0"/>
              <a:t>&gt;</a:t>
            </a:r>
            <a:br>
              <a:rPr lang="en-US" sz="1600" dirty="0"/>
            </a:br>
            <a:r>
              <a:rPr lang="en-US" sz="1600" dirty="0" smtClean="0"/>
              <a:t>If </a:t>
            </a:r>
            <a:r>
              <a:rPr lang="en-US" sz="1600" dirty="0"/>
              <a:t>the </a:t>
            </a:r>
            <a:r>
              <a:rPr lang="en-US" sz="1600" dirty="0" err="1"/>
              <a:t>boolean</a:t>
            </a:r>
            <a:r>
              <a:rPr lang="en-US" sz="1600" dirty="0"/>
              <a:t> expression &lt;condition&gt; is true then &lt;expression</a:t>
            </a:r>
            <a:r>
              <a:rPr lang="en-US" sz="1600" baseline="-25000" dirty="0"/>
              <a:t>1</a:t>
            </a:r>
            <a:r>
              <a:rPr lang="en-US" sz="1600" dirty="0"/>
              <a:t>&gt; is evaluated; otherwise, &lt;expression</a:t>
            </a:r>
            <a:r>
              <a:rPr lang="en-US" sz="1600" baseline="-25000" dirty="0"/>
              <a:t>2</a:t>
            </a:r>
            <a:r>
              <a:rPr lang="en-US" sz="1600" dirty="0"/>
              <a:t>&gt; is evaluated. Of course, &lt;expression</a:t>
            </a:r>
            <a:r>
              <a:rPr lang="en-US" sz="1600" baseline="-25000" dirty="0"/>
              <a:t>1</a:t>
            </a:r>
            <a:r>
              <a:rPr lang="en-US" sz="1600" dirty="0"/>
              <a:t>&gt; and &lt;expression</a:t>
            </a:r>
            <a:r>
              <a:rPr lang="en-US" sz="1600" baseline="-25000" dirty="0"/>
              <a:t>2</a:t>
            </a:r>
            <a:r>
              <a:rPr lang="en-US" sz="1600" dirty="0"/>
              <a:t>&gt; must evaluate to values of compatible types. </a:t>
            </a:r>
            <a:endParaRPr lang="en-US" sz="1600" dirty="0" smtClean="0"/>
          </a:p>
          <a:p>
            <a:r>
              <a:rPr lang="en-US" sz="1600" dirty="0" err="1" smtClean="0"/>
              <a:t>boolean</a:t>
            </a:r>
            <a:r>
              <a:rPr lang="en-US" sz="1600" dirty="0" smtClean="0"/>
              <a:t> </a:t>
            </a:r>
            <a:r>
              <a:rPr lang="en-US" sz="1600" dirty="0" err="1"/>
              <a:t>leapYear</a:t>
            </a:r>
            <a:r>
              <a:rPr lang="en-US" sz="1600" dirty="0"/>
              <a:t> = false; </a:t>
            </a:r>
            <a:endParaRPr lang="en-US" sz="1600" dirty="0" smtClean="0"/>
          </a:p>
          <a:p>
            <a:r>
              <a:rPr lang="en-US" sz="1600" dirty="0" err="1" smtClean="0"/>
              <a:t>int</a:t>
            </a:r>
            <a:r>
              <a:rPr lang="en-US" sz="1600" dirty="0" smtClean="0"/>
              <a:t> </a:t>
            </a:r>
            <a:r>
              <a:rPr lang="en-US" sz="1600" dirty="0" err="1"/>
              <a:t>daysInFebruary</a:t>
            </a:r>
            <a:r>
              <a:rPr lang="en-US" sz="1600" dirty="0"/>
              <a:t> = </a:t>
            </a:r>
            <a:r>
              <a:rPr lang="en-US" sz="1600" dirty="0" err="1"/>
              <a:t>leapYear</a:t>
            </a:r>
            <a:r>
              <a:rPr lang="en-US" sz="1600" dirty="0"/>
              <a:t> ? 29 : 28; // 28 </a:t>
            </a:r>
            <a:endParaRPr lang="en-US" sz="1600" dirty="0" smtClean="0"/>
          </a:p>
          <a:p>
            <a:r>
              <a:rPr lang="en-US" sz="1600" dirty="0" smtClean="0"/>
              <a:t>The </a:t>
            </a:r>
            <a:r>
              <a:rPr lang="en-US" sz="1600" dirty="0"/>
              <a:t>conditional expression can be nested and the conditional operator associates from right to left:</a:t>
            </a:r>
          </a:p>
          <a:p>
            <a:r>
              <a:rPr lang="en-US" sz="1600" dirty="0" smtClean="0"/>
              <a:t>(</a:t>
            </a:r>
            <a:r>
              <a:rPr lang="en-US" sz="1600" dirty="0" err="1"/>
              <a:t>a?b?c?d:e:f:g</a:t>
            </a:r>
            <a:r>
              <a:rPr lang="en-US" sz="1600" dirty="0"/>
              <a:t>) evaluates as (a?(b?(</a:t>
            </a:r>
            <a:r>
              <a:rPr lang="en-US" sz="1600" dirty="0" err="1"/>
              <a:t>c?d:e</a:t>
            </a:r>
            <a:r>
              <a:rPr lang="en-US" sz="1600" dirty="0"/>
              <a:t>):f):g</a:t>
            </a:r>
            <a:r>
              <a:rPr lang="en-US" sz="1600" dirty="0" smtClean="0"/>
              <a:t>)</a:t>
            </a:r>
          </a:p>
          <a:p>
            <a:r>
              <a:rPr lang="en-US" sz="1600" dirty="0"/>
              <a:t>Example:-</a:t>
            </a:r>
            <a:r>
              <a:rPr lang="en-US" sz="1600" dirty="0" smtClean="0">
                <a:solidFill>
                  <a:srgbClr val="FF0000"/>
                </a:solidFill>
              </a:rPr>
              <a:t>ConditionalDemo.java</a:t>
            </a:r>
            <a:r>
              <a:rPr lang="en-US" sz="1600" dirty="0"/>
              <a:t/>
            </a:r>
            <a:br>
              <a:rPr lang="en-US" sz="1600" dirty="0"/>
            </a:br>
            <a:endParaRPr lang="en-US" sz="1600" dirty="0"/>
          </a:p>
          <a:p>
            <a:endParaRPr lang="en-US" sz="1600" dirty="0"/>
          </a:p>
        </p:txBody>
      </p:sp>
    </p:spTree>
    <p:extLst>
      <p:ext uri="{BB962C8B-B14F-4D97-AF65-F5344CB8AC3E}">
        <p14:creationId xmlns:p14="http://schemas.microsoft.com/office/powerpoint/2010/main" val="110891821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a:bodyPr>
          <a:lstStyle/>
          <a:p>
            <a:r>
              <a:rPr lang="en-US" sz="3200" b="1" i="1" dirty="0"/>
              <a:t>Parameter Passing</a:t>
            </a:r>
            <a:endParaRPr lang="en-US" sz="3200" i="1" dirty="0"/>
          </a:p>
        </p:txBody>
      </p:sp>
      <p:sp>
        <p:nvSpPr>
          <p:cNvPr id="3" name="Content Placeholder 2"/>
          <p:cNvSpPr>
            <a:spLocks noGrp="1"/>
          </p:cNvSpPr>
          <p:nvPr>
            <p:ph idx="1"/>
          </p:nvPr>
        </p:nvSpPr>
        <p:spPr>
          <a:xfrm>
            <a:off x="457200" y="1295400"/>
            <a:ext cx="8229600" cy="4830763"/>
          </a:xfrm>
        </p:spPr>
        <p:txBody>
          <a:bodyPr>
            <a:normAutofit/>
          </a:bodyPr>
          <a:lstStyle/>
          <a:p>
            <a:pPr algn="just"/>
            <a:r>
              <a:rPr lang="en-US" sz="1600" dirty="0"/>
              <a:t>Objects communicate by passing </a:t>
            </a:r>
            <a:r>
              <a:rPr lang="en-US" sz="1600" dirty="0" smtClean="0"/>
              <a:t>messages. Static </a:t>
            </a:r>
            <a:r>
              <a:rPr lang="en-US" sz="1600" dirty="0"/>
              <a:t>methods can be invoked on </a:t>
            </a:r>
            <a:r>
              <a:rPr lang="en-US" sz="1600" b="1" dirty="0">
                <a:solidFill>
                  <a:srgbClr val="7030A0"/>
                </a:solidFill>
              </a:rPr>
              <a:t>classes</a:t>
            </a:r>
            <a:r>
              <a:rPr lang="en-US" sz="1600" dirty="0"/>
              <a:t> in Java. Parameters in the method call provide one way of exchanging information between the caller object and the </a:t>
            </a:r>
            <a:r>
              <a:rPr lang="en-US" sz="1600" dirty="0" err="1"/>
              <a:t>callee</a:t>
            </a:r>
            <a:r>
              <a:rPr lang="en-US" sz="1600" dirty="0"/>
              <a:t> object (which need not be different). </a:t>
            </a:r>
            <a:endParaRPr lang="en-US" sz="1600" dirty="0" smtClean="0"/>
          </a:p>
          <a:p>
            <a:pPr algn="just"/>
            <a:endParaRPr lang="en-US" sz="1600" dirty="0"/>
          </a:p>
          <a:p>
            <a:pPr algn="just"/>
            <a:r>
              <a:rPr lang="en-US" sz="1600" dirty="0"/>
              <a:t>The syntax of a method call can be any one of the following</a:t>
            </a:r>
            <a:r>
              <a:rPr lang="en-US" sz="1600" dirty="0" smtClean="0"/>
              <a:t>:</a:t>
            </a:r>
            <a:endParaRPr lang="en-US" dirty="0" smtClean="0"/>
          </a:p>
          <a:p>
            <a:r>
              <a:rPr lang="en-US" sz="1600" dirty="0"/>
              <a:t>&lt;</a:t>
            </a:r>
            <a:r>
              <a:rPr lang="en-US" sz="1600" dirty="0">
                <a:solidFill>
                  <a:srgbClr val="7030A0"/>
                </a:solidFill>
              </a:rPr>
              <a:t>object reference&gt;.&lt;</a:t>
            </a:r>
            <a:r>
              <a:rPr lang="en-US" sz="1600" dirty="0"/>
              <a:t>method name&gt; (&lt;actual parameter list&gt;)</a:t>
            </a:r>
            <a:br>
              <a:rPr lang="en-US" sz="1600" dirty="0"/>
            </a:br>
            <a:r>
              <a:rPr lang="en-US" sz="1600" dirty="0"/>
              <a:t>&lt;</a:t>
            </a:r>
            <a:r>
              <a:rPr lang="en-US" sz="1600" dirty="0">
                <a:solidFill>
                  <a:srgbClr val="7030A0"/>
                </a:solidFill>
              </a:rPr>
              <a:t>class name</a:t>
            </a:r>
            <a:r>
              <a:rPr lang="en-US" sz="1600" dirty="0"/>
              <a:t>&gt;.&lt;static method name&gt; (&lt;actual parameter list&gt;)</a:t>
            </a:r>
            <a:br>
              <a:rPr lang="en-US" sz="1600" dirty="0"/>
            </a:br>
            <a:r>
              <a:rPr lang="en-US" sz="1600" dirty="0"/>
              <a:t>&lt;</a:t>
            </a:r>
            <a:r>
              <a:rPr lang="en-US" sz="1600" dirty="0">
                <a:solidFill>
                  <a:srgbClr val="7030A0"/>
                </a:solidFill>
              </a:rPr>
              <a:t>method name</a:t>
            </a:r>
            <a:r>
              <a:rPr lang="en-US" sz="1600" dirty="0"/>
              <a:t>&gt; (&lt;actual parameter list</a:t>
            </a:r>
            <a:r>
              <a:rPr lang="en-US" sz="1600" dirty="0" smtClean="0"/>
              <a:t>&gt;)</a:t>
            </a:r>
          </a:p>
          <a:p>
            <a:pPr algn="just"/>
            <a:endParaRPr lang="en-US" sz="1600" dirty="0" smtClean="0"/>
          </a:p>
          <a:p>
            <a:pPr algn="just"/>
            <a:r>
              <a:rPr lang="en-US" sz="1600" dirty="0" smtClean="0"/>
              <a:t>The </a:t>
            </a:r>
            <a:r>
              <a:rPr lang="en-US" sz="1600" dirty="0"/>
              <a:t>&lt;actual parameter list&gt; is comma-separated if there is more than one parameter. The </a:t>
            </a:r>
            <a:r>
              <a:rPr lang="en-US" sz="1600" dirty="0" smtClean="0"/>
              <a:t>parentheses </a:t>
            </a:r>
            <a:r>
              <a:rPr lang="en-US" sz="1600" dirty="0"/>
              <a:t>are mandatory even if the actual parameter list is empty</a:t>
            </a:r>
            <a:r>
              <a:rPr lang="en-US" sz="1600" dirty="0" smtClean="0"/>
              <a:t>.</a:t>
            </a:r>
          </a:p>
          <a:p>
            <a:pPr algn="just"/>
            <a:endParaRPr lang="en-US" sz="1600" dirty="0" smtClean="0"/>
          </a:p>
          <a:p>
            <a:r>
              <a:rPr lang="en-US" sz="1600" dirty="0" err="1"/>
              <a:t>objRef.doIt</a:t>
            </a:r>
            <a:r>
              <a:rPr lang="en-US" sz="1600" dirty="0"/>
              <a:t>(time, place); </a:t>
            </a:r>
            <a:r>
              <a:rPr lang="en-US" sz="1600" dirty="0" smtClean="0"/>
              <a:t>    		// </a:t>
            </a:r>
            <a:r>
              <a:rPr lang="en-US" sz="1600" dirty="0"/>
              <a:t>Explicit object reference </a:t>
            </a:r>
            <a:endParaRPr lang="en-US" sz="1600" dirty="0" smtClean="0"/>
          </a:p>
          <a:p>
            <a:r>
              <a:rPr lang="en-US" sz="1600" dirty="0" err="1" smtClean="0"/>
              <a:t>int</a:t>
            </a:r>
            <a:r>
              <a:rPr lang="en-US" sz="1600" dirty="0" smtClean="0"/>
              <a:t> </a:t>
            </a:r>
            <a:r>
              <a:rPr lang="en-US" sz="1600" dirty="0"/>
              <a:t>i = </a:t>
            </a:r>
            <a:r>
              <a:rPr lang="en-US" sz="1600" dirty="0" err="1"/>
              <a:t>java.lang.Math.abs</a:t>
            </a:r>
            <a:r>
              <a:rPr lang="en-US" sz="1600" dirty="0"/>
              <a:t>(-1); </a:t>
            </a:r>
            <a:r>
              <a:rPr lang="en-US" sz="1600" dirty="0" smtClean="0"/>
              <a:t>	// </a:t>
            </a:r>
            <a:r>
              <a:rPr lang="en-US" sz="1600" dirty="0"/>
              <a:t>Fully qualified class name </a:t>
            </a:r>
            <a:endParaRPr lang="en-US" sz="1600" dirty="0" smtClean="0"/>
          </a:p>
          <a:p>
            <a:r>
              <a:rPr lang="en-US" sz="1600" dirty="0" err="1" smtClean="0"/>
              <a:t>int</a:t>
            </a:r>
            <a:r>
              <a:rPr lang="en-US" sz="1600" dirty="0" smtClean="0"/>
              <a:t> </a:t>
            </a:r>
            <a:r>
              <a:rPr lang="en-US" sz="1600" dirty="0"/>
              <a:t>j = </a:t>
            </a:r>
            <a:r>
              <a:rPr lang="en-US" sz="1600" dirty="0" err="1"/>
              <a:t>Math.abs</a:t>
            </a:r>
            <a:r>
              <a:rPr lang="en-US" sz="1600" dirty="0"/>
              <a:t>(-1</a:t>
            </a:r>
            <a:r>
              <a:rPr lang="en-US" sz="1600" dirty="0" smtClean="0"/>
              <a:t>);		 </a:t>
            </a:r>
            <a:r>
              <a:rPr lang="en-US" sz="1600" dirty="0"/>
              <a:t>// Class name </a:t>
            </a:r>
            <a:endParaRPr lang="en-US" sz="1600" dirty="0" smtClean="0"/>
          </a:p>
          <a:p>
            <a:r>
              <a:rPr lang="en-US" sz="1600" dirty="0" err="1" smtClean="0"/>
              <a:t>someMethod</a:t>
            </a:r>
            <a:r>
              <a:rPr lang="en-US" sz="1600" dirty="0" smtClean="0"/>
              <a:t>(</a:t>
            </a:r>
            <a:r>
              <a:rPr lang="en-US" sz="1600" dirty="0" err="1" smtClean="0"/>
              <a:t>ofValue</a:t>
            </a:r>
            <a:r>
              <a:rPr lang="en-US" sz="1600" dirty="0"/>
              <a:t>); </a:t>
            </a:r>
            <a:r>
              <a:rPr lang="en-US" sz="1600" dirty="0" smtClean="0"/>
              <a:t>		// </a:t>
            </a:r>
            <a:r>
              <a:rPr lang="en-US" sz="1600" dirty="0"/>
              <a:t>Object or class implicitly implied </a:t>
            </a:r>
            <a:r>
              <a:rPr lang="en-US" sz="1600" dirty="0" err="1"/>
              <a:t>someObjRef.make</a:t>
            </a:r>
            <a:r>
              <a:rPr lang="en-US" sz="1600" dirty="0"/>
              <a:t>().make().make(); </a:t>
            </a:r>
            <a:r>
              <a:rPr lang="en-US" sz="1600" dirty="0" smtClean="0"/>
              <a:t>	// </a:t>
            </a:r>
            <a:r>
              <a:rPr lang="en-US" sz="1600" dirty="0"/>
              <a:t>make() returns an object reference </a:t>
            </a:r>
            <a:endParaRPr lang="en-US" sz="1600" dirty="0" smtClean="0"/>
          </a:p>
          <a:p>
            <a:pPr algn="just"/>
            <a:endParaRPr lang="en-US" sz="1600" dirty="0"/>
          </a:p>
        </p:txBody>
      </p:sp>
    </p:spTree>
    <p:extLst>
      <p:ext uri="{BB962C8B-B14F-4D97-AF65-F5344CB8AC3E}">
        <p14:creationId xmlns:p14="http://schemas.microsoft.com/office/powerpoint/2010/main" val="41773426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anim calcmode="lin" valueType="num">
                                      <p:cBhvr additive="base">
                                        <p:cTn id="3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 calcmode="lin" valueType="num">
                                      <p:cBhvr additive="base">
                                        <p:cTn id="3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anim calcmode="lin" valueType="num">
                                      <p:cBhvr additive="base">
                                        <p:cTn id="43"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10" end="10"/>
                                            </p:txEl>
                                          </p:spTgt>
                                        </p:tgtEl>
                                        <p:attrNameLst>
                                          <p:attrName>style.visibility</p:attrName>
                                        </p:attrNameLst>
                                      </p:cBhvr>
                                      <p:to>
                                        <p:strVal val="visible"/>
                                      </p:to>
                                    </p:set>
                                    <p:anim calcmode="lin" valueType="num">
                                      <p:cBhvr additive="base">
                                        <p:cTn id="49"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lgn="just"/>
            <a:r>
              <a:rPr lang="en-US" sz="1600" dirty="0"/>
              <a:t>The dot operator </a:t>
            </a:r>
            <a:r>
              <a:rPr lang="en-US" sz="1600" dirty="0" smtClean="0"/>
              <a:t>‘</a:t>
            </a:r>
            <a:r>
              <a:rPr lang="en-US" sz="4800" dirty="0" smtClean="0">
                <a:solidFill>
                  <a:srgbClr val="FF0000"/>
                </a:solidFill>
              </a:rPr>
              <a:t>.</a:t>
            </a:r>
            <a:r>
              <a:rPr lang="en-US" sz="1600" dirty="0" smtClean="0"/>
              <a:t>’ </a:t>
            </a:r>
            <a:r>
              <a:rPr lang="en-US" sz="1600" dirty="0"/>
              <a:t>has </a:t>
            </a:r>
            <a:r>
              <a:rPr lang="en-US" sz="1600" dirty="0">
                <a:solidFill>
                  <a:srgbClr val="FF0000"/>
                </a:solidFill>
              </a:rPr>
              <a:t>left associativity</a:t>
            </a:r>
            <a:r>
              <a:rPr lang="en-US" sz="1600" dirty="0"/>
              <a:t>. In the last code line, the first call of the make() method returns an object reference that indicates the object to execute the next call, and so on. This is an example of call chaining.</a:t>
            </a:r>
          </a:p>
          <a:p>
            <a:pPr algn="just"/>
            <a:r>
              <a:rPr lang="en-US" sz="1600" dirty="0" smtClean="0"/>
              <a:t>Actual </a:t>
            </a:r>
            <a:r>
              <a:rPr lang="en-US" sz="1600" dirty="0"/>
              <a:t>and formal parameters must be </a:t>
            </a:r>
            <a:r>
              <a:rPr lang="en-US" sz="1600" b="1" dirty="0">
                <a:solidFill>
                  <a:srgbClr val="7030A0"/>
                </a:solidFill>
              </a:rPr>
              <a:t>compatible</a:t>
            </a:r>
            <a:r>
              <a:rPr lang="en-US" sz="1600" dirty="0"/>
              <a:t> in the following respects:</a:t>
            </a:r>
          </a:p>
          <a:p>
            <a:pPr algn="just"/>
            <a:r>
              <a:rPr lang="en-US" sz="1600" dirty="0"/>
              <a:t>The number of actual parameters </a:t>
            </a:r>
            <a:r>
              <a:rPr lang="en-US" sz="1600" b="1" dirty="0">
                <a:solidFill>
                  <a:srgbClr val="7030A0"/>
                </a:solidFill>
              </a:rPr>
              <a:t>must equal </a:t>
            </a:r>
            <a:r>
              <a:rPr lang="en-US" sz="1600" dirty="0"/>
              <a:t>the number of formal parameters in the method definition.</a:t>
            </a:r>
          </a:p>
          <a:p>
            <a:pPr algn="just"/>
            <a:r>
              <a:rPr lang="en-US" sz="1600" dirty="0"/>
              <a:t>Corresponding individual actual and formal parameters must be type compatible. Method invocation conversions for primitive </a:t>
            </a:r>
            <a:r>
              <a:rPr lang="en-US" sz="1600" dirty="0" smtClean="0"/>
              <a:t>values </a:t>
            </a:r>
            <a:r>
              <a:rPr lang="en-US" sz="1600" dirty="0"/>
              <a:t>and those for reference </a:t>
            </a:r>
            <a:r>
              <a:rPr lang="en-US" sz="1600" dirty="0" smtClean="0"/>
              <a:t>types.</a:t>
            </a:r>
          </a:p>
          <a:p>
            <a:pPr algn="just"/>
            <a:endParaRPr lang="en-US" sz="1600" dirty="0"/>
          </a:p>
          <a:p>
            <a:pPr algn="just"/>
            <a:endParaRPr lang="en-US" sz="1600" dirty="0"/>
          </a:p>
        </p:txBody>
      </p:sp>
      <p:graphicFrame>
        <p:nvGraphicFramePr>
          <p:cNvPr id="4" name="Table 3"/>
          <p:cNvGraphicFramePr>
            <a:graphicFrameLocks noGrp="1"/>
          </p:cNvGraphicFramePr>
          <p:nvPr>
            <p:extLst>
              <p:ext uri="{D42A27DB-BD31-4B8C-83A1-F6EECF244321}">
                <p14:modId xmlns:p14="http://schemas.microsoft.com/office/powerpoint/2010/main" val="4149907734"/>
              </p:ext>
            </p:extLst>
          </p:nvPr>
        </p:nvGraphicFramePr>
        <p:xfrm>
          <a:off x="838200" y="4267200"/>
          <a:ext cx="7620000" cy="1478280"/>
        </p:xfrm>
        <a:graphic>
          <a:graphicData uri="http://schemas.openxmlformats.org/drawingml/2006/table">
            <a:tbl>
              <a:tblPr/>
              <a:tblGrid>
                <a:gridCol w="3810000"/>
                <a:gridCol w="3810000"/>
              </a:tblGrid>
              <a:tr h="0">
                <a:tc>
                  <a:txBody>
                    <a:bodyPr/>
                    <a:lstStyle/>
                    <a:p>
                      <a:r>
                        <a:rPr lang="en-US" i="1" dirty="0">
                          <a:solidFill>
                            <a:srgbClr val="7030A0"/>
                          </a:solidFill>
                        </a:rPr>
                        <a:t>Data Type of the Formal Parameters</a:t>
                      </a:r>
                    </a:p>
                  </a:txBody>
                  <a:tcPr marL="47625" marR="47625" marT="47625" marB="476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i="1" dirty="0">
                          <a:solidFill>
                            <a:srgbClr val="7030A0"/>
                          </a:solidFill>
                        </a:rPr>
                        <a:t>Value Passed</a:t>
                      </a:r>
                    </a:p>
                  </a:txBody>
                  <a:tcPr marL="47625" marR="47625" marT="47625" marB="476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lang="en-US" dirty="0"/>
                        <a:t>Primitive data types</a:t>
                      </a:r>
                    </a:p>
                  </a:txBody>
                  <a:tcPr marL="47625" marR="47625" marT="47625" marB="476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t>Primitive data value</a:t>
                      </a:r>
                    </a:p>
                  </a:txBody>
                  <a:tcPr marL="47625" marR="47625" marT="47625" marB="476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lang="en-US" dirty="0"/>
                        <a:t>Class type</a:t>
                      </a:r>
                    </a:p>
                  </a:txBody>
                  <a:tcPr marL="47625" marR="47625" marT="47625" marB="476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t>Reference value</a:t>
                      </a:r>
                    </a:p>
                  </a:txBody>
                  <a:tcPr marL="47625" marR="47625" marT="47625" marB="476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lang="en-US" dirty="0"/>
                        <a:t>Array type</a:t>
                      </a:r>
                    </a:p>
                  </a:txBody>
                  <a:tcPr marL="47625" marR="47625" marT="47625" marB="476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Reference value</a:t>
                      </a:r>
                    </a:p>
                  </a:txBody>
                  <a:tcPr marL="47625" marR="47625" marT="47625" marB="476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5952060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4"/>
                                        </p:tgtEl>
                                        <p:attrNameLst>
                                          <p:attrName>style.visibility</p:attrName>
                                        </p:attrNameLst>
                                      </p:cBhvr>
                                      <p:to>
                                        <p:strVal val="visible"/>
                                      </p:to>
                                    </p:set>
                                    <p:anim calcmode="lin" valueType="num">
                                      <p:cBhvr additive="base">
                                        <p:cTn id="31" dur="500" fill="hold"/>
                                        <p:tgtEl>
                                          <p:spTgt spid="4"/>
                                        </p:tgtEl>
                                        <p:attrNameLst>
                                          <p:attrName>ppt_x</p:attrName>
                                        </p:attrNameLst>
                                      </p:cBhvr>
                                      <p:tavLst>
                                        <p:tav tm="0">
                                          <p:val>
                                            <p:strVal val="#ppt_x"/>
                                          </p:val>
                                        </p:tav>
                                        <p:tav tm="100000">
                                          <p:val>
                                            <p:strVal val="#ppt_x"/>
                                          </p:val>
                                        </p:tav>
                                      </p:tavLst>
                                    </p:anim>
                                    <p:anim calcmode="lin" valueType="num">
                                      <p:cBhvr additive="base">
                                        <p:cTn id="3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229600" cy="1143000"/>
          </a:xfrm>
        </p:spPr>
        <p:txBody>
          <a:bodyPr>
            <a:normAutofit/>
          </a:bodyPr>
          <a:lstStyle/>
          <a:p>
            <a:r>
              <a:rPr lang="en-US" sz="3200" b="1" dirty="0">
                <a:solidFill>
                  <a:srgbClr val="7030A0"/>
                </a:solidFill>
              </a:rPr>
              <a:t>Passing Primitive Data Values</a:t>
            </a:r>
            <a:endParaRPr lang="en-US" sz="3200" dirty="0">
              <a:solidFill>
                <a:srgbClr val="7030A0"/>
              </a:solidFill>
            </a:endParaRPr>
          </a:p>
        </p:txBody>
      </p:sp>
      <p:sp>
        <p:nvSpPr>
          <p:cNvPr id="3" name="Content Placeholder 2"/>
          <p:cNvSpPr>
            <a:spLocks noGrp="1"/>
          </p:cNvSpPr>
          <p:nvPr>
            <p:ph idx="1"/>
          </p:nvPr>
        </p:nvSpPr>
        <p:spPr>
          <a:xfrm>
            <a:off x="457200" y="1295400"/>
            <a:ext cx="8229600" cy="4830763"/>
          </a:xfrm>
        </p:spPr>
        <p:txBody>
          <a:bodyPr>
            <a:normAutofit/>
          </a:bodyPr>
          <a:lstStyle/>
          <a:p>
            <a:pPr algn="just"/>
            <a:r>
              <a:rPr lang="en-US" sz="1600" dirty="0"/>
              <a:t>When the actual parameter is a variable of a primitive data type, the value of the variable is copied to the formal parameter at method invocation. Since formal parameters are local to the method, </a:t>
            </a:r>
            <a:r>
              <a:rPr lang="en-US" sz="1600" b="1" dirty="0">
                <a:solidFill>
                  <a:srgbClr val="7030A0"/>
                </a:solidFill>
              </a:rPr>
              <a:t>any changes made </a:t>
            </a:r>
            <a:r>
              <a:rPr lang="en-US" sz="1600" dirty="0"/>
              <a:t>to the formal parameter </a:t>
            </a:r>
            <a:r>
              <a:rPr lang="en-US" sz="1600" b="1" i="1" dirty="0">
                <a:solidFill>
                  <a:srgbClr val="7030A0"/>
                </a:solidFill>
              </a:rPr>
              <a:t>will not be reflected </a:t>
            </a:r>
            <a:r>
              <a:rPr lang="en-US" sz="1600" dirty="0"/>
              <a:t>in the actual parameter after the call completes.</a:t>
            </a:r>
          </a:p>
          <a:p>
            <a:pPr algn="just"/>
            <a:r>
              <a:rPr lang="en-US" sz="1600" dirty="0"/>
              <a:t>Note that the actual parameter can be an expression that is evaluated first, and the resulting value is then passed.</a:t>
            </a:r>
          </a:p>
          <a:p>
            <a:pPr algn="just"/>
            <a:r>
              <a:rPr lang="en-US" sz="1600" dirty="0"/>
              <a:t>Type conversions between actual and formal parameters of primitive data types are similar to those for numeric assignment conversions (i.e., widening primitive conversions are implicitly applied). However, for parameter passing there are no implicit narrowing </a:t>
            </a:r>
            <a:r>
              <a:rPr lang="en-US" sz="1600" dirty="0" smtClean="0"/>
              <a:t>conversions.</a:t>
            </a:r>
            <a:endParaRPr lang="en-US" sz="1600" dirty="0"/>
          </a:p>
          <a:p>
            <a:pPr algn="just"/>
            <a:r>
              <a:rPr lang="en-US" sz="1600" dirty="0"/>
              <a:t>Example:-</a:t>
            </a:r>
            <a:r>
              <a:rPr lang="en-US" sz="1600" dirty="0" smtClean="0">
                <a:solidFill>
                  <a:srgbClr val="FF0000"/>
                </a:solidFill>
              </a:rPr>
              <a:t>CustomerOne.java</a:t>
            </a:r>
            <a:endParaRPr lang="en-US" sz="1600" dirty="0">
              <a:solidFill>
                <a:srgbClr val="FF0000"/>
              </a:solidFill>
            </a:endParaRPr>
          </a:p>
        </p:txBody>
      </p:sp>
    </p:spTree>
    <p:extLst>
      <p:ext uri="{BB962C8B-B14F-4D97-AF65-F5344CB8AC3E}">
        <p14:creationId xmlns:p14="http://schemas.microsoft.com/office/powerpoint/2010/main" val="22210972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i="1" dirty="0">
                <a:solidFill>
                  <a:srgbClr val="7030A0"/>
                </a:solidFill>
              </a:rPr>
              <a:t>Passing Object Reference Values</a:t>
            </a:r>
            <a:endParaRPr lang="en-US" sz="3200" i="1" dirty="0">
              <a:solidFill>
                <a:srgbClr val="7030A0"/>
              </a:solidFill>
            </a:endParaRPr>
          </a:p>
        </p:txBody>
      </p:sp>
      <p:sp>
        <p:nvSpPr>
          <p:cNvPr id="3" name="Content Placeholder 2"/>
          <p:cNvSpPr>
            <a:spLocks noGrp="1"/>
          </p:cNvSpPr>
          <p:nvPr>
            <p:ph idx="1"/>
          </p:nvPr>
        </p:nvSpPr>
        <p:spPr>
          <a:xfrm>
            <a:off x="457200" y="1371600"/>
            <a:ext cx="8229600" cy="4754563"/>
          </a:xfrm>
        </p:spPr>
        <p:txBody>
          <a:bodyPr>
            <a:normAutofit/>
          </a:bodyPr>
          <a:lstStyle/>
          <a:p>
            <a:pPr algn="just"/>
            <a:r>
              <a:rPr lang="en-US" sz="1600" dirty="0"/>
              <a:t>If an actual parameter is a reference to an object, then the reference value is passed. This means that both the </a:t>
            </a:r>
            <a:r>
              <a:rPr lang="en-US" sz="1600" b="1" i="1" dirty="0">
                <a:solidFill>
                  <a:srgbClr val="7030A0"/>
                </a:solidFill>
              </a:rPr>
              <a:t>actual parameter </a:t>
            </a:r>
            <a:r>
              <a:rPr lang="en-US" sz="1600" dirty="0"/>
              <a:t>and the </a:t>
            </a:r>
            <a:r>
              <a:rPr lang="en-US" sz="1600" b="1" i="1" dirty="0">
                <a:solidFill>
                  <a:srgbClr val="7030A0"/>
                </a:solidFill>
              </a:rPr>
              <a:t>formal parameter </a:t>
            </a:r>
            <a:r>
              <a:rPr lang="en-US" sz="1600" dirty="0"/>
              <a:t>are</a:t>
            </a:r>
            <a:r>
              <a:rPr lang="en-US" sz="1600" b="1" dirty="0">
                <a:solidFill>
                  <a:srgbClr val="FF0000"/>
                </a:solidFill>
              </a:rPr>
              <a:t> aliases </a:t>
            </a:r>
            <a:r>
              <a:rPr lang="en-US" sz="1600" dirty="0"/>
              <a:t>to the object denoted by this reference value during the invocation of the method. </a:t>
            </a:r>
            <a:endParaRPr lang="en-US" sz="1600" dirty="0" smtClean="0"/>
          </a:p>
          <a:p>
            <a:pPr algn="just"/>
            <a:r>
              <a:rPr lang="en-US" sz="1600" dirty="0" smtClean="0"/>
              <a:t>In </a:t>
            </a:r>
            <a:r>
              <a:rPr lang="en-US" sz="1600" dirty="0"/>
              <a:t>particular, this implies that </a:t>
            </a:r>
            <a:r>
              <a:rPr lang="en-US" sz="1600" b="1" dirty="0">
                <a:solidFill>
                  <a:srgbClr val="7030A0"/>
                </a:solidFill>
              </a:rPr>
              <a:t>changes made </a:t>
            </a:r>
            <a:r>
              <a:rPr lang="en-US" sz="1600" dirty="0"/>
              <a:t>to the object </a:t>
            </a:r>
            <a:r>
              <a:rPr lang="en-US" sz="1600" b="1" dirty="0">
                <a:solidFill>
                  <a:srgbClr val="7030A0"/>
                </a:solidFill>
              </a:rPr>
              <a:t>via</a:t>
            </a:r>
            <a:r>
              <a:rPr lang="en-US" sz="1600" dirty="0"/>
              <a:t> the </a:t>
            </a:r>
            <a:r>
              <a:rPr lang="en-US" sz="1600" b="1" dirty="0">
                <a:solidFill>
                  <a:srgbClr val="7030A0"/>
                </a:solidFill>
              </a:rPr>
              <a:t>formal parameter </a:t>
            </a:r>
            <a:r>
              <a:rPr lang="en-US" sz="1600" dirty="0"/>
              <a:t>will be </a:t>
            </a:r>
            <a:r>
              <a:rPr lang="en-US" sz="1600" b="1" dirty="0">
                <a:solidFill>
                  <a:srgbClr val="7030A0"/>
                </a:solidFill>
              </a:rPr>
              <a:t>apparent</a:t>
            </a:r>
            <a:r>
              <a:rPr lang="en-US" sz="1600" dirty="0"/>
              <a:t> after the </a:t>
            </a:r>
            <a:r>
              <a:rPr lang="en-US" sz="1600" b="1" dirty="0">
                <a:solidFill>
                  <a:srgbClr val="7030A0"/>
                </a:solidFill>
              </a:rPr>
              <a:t>call returns</a:t>
            </a:r>
            <a:r>
              <a:rPr lang="en-US" sz="1600" dirty="0"/>
              <a:t>. </a:t>
            </a:r>
            <a:endParaRPr lang="en-US" sz="1600" dirty="0" smtClean="0"/>
          </a:p>
          <a:p>
            <a:pPr algn="just"/>
            <a:r>
              <a:rPr lang="en-US" sz="1600" dirty="0"/>
              <a:t>Example:-</a:t>
            </a:r>
            <a:r>
              <a:rPr lang="en-US" sz="1600" dirty="0" smtClean="0">
                <a:solidFill>
                  <a:srgbClr val="FF0000"/>
                </a:solidFill>
              </a:rPr>
              <a:t>CustomerTwo.java</a:t>
            </a:r>
          </a:p>
          <a:p>
            <a:pPr algn="just"/>
            <a:endParaRPr lang="en-US" sz="1600" dirty="0" smtClean="0">
              <a:solidFill>
                <a:srgbClr val="FF0000"/>
              </a:solidFill>
            </a:endParaRPr>
          </a:p>
          <a:p>
            <a:pPr marL="0" indent="0" algn="just">
              <a:buNone/>
            </a:pPr>
            <a:r>
              <a:rPr lang="en-US" sz="1600" b="1" dirty="0" smtClean="0">
                <a:solidFill>
                  <a:srgbClr val="7030A0"/>
                </a:solidFill>
              </a:rPr>
              <a:t>Passing </a:t>
            </a:r>
            <a:r>
              <a:rPr lang="en-US" sz="1600" b="1" dirty="0">
                <a:solidFill>
                  <a:srgbClr val="7030A0"/>
                </a:solidFill>
              </a:rPr>
              <a:t>Array References :</a:t>
            </a:r>
            <a:r>
              <a:rPr lang="en-US" sz="1600" dirty="0" smtClean="0">
                <a:solidFill>
                  <a:srgbClr val="FF0000"/>
                </a:solidFill>
              </a:rPr>
              <a:t>Percolate.java</a:t>
            </a:r>
          </a:p>
          <a:p>
            <a:pPr marL="0" indent="0" algn="just">
              <a:buNone/>
            </a:pPr>
            <a:endParaRPr lang="en-US" sz="1600" dirty="0" smtClean="0">
              <a:solidFill>
                <a:srgbClr val="FF0000"/>
              </a:solidFill>
            </a:endParaRPr>
          </a:p>
          <a:p>
            <a:pPr algn="just"/>
            <a:r>
              <a:rPr lang="en-US" sz="1600" b="1" dirty="0">
                <a:solidFill>
                  <a:srgbClr val="7030A0"/>
                </a:solidFill>
              </a:rPr>
              <a:t>'final' </a:t>
            </a:r>
            <a:r>
              <a:rPr lang="en-US" sz="1600" b="1" dirty="0" err="1" smtClean="0">
                <a:solidFill>
                  <a:srgbClr val="7030A0"/>
                </a:solidFill>
              </a:rPr>
              <a:t>Parameters:</a:t>
            </a:r>
            <a:r>
              <a:rPr lang="en-US" sz="1600" dirty="0" err="1"/>
              <a:t>A</a:t>
            </a:r>
            <a:r>
              <a:rPr lang="en-US" sz="1600" dirty="0"/>
              <a:t> formal parameter can be declared with the keyword final preceding the parameter declaration in the method definition. </a:t>
            </a:r>
            <a:endParaRPr lang="en-US" sz="1600" dirty="0" smtClean="0"/>
          </a:p>
          <a:p>
            <a:pPr algn="just"/>
            <a:r>
              <a:rPr lang="en-US" sz="1600" dirty="0" smtClean="0"/>
              <a:t>A </a:t>
            </a:r>
            <a:r>
              <a:rPr lang="en-US" sz="1600" dirty="0"/>
              <a:t>final parameter is also known as a blank final variable; that is, it is blank (uninitialized) until a value is assigned to it, (for example, at method invocation) and then the value in the variable cannot be changed during the lifetime of the variable </a:t>
            </a:r>
            <a:r>
              <a:rPr lang="en-US" sz="1600" dirty="0" smtClean="0"/>
              <a:t>. </a:t>
            </a:r>
            <a:endParaRPr lang="en-US" sz="1600" dirty="0"/>
          </a:p>
          <a:p>
            <a:pPr algn="just"/>
            <a:r>
              <a:rPr lang="en-US" sz="1600" dirty="0" smtClean="0"/>
              <a:t>The </a:t>
            </a:r>
            <a:r>
              <a:rPr lang="en-US" sz="1600" dirty="0"/>
              <a:t>compiler can treat such blank final variables as constants for code optimization purposes. Whether a formal parameter is declared as final, does not affect the caller's </a:t>
            </a:r>
            <a:r>
              <a:rPr lang="en-US" sz="1600" dirty="0" smtClean="0"/>
              <a:t>code.</a:t>
            </a:r>
          </a:p>
          <a:p>
            <a:pPr algn="just"/>
            <a:r>
              <a:rPr lang="en-US" sz="1600" dirty="0" smtClean="0">
                <a:solidFill>
                  <a:srgbClr val="7030A0"/>
                </a:solidFill>
              </a:rPr>
              <a:t>Example:-</a:t>
            </a:r>
            <a:r>
              <a:rPr lang="en-US" sz="1600" dirty="0" smtClean="0">
                <a:solidFill>
                  <a:srgbClr val="FF0000"/>
                </a:solidFill>
              </a:rPr>
              <a:t>CustomerTwo.java</a:t>
            </a:r>
            <a:endParaRPr lang="en-US" sz="1600" dirty="0">
              <a:solidFill>
                <a:srgbClr val="FF0000"/>
              </a:solidFill>
            </a:endParaRPr>
          </a:p>
          <a:p>
            <a:pPr algn="just"/>
            <a:endParaRPr lang="en-US" sz="1600" dirty="0">
              <a:solidFill>
                <a:srgbClr val="FF0000"/>
              </a:solidFill>
            </a:endParaRPr>
          </a:p>
          <a:p>
            <a:pPr algn="just"/>
            <a:endParaRPr lang="en-US" sz="1600" dirty="0" smtClean="0">
              <a:solidFill>
                <a:srgbClr val="7030A0"/>
              </a:solidFill>
            </a:endParaRPr>
          </a:p>
        </p:txBody>
      </p:sp>
    </p:spTree>
    <p:extLst>
      <p:ext uri="{BB962C8B-B14F-4D97-AF65-F5344CB8AC3E}">
        <p14:creationId xmlns:p14="http://schemas.microsoft.com/office/powerpoint/2010/main" val="23385531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 calcmode="lin" valueType="num">
                                      <p:cBhvr additive="base">
                                        <p:cTn id="3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anim calcmode="lin" valueType="num">
                                      <p:cBhvr additive="base">
                                        <p:cTn id="43"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9" end="9"/>
                                            </p:txEl>
                                          </p:spTgt>
                                        </p:tgtEl>
                                        <p:attrNameLst>
                                          <p:attrName>style.visibility</p:attrName>
                                        </p:attrNameLst>
                                      </p:cBhvr>
                                      <p:to>
                                        <p:strVal val="visible"/>
                                      </p:to>
                                    </p:set>
                                    <p:anim calcmode="lin" valueType="num">
                                      <p:cBhvr additive="base">
                                        <p:cTn id="49"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i="1" dirty="0">
                <a:solidFill>
                  <a:srgbClr val="7030A0"/>
                </a:solidFill>
              </a:rPr>
              <a:t>Program Arguments</a:t>
            </a:r>
            <a:endParaRPr lang="en-US" sz="3200" i="1" dirty="0">
              <a:solidFill>
                <a:srgbClr val="7030A0"/>
              </a:solidFill>
            </a:endParaRPr>
          </a:p>
        </p:txBody>
      </p:sp>
      <p:sp>
        <p:nvSpPr>
          <p:cNvPr id="3" name="Content Placeholder 2"/>
          <p:cNvSpPr>
            <a:spLocks noGrp="1"/>
          </p:cNvSpPr>
          <p:nvPr>
            <p:ph idx="1"/>
          </p:nvPr>
        </p:nvSpPr>
        <p:spPr>
          <a:xfrm>
            <a:off x="457200" y="1295400"/>
            <a:ext cx="8229600" cy="4830763"/>
          </a:xfrm>
        </p:spPr>
        <p:txBody>
          <a:bodyPr>
            <a:normAutofit/>
          </a:bodyPr>
          <a:lstStyle/>
          <a:p>
            <a:pPr algn="just"/>
            <a:r>
              <a:rPr lang="en-US" sz="1600" dirty="0" smtClean="0"/>
              <a:t>Any </a:t>
            </a:r>
            <a:r>
              <a:rPr lang="en-US" sz="1600" dirty="0"/>
              <a:t>arguments passed to the program on the </a:t>
            </a:r>
            <a:r>
              <a:rPr lang="en-US" sz="1600" b="1" dirty="0">
                <a:solidFill>
                  <a:srgbClr val="7030A0"/>
                </a:solidFill>
              </a:rPr>
              <a:t>command line </a:t>
            </a:r>
            <a:r>
              <a:rPr lang="en-US" sz="1600" dirty="0"/>
              <a:t>can be accessed in the main() method of the class specified on the command line:</a:t>
            </a:r>
          </a:p>
          <a:p>
            <a:pPr algn="just"/>
            <a:r>
              <a:rPr lang="en-US" sz="1600" dirty="0">
                <a:solidFill>
                  <a:srgbClr val="7030A0"/>
                </a:solidFill>
              </a:rPr>
              <a:t>java</a:t>
            </a:r>
            <a:r>
              <a:rPr lang="en-US" sz="1600" dirty="0"/>
              <a:t> Colors </a:t>
            </a:r>
            <a:r>
              <a:rPr lang="en-US" sz="1600" dirty="0">
                <a:solidFill>
                  <a:srgbClr val="FF0000"/>
                </a:solidFill>
              </a:rPr>
              <a:t>red</a:t>
            </a:r>
            <a:r>
              <a:rPr lang="en-US" sz="1600" dirty="0"/>
              <a:t> </a:t>
            </a:r>
            <a:r>
              <a:rPr lang="en-US" sz="1600" dirty="0">
                <a:solidFill>
                  <a:srgbClr val="00B050"/>
                </a:solidFill>
              </a:rPr>
              <a:t>green</a:t>
            </a:r>
            <a:r>
              <a:rPr lang="en-US" sz="1600" dirty="0"/>
              <a:t> </a:t>
            </a:r>
            <a:r>
              <a:rPr lang="en-US" sz="1600" dirty="0">
                <a:solidFill>
                  <a:srgbClr val="0070C0"/>
                </a:solidFill>
              </a:rPr>
              <a:t>blue </a:t>
            </a:r>
            <a:endParaRPr lang="en-US" sz="1600" dirty="0" smtClean="0">
              <a:solidFill>
                <a:srgbClr val="0070C0"/>
              </a:solidFill>
            </a:endParaRPr>
          </a:p>
          <a:p>
            <a:pPr algn="just"/>
            <a:r>
              <a:rPr lang="en-US" sz="1600" dirty="0" smtClean="0"/>
              <a:t>These </a:t>
            </a:r>
            <a:r>
              <a:rPr lang="en-US" sz="1600" dirty="0"/>
              <a:t>arguments are called program arguments. Note that the command name, </a:t>
            </a:r>
            <a:r>
              <a:rPr lang="en-US" sz="1600" b="1" dirty="0">
                <a:solidFill>
                  <a:srgbClr val="FF0000"/>
                </a:solidFill>
              </a:rPr>
              <a:t>java</a:t>
            </a:r>
            <a:r>
              <a:rPr lang="en-US" sz="1600" dirty="0"/>
              <a:t>, and the class name </a:t>
            </a:r>
            <a:r>
              <a:rPr lang="en-US" sz="1600" b="1" dirty="0">
                <a:solidFill>
                  <a:srgbClr val="FF0000"/>
                </a:solidFill>
              </a:rPr>
              <a:t>Colors</a:t>
            </a:r>
            <a:r>
              <a:rPr lang="en-US" sz="1600" dirty="0"/>
              <a:t> are </a:t>
            </a:r>
            <a:r>
              <a:rPr lang="en-US" sz="1600" b="1" dirty="0">
                <a:solidFill>
                  <a:srgbClr val="FF0000"/>
                </a:solidFill>
              </a:rPr>
              <a:t>not passed </a:t>
            </a:r>
            <a:r>
              <a:rPr lang="en-US" sz="1600" dirty="0"/>
              <a:t>to the main() method of the class Colors.</a:t>
            </a:r>
          </a:p>
          <a:p>
            <a:pPr algn="just"/>
            <a:r>
              <a:rPr lang="en-US" sz="1600" dirty="0"/>
              <a:t>Since the formal parameter of the main() method is an array of String objects, individual String elements in the array can be accessed by using the [] operator</a:t>
            </a:r>
            <a:r>
              <a:rPr lang="en-US" sz="1600" dirty="0" smtClean="0"/>
              <a:t>.</a:t>
            </a:r>
          </a:p>
          <a:p>
            <a:pPr algn="just"/>
            <a:r>
              <a:rPr lang="en-US" sz="1600" dirty="0"/>
              <a:t>When no arguments are specified on the command line, an array of zero String elements is created and passed to the main() method. This means that the value of the formal parameter in the main() method is never null.</a:t>
            </a:r>
          </a:p>
          <a:p>
            <a:r>
              <a:rPr lang="en-US" sz="1600" dirty="0"/>
              <a:t>Example:-</a:t>
            </a:r>
            <a:r>
              <a:rPr lang="en-US" sz="1600" dirty="0" smtClean="0">
                <a:solidFill>
                  <a:srgbClr val="FF0000"/>
                </a:solidFill>
              </a:rPr>
              <a:t>CommandlinArgMain.java</a:t>
            </a:r>
            <a:endParaRPr lang="en-US" sz="1600" dirty="0">
              <a:solidFill>
                <a:srgbClr val="FF0000"/>
              </a:solidFill>
            </a:endParaRPr>
          </a:p>
        </p:txBody>
      </p:sp>
    </p:spTree>
    <p:extLst>
      <p:ext uri="{BB962C8B-B14F-4D97-AF65-F5344CB8AC3E}">
        <p14:creationId xmlns:p14="http://schemas.microsoft.com/office/powerpoint/2010/main" val="39444315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pPr marL="0" indent="0">
              <a:buNone/>
            </a:pPr>
            <a:r>
              <a:rPr lang="en-US" sz="1600" b="1" i="1" dirty="0" smtClean="0">
                <a:solidFill>
                  <a:srgbClr val="7030A0"/>
                </a:solidFill>
              </a:rPr>
              <a:t>Associativity rules</a:t>
            </a:r>
          </a:p>
          <a:p>
            <a:r>
              <a:rPr lang="en-US" sz="1600" dirty="0" smtClean="0"/>
              <a:t>Associativity rules are used to determine which operator should be applied first if there are two operators with the same precedence, and these follow each other in the expression.</a:t>
            </a:r>
          </a:p>
          <a:p>
            <a:r>
              <a:rPr lang="en-US" sz="1600" dirty="0" smtClean="0">
                <a:solidFill>
                  <a:srgbClr val="7030A0"/>
                </a:solidFill>
              </a:rPr>
              <a:t>Left associativity </a:t>
            </a:r>
            <a:r>
              <a:rPr lang="en-US" sz="1600" dirty="0" smtClean="0"/>
              <a:t>implies grouping from left to right:</a:t>
            </a:r>
          </a:p>
          <a:p>
            <a:r>
              <a:rPr lang="en-US" sz="1600" dirty="0" smtClean="0"/>
              <a:t>1 + 2 - 3 is interpreted as ((1 + 2) - 3), since the binary operators + and - both have same precedence and left associativity.</a:t>
            </a:r>
          </a:p>
          <a:p>
            <a:r>
              <a:rPr lang="en-US" sz="1600" dirty="0" smtClean="0">
                <a:solidFill>
                  <a:srgbClr val="7030A0"/>
                </a:solidFill>
              </a:rPr>
              <a:t>Right associativity </a:t>
            </a:r>
            <a:r>
              <a:rPr lang="en-US" sz="1600" dirty="0" smtClean="0"/>
              <a:t>implies grouping from right to left:</a:t>
            </a:r>
          </a:p>
          <a:p>
            <a:r>
              <a:rPr lang="en-US" sz="1600" dirty="0" smtClean="0"/>
              <a:t>- - 4 is interpreted as (- (- 4)) (with the result 4), since the unary operator - has right associativity.</a:t>
            </a:r>
          </a:p>
          <a:p>
            <a:pPr marL="0" indent="0">
              <a:buNone/>
            </a:pPr>
            <a:r>
              <a:rPr lang="en-US" sz="1600" b="1" i="1" dirty="0">
                <a:solidFill>
                  <a:srgbClr val="7030A0"/>
                </a:solidFill>
              </a:rPr>
              <a:t>Evaluation Order of Operands</a:t>
            </a:r>
          </a:p>
          <a:p>
            <a:r>
              <a:rPr lang="en-US" sz="1600" dirty="0" smtClean="0"/>
              <a:t>The </a:t>
            </a:r>
            <a:r>
              <a:rPr lang="en-US" sz="1600" dirty="0"/>
              <a:t>operands of operators are evaluated from left to </a:t>
            </a:r>
            <a:r>
              <a:rPr lang="en-US" sz="1600" dirty="0" smtClean="0"/>
              <a:t>right.</a:t>
            </a:r>
          </a:p>
          <a:p>
            <a:pPr algn="just"/>
            <a:r>
              <a:rPr lang="en-US" sz="1600" dirty="0" smtClean="0"/>
              <a:t>All </a:t>
            </a:r>
            <a:r>
              <a:rPr lang="en-US" sz="1600" dirty="0"/>
              <a:t>operands of an operator are fully evaluated before the operator is applied. The only exceptions are the short-circuit conditional operators &amp;&amp;, ||, and </a:t>
            </a:r>
            <a:r>
              <a:rPr lang="en-US" sz="1600" dirty="0" smtClean="0"/>
              <a:t>?:.</a:t>
            </a:r>
          </a:p>
          <a:p>
            <a:pPr algn="just"/>
            <a:r>
              <a:rPr lang="en-US" sz="1600" dirty="0" smtClean="0"/>
              <a:t>         </a:t>
            </a:r>
            <a:r>
              <a:rPr lang="en-US" sz="1600" dirty="0" err="1" smtClean="0"/>
              <a:t>int</a:t>
            </a:r>
            <a:r>
              <a:rPr lang="en-US" sz="1600" dirty="0" smtClean="0"/>
              <a:t> </a:t>
            </a:r>
            <a:r>
              <a:rPr lang="en-US" sz="1600" dirty="0"/>
              <a:t>b=10;</a:t>
            </a:r>
          </a:p>
          <a:p>
            <a:pPr algn="just"/>
            <a:r>
              <a:rPr lang="en-US" sz="1600" dirty="0"/>
              <a:t>        </a:t>
            </a:r>
            <a:r>
              <a:rPr lang="en-US" sz="1600" dirty="0" smtClean="0"/>
              <a:t> </a:t>
            </a:r>
            <a:r>
              <a:rPr lang="en-US" sz="1600" dirty="0" err="1"/>
              <a:t>System.out.println</a:t>
            </a:r>
            <a:r>
              <a:rPr lang="en-US" sz="1600" dirty="0"/>
              <a:t>(b+(b=3));</a:t>
            </a:r>
          </a:p>
          <a:p>
            <a:pPr algn="just"/>
            <a:r>
              <a:rPr lang="en-US" sz="1600" dirty="0"/>
              <a:t>        </a:t>
            </a:r>
            <a:r>
              <a:rPr lang="en-US" sz="1600" dirty="0" smtClean="0"/>
              <a:t> </a:t>
            </a:r>
            <a:r>
              <a:rPr lang="en-US" sz="1600" dirty="0" err="1" smtClean="0"/>
              <a:t>System.out.println</a:t>
            </a:r>
            <a:r>
              <a:rPr lang="en-US" sz="1600" dirty="0"/>
              <a:t>((b=3)+b</a:t>
            </a:r>
            <a:r>
              <a:rPr lang="en-US" sz="1600" dirty="0" smtClean="0"/>
              <a:t>);</a:t>
            </a:r>
          </a:p>
          <a:p>
            <a:pPr algn="just"/>
            <a:r>
              <a:rPr lang="en-US" sz="1600" dirty="0"/>
              <a:t>Example:-</a:t>
            </a:r>
            <a:r>
              <a:rPr lang="en-US" sz="1600" dirty="0" smtClean="0">
                <a:solidFill>
                  <a:srgbClr val="FF0000"/>
                </a:solidFill>
              </a:rPr>
              <a:t>OperandsOrderExp.java</a:t>
            </a:r>
            <a:endParaRPr lang="en-US" sz="1600" dirty="0">
              <a:solidFill>
                <a:srgbClr val="FF0000"/>
              </a:solidFill>
            </a:endParaRPr>
          </a:p>
        </p:txBody>
      </p:sp>
    </p:spTree>
    <p:extLst>
      <p:ext uri="{BB962C8B-B14F-4D97-AF65-F5344CB8AC3E}">
        <p14:creationId xmlns:p14="http://schemas.microsoft.com/office/powerpoint/2010/main" val="2193240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3">
                                            <p:txEl>
                                              <p:pRg st="10" end="10"/>
                                            </p:txEl>
                                          </p:spTgt>
                                        </p:tgtEl>
                                        <p:attrNameLst>
                                          <p:attrName>style.visibility</p:attrName>
                                        </p:attrNameLst>
                                      </p:cBhvr>
                                      <p:to>
                                        <p:strVal val="visible"/>
                                      </p:to>
                                    </p:set>
                                    <p:anim calcmode="lin" valueType="num">
                                      <p:cBhvr additive="base">
                                        <p:cTn id="6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nodeType="clickEffect">
                                  <p:stCondLst>
                                    <p:cond delay="0"/>
                                  </p:stCondLst>
                                  <p:childTnLst>
                                    <p:set>
                                      <p:cBhvr>
                                        <p:cTn id="72" dur="1" fill="hold">
                                          <p:stCondLst>
                                            <p:cond delay="0"/>
                                          </p:stCondLst>
                                        </p:cTn>
                                        <p:tgtEl>
                                          <p:spTgt spid="3">
                                            <p:txEl>
                                              <p:pRg st="11" end="11"/>
                                            </p:txEl>
                                          </p:spTgt>
                                        </p:tgtEl>
                                        <p:attrNameLst>
                                          <p:attrName>style.visibility</p:attrName>
                                        </p:attrNameLst>
                                      </p:cBhvr>
                                      <p:to>
                                        <p:strVal val="visible"/>
                                      </p:to>
                                    </p:set>
                                    <p:anim calcmode="lin" valueType="num">
                                      <p:cBhvr additive="base">
                                        <p:cTn id="73"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nodeType="clickEffect">
                                  <p:stCondLst>
                                    <p:cond delay="0"/>
                                  </p:stCondLst>
                                  <p:childTnLst>
                                    <p:set>
                                      <p:cBhvr>
                                        <p:cTn id="78" dur="1" fill="hold">
                                          <p:stCondLst>
                                            <p:cond delay="0"/>
                                          </p:stCondLst>
                                        </p:cTn>
                                        <p:tgtEl>
                                          <p:spTgt spid="3">
                                            <p:txEl>
                                              <p:pRg st="12" end="12"/>
                                            </p:txEl>
                                          </p:spTgt>
                                        </p:tgtEl>
                                        <p:attrNameLst>
                                          <p:attrName>style.visibility</p:attrName>
                                        </p:attrNameLst>
                                      </p:cBhvr>
                                      <p:to>
                                        <p:strVal val="visible"/>
                                      </p:to>
                                    </p:set>
                                    <p:anim calcmode="lin" valueType="num">
                                      <p:cBhvr additive="base">
                                        <p:cTn id="79"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b="1" i="1" dirty="0">
                <a:solidFill>
                  <a:srgbClr val="7030A0"/>
                </a:solidFill>
              </a:rPr>
              <a:t>Narrowing and Widening</a:t>
            </a:r>
            <a:endParaRPr lang="en-US" dirty="0"/>
          </a:p>
        </p:txBody>
      </p:sp>
      <p:sp>
        <p:nvSpPr>
          <p:cNvPr id="3" name="Content Placeholder 2"/>
          <p:cNvSpPr>
            <a:spLocks noGrp="1"/>
          </p:cNvSpPr>
          <p:nvPr>
            <p:ph idx="1"/>
          </p:nvPr>
        </p:nvSpPr>
        <p:spPr>
          <a:xfrm>
            <a:off x="457200" y="1371600"/>
            <a:ext cx="8229600" cy="4754563"/>
          </a:xfrm>
        </p:spPr>
        <p:txBody>
          <a:bodyPr>
            <a:normAutofit fontScale="92500" lnSpcReduction="10000"/>
          </a:bodyPr>
          <a:lstStyle/>
          <a:p>
            <a:endParaRPr lang="en-US" dirty="0" smtClean="0"/>
          </a:p>
          <a:p>
            <a:endParaRPr lang="en-US" dirty="0"/>
          </a:p>
          <a:p>
            <a:pPr algn="just"/>
            <a:endParaRPr lang="en-US" sz="1600" dirty="0" smtClean="0"/>
          </a:p>
          <a:p>
            <a:pPr algn="just"/>
            <a:endParaRPr lang="en-US" sz="1600" dirty="0" smtClean="0"/>
          </a:p>
          <a:p>
            <a:pPr algn="just"/>
            <a:endParaRPr lang="en-US" sz="1600" dirty="0"/>
          </a:p>
          <a:p>
            <a:pPr algn="just"/>
            <a:r>
              <a:rPr lang="en-US" sz="1700" dirty="0"/>
              <a:t>For the primitive data types, the value of a narrower data type can be converted to a value of a broader data type without loss of information. This is called a </a:t>
            </a:r>
            <a:r>
              <a:rPr lang="en-US" sz="1700" dirty="0">
                <a:solidFill>
                  <a:srgbClr val="7030A0"/>
                </a:solidFill>
              </a:rPr>
              <a:t>widening</a:t>
            </a:r>
            <a:r>
              <a:rPr lang="en-US" sz="1700" dirty="0"/>
              <a:t> primitive conversion.</a:t>
            </a:r>
            <a:endParaRPr lang="en-US" sz="1700" b="1" i="1" dirty="0">
              <a:solidFill>
                <a:srgbClr val="7030A0"/>
              </a:solidFill>
            </a:endParaRPr>
          </a:p>
          <a:p>
            <a:pPr algn="just"/>
            <a:r>
              <a:rPr lang="en-US" sz="1700" dirty="0" smtClean="0"/>
              <a:t>Converting </a:t>
            </a:r>
            <a:r>
              <a:rPr lang="en-US" sz="1700" dirty="0"/>
              <a:t>from a broader data type to a narrower data type is called a </a:t>
            </a:r>
            <a:r>
              <a:rPr lang="en-US" sz="1700" dirty="0">
                <a:solidFill>
                  <a:srgbClr val="7030A0"/>
                </a:solidFill>
              </a:rPr>
              <a:t>narrowing</a:t>
            </a:r>
            <a:r>
              <a:rPr lang="en-US" sz="1700" dirty="0"/>
              <a:t> primitive conversion, which can result in loss of magnitude </a:t>
            </a:r>
            <a:r>
              <a:rPr lang="en-US" sz="1700" dirty="0" smtClean="0"/>
              <a:t>information.</a:t>
            </a:r>
          </a:p>
          <a:p>
            <a:pPr algn="just"/>
            <a:r>
              <a:rPr lang="en-US" sz="1700" dirty="0" smtClean="0"/>
              <a:t>All </a:t>
            </a:r>
            <a:r>
              <a:rPr lang="en-US" sz="1700" dirty="0"/>
              <a:t>conversions between </a:t>
            </a:r>
            <a:r>
              <a:rPr lang="en-US" sz="1700" dirty="0">
                <a:solidFill>
                  <a:srgbClr val="7030A0"/>
                </a:solidFill>
              </a:rPr>
              <a:t>char</a:t>
            </a:r>
            <a:r>
              <a:rPr lang="en-US" sz="1700" dirty="0"/>
              <a:t> and the two integer types </a:t>
            </a:r>
            <a:r>
              <a:rPr lang="en-US" sz="1700" dirty="0">
                <a:solidFill>
                  <a:srgbClr val="7030A0"/>
                </a:solidFill>
              </a:rPr>
              <a:t>byte</a:t>
            </a:r>
            <a:r>
              <a:rPr lang="en-US" sz="1700" dirty="0"/>
              <a:t> and </a:t>
            </a:r>
            <a:r>
              <a:rPr lang="en-US" sz="1700" dirty="0">
                <a:solidFill>
                  <a:srgbClr val="7030A0"/>
                </a:solidFill>
              </a:rPr>
              <a:t>short</a:t>
            </a:r>
            <a:r>
              <a:rPr lang="en-US" sz="1700" dirty="0"/>
              <a:t> are considered narrowing conversions: the reason being that the conversions between the unsigned type </a:t>
            </a:r>
            <a:r>
              <a:rPr lang="en-US" sz="1700" dirty="0" smtClean="0"/>
              <a:t>char </a:t>
            </a:r>
            <a:r>
              <a:rPr lang="en-US" sz="1700" dirty="0"/>
              <a:t>and the signed types byte or short can result in loss of </a:t>
            </a:r>
            <a:r>
              <a:rPr lang="en-US" sz="1700" dirty="0" smtClean="0"/>
              <a:t>information.</a:t>
            </a:r>
          </a:p>
          <a:p>
            <a:pPr algn="just"/>
            <a:r>
              <a:rPr lang="en-US" sz="1700" dirty="0"/>
              <a:t>Both narrowing and widening conversions can be either explicit (requiring a cast) or implicit. </a:t>
            </a:r>
            <a:r>
              <a:rPr lang="en-US" sz="1700" dirty="0">
                <a:solidFill>
                  <a:srgbClr val="7030A0"/>
                </a:solidFill>
              </a:rPr>
              <a:t>Widening</a:t>
            </a:r>
            <a:r>
              <a:rPr lang="en-US" sz="1700" dirty="0"/>
              <a:t> conversions are usually done </a:t>
            </a:r>
            <a:r>
              <a:rPr lang="en-US" sz="1700" dirty="0" smtClean="0">
                <a:solidFill>
                  <a:srgbClr val="7030A0"/>
                </a:solidFill>
              </a:rPr>
              <a:t>implicitly</a:t>
            </a:r>
            <a:r>
              <a:rPr lang="en-US" sz="1700" dirty="0" smtClean="0"/>
              <a:t>.</a:t>
            </a:r>
          </a:p>
          <a:p>
            <a:pPr algn="just"/>
            <a:r>
              <a:rPr lang="en-US" sz="1700" dirty="0" smtClean="0">
                <a:solidFill>
                  <a:srgbClr val="7030A0"/>
                </a:solidFill>
              </a:rPr>
              <a:t>Narrowing</a:t>
            </a:r>
            <a:r>
              <a:rPr lang="en-US" sz="1700" dirty="0" smtClean="0"/>
              <a:t> </a:t>
            </a:r>
            <a:r>
              <a:rPr lang="en-US" sz="1700" dirty="0"/>
              <a:t>conversions typically require a </a:t>
            </a:r>
            <a:r>
              <a:rPr lang="en-US" sz="1700" dirty="0">
                <a:solidFill>
                  <a:srgbClr val="7030A0"/>
                </a:solidFill>
              </a:rPr>
              <a:t>cast</a:t>
            </a:r>
            <a:r>
              <a:rPr lang="en-US" sz="1700" dirty="0"/>
              <a:t>. It is not illegal to use a cast for a widening conversion. However, the compiler will flag any conversions that require a </a:t>
            </a:r>
            <a:r>
              <a:rPr lang="en-US" sz="1700" dirty="0" smtClean="0"/>
              <a:t>cast.</a:t>
            </a:r>
            <a:endParaRPr lang="en-US" sz="1700"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1524000"/>
            <a:ext cx="6324600" cy="1330469"/>
          </a:xfrm>
          <a:prstGeom prst="rect">
            <a:avLst/>
          </a:prstGeom>
          <a:solidFill>
            <a:schemeClr val="accent1"/>
          </a:solidFill>
          <a:ln>
            <a:solidFill>
              <a:schemeClr val="accent2"/>
            </a:solidFill>
          </a:ln>
          <a:effectLst>
            <a:glow rad="127000">
              <a:schemeClr val="tx2"/>
            </a:glow>
          </a:effectLst>
        </p:spPr>
      </p:pic>
    </p:spTree>
    <p:extLst>
      <p:ext uri="{BB962C8B-B14F-4D97-AF65-F5344CB8AC3E}">
        <p14:creationId xmlns:p14="http://schemas.microsoft.com/office/powerpoint/2010/main" val="18656352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anim calcmode="lin" valueType="num">
                                      <p:cBhvr additive="base">
                                        <p:cTn id="7" dur="500" fill="hold"/>
                                        <p:tgtEl>
                                          <p:spTgt spid="3074"/>
                                        </p:tgtEl>
                                        <p:attrNameLst>
                                          <p:attrName>ppt_x</p:attrName>
                                        </p:attrNameLst>
                                      </p:cBhvr>
                                      <p:tavLst>
                                        <p:tav tm="0">
                                          <p:val>
                                            <p:strVal val="#ppt_x"/>
                                          </p:val>
                                        </p:tav>
                                        <p:tav tm="100000">
                                          <p:val>
                                            <p:strVal val="#ppt_x"/>
                                          </p:val>
                                        </p:tav>
                                      </p:tavLst>
                                    </p:anim>
                                    <p:anim calcmode="lin" valueType="num">
                                      <p:cBhvr additive="base">
                                        <p:cTn id="8" dur="500" fill="hold"/>
                                        <p:tgtEl>
                                          <p:spTgt spid="307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anim calcmode="lin" valueType="num">
                                      <p:cBhvr additive="base">
                                        <p:cTn id="1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 calcmode="lin" valueType="num">
                                      <p:cBhvr additive="base">
                                        <p:cTn id="1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anim calcmode="lin" valueType="num">
                                      <p:cBhvr additive="base">
                                        <p:cTn id="2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 calcmode="lin" valueType="num">
                                      <p:cBhvr additive="base">
                                        <p:cTn id="31"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anim calcmode="lin" valueType="num">
                                      <p:cBhvr additive="base">
                                        <p:cTn id="37"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a:solidFill>
                  <a:srgbClr val="7030A0"/>
                </a:solidFill>
              </a:rPr>
              <a:t/>
            </a:r>
            <a:br>
              <a:rPr lang="en-US" b="1" i="1" dirty="0">
                <a:solidFill>
                  <a:srgbClr val="7030A0"/>
                </a:solidFill>
              </a:rPr>
            </a:br>
            <a:r>
              <a:rPr lang="en-US" b="1" i="1" dirty="0">
                <a:solidFill>
                  <a:srgbClr val="7030A0"/>
                </a:solidFill>
              </a:rPr>
              <a:t>Conversions</a:t>
            </a:r>
            <a:br>
              <a:rPr lang="en-US" b="1" i="1" dirty="0">
                <a:solidFill>
                  <a:srgbClr val="7030A0"/>
                </a:solidFill>
              </a:rPr>
            </a:br>
            <a:endParaRPr lang="en-US" dirty="0"/>
          </a:p>
        </p:txBody>
      </p:sp>
      <p:sp>
        <p:nvSpPr>
          <p:cNvPr id="3" name="Content Placeholder 2"/>
          <p:cNvSpPr>
            <a:spLocks noGrp="1"/>
          </p:cNvSpPr>
          <p:nvPr>
            <p:ph idx="1"/>
          </p:nvPr>
        </p:nvSpPr>
        <p:spPr/>
        <p:txBody>
          <a:bodyPr>
            <a:normAutofit/>
          </a:bodyPr>
          <a:lstStyle/>
          <a:p>
            <a:pPr marL="0" indent="0">
              <a:buNone/>
            </a:pPr>
            <a:r>
              <a:rPr lang="en-US" sz="1600" b="1" i="1" dirty="0" smtClean="0">
                <a:solidFill>
                  <a:srgbClr val="7030A0"/>
                </a:solidFill>
              </a:rPr>
              <a:t>Conversions</a:t>
            </a:r>
          </a:p>
          <a:p>
            <a:pPr algn="just"/>
            <a:r>
              <a:rPr lang="en-US" sz="1600" dirty="0"/>
              <a:t>Java, being a strongly typed language, checks for type compatibility (i.e., checks if a type can substitute for another type in a given context) at compile time</a:t>
            </a:r>
            <a:r>
              <a:rPr lang="en-US" sz="1600" dirty="0" smtClean="0"/>
              <a:t>.</a:t>
            </a:r>
          </a:p>
          <a:p>
            <a:pPr algn="just"/>
            <a:r>
              <a:rPr lang="en-US" sz="1600" dirty="0"/>
              <a:t>some checks are only possible at runtime (for example, which type of object a reference actually denotes during execution</a:t>
            </a:r>
            <a:r>
              <a:rPr lang="en-US" sz="1600" dirty="0" smtClean="0"/>
              <a:t>).</a:t>
            </a:r>
          </a:p>
          <a:p>
            <a:r>
              <a:rPr lang="en-US" sz="1600" dirty="0"/>
              <a:t>In cases where an operator would have </a:t>
            </a:r>
            <a:r>
              <a:rPr lang="en-US" sz="1600" dirty="0">
                <a:solidFill>
                  <a:srgbClr val="7030A0"/>
                </a:solidFill>
              </a:rPr>
              <a:t>incompatible</a:t>
            </a:r>
            <a:r>
              <a:rPr lang="en-US" sz="1600" dirty="0"/>
              <a:t> operands (for example, assigning a double to an </a:t>
            </a:r>
            <a:r>
              <a:rPr lang="en-US" sz="1600" dirty="0" err="1"/>
              <a:t>int</a:t>
            </a:r>
            <a:r>
              <a:rPr lang="en-US" sz="1600" dirty="0"/>
              <a:t>), Java demands that a cast be used to explicitly indicate the type conversion. The cast construct has the following syntax</a:t>
            </a:r>
            <a:r>
              <a:rPr lang="en-US" sz="1600" dirty="0" smtClean="0"/>
              <a:t>: </a:t>
            </a:r>
            <a:r>
              <a:rPr lang="en-US" sz="1600" dirty="0" smtClean="0">
                <a:solidFill>
                  <a:srgbClr val="FF0000"/>
                </a:solidFill>
              </a:rPr>
              <a:t>(&lt;</a:t>
            </a:r>
            <a:r>
              <a:rPr lang="en-US" sz="1600" dirty="0">
                <a:solidFill>
                  <a:srgbClr val="FF0000"/>
                </a:solidFill>
              </a:rPr>
              <a:t>type&gt;) &lt;expression</a:t>
            </a:r>
            <a:r>
              <a:rPr lang="en-US" sz="1600" dirty="0" smtClean="0">
                <a:solidFill>
                  <a:srgbClr val="FF0000"/>
                </a:solidFill>
              </a:rPr>
              <a:t>&gt;</a:t>
            </a:r>
          </a:p>
          <a:p>
            <a:r>
              <a:rPr lang="en-US" sz="1600" dirty="0" smtClean="0"/>
              <a:t>Casting can be applied to primitive values as well as references. </a:t>
            </a:r>
          </a:p>
          <a:p>
            <a:pPr algn="just"/>
            <a:r>
              <a:rPr lang="en-US" sz="1600" dirty="0" smtClean="0"/>
              <a:t>Casting </a:t>
            </a:r>
            <a:r>
              <a:rPr lang="en-US" sz="1600" dirty="0"/>
              <a:t>between primitive data types and reference types is not permitted. </a:t>
            </a:r>
            <a:endParaRPr lang="en-US" sz="1600" dirty="0" smtClean="0"/>
          </a:p>
          <a:p>
            <a:pPr algn="just"/>
            <a:r>
              <a:rPr lang="en-US" sz="1600" dirty="0" smtClean="0"/>
              <a:t>Boolean </a:t>
            </a:r>
            <a:r>
              <a:rPr lang="en-US" sz="1600" dirty="0"/>
              <a:t>values cannot be cast to other data values, and vice versa. </a:t>
            </a:r>
            <a:endParaRPr lang="en-US" sz="1600" dirty="0" smtClean="0"/>
          </a:p>
          <a:p>
            <a:pPr algn="just"/>
            <a:r>
              <a:rPr lang="en-US" sz="1600" dirty="0" smtClean="0"/>
              <a:t>The </a:t>
            </a:r>
            <a:r>
              <a:rPr lang="en-US" sz="1600" dirty="0"/>
              <a:t>reference literal null can be cast to any reference type</a:t>
            </a:r>
            <a:r>
              <a:rPr lang="en-US" sz="1600" dirty="0" smtClean="0"/>
              <a:t>.</a:t>
            </a:r>
          </a:p>
        </p:txBody>
      </p:sp>
    </p:spTree>
    <p:extLst>
      <p:ext uri="{BB962C8B-B14F-4D97-AF65-F5344CB8AC3E}">
        <p14:creationId xmlns:p14="http://schemas.microsoft.com/office/powerpoint/2010/main" val="13467661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b="1" i="1" dirty="0">
                <a:solidFill>
                  <a:srgbClr val="7030A0"/>
                </a:solidFill>
              </a:rPr>
              <a:t>Narrowing and Widening</a:t>
            </a:r>
            <a:endParaRPr lang="en-US" dirty="0"/>
          </a:p>
        </p:txBody>
      </p:sp>
      <p:sp>
        <p:nvSpPr>
          <p:cNvPr id="3" name="Content Placeholder 2"/>
          <p:cNvSpPr>
            <a:spLocks noGrp="1"/>
          </p:cNvSpPr>
          <p:nvPr>
            <p:ph idx="1"/>
          </p:nvPr>
        </p:nvSpPr>
        <p:spPr>
          <a:xfrm>
            <a:off x="457200" y="1219200"/>
            <a:ext cx="8229600" cy="4906963"/>
          </a:xfrm>
        </p:spPr>
        <p:txBody>
          <a:bodyPr>
            <a:normAutofit/>
          </a:bodyPr>
          <a:lstStyle/>
          <a:p>
            <a:pPr algn="just"/>
            <a:r>
              <a:rPr lang="en-US" sz="1600" dirty="0"/>
              <a:t>If the destination and source have the </a:t>
            </a:r>
            <a:r>
              <a:rPr lang="en-US" sz="1600" b="1" dirty="0">
                <a:solidFill>
                  <a:srgbClr val="7030A0"/>
                </a:solidFill>
              </a:rPr>
              <a:t>same type </a:t>
            </a:r>
            <a:r>
              <a:rPr lang="en-US" sz="1600" dirty="0"/>
              <a:t>in an assignment, then, obviously, the source and the destination are type compatible, and the source value </a:t>
            </a:r>
            <a:r>
              <a:rPr lang="en-US" sz="1600" b="1" dirty="0">
                <a:solidFill>
                  <a:srgbClr val="7030A0"/>
                </a:solidFill>
              </a:rPr>
              <a:t>need not </a:t>
            </a:r>
            <a:r>
              <a:rPr lang="en-US" sz="1600" dirty="0"/>
              <a:t>be converted</a:t>
            </a:r>
            <a:r>
              <a:rPr lang="en-US" sz="1600" dirty="0" smtClean="0"/>
              <a:t>.</a:t>
            </a:r>
          </a:p>
          <a:p>
            <a:pPr algn="just"/>
            <a:r>
              <a:rPr lang="en-US" sz="1600" b="1" dirty="0" smtClean="0">
                <a:solidFill>
                  <a:srgbClr val="7030A0"/>
                </a:solidFill>
              </a:rPr>
              <a:t>Implicit </a:t>
            </a:r>
            <a:r>
              <a:rPr lang="en-US" sz="1600" b="1" dirty="0">
                <a:solidFill>
                  <a:srgbClr val="7030A0"/>
                </a:solidFill>
              </a:rPr>
              <a:t>narrowing </a:t>
            </a:r>
            <a:r>
              <a:rPr lang="en-US" sz="1600" dirty="0"/>
              <a:t>primitive conversions on assignment can occur in cases where all of the following conditions are fulfilled:</a:t>
            </a:r>
          </a:p>
          <a:p>
            <a:pPr algn="just"/>
            <a:r>
              <a:rPr lang="en-US" sz="1600" dirty="0" smtClean="0"/>
              <a:t>The </a:t>
            </a:r>
            <a:r>
              <a:rPr lang="en-US" sz="1600" b="1" dirty="0">
                <a:solidFill>
                  <a:srgbClr val="7030A0"/>
                </a:solidFill>
              </a:rPr>
              <a:t>source</a:t>
            </a:r>
            <a:r>
              <a:rPr lang="en-US" sz="1600" dirty="0"/>
              <a:t> is a </a:t>
            </a:r>
            <a:r>
              <a:rPr lang="en-US" sz="1600" b="1" dirty="0">
                <a:solidFill>
                  <a:srgbClr val="7030A0"/>
                </a:solidFill>
              </a:rPr>
              <a:t>constant</a:t>
            </a:r>
            <a:r>
              <a:rPr lang="en-US" sz="1600" dirty="0">
                <a:solidFill>
                  <a:srgbClr val="7030A0"/>
                </a:solidFill>
              </a:rPr>
              <a:t> </a:t>
            </a:r>
            <a:r>
              <a:rPr lang="en-US" sz="1600" dirty="0"/>
              <a:t>expression of either </a:t>
            </a:r>
            <a:r>
              <a:rPr lang="en-US" sz="1600" b="1" dirty="0">
                <a:solidFill>
                  <a:srgbClr val="7030A0"/>
                </a:solidFill>
              </a:rPr>
              <a:t>byte</a:t>
            </a:r>
            <a:r>
              <a:rPr lang="en-US" sz="1600" dirty="0"/>
              <a:t>, </a:t>
            </a:r>
            <a:r>
              <a:rPr lang="en-US" sz="1600" b="1" dirty="0">
                <a:solidFill>
                  <a:srgbClr val="7030A0"/>
                </a:solidFill>
              </a:rPr>
              <a:t>short</a:t>
            </a:r>
            <a:r>
              <a:rPr lang="en-US" sz="1600" dirty="0"/>
              <a:t>, </a:t>
            </a:r>
            <a:r>
              <a:rPr lang="en-US" sz="1600" b="1" dirty="0">
                <a:solidFill>
                  <a:srgbClr val="7030A0"/>
                </a:solidFill>
              </a:rPr>
              <a:t>char</a:t>
            </a:r>
            <a:r>
              <a:rPr lang="en-US" sz="1600" dirty="0"/>
              <a:t>, or </a:t>
            </a:r>
            <a:r>
              <a:rPr lang="en-US" sz="1600" b="1" dirty="0" err="1">
                <a:solidFill>
                  <a:srgbClr val="7030A0"/>
                </a:solidFill>
              </a:rPr>
              <a:t>int</a:t>
            </a:r>
            <a:r>
              <a:rPr lang="en-US" sz="1600" dirty="0">
                <a:solidFill>
                  <a:srgbClr val="7030A0"/>
                </a:solidFill>
              </a:rPr>
              <a:t> </a:t>
            </a:r>
            <a:r>
              <a:rPr lang="en-US" sz="1600" dirty="0" smtClean="0"/>
              <a:t>type.</a:t>
            </a:r>
            <a:endParaRPr lang="en-US" sz="1600" dirty="0"/>
          </a:p>
          <a:p>
            <a:pPr algn="just"/>
            <a:r>
              <a:rPr lang="en-US" sz="1600" dirty="0" smtClean="0"/>
              <a:t>The </a:t>
            </a:r>
            <a:r>
              <a:rPr lang="en-US" sz="1600" b="1" dirty="0">
                <a:solidFill>
                  <a:srgbClr val="7030A0"/>
                </a:solidFill>
              </a:rPr>
              <a:t>destination</a:t>
            </a:r>
            <a:r>
              <a:rPr lang="en-US" sz="1600" dirty="0"/>
              <a:t> type is either </a:t>
            </a:r>
            <a:r>
              <a:rPr lang="en-US" sz="1600" b="1" dirty="0">
                <a:solidFill>
                  <a:srgbClr val="7030A0"/>
                </a:solidFill>
              </a:rPr>
              <a:t>byte</a:t>
            </a:r>
            <a:r>
              <a:rPr lang="en-US" sz="1600" dirty="0"/>
              <a:t>, </a:t>
            </a:r>
            <a:r>
              <a:rPr lang="en-US" sz="1600" b="1" dirty="0">
                <a:solidFill>
                  <a:srgbClr val="7030A0"/>
                </a:solidFill>
              </a:rPr>
              <a:t>short</a:t>
            </a:r>
            <a:r>
              <a:rPr lang="en-US" sz="1600" dirty="0"/>
              <a:t>, or </a:t>
            </a:r>
            <a:r>
              <a:rPr lang="en-US" sz="1600" b="1" dirty="0">
                <a:solidFill>
                  <a:srgbClr val="7030A0"/>
                </a:solidFill>
              </a:rPr>
              <a:t>char</a:t>
            </a:r>
            <a:r>
              <a:rPr lang="en-US" sz="1600" dirty="0">
                <a:solidFill>
                  <a:srgbClr val="7030A0"/>
                </a:solidFill>
              </a:rPr>
              <a:t> </a:t>
            </a:r>
            <a:r>
              <a:rPr lang="en-US" sz="1600" dirty="0" smtClean="0"/>
              <a:t>type.</a:t>
            </a:r>
            <a:endParaRPr lang="en-US" sz="1600" dirty="0"/>
          </a:p>
          <a:p>
            <a:pPr algn="just"/>
            <a:r>
              <a:rPr lang="en-US" sz="1600" dirty="0" smtClean="0"/>
              <a:t>The </a:t>
            </a:r>
            <a:r>
              <a:rPr lang="en-US" sz="1600" dirty="0"/>
              <a:t>value of the </a:t>
            </a:r>
            <a:r>
              <a:rPr lang="en-US" sz="1600" b="1" dirty="0">
                <a:solidFill>
                  <a:srgbClr val="7030A0"/>
                </a:solidFill>
              </a:rPr>
              <a:t>source</a:t>
            </a:r>
            <a:r>
              <a:rPr lang="en-US" sz="1600" dirty="0"/>
              <a:t> is determined to be in the range of the </a:t>
            </a:r>
            <a:r>
              <a:rPr lang="en-US" sz="1600" b="1" dirty="0">
                <a:solidFill>
                  <a:srgbClr val="7030A0"/>
                </a:solidFill>
              </a:rPr>
              <a:t>destination</a:t>
            </a:r>
            <a:r>
              <a:rPr lang="en-US" sz="1600" dirty="0"/>
              <a:t> type at </a:t>
            </a:r>
            <a:r>
              <a:rPr lang="en-US" sz="1600" b="1" dirty="0">
                <a:solidFill>
                  <a:srgbClr val="7030A0"/>
                </a:solidFill>
              </a:rPr>
              <a:t>compile</a:t>
            </a:r>
            <a:r>
              <a:rPr lang="en-US" sz="1600" dirty="0"/>
              <a:t> </a:t>
            </a:r>
            <a:r>
              <a:rPr lang="en-US" sz="1600" b="1" dirty="0" smtClean="0">
                <a:solidFill>
                  <a:srgbClr val="7030A0"/>
                </a:solidFill>
              </a:rPr>
              <a:t>time</a:t>
            </a:r>
            <a:r>
              <a:rPr lang="en-US" sz="1600" dirty="0" smtClean="0"/>
              <a:t>. </a:t>
            </a:r>
          </a:p>
          <a:p>
            <a:pPr marL="0" indent="0" algn="just">
              <a:buNone/>
            </a:pPr>
            <a:r>
              <a:rPr lang="en-US" sz="1600" b="1" i="1" dirty="0" smtClean="0">
                <a:solidFill>
                  <a:srgbClr val="0070C0"/>
                </a:solidFill>
              </a:rPr>
              <a:t>Type </a:t>
            </a:r>
            <a:r>
              <a:rPr lang="en-US" sz="1600" b="1" i="1" dirty="0">
                <a:solidFill>
                  <a:srgbClr val="0070C0"/>
                </a:solidFill>
              </a:rPr>
              <a:t>Conversion Contexts</a:t>
            </a:r>
          </a:p>
          <a:p>
            <a:r>
              <a:rPr lang="en-US" sz="1600" dirty="0" smtClean="0"/>
              <a:t>Assignments </a:t>
            </a:r>
            <a:r>
              <a:rPr lang="en-US" sz="1600" dirty="0"/>
              <a:t>involving primitive data types </a:t>
            </a:r>
            <a:r>
              <a:rPr lang="en-US" sz="1600" dirty="0" smtClean="0"/>
              <a:t>and </a:t>
            </a:r>
            <a:r>
              <a:rPr lang="en-US" sz="1600" dirty="0"/>
              <a:t>reference types </a:t>
            </a:r>
            <a:endParaRPr lang="en-US" sz="1600" dirty="0" smtClean="0"/>
          </a:p>
          <a:p>
            <a:r>
              <a:rPr lang="en-US" sz="1600" dirty="0"/>
              <a:t>M</a:t>
            </a:r>
            <a:r>
              <a:rPr lang="en-US" sz="1600" dirty="0" smtClean="0"/>
              <a:t>ethod invocation involving parameters of primitive data types and reference types.</a:t>
            </a:r>
          </a:p>
          <a:p>
            <a:r>
              <a:rPr lang="en-US" sz="1600" dirty="0"/>
              <a:t>A</a:t>
            </a:r>
            <a:r>
              <a:rPr lang="en-US" sz="1600" dirty="0" smtClean="0"/>
              <a:t>rithmetic </a:t>
            </a:r>
            <a:r>
              <a:rPr lang="en-US" sz="1600" dirty="0"/>
              <a:t>expression evaluation involving numeric types </a:t>
            </a:r>
            <a:endParaRPr lang="en-US" sz="1600" dirty="0" smtClean="0"/>
          </a:p>
          <a:p>
            <a:pPr marL="0" indent="0">
              <a:buNone/>
            </a:pPr>
            <a:endParaRPr lang="en-US" sz="1600" dirty="0" smtClean="0">
              <a:solidFill>
                <a:srgbClr val="FF0000"/>
              </a:solidFill>
            </a:endParaRPr>
          </a:p>
          <a:p>
            <a:pPr marL="0" indent="0">
              <a:buNone/>
            </a:pPr>
            <a:r>
              <a:rPr lang="en-US" sz="1600" dirty="0">
                <a:solidFill>
                  <a:srgbClr val="FF0000"/>
                </a:solidFill>
              </a:rPr>
              <a:t>Example:-CastExample.java</a:t>
            </a:r>
          </a:p>
          <a:p>
            <a:pPr marL="0" indent="0">
              <a:buNone/>
            </a:pPr>
            <a:endParaRPr lang="en-US" sz="1600" dirty="0">
              <a:solidFill>
                <a:srgbClr val="FF0000"/>
              </a:solidFill>
            </a:endParaRPr>
          </a:p>
          <a:p>
            <a:pPr algn="just"/>
            <a:endParaRPr lang="en-US" sz="1600" dirty="0">
              <a:solidFill>
                <a:srgbClr val="FF0000"/>
              </a:solidFill>
            </a:endParaRPr>
          </a:p>
        </p:txBody>
      </p:sp>
    </p:spTree>
    <p:extLst>
      <p:ext uri="{BB962C8B-B14F-4D97-AF65-F5344CB8AC3E}">
        <p14:creationId xmlns:p14="http://schemas.microsoft.com/office/powerpoint/2010/main" val="25902579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3">
                                            <p:txEl>
                                              <p:pRg st="10" end="10"/>
                                            </p:txEl>
                                          </p:spTgt>
                                        </p:tgtEl>
                                        <p:attrNameLst>
                                          <p:attrName>style.visibility</p:attrName>
                                        </p:attrNameLst>
                                      </p:cBhvr>
                                      <p:to>
                                        <p:strVal val="visible"/>
                                      </p:to>
                                    </p:set>
                                    <p:anim calcmode="lin" valueType="num">
                                      <p:cBhvr additive="base">
                                        <p:cTn id="61"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a:solidFill>
                  <a:srgbClr val="7030A0"/>
                </a:solidFill>
              </a:rPr>
              <a:t>Assignment Operator '='</a:t>
            </a:r>
            <a:endParaRPr lang="en-US" dirty="0">
              <a:solidFill>
                <a:srgbClr val="7030A0"/>
              </a:solidFill>
            </a:endParaRPr>
          </a:p>
        </p:txBody>
      </p:sp>
      <p:sp>
        <p:nvSpPr>
          <p:cNvPr id="3" name="Content Placeholder 2"/>
          <p:cNvSpPr>
            <a:spLocks noGrp="1"/>
          </p:cNvSpPr>
          <p:nvPr>
            <p:ph idx="1"/>
          </p:nvPr>
        </p:nvSpPr>
        <p:spPr>
          <a:xfrm>
            <a:off x="457200" y="1371600"/>
            <a:ext cx="8229600" cy="4754563"/>
          </a:xfrm>
        </p:spPr>
        <p:txBody>
          <a:bodyPr/>
          <a:lstStyle/>
          <a:p>
            <a:r>
              <a:rPr lang="en-US" sz="1600" dirty="0">
                <a:solidFill>
                  <a:srgbClr val="FF0000"/>
                </a:solidFill>
              </a:rPr>
              <a:t>Syntax   :&lt;variable&gt; = &lt;expression</a:t>
            </a:r>
            <a:r>
              <a:rPr lang="en-US" sz="1600" dirty="0" smtClean="0">
                <a:solidFill>
                  <a:srgbClr val="FF0000"/>
                </a:solidFill>
              </a:rPr>
              <a:t>&gt;</a:t>
            </a:r>
          </a:p>
          <a:p>
            <a:pPr algn="just"/>
            <a:r>
              <a:rPr lang="en-US" sz="1600" dirty="0"/>
              <a:t>which can be read as "the destination, &lt;variable&gt;, gets the value of the source, &lt;expression&gt;". The previous value of the destination variable is </a:t>
            </a:r>
            <a:r>
              <a:rPr lang="en-US" sz="1600" dirty="0">
                <a:solidFill>
                  <a:srgbClr val="7030A0"/>
                </a:solidFill>
              </a:rPr>
              <a:t>overwritten</a:t>
            </a:r>
            <a:r>
              <a:rPr lang="en-US" sz="1600" dirty="0"/>
              <a:t> by the assignment operator =.</a:t>
            </a:r>
          </a:p>
          <a:p>
            <a:r>
              <a:rPr lang="en-US" sz="1600" dirty="0"/>
              <a:t>The destination &lt;variable&gt; and the source &lt;expression&gt; must be type </a:t>
            </a:r>
            <a:r>
              <a:rPr lang="en-US" sz="1600" dirty="0">
                <a:solidFill>
                  <a:srgbClr val="7030A0"/>
                </a:solidFill>
              </a:rPr>
              <a:t>compatible</a:t>
            </a:r>
            <a:r>
              <a:rPr lang="en-US" sz="1600" dirty="0"/>
              <a:t>. </a:t>
            </a:r>
            <a:endParaRPr lang="en-US" sz="1600" dirty="0" smtClean="0"/>
          </a:p>
          <a:p>
            <a:pPr algn="just"/>
            <a:r>
              <a:rPr lang="en-US" sz="1600" dirty="0" smtClean="0"/>
              <a:t>The </a:t>
            </a:r>
            <a:r>
              <a:rPr lang="en-US" sz="1600" dirty="0"/>
              <a:t>destination variable must also have been </a:t>
            </a:r>
            <a:r>
              <a:rPr lang="en-US" sz="1600" dirty="0" smtClean="0">
                <a:solidFill>
                  <a:srgbClr val="7030A0"/>
                </a:solidFill>
              </a:rPr>
              <a:t>declared</a:t>
            </a:r>
            <a:r>
              <a:rPr lang="en-US" sz="1600" dirty="0"/>
              <a:t>. Since variables can store either primitive data values or object references, &lt;expression&gt; evaluates to either a primitive data value or an object reference.</a:t>
            </a:r>
          </a:p>
          <a:p>
            <a:r>
              <a:rPr lang="en-US" sz="1600" dirty="0">
                <a:solidFill>
                  <a:srgbClr val="FF0000"/>
                </a:solidFill>
              </a:rPr>
              <a:t>Example:- </a:t>
            </a:r>
            <a:r>
              <a:rPr lang="en-US" sz="1600" dirty="0" smtClean="0">
                <a:solidFill>
                  <a:srgbClr val="FF0000"/>
                </a:solidFill>
              </a:rPr>
              <a:t>AssignMentExample.java</a:t>
            </a:r>
          </a:p>
          <a:p>
            <a:pPr algn="just"/>
            <a:endParaRPr lang="en-US" sz="1600" dirty="0" smtClean="0"/>
          </a:p>
          <a:p>
            <a:endParaRPr lang="en-US" sz="1600" dirty="0">
              <a:solidFill>
                <a:srgbClr val="FF0000"/>
              </a:solidFill>
            </a:endParaRPr>
          </a:p>
        </p:txBody>
      </p:sp>
    </p:spTree>
    <p:extLst>
      <p:ext uri="{BB962C8B-B14F-4D97-AF65-F5344CB8AC3E}">
        <p14:creationId xmlns:p14="http://schemas.microsoft.com/office/powerpoint/2010/main" val="2265033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a:bodyPr>
          <a:lstStyle/>
          <a:p>
            <a:r>
              <a:rPr lang="en-US" sz="3200" b="1" i="1" dirty="0">
                <a:solidFill>
                  <a:srgbClr val="7030A0"/>
                </a:solidFill>
              </a:rPr>
              <a:t>Arithmetic Operators: '*', '/', '%', '+', '-'</a:t>
            </a:r>
            <a:endParaRPr lang="en-US" sz="3200" i="1" dirty="0">
              <a:solidFill>
                <a:srgbClr val="7030A0"/>
              </a:solidFill>
            </a:endParaRPr>
          </a:p>
        </p:txBody>
      </p:sp>
      <p:sp>
        <p:nvSpPr>
          <p:cNvPr id="3" name="Content Placeholder 2"/>
          <p:cNvSpPr>
            <a:spLocks noGrp="1"/>
          </p:cNvSpPr>
          <p:nvPr>
            <p:ph idx="1"/>
          </p:nvPr>
        </p:nvSpPr>
        <p:spPr>
          <a:xfrm>
            <a:off x="457200" y="1219200"/>
            <a:ext cx="8229600" cy="4906963"/>
          </a:xfrm>
        </p:spPr>
        <p:txBody>
          <a:bodyPr>
            <a:normAutofit/>
          </a:bodyPr>
          <a:lstStyle/>
          <a:p>
            <a:pPr algn="just"/>
            <a:r>
              <a:rPr lang="en-US" sz="1600" dirty="0"/>
              <a:t>The arithmetic operators are </a:t>
            </a:r>
            <a:r>
              <a:rPr lang="en-US" sz="1600" b="1" dirty="0">
                <a:solidFill>
                  <a:srgbClr val="7030A0"/>
                </a:solidFill>
              </a:rPr>
              <a:t>overloaded</a:t>
            </a:r>
            <a:r>
              <a:rPr lang="en-US" sz="1600" dirty="0"/>
              <a:t>, meaning that the </a:t>
            </a:r>
            <a:r>
              <a:rPr lang="en-US" sz="1600" b="1" dirty="0">
                <a:solidFill>
                  <a:srgbClr val="7030A0"/>
                </a:solidFill>
              </a:rPr>
              <a:t>operation</a:t>
            </a:r>
            <a:r>
              <a:rPr lang="en-US" sz="1600" dirty="0">
                <a:solidFill>
                  <a:srgbClr val="7030A0"/>
                </a:solidFill>
              </a:rPr>
              <a:t> </a:t>
            </a:r>
            <a:r>
              <a:rPr lang="en-US" sz="1600" dirty="0"/>
              <a:t>of an </a:t>
            </a:r>
            <a:r>
              <a:rPr lang="en-US" sz="1600" b="1" dirty="0">
                <a:solidFill>
                  <a:srgbClr val="7030A0"/>
                </a:solidFill>
              </a:rPr>
              <a:t>operator</a:t>
            </a:r>
            <a:r>
              <a:rPr lang="en-US" sz="1600" dirty="0"/>
              <a:t> varies depending on the type of its operands</a:t>
            </a:r>
            <a:r>
              <a:rPr lang="en-US" sz="1600" dirty="0" smtClean="0"/>
              <a:t>.</a:t>
            </a:r>
          </a:p>
          <a:p>
            <a:pPr algn="just"/>
            <a:r>
              <a:rPr lang="en-US" sz="1600" dirty="0" smtClean="0"/>
              <a:t> </a:t>
            </a:r>
            <a:r>
              <a:rPr lang="en-US" sz="1600" b="1" dirty="0">
                <a:solidFill>
                  <a:srgbClr val="7030A0"/>
                </a:solidFill>
              </a:rPr>
              <a:t>Floating-point</a:t>
            </a:r>
            <a:r>
              <a:rPr lang="en-US" sz="1600" dirty="0">
                <a:solidFill>
                  <a:srgbClr val="7030A0"/>
                </a:solidFill>
              </a:rPr>
              <a:t> </a:t>
            </a:r>
            <a:r>
              <a:rPr lang="en-US" sz="1600" b="1" dirty="0">
                <a:solidFill>
                  <a:srgbClr val="7030A0"/>
                </a:solidFill>
              </a:rPr>
              <a:t>arithmetic</a:t>
            </a:r>
            <a:r>
              <a:rPr lang="en-US" sz="1600" dirty="0"/>
              <a:t> is performed if any operand of an operator is of </a:t>
            </a:r>
            <a:r>
              <a:rPr lang="en-US" sz="1600" b="1" dirty="0">
                <a:solidFill>
                  <a:srgbClr val="7030A0"/>
                </a:solidFill>
              </a:rPr>
              <a:t>floating-point</a:t>
            </a:r>
            <a:r>
              <a:rPr lang="en-US" sz="1600" dirty="0">
                <a:solidFill>
                  <a:srgbClr val="7030A0"/>
                </a:solidFill>
              </a:rPr>
              <a:t> </a:t>
            </a:r>
            <a:r>
              <a:rPr lang="en-US" sz="1600" dirty="0"/>
              <a:t>type, otherwise, </a:t>
            </a:r>
            <a:r>
              <a:rPr lang="en-US" sz="1600" b="1" dirty="0">
                <a:solidFill>
                  <a:srgbClr val="7030A0"/>
                </a:solidFill>
              </a:rPr>
              <a:t>integer</a:t>
            </a:r>
            <a:r>
              <a:rPr lang="en-US" sz="1600" dirty="0"/>
              <a:t> </a:t>
            </a:r>
            <a:r>
              <a:rPr lang="en-US" sz="1600" b="1" dirty="0">
                <a:solidFill>
                  <a:srgbClr val="7030A0"/>
                </a:solidFill>
              </a:rPr>
              <a:t>arithmetic</a:t>
            </a:r>
            <a:r>
              <a:rPr lang="en-US" sz="1600" dirty="0">
                <a:solidFill>
                  <a:srgbClr val="7030A0"/>
                </a:solidFill>
              </a:rPr>
              <a:t> </a:t>
            </a:r>
            <a:r>
              <a:rPr lang="en-US" sz="1600" dirty="0"/>
              <a:t>is performed.</a:t>
            </a:r>
          </a:p>
          <a:p>
            <a:pPr algn="just"/>
            <a:r>
              <a:rPr lang="en-US" sz="1600" dirty="0"/>
              <a:t>Values that are </a:t>
            </a:r>
            <a:r>
              <a:rPr lang="en-US" sz="1600" b="1" dirty="0">
                <a:solidFill>
                  <a:srgbClr val="7030A0"/>
                </a:solidFill>
              </a:rPr>
              <a:t>out-of-range</a:t>
            </a:r>
            <a:r>
              <a:rPr lang="en-US" sz="1600" dirty="0"/>
              <a:t> or are results of invalid expressions, are handled differently depending on whether </a:t>
            </a:r>
            <a:r>
              <a:rPr lang="en-US" sz="1600" b="1" dirty="0">
                <a:solidFill>
                  <a:srgbClr val="7030A0"/>
                </a:solidFill>
              </a:rPr>
              <a:t>integer</a:t>
            </a:r>
            <a:r>
              <a:rPr lang="en-US" sz="1600" dirty="0"/>
              <a:t> or </a:t>
            </a:r>
            <a:r>
              <a:rPr lang="en-US" sz="1600" b="1" dirty="0">
                <a:solidFill>
                  <a:srgbClr val="7030A0"/>
                </a:solidFill>
              </a:rPr>
              <a:t>floating-point</a:t>
            </a:r>
            <a:r>
              <a:rPr lang="en-US" sz="1600" dirty="0">
                <a:solidFill>
                  <a:srgbClr val="7030A0"/>
                </a:solidFill>
              </a:rPr>
              <a:t> </a:t>
            </a:r>
            <a:r>
              <a:rPr lang="en-US" sz="1600" dirty="0"/>
              <a:t>arithmetic is performed</a:t>
            </a:r>
            <a:r>
              <a:rPr lang="en-US" sz="1600" dirty="0" smtClean="0"/>
              <a:t>.</a:t>
            </a:r>
          </a:p>
          <a:p>
            <a:pPr algn="just"/>
            <a:r>
              <a:rPr lang="en-US" sz="1600" b="1" dirty="0">
                <a:solidFill>
                  <a:srgbClr val="7030A0"/>
                </a:solidFill>
              </a:rPr>
              <a:t>Integer arithmetic </a:t>
            </a:r>
            <a:r>
              <a:rPr lang="en-US" sz="1600" dirty="0"/>
              <a:t>always returns a </a:t>
            </a:r>
            <a:r>
              <a:rPr lang="en-US" sz="1600" b="1" dirty="0">
                <a:solidFill>
                  <a:srgbClr val="7030A0"/>
                </a:solidFill>
              </a:rPr>
              <a:t>value</a:t>
            </a:r>
            <a:r>
              <a:rPr lang="en-US" sz="1600" dirty="0"/>
              <a:t> that is </a:t>
            </a:r>
            <a:r>
              <a:rPr lang="en-US" sz="1600" b="1" dirty="0">
                <a:solidFill>
                  <a:srgbClr val="7030A0"/>
                </a:solidFill>
              </a:rPr>
              <a:t>in range</a:t>
            </a:r>
            <a:r>
              <a:rPr lang="en-US" sz="1600" dirty="0"/>
              <a:t>, except in the case of integer division by zero and remainder by zero, which causes an </a:t>
            </a:r>
            <a:r>
              <a:rPr lang="en-US" sz="1600" b="1" dirty="0" err="1">
                <a:solidFill>
                  <a:srgbClr val="7030A0"/>
                </a:solidFill>
              </a:rPr>
              <a:t>ArithmeticException</a:t>
            </a:r>
            <a:r>
              <a:rPr lang="en-US" sz="1600" dirty="0">
                <a:solidFill>
                  <a:srgbClr val="7030A0"/>
                </a:solidFill>
              </a:rPr>
              <a:t> </a:t>
            </a:r>
            <a:r>
              <a:rPr lang="en-US" sz="1600" dirty="0"/>
              <a:t>(see the division operator / and the remainder operator % below). A valid value does not necessarily mean that the result is </a:t>
            </a:r>
            <a:r>
              <a:rPr lang="en-US" sz="1600" dirty="0" smtClean="0"/>
              <a:t>correct.</a:t>
            </a:r>
            <a:endParaRPr lang="en-US" sz="1600" dirty="0"/>
          </a:p>
          <a:p>
            <a:r>
              <a:rPr lang="en-US" sz="1600" dirty="0" err="1"/>
              <a:t>int</a:t>
            </a:r>
            <a:r>
              <a:rPr lang="en-US" sz="1600" dirty="0"/>
              <a:t> </a:t>
            </a:r>
            <a:r>
              <a:rPr lang="en-US" sz="1600" dirty="0" err="1"/>
              <a:t>tooBig</a:t>
            </a:r>
            <a:r>
              <a:rPr lang="en-US" sz="1600" dirty="0"/>
              <a:t> = </a:t>
            </a:r>
            <a:r>
              <a:rPr lang="en-US" sz="1600" dirty="0" err="1"/>
              <a:t>Integer.MAX_VALUE</a:t>
            </a:r>
            <a:r>
              <a:rPr lang="en-US" sz="1600" dirty="0"/>
              <a:t> + 1; // -2147483648 which is </a:t>
            </a:r>
            <a:r>
              <a:rPr lang="en-US" sz="1600" dirty="0" err="1"/>
              <a:t>Integer.MIN_VALUE</a:t>
            </a:r>
            <a:r>
              <a:rPr lang="en-US" sz="1600" dirty="0"/>
              <a:t>. </a:t>
            </a:r>
            <a:r>
              <a:rPr lang="en-US" sz="1600" dirty="0" err="1"/>
              <a:t>int</a:t>
            </a:r>
            <a:r>
              <a:rPr lang="en-US" sz="1600" dirty="0"/>
              <a:t> </a:t>
            </a:r>
            <a:r>
              <a:rPr lang="en-US" sz="1600" dirty="0" err="1"/>
              <a:t>tooSmall</a:t>
            </a:r>
            <a:r>
              <a:rPr lang="en-US" sz="1600" dirty="0"/>
              <a:t> = </a:t>
            </a:r>
            <a:r>
              <a:rPr lang="en-US" sz="1600" dirty="0" err="1" smtClean="0"/>
              <a:t>Integer.MIN_VALUE</a:t>
            </a:r>
            <a:r>
              <a:rPr lang="en-US" sz="1600" dirty="0" smtClean="0"/>
              <a:t> </a:t>
            </a:r>
            <a:r>
              <a:rPr lang="en-US" sz="1600" dirty="0"/>
              <a:t>- 1; // 2147483647 which is </a:t>
            </a:r>
            <a:r>
              <a:rPr lang="en-US" sz="1600" dirty="0" err="1"/>
              <a:t>Integer.MAX_VALUE</a:t>
            </a:r>
            <a:r>
              <a:rPr lang="en-US" sz="1600" dirty="0"/>
              <a:t>. </a:t>
            </a:r>
            <a:endParaRPr lang="en-US" sz="1600" dirty="0" smtClean="0"/>
          </a:p>
          <a:p>
            <a:pPr algn="just"/>
            <a:r>
              <a:rPr lang="en-US" sz="1600" dirty="0"/>
              <a:t>Certain </a:t>
            </a:r>
            <a:r>
              <a:rPr lang="en-US" sz="1600" b="1" dirty="0">
                <a:solidFill>
                  <a:srgbClr val="7030A0"/>
                </a:solidFill>
              </a:rPr>
              <a:t>floating-point</a:t>
            </a:r>
            <a:r>
              <a:rPr lang="en-US" sz="1600" dirty="0"/>
              <a:t> operations result in values that are </a:t>
            </a:r>
            <a:r>
              <a:rPr lang="en-US" sz="1600" b="1" dirty="0">
                <a:solidFill>
                  <a:srgbClr val="7030A0"/>
                </a:solidFill>
              </a:rPr>
              <a:t>out-of-range</a:t>
            </a:r>
            <a:r>
              <a:rPr lang="en-US" sz="1600" dirty="0"/>
              <a:t>. Typically, adding or multiplying two very large floating-point numbers can result in an out-of-range value which is represented by </a:t>
            </a:r>
            <a:r>
              <a:rPr lang="en-US" sz="1600" dirty="0" smtClean="0">
                <a:solidFill>
                  <a:srgbClr val="7030A0"/>
                </a:solidFill>
              </a:rPr>
              <a:t>Infinity</a:t>
            </a:r>
            <a:r>
              <a:rPr lang="en-US" sz="1600" dirty="0" smtClean="0"/>
              <a:t>. </a:t>
            </a:r>
            <a:r>
              <a:rPr lang="en-US" sz="1600" dirty="0"/>
              <a:t>Attempting floating-point </a:t>
            </a:r>
            <a:r>
              <a:rPr lang="en-US" sz="1600" b="1" dirty="0">
                <a:solidFill>
                  <a:srgbClr val="7030A0"/>
                </a:solidFill>
              </a:rPr>
              <a:t>division</a:t>
            </a:r>
            <a:r>
              <a:rPr lang="en-US" sz="1600" dirty="0"/>
              <a:t> by zero also returns </a:t>
            </a:r>
            <a:r>
              <a:rPr lang="en-US" sz="1600" b="1" dirty="0">
                <a:solidFill>
                  <a:srgbClr val="7030A0"/>
                </a:solidFill>
              </a:rPr>
              <a:t>infinity</a:t>
            </a:r>
            <a:r>
              <a:rPr lang="en-US" sz="1600" dirty="0"/>
              <a:t>. The examples below show how this value is printed as signed infinity.</a:t>
            </a:r>
          </a:p>
          <a:p>
            <a:r>
              <a:rPr lang="en-US" sz="1600" dirty="0" err="1"/>
              <a:t>System.out.println</a:t>
            </a:r>
            <a:r>
              <a:rPr lang="en-US" sz="1600" dirty="0"/>
              <a:t>( 4.0 / 0.0); // Prints: Infinity </a:t>
            </a:r>
            <a:endParaRPr lang="en-US" sz="1600" dirty="0" smtClean="0"/>
          </a:p>
          <a:p>
            <a:r>
              <a:rPr lang="en-US" sz="1600" dirty="0" err="1" smtClean="0"/>
              <a:t>System.out.println</a:t>
            </a:r>
            <a:r>
              <a:rPr lang="en-US" sz="1600" dirty="0"/>
              <a:t>(-4.0 / 0.0); // Prints: -Infinity </a:t>
            </a:r>
          </a:p>
        </p:txBody>
      </p:sp>
    </p:spTree>
    <p:extLst>
      <p:ext uri="{BB962C8B-B14F-4D97-AF65-F5344CB8AC3E}">
        <p14:creationId xmlns:p14="http://schemas.microsoft.com/office/powerpoint/2010/main" val="5799803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 calcmode="lin" valueType="num">
                                      <p:cBhvr additive="base">
                                        <p:cTn id="4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5" end="5"/>
                                            </p:txEl>
                                          </p:spTgt>
                                        </p:tgtEl>
                                        <p:attrNameLst>
                                          <p:attrName>style.visibility</p:attrName>
                                        </p:attrNameLst>
                                      </p:cBhvr>
                                      <p:to>
                                        <p:strVal val="visible"/>
                                      </p:to>
                                    </p:set>
                                    <p:anim calcmode="lin" valueType="num">
                                      <p:cBhvr additive="base">
                                        <p:cTn id="4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b="1" i="1" dirty="0">
                <a:solidFill>
                  <a:srgbClr val="7030A0"/>
                </a:solidFill>
              </a:rPr>
              <a:t>Arithmetic Operators</a:t>
            </a:r>
            <a:endParaRPr lang="en-US" dirty="0"/>
          </a:p>
        </p:txBody>
      </p:sp>
      <p:sp>
        <p:nvSpPr>
          <p:cNvPr id="3" name="Content Placeholder 2"/>
          <p:cNvSpPr>
            <a:spLocks noGrp="1"/>
          </p:cNvSpPr>
          <p:nvPr>
            <p:ph idx="1"/>
          </p:nvPr>
        </p:nvSpPr>
        <p:spPr>
          <a:xfrm>
            <a:off x="457200" y="1371600"/>
            <a:ext cx="8229600" cy="5029200"/>
          </a:xfrm>
        </p:spPr>
        <p:txBody>
          <a:bodyPr>
            <a:normAutofit/>
          </a:bodyPr>
          <a:lstStyle/>
          <a:p>
            <a:pPr algn="just"/>
            <a:r>
              <a:rPr lang="en-US" sz="1600" dirty="0" smtClean="0"/>
              <a:t>The </a:t>
            </a:r>
            <a:r>
              <a:rPr lang="en-US" sz="1600" dirty="0"/>
              <a:t>result is </a:t>
            </a:r>
            <a:r>
              <a:rPr lang="en-US" sz="1600" b="1" dirty="0">
                <a:solidFill>
                  <a:srgbClr val="7030A0"/>
                </a:solidFill>
              </a:rPr>
              <a:t>between</a:t>
            </a:r>
            <a:r>
              <a:rPr lang="en-US" sz="1600" dirty="0"/>
              <a:t> </a:t>
            </a:r>
            <a:r>
              <a:rPr lang="en-US" sz="1600" dirty="0" err="1"/>
              <a:t>Double.MIN_VALUE</a:t>
            </a:r>
            <a:r>
              <a:rPr lang="en-US" sz="1600" dirty="0"/>
              <a:t> (or </a:t>
            </a:r>
            <a:r>
              <a:rPr lang="en-US" sz="1600" dirty="0" err="1"/>
              <a:t>Float.MIN_VALUE</a:t>
            </a:r>
            <a:r>
              <a:rPr lang="en-US" sz="1600" dirty="0"/>
              <a:t>) and zero; for example, the result of (5.1E-324 - 4.9E-324). </a:t>
            </a:r>
            <a:r>
              <a:rPr lang="en-US" sz="1600" dirty="0">
                <a:solidFill>
                  <a:srgbClr val="7030A0"/>
                </a:solidFill>
              </a:rPr>
              <a:t>Underflow</a:t>
            </a:r>
            <a:r>
              <a:rPr lang="en-US" sz="1600" dirty="0"/>
              <a:t> then returns positive zero 0.0 (or 0.0F).</a:t>
            </a:r>
          </a:p>
          <a:p>
            <a:pPr algn="just"/>
            <a:r>
              <a:rPr lang="en-US" sz="1600" dirty="0" smtClean="0"/>
              <a:t>The </a:t>
            </a:r>
            <a:r>
              <a:rPr lang="en-US" sz="1600" dirty="0"/>
              <a:t>result is between -</a:t>
            </a:r>
            <a:r>
              <a:rPr lang="en-US" sz="1600" dirty="0" err="1"/>
              <a:t>Double.MIN_VALUE</a:t>
            </a:r>
            <a:r>
              <a:rPr lang="en-US" sz="1600" dirty="0"/>
              <a:t> (or -</a:t>
            </a:r>
            <a:r>
              <a:rPr lang="en-US" sz="1600" dirty="0" err="1"/>
              <a:t>Float.MIN_VALUE</a:t>
            </a:r>
            <a:r>
              <a:rPr lang="en-US" sz="1600" dirty="0"/>
              <a:t>) and zero; for example, the result of (-</a:t>
            </a:r>
            <a:r>
              <a:rPr lang="en-US" sz="1600" dirty="0" err="1"/>
              <a:t>Double.MIN_VALUE</a:t>
            </a:r>
            <a:r>
              <a:rPr lang="en-US" sz="1600" dirty="0"/>
              <a:t> * 1E-1). </a:t>
            </a:r>
            <a:r>
              <a:rPr lang="en-US" sz="1600" dirty="0">
                <a:solidFill>
                  <a:srgbClr val="7030A0"/>
                </a:solidFill>
              </a:rPr>
              <a:t>Underflow</a:t>
            </a:r>
            <a:r>
              <a:rPr lang="en-US" sz="1600" dirty="0"/>
              <a:t> then returns negative zero -0.0 (or -0.0F).</a:t>
            </a:r>
          </a:p>
          <a:p>
            <a:pPr algn="just"/>
            <a:r>
              <a:rPr lang="en-US" sz="1600" dirty="0"/>
              <a:t>Negative zero compares equal to positive zero, i.e. (-0.0 == 0.0) is true.</a:t>
            </a:r>
          </a:p>
          <a:p>
            <a:pPr algn="just"/>
            <a:r>
              <a:rPr lang="en-US" sz="1600" dirty="0"/>
              <a:t>Certain operations have no mathematical result, and are represented by </a:t>
            </a:r>
            <a:r>
              <a:rPr lang="en-US" sz="1600" dirty="0" err="1">
                <a:solidFill>
                  <a:srgbClr val="7030A0"/>
                </a:solidFill>
              </a:rPr>
              <a:t>NaN</a:t>
            </a:r>
            <a:r>
              <a:rPr lang="en-US" sz="1600" dirty="0">
                <a:solidFill>
                  <a:srgbClr val="7030A0"/>
                </a:solidFill>
              </a:rPr>
              <a:t> </a:t>
            </a:r>
            <a:r>
              <a:rPr lang="en-US" sz="1600" dirty="0"/>
              <a:t>(Not a Number), for example calculating the square root of -1. Another example is (floating-point) dividing zero by zero:</a:t>
            </a:r>
          </a:p>
          <a:p>
            <a:pPr algn="just"/>
            <a:r>
              <a:rPr lang="en-US" sz="1600" dirty="0" err="1"/>
              <a:t>System.out.println</a:t>
            </a:r>
            <a:r>
              <a:rPr lang="en-US" sz="1600" dirty="0"/>
              <a:t>(0.0 / </a:t>
            </a:r>
            <a:r>
              <a:rPr lang="en-US" sz="1600" dirty="0" smtClean="0"/>
              <a:t>0.0); </a:t>
            </a:r>
            <a:r>
              <a:rPr lang="en-US" sz="1600" dirty="0"/>
              <a:t>// Prints: </a:t>
            </a:r>
            <a:r>
              <a:rPr lang="en-US" sz="1600" b="1" dirty="0" err="1">
                <a:solidFill>
                  <a:srgbClr val="7030A0"/>
                </a:solidFill>
              </a:rPr>
              <a:t>NaN</a:t>
            </a:r>
            <a:r>
              <a:rPr lang="en-US" sz="1600" b="1" dirty="0">
                <a:solidFill>
                  <a:srgbClr val="7030A0"/>
                </a:solidFill>
              </a:rPr>
              <a:t> </a:t>
            </a:r>
            <a:endParaRPr lang="en-US" sz="1600" b="1" dirty="0" smtClean="0">
              <a:solidFill>
                <a:srgbClr val="7030A0"/>
              </a:solidFill>
            </a:endParaRPr>
          </a:p>
          <a:p>
            <a:pPr algn="just"/>
            <a:r>
              <a:rPr lang="en-US" sz="1600" dirty="0" smtClean="0"/>
              <a:t>Floating-point arithmetic in Java is defined in accordance with the IEEE-754 32-bit (float) and 64-bit (double) standard formats, the language does allow JVM implementations to use other extended formats for </a:t>
            </a:r>
            <a:r>
              <a:rPr lang="en-US" sz="1600" dirty="0" smtClean="0">
                <a:solidFill>
                  <a:srgbClr val="7030A0"/>
                </a:solidFill>
              </a:rPr>
              <a:t>intermediate</a:t>
            </a:r>
            <a:r>
              <a:rPr lang="en-US" sz="1600" dirty="0" smtClean="0"/>
              <a:t> results. This means that floating-point arithmetic can give different results on such JVMs, with possible loss of precision. Such a behavior is termed non-strict, in contrast to being strict and adhering to the standard formats.</a:t>
            </a:r>
          </a:p>
          <a:p>
            <a:pPr algn="just"/>
            <a:r>
              <a:rPr lang="en-US" sz="1600" dirty="0"/>
              <a:t>The modifier </a:t>
            </a:r>
            <a:r>
              <a:rPr lang="en-US" sz="1600" b="1" dirty="0" err="1">
                <a:solidFill>
                  <a:srgbClr val="7030A0"/>
                </a:solidFill>
              </a:rPr>
              <a:t>strictfp</a:t>
            </a:r>
            <a:r>
              <a:rPr lang="en-US" sz="1600" dirty="0">
                <a:solidFill>
                  <a:srgbClr val="7030A0"/>
                </a:solidFill>
              </a:rPr>
              <a:t> </a:t>
            </a:r>
            <a:r>
              <a:rPr lang="en-US" sz="1600" dirty="0"/>
              <a:t>can be applied to classes, interfaces, and methods</a:t>
            </a:r>
            <a:r>
              <a:rPr lang="en-US" sz="1600" dirty="0" smtClean="0"/>
              <a:t>.</a:t>
            </a:r>
          </a:p>
          <a:p>
            <a:pPr algn="just"/>
            <a:r>
              <a:rPr lang="en-US" sz="1600" dirty="0" smtClean="0"/>
              <a:t>Strictness </a:t>
            </a:r>
            <a:r>
              <a:rPr lang="en-US" sz="1600" dirty="0"/>
              <a:t>is not inherited by the subclasses or </a:t>
            </a:r>
            <a:r>
              <a:rPr lang="en-US" sz="1600" dirty="0" err="1"/>
              <a:t>subinterfaces</a:t>
            </a:r>
            <a:r>
              <a:rPr lang="en-US" sz="1600" dirty="0"/>
              <a:t>. Constant expressions are always evaluated strictly at compile time</a:t>
            </a:r>
            <a:endParaRPr lang="en-US" sz="1600" dirty="0" smtClean="0"/>
          </a:p>
          <a:p>
            <a:pPr algn="just"/>
            <a:r>
              <a:rPr lang="en-US" sz="1600" dirty="0">
                <a:solidFill>
                  <a:srgbClr val="FF0000"/>
                </a:solidFill>
              </a:rPr>
              <a:t>Example:-</a:t>
            </a:r>
            <a:r>
              <a:rPr lang="en-US" sz="1600" dirty="0" smtClean="0">
                <a:solidFill>
                  <a:srgbClr val="FF0000"/>
                </a:solidFill>
              </a:rPr>
              <a:t>IntFloatArithmetic.java</a:t>
            </a:r>
          </a:p>
          <a:p>
            <a:pPr algn="just"/>
            <a:endParaRPr lang="en-US" sz="1600" b="1" dirty="0" smtClean="0">
              <a:solidFill>
                <a:srgbClr val="7030A0"/>
              </a:solidFill>
            </a:endParaRPr>
          </a:p>
          <a:p>
            <a:pPr algn="just"/>
            <a:endParaRPr lang="en-US" sz="1600" b="1" dirty="0">
              <a:solidFill>
                <a:srgbClr val="7030A0"/>
              </a:solidFill>
            </a:endParaRPr>
          </a:p>
          <a:p>
            <a:pPr algn="just"/>
            <a:endParaRPr lang="en-US" sz="1600" b="1" dirty="0">
              <a:solidFill>
                <a:srgbClr val="7030A0"/>
              </a:solidFill>
            </a:endParaRPr>
          </a:p>
        </p:txBody>
      </p:sp>
    </p:spTree>
    <p:extLst>
      <p:ext uri="{BB962C8B-B14F-4D97-AF65-F5344CB8AC3E}">
        <p14:creationId xmlns:p14="http://schemas.microsoft.com/office/powerpoint/2010/main" val="30715665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1214</TotalTime>
  <Words>4008</Words>
  <Application>Microsoft Office PowerPoint</Application>
  <PresentationFormat>On-screen Show (4:3)</PresentationFormat>
  <Paragraphs>372</Paragraphs>
  <Slides>29</Slides>
  <Notes>2</Notes>
  <HiddenSlides>0</HiddenSlides>
  <MMClips>0</MMClips>
  <ScaleCrop>false</ScaleCrop>
  <HeadingPairs>
    <vt:vector size="6" baseType="variant">
      <vt:variant>
        <vt:lpstr>Theme</vt:lpstr>
      </vt:variant>
      <vt:variant>
        <vt:i4>3</vt:i4>
      </vt:variant>
      <vt:variant>
        <vt:lpstr>Embedded OLE Servers</vt:lpstr>
      </vt:variant>
      <vt:variant>
        <vt:i4>1</vt:i4>
      </vt:variant>
      <vt:variant>
        <vt:lpstr>Slide Titles</vt:lpstr>
      </vt:variant>
      <vt:variant>
        <vt:i4>29</vt:i4>
      </vt:variant>
    </vt:vector>
  </HeadingPairs>
  <TitlesOfParts>
    <vt:vector size="33" baseType="lpstr">
      <vt:lpstr>Office Theme</vt:lpstr>
      <vt:lpstr>1_Office Theme</vt:lpstr>
      <vt:lpstr>2_Office Theme</vt:lpstr>
      <vt:lpstr>Worksheet</vt:lpstr>
      <vt:lpstr>Operators and Assignments</vt:lpstr>
      <vt:lpstr>Operators and Assignments</vt:lpstr>
      <vt:lpstr>PowerPoint Presentation</vt:lpstr>
      <vt:lpstr>Narrowing and Widening</vt:lpstr>
      <vt:lpstr> Conversions </vt:lpstr>
      <vt:lpstr>Narrowing and Widening</vt:lpstr>
      <vt:lpstr>Assignment Operator '='</vt:lpstr>
      <vt:lpstr>Arithmetic Operators: '*', '/', '%', '+', '-'</vt:lpstr>
      <vt:lpstr>Arithmetic Operators</vt:lpstr>
      <vt:lpstr>PowerPoint Presentation</vt:lpstr>
      <vt:lpstr>PowerPoint Presentation</vt:lpstr>
      <vt:lpstr>PowerPoint Presentation</vt:lpstr>
      <vt:lpstr>Arithmetic Compound Assignment Operators: *=, /=, %=, +=, -=</vt:lpstr>
      <vt:lpstr> Variable Increment and Decrement Operators: '++', '--' </vt:lpstr>
      <vt:lpstr>Boolean Expressions and Relational Operators: &lt;, &lt;=, &gt;, &gt;=</vt:lpstr>
      <vt:lpstr>Equality</vt:lpstr>
      <vt:lpstr>Boolean Logical Operators: '!', '^', '&amp;', '|'</vt:lpstr>
      <vt:lpstr>Boolean Logical Compound Assignment Operators: &amp;=, ^=, |=</vt:lpstr>
      <vt:lpstr>Conditional Operators: '&amp;&amp;', '||'</vt:lpstr>
      <vt:lpstr>Boolean Expressions</vt:lpstr>
      <vt:lpstr>Decimal ,Oct and Hexadecimal</vt:lpstr>
      <vt:lpstr>Bitwise Operators</vt:lpstr>
      <vt:lpstr>Shift Operators: &lt;&lt;, &gt;&gt;, &gt;&gt;&gt;</vt:lpstr>
      <vt:lpstr>The Conditional Operator: '?'</vt:lpstr>
      <vt:lpstr>Parameter Passing</vt:lpstr>
      <vt:lpstr>PowerPoint Presentation</vt:lpstr>
      <vt:lpstr>Passing Primitive Data Values</vt:lpstr>
      <vt:lpstr>Passing Object Reference Values</vt:lpstr>
      <vt:lpstr>Program Arguments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PRADEEP</dc:creator>
  <cp:lastModifiedBy>PRADEEP</cp:lastModifiedBy>
  <cp:revision>130</cp:revision>
  <dcterms:created xsi:type="dcterms:W3CDTF">2014-09-12T07:39:11Z</dcterms:created>
  <dcterms:modified xsi:type="dcterms:W3CDTF">2014-10-05T03:03:54Z</dcterms:modified>
</cp:coreProperties>
</file>