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0B7C18-1E17-4F63-BBB9-2F304A2FB4B8}"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127014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B7C18-1E17-4F63-BBB9-2F304A2FB4B8}"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371372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B7C18-1E17-4F63-BBB9-2F304A2FB4B8}"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71512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B7C18-1E17-4F63-BBB9-2F304A2FB4B8}"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8121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B7C18-1E17-4F63-BBB9-2F304A2FB4B8}"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27413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0B7C18-1E17-4F63-BBB9-2F304A2FB4B8}"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303669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B7C18-1E17-4F63-BBB9-2F304A2FB4B8}"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416647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0B7C18-1E17-4F63-BBB9-2F304A2FB4B8}"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161660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B7C18-1E17-4F63-BBB9-2F304A2FB4B8}"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177719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B7C18-1E17-4F63-BBB9-2F304A2FB4B8}"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21035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B7C18-1E17-4F63-BBB9-2F304A2FB4B8}"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4A698-457A-45DA-9416-BF01AF886293}" type="slidenum">
              <a:rPr lang="en-US" smtClean="0"/>
              <a:t>‹#›</a:t>
            </a:fld>
            <a:endParaRPr lang="en-US"/>
          </a:p>
        </p:txBody>
      </p:sp>
    </p:spTree>
    <p:extLst>
      <p:ext uri="{BB962C8B-B14F-4D97-AF65-F5344CB8AC3E}">
        <p14:creationId xmlns:p14="http://schemas.microsoft.com/office/powerpoint/2010/main" val="215584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B7C18-1E17-4F63-BBB9-2F304A2FB4B8}" type="datetimeFigureOut">
              <a:rPr lang="en-US" smtClean="0"/>
              <a:t>3/2/2015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4A698-457A-45DA-9416-BF01AF886293}" type="slidenum">
              <a:rPr lang="en-US" smtClean="0"/>
              <a:t>‹#›</a:t>
            </a:fld>
            <a:endParaRPr lang="en-US"/>
          </a:p>
        </p:txBody>
      </p:sp>
    </p:spTree>
    <p:extLst>
      <p:ext uri="{BB962C8B-B14F-4D97-AF65-F5344CB8AC3E}">
        <p14:creationId xmlns:p14="http://schemas.microsoft.com/office/powerpoint/2010/main" val="340107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7030A0"/>
                </a:solidFill>
              </a:rPr>
              <a:t>Threads</a:t>
            </a:r>
            <a:endParaRPr lang="en-US" b="1" i="1" dirty="0">
              <a:solidFill>
                <a:srgbClr val="7030A0"/>
              </a:solidFill>
            </a:endParaRPr>
          </a:p>
        </p:txBody>
      </p:sp>
      <p:sp>
        <p:nvSpPr>
          <p:cNvPr id="3" name="Subtitle 2"/>
          <p:cNvSpPr>
            <a:spLocks noGrp="1"/>
          </p:cNvSpPr>
          <p:nvPr>
            <p:ph type="subTitle" idx="1"/>
          </p:nvPr>
        </p:nvSpPr>
        <p:spPr/>
        <p:txBody>
          <a:bodyPr/>
          <a:lstStyle/>
          <a:p>
            <a:r>
              <a:rPr lang="en-US" dirty="0" smtClean="0"/>
              <a:t>       </a:t>
            </a:r>
          </a:p>
          <a:p>
            <a:endParaRPr lang="en-US" dirty="0"/>
          </a:p>
          <a:p>
            <a:r>
              <a:rPr lang="en-US" dirty="0" smtClean="0"/>
              <a:t>				 Pradeep Rao T</a:t>
            </a:r>
            <a:endParaRPr lang="en-US" dirty="0"/>
          </a:p>
        </p:txBody>
      </p:sp>
    </p:spTree>
    <p:extLst>
      <p:ext uri="{BB962C8B-B14F-4D97-AF65-F5344CB8AC3E}">
        <p14:creationId xmlns:p14="http://schemas.microsoft.com/office/powerpoint/2010/main" val="227047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r>
              <a:rPr lang="en-US" sz="1600" dirty="0" smtClean="0"/>
              <a:t>Understanding the life cycle of a thread is valuable when programming with threads. </a:t>
            </a:r>
          </a:p>
          <a:p>
            <a:r>
              <a:rPr lang="en-US" sz="1600" dirty="0" smtClean="0"/>
              <a:t>Threads can exist in different states. </a:t>
            </a:r>
          </a:p>
          <a:p>
            <a:r>
              <a:rPr lang="en-US" sz="1600" dirty="0" smtClean="0"/>
              <a:t>Just because a thread's start() method has been called, it does not mean that the thread has access to the CPU and can start executing straight away. Several factors determine how it will proceed.</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Ready-to-run state: A thread starts life in the Ready-to-run state.</a:t>
            </a:r>
          </a:p>
          <a:p>
            <a:r>
              <a:rPr lang="en-US" sz="1600" dirty="0" smtClean="0"/>
              <a:t>Running state: If a thread is in the Running state, it means that the thread is currently executing</a:t>
            </a:r>
          </a:p>
          <a:p>
            <a:endParaRPr lang="en-US" sz="1600" dirty="0" smtClean="0"/>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6934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5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anim calcmode="lin" valueType="num">
                                      <p:cBhvr additive="base">
                                        <p:cTn id="3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anim calcmode="lin" valueType="num">
                                      <p:cBhvr additive="base">
                                        <p:cTn id="3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sz="1600" dirty="0" smtClean="0"/>
              <a:t>Dead state: Once in this state, the thread cannot ever run again.</a:t>
            </a:r>
          </a:p>
          <a:p>
            <a:r>
              <a:rPr lang="en-US" sz="1600" dirty="0" smtClean="0"/>
              <a:t>Non-runnable states: A running thread can transit to one of the non-runnable states, depending on the circumstances. </a:t>
            </a:r>
          </a:p>
          <a:p>
            <a:r>
              <a:rPr lang="en-US" sz="1600" dirty="0" smtClean="0"/>
              <a:t>A thread remains in a non-runnable state until a special transition occurs. </a:t>
            </a:r>
          </a:p>
          <a:p>
            <a:r>
              <a:rPr lang="en-US" sz="1600" dirty="0" smtClean="0"/>
              <a:t>A thread does not go directly to the Running state from a non-runnable state, but transits first to the Ready-to-run state.</a:t>
            </a:r>
          </a:p>
          <a:p>
            <a:r>
              <a:rPr lang="en-US" sz="1600" dirty="0" smtClean="0"/>
              <a:t>The non-runnable states can be characterized as follows:</a:t>
            </a:r>
          </a:p>
          <a:p>
            <a:pPr lvl="1"/>
            <a:r>
              <a:rPr lang="en-US" sz="1600" dirty="0"/>
              <a:t>Blocked for I/O: The thread waits for a blocking operation to complete </a:t>
            </a:r>
          </a:p>
          <a:p>
            <a:pPr lvl="1"/>
            <a:r>
              <a:rPr lang="en-US" sz="1600" dirty="0"/>
              <a:t>Blocked for join completion: The thread awaits completion of another </a:t>
            </a:r>
          </a:p>
          <a:p>
            <a:pPr lvl="1"/>
            <a:r>
              <a:rPr lang="en-US" sz="1600" dirty="0"/>
              <a:t>Waiting for notification: The thread awaits notification from another </a:t>
            </a:r>
          </a:p>
          <a:p>
            <a:pPr lvl="1"/>
            <a:r>
              <a:rPr lang="en-US" sz="1600" dirty="0"/>
              <a:t>Blocked for lock acquisition: The thread waits to acquire the lock of an object</a:t>
            </a:r>
          </a:p>
          <a:p>
            <a:pPr lvl="1"/>
            <a:r>
              <a:rPr lang="en-US" sz="1600" dirty="0" smtClean="0"/>
              <a:t>Sleeping</a:t>
            </a:r>
            <a:r>
              <a:rPr lang="en-US" sz="1600" dirty="0" smtClean="0"/>
              <a:t>: The thread sleeps for a specified amount of time </a:t>
            </a:r>
          </a:p>
          <a:p>
            <a:pPr marL="0" indent="0">
              <a:buNone/>
            </a:pPr>
            <a:r>
              <a:rPr lang="en-US" sz="2000" b="1" i="1" dirty="0" smtClean="0">
                <a:solidFill>
                  <a:srgbClr val="7030A0"/>
                </a:solidFill>
              </a:rPr>
              <a:t>Thread </a:t>
            </a:r>
            <a:r>
              <a:rPr lang="en-US" sz="2000" b="1" i="1" dirty="0" smtClean="0">
                <a:solidFill>
                  <a:srgbClr val="7030A0"/>
                </a:solidFill>
              </a:rPr>
              <a:t>Priorities</a:t>
            </a:r>
          </a:p>
          <a:p>
            <a:r>
              <a:rPr lang="en-US" sz="1700" dirty="0"/>
              <a:t>Threads are assigned priorities that the thread scheduler can use to determine how the threads will be scheduled. </a:t>
            </a:r>
            <a:endParaRPr lang="en-US" sz="1700" dirty="0" smtClean="0"/>
          </a:p>
          <a:p>
            <a:r>
              <a:rPr lang="en-US" sz="1700" dirty="0" smtClean="0"/>
              <a:t>The </a:t>
            </a:r>
            <a:r>
              <a:rPr lang="en-US" sz="1700" dirty="0"/>
              <a:t>thread scheduler can use thread priorities to determine which thread gets to run. The thread scheduler favors giving CPU time to the thread with the highest priority in the Ready-to-run state. </a:t>
            </a:r>
            <a:endParaRPr lang="en-US" sz="1700" dirty="0" smtClean="0"/>
          </a:p>
          <a:p>
            <a:r>
              <a:rPr lang="en-US" sz="1700" dirty="0" smtClean="0"/>
              <a:t>This </a:t>
            </a:r>
            <a:r>
              <a:rPr lang="en-US" sz="1700" dirty="0"/>
              <a:t>is not necessarily the thread that has been the longest time in the Ready-to-run state. Heavy reliance on thread priorities for the behavior of a program can make the program </a:t>
            </a:r>
            <a:r>
              <a:rPr lang="en-US" sz="1700" dirty="0" err="1"/>
              <a:t>unportable</a:t>
            </a:r>
            <a:r>
              <a:rPr lang="en-US" sz="1700" dirty="0"/>
              <a:t> across platforms, as thread scheduling is host </a:t>
            </a:r>
            <a:r>
              <a:rPr lang="en-US" sz="1700" dirty="0" err="1"/>
              <a:t>platform?dependent</a:t>
            </a:r>
            <a:r>
              <a:rPr lang="en-US" sz="1700" dirty="0"/>
              <a:t>.</a:t>
            </a:r>
            <a:endParaRPr lang="en-US" sz="1700" i="1" dirty="0">
              <a:solidFill>
                <a:srgbClr val="7030A0"/>
              </a:solidFill>
            </a:endParaRPr>
          </a:p>
        </p:txBody>
      </p:sp>
    </p:spTree>
    <p:extLst>
      <p:ext uri="{BB962C8B-B14F-4D97-AF65-F5344CB8AC3E}">
        <p14:creationId xmlns:p14="http://schemas.microsoft.com/office/powerpoint/2010/main" val="319133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sz="1600" dirty="0"/>
              <a:t>Priorities are integer values from 1 (lowest priority given by the constant Thread. MIN_PRIORITY) to 10 (highest priority given by the constant </a:t>
            </a:r>
            <a:r>
              <a:rPr lang="en-US" sz="1600" dirty="0" err="1"/>
              <a:t>Thread.MAX_PRIORITY</a:t>
            </a:r>
            <a:r>
              <a:rPr lang="en-US" sz="1600" dirty="0"/>
              <a:t>). </a:t>
            </a:r>
            <a:endParaRPr lang="en-US" sz="1600" dirty="0" smtClean="0"/>
          </a:p>
          <a:p>
            <a:pPr algn="just"/>
            <a:r>
              <a:rPr lang="en-US" sz="1600" dirty="0" smtClean="0"/>
              <a:t>The </a:t>
            </a:r>
            <a:r>
              <a:rPr lang="en-US" sz="1600" dirty="0"/>
              <a:t>default priority is 5 (</a:t>
            </a:r>
            <a:r>
              <a:rPr lang="en-US" sz="1600" dirty="0" err="1"/>
              <a:t>Thread.NORM_PRIORITY</a:t>
            </a:r>
            <a:r>
              <a:rPr lang="en-US" sz="1600" dirty="0"/>
              <a:t>).</a:t>
            </a:r>
          </a:p>
          <a:p>
            <a:pPr algn="just"/>
            <a:r>
              <a:rPr lang="en-US" sz="1600" dirty="0"/>
              <a:t>A thread inherits the priority of its parent thread. Priority of a thread can be set using the </a:t>
            </a:r>
            <a:r>
              <a:rPr lang="en-US" sz="1600" dirty="0" err="1"/>
              <a:t>setPriority</a:t>
            </a:r>
            <a:r>
              <a:rPr lang="en-US" sz="1600" dirty="0"/>
              <a:t>() method and read using the </a:t>
            </a:r>
            <a:r>
              <a:rPr lang="en-US" sz="1600" dirty="0" err="1"/>
              <a:t>getPriority</a:t>
            </a:r>
            <a:r>
              <a:rPr lang="en-US" sz="1600" dirty="0"/>
              <a:t>() method, both of which are defined in the Thread class. </a:t>
            </a:r>
            <a:endParaRPr lang="en-US" sz="1600" dirty="0" smtClean="0"/>
          </a:p>
          <a:p>
            <a:pPr algn="just"/>
            <a:r>
              <a:rPr lang="en-US" sz="1600" dirty="0" smtClean="0"/>
              <a:t>The </a:t>
            </a:r>
            <a:r>
              <a:rPr lang="en-US" sz="1600" dirty="0"/>
              <a:t>following code sets the priority of the thread </a:t>
            </a:r>
            <a:r>
              <a:rPr lang="en-US" sz="1600" dirty="0" err="1"/>
              <a:t>myThread</a:t>
            </a:r>
            <a:r>
              <a:rPr lang="en-US" sz="1600" dirty="0"/>
              <a:t> to the minimum of two values: maximum priority and current priority incremented to the next level:</a:t>
            </a:r>
          </a:p>
          <a:p>
            <a:pPr algn="just"/>
            <a:r>
              <a:rPr lang="en-US" sz="1600" dirty="0" err="1" smtClean="0"/>
              <a:t>myThread.setPriority</a:t>
            </a:r>
            <a:r>
              <a:rPr lang="en-US" sz="1600" dirty="0" smtClean="0"/>
              <a:t>(</a:t>
            </a:r>
            <a:r>
              <a:rPr lang="en-US" sz="1600" dirty="0" err="1" smtClean="0"/>
              <a:t>Math.min</a:t>
            </a:r>
            <a:r>
              <a:rPr lang="en-US" sz="1600" dirty="0" smtClean="0"/>
              <a:t>(</a:t>
            </a:r>
            <a:r>
              <a:rPr lang="en-US" sz="1600" dirty="0" err="1" smtClean="0"/>
              <a:t>Thread.MAX_PRIORITY</a:t>
            </a:r>
            <a:r>
              <a:rPr lang="en-US" sz="1600" dirty="0"/>
              <a:t>, </a:t>
            </a:r>
            <a:r>
              <a:rPr lang="en-US" sz="1600" dirty="0" err="1"/>
              <a:t>myThread.getPriority</a:t>
            </a:r>
            <a:r>
              <a:rPr lang="en-US" sz="1600" dirty="0"/>
              <a:t>()+1)); </a:t>
            </a:r>
            <a:endParaRPr lang="en-US" sz="1600" dirty="0" smtClean="0"/>
          </a:p>
          <a:p>
            <a:pPr marL="0" indent="0">
              <a:buNone/>
            </a:pPr>
            <a:r>
              <a:rPr lang="en-US" sz="1600" b="1" dirty="0">
                <a:solidFill>
                  <a:srgbClr val="7030A0"/>
                </a:solidFill>
              </a:rPr>
              <a:t>Thread Scheduler</a:t>
            </a:r>
          </a:p>
          <a:p>
            <a:r>
              <a:rPr lang="en-US" sz="1600" dirty="0"/>
              <a:t>Schedulers in JVM implementations usually employ one of the two following strategies:</a:t>
            </a:r>
          </a:p>
          <a:p>
            <a:pPr marL="0" indent="0">
              <a:buNone/>
            </a:pPr>
            <a:r>
              <a:rPr lang="en-US" sz="1600" b="1" dirty="0">
                <a:solidFill>
                  <a:srgbClr val="7030A0"/>
                </a:solidFill>
              </a:rPr>
              <a:t>Preemptive </a:t>
            </a:r>
            <a:r>
              <a:rPr lang="en-US" sz="1600" b="1" dirty="0" smtClean="0">
                <a:solidFill>
                  <a:srgbClr val="7030A0"/>
                </a:solidFill>
              </a:rPr>
              <a:t>scheduling: </a:t>
            </a:r>
            <a:r>
              <a:rPr lang="en-US" sz="1600" dirty="0" smtClean="0"/>
              <a:t>If </a:t>
            </a:r>
            <a:r>
              <a:rPr lang="en-US" sz="1600" dirty="0"/>
              <a:t>a thread with a higher priority than the current running thread moves to the Ready-to-run state, then the current running thread can be preempted (moved to the Ready-to-run state) to let the higher priority thread execute.</a:t>
            </a:r>
          </a:p>
          <a:p>
            <a:pPr marL="0" indent="0">
              <a:buNone/>
            </a:pPr>
            <a:r>
              <a:rPr lang="en-US" sz="1600" b="1" dirty="0">
                <a:solidFill>
                  <a:srgbClr val="7030A0"/>
                </a:solidFill>
              </a:rPr>
              <a:t>Time-Sliced or Round-Robin </a:t>
            </a:r>
            <a:r>
              <a:rPr lang="en-US" sz="1600" b="1" dirty="0" smtClean="0">
                <a:solidFill>
                  <a:srgbClr val="7030A0"/>
                </a:solidFill>
              </a:rPr>
              <a:t>scheduling: </a:t>
            </a:r>
            <a:r>
              <a:rPr lang="en-US" sz="1600" dirty="0" smtClean="0"/>
              <a:t>A </a:t>
            </a:r>
            <a:r>
              <a:rPr lang="en-US" sz="1600" dirty="0"/>
              <a:t>running thread is allowed to execute for a fixed length of time, after which it moves to the Ready-to-run state to await its turn to run again.</a:t>
            </a:r>
          </a:p>
          <a:p>
            <a:pPr marL="0" indent="0">
              <a:buNone/>
            </a:pPr>
            <a:r>
              <a:rPr lang="en-US" sz="1600" dirty="0"/>
              <a:t>It should be pointed out that thread schedulers are implementation- and platform-dependent; therefore, how threads will be scheduled is unpredictable, at least from platform to platform.</a:t>
            </a:r>
          </a:p>
          <a:p>
            <a:pPr algn="just"/>
            <a:endParaRPr lang="en-US" sz="1600" dirty="0"/>
          </a:p>
        </p:txBody>
      </p:sp>
    </p:spTree>
    <p:extLst>
      <p:ext uri="{BB962C8B-B14F-4D97-AF65-F5344CB8AC3E}">
        <p14:creationId xmlns:p14="http://schemas.microsoft.com/office/powerpoint/2010/main" val="33392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r>
              <a:rPr lang="en-US" sz="1600" dirty="0"/>
              <a:t>final </a:t>
            </a:r>
            <a:r>
              <a:rPr lang="en-US" sz="1600" dirty="0" err="1"/>
              <a:t>boolean</a:t>
            </a:r>
            <a:r>
              <a:rPr lang="en-US" sz="1600" dirty="0"/>
              <a:t> </a:t>
            </a:r>
            <a:r>
              <a:rPr lang="en-US" sz="1600" dirty="0" err="1"/>
              <a:t>isAlive</a:t>
            </a:r>
            <a:r>
              <a:rPr lang="en-US" sz="1600" dirty="0"/>
              <a:t>() This method can be used to find out if a thread is alive or dead. A thread is alive if it has been started but not yet terminated, that is, it is not in the Dead state.</a:t>
            </a:r>
          </a:p>
          <a:p>
            <a:pPr algn="just"/>
            <a:r>
              <a:rPr lang="en-US" sz="1600" dirty="0"/>
              <a:t>final </a:t>
            </a:r>
            <a:r>
              <a:rPr lang="en-US" sz="1600" dirty="0" err="1"/>
              <a:t>int</a:t>
            </a:r>
            <a:r>
              <a:rPr lang="en-US" sz="1600" dirty="0"/>
              <a:t> </a:t>
            </a:r>
            <a:r>
              <a:rPr lang="en-US" sz="1600" dirty="0" err="1"/>
              <a:t>getPriority</a:t>
            </a:r>
            <a:r>
              <a:rPr lang="en-US" sz="1600" dirty="0"/>
              <a:t>() final void </a:t>
            </a:r>
            <a:r>
              <a:rPr lang="en-US" sz="1600" dirty="0" err="1"/>
              <a:t>setPriority</a:t>
            </a:r>
            <a:r>
              <a:rPr lang="en-US" sz="1600" dirty="0"/>
              <a:t>(</a:t>
            </a:r>
            <a:r>
              <a:rPr lang="en-US" sz="1600" dirty="0" err="1"/>
              <a:t>int</a:t>
            </a:r>
            <a:r>
              <a:rPr lang="en-US" sz="1600" dirty="0"/>
              <a:t> </a:t>
            </a:r>
            <a:r>
              <a:rPr lang="en-US" sz="1600" dirty="0" err="1"/>
              <a:t>newPriority</a:t>
            </a:r>
            <a:r>
              <a:rPr lang="en-US" sz="1600" dirty="0"/>
              <a:t>) The first method returns the priority of the current thread. The second method changes its priority. The priority set will be the minimum of the two values: the specified </a:t>
            </a:r>
            <a:r>
              <a:rPr lang="en-US" sz="1600" dirty="0" err="1"/>
              <a:t>newPriority</a:t>
            </a:r>
            <a:r>
              <a:rPr lang="en-US" sz="1600" dirty="0"/>
              <a:t> and the maximum priority permitted for this thread.</a:t>
            </a:r>
          </a:p>
          <a:p>
            <a:pPr algn="just"/>
            <a:r>
              <a:rPr lang="en-US" sz="1600" dirty="0"/>
              <a:t>static void yield() This method causes the current thread to temporarily pause its execution and, thereby, allow other threads to execute.</a:t>
            </a:r>
          </a:p>
          <a:p>
            <a:pPr algn="just"/>
            <a:r>
              <a:rPr lang="en-US" sz="1600" dirty="0"/>
              <a:t>static void sleep (long </a:t>
            </a:r>
            <a:r>
              <a:rPr lang="en-US" sz="1600" dirty="0" err="1"/>
              <a:t>millisec</a:t>
            </a:r>
            <a:r>
              <a:rPr lang="en-US" sz="1600" dirty="0"/>
              <a:t>) throws </a:t>
            </a:r>
            <a:r>
              <a:rPr lang="en-US" sz="1600" dirty="0" err="1"/>
              <a:t>InterruptedException</a:t>
            </a:r>
            <a:r>
              <a:rPr lang="en-US" sz="1600" dirty="0"/>
              <a:t> The current thread sleeps for the specified time before it takes its turn at running again.</a:t>
            </a:r>
          </a:p>
          <a:p>
            <a:pPr algn="just"/>
            <a:r>
              <a:rPr lang="en-US" sz="1600" dirty="0"/>
              <a:t>final void join() throws </a:t>
            </a:r>
            <a:r>
              <a:rPr lang="en-US" sz="1600" dirty="0" err="1"/>
              <a:t>InterruptedException</a:t>
            </a:r>
            <a:r>
              <a:rPr lang="en-US" sz="1600" dirty="0"/>
              <a:t> final void join(long </a:t>
            </a:r>
            <a:r>
              <a:rPr lang="en-US" sz="1600" dirty="0" err="1"/>
              <a:t>millisec</a:t>
            </a:r>
            <a:r>
              <a:rPr lang="en-US" sz="1600" dirty="0"/>
              <a:t>) throws </a:t>
            </a:r>
            <a:r>
              <a:rPr lang="en-US" sz="1600" dirty="0" err="1"/>
              <a:t>InterruptedException</a:t>
            </a:r>
            <a:r>
              <a:rPr lang="en-US" sz="1600" dirty="0"/>
              <a:t> A call to any of these two methods invoked on a thread will wait and not return until either the thread has completed or it is timed out after the specified time, respectively.</a:t>
            </a:r>
          </a:p>
          <a:p>
            <a:pPr algn="just"/>
            <a:r>
              <a:rPr lang="en-US" sz="1600" dirty="0"/>
              <a:t>void interrupt() The method interrupts the thread on which it is invoked. In the Waiting-for-notification, Sleeping, or Blocked-for-join-completion states, the thread will receive an </a:t>
            </a:r>
            <a:r>
              <a:rPr lang="en-US" sz="1600" dirty="0" err="1"/>
              <a:t>InterruptedException</a:t>
            </a:r>
            <a:endParaRPr lang="en-US" sz="1600" dirty="0"/>
          </a:p>
          <a:p>
            <a:pPr algn="just"/>
            <a:endParaRPr lang="en-US" sz="1600" i="1" dirty="0">
              <a:solidFill>
                <a:srgbClr val="7030A0"/>
              </a:solidFill>
            </a:endParaRPr>
          </a:p>
        </p:txBody>
      </p:sp>
    </p:spTree>
    <p:extLst>
      <p:ext uri="{BB962C8B-B14F-4D97-AF65-F5344CB8AC3E}">
        <p14:creationId xmlns:p14="http://schemas.microsoft.com/office/powerpoint/2010/main" val="73150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96000"/>
          </a:xfrm>
        </p:spPr>
        <p:txBody>
          <a:bodyPr>
            <a:normAutofit fontScale="92500" lnSpcReduction="10000"/>
          </a:bodyPr>
          <a:lstStyle/>
          <a:p>
            <a:pPr marL="0" indent="0">
              <a:buNone/>
            </a:pPr>
            <a:r>
              <a:rPr lang="en-US" sz="2000" b="1" dirty="0">
                <a:solidFill>
                  <a:srgbClr val="7030A0"/>
                </a:solidFill>
              </a:rPr>
              <a:t>Running and </a:t>
            </a:r>
            <a:r>
              <a:rPr lang="en-US" sz="2000" b="1" dirty="0" smtClean="0">
                <a:solidFill>
                  <a:srgbClr val="7030A0"/>
                </a:solidFill>
              </a:rPr>
              <a:t>Yielding</a:t>
            </a:r>
          </a:p>
          <a:p>
            <a:pPr algn="just"/>
            <a:r>
              <a:rPr lang="en-US" sz="2000" dirty="0"/>
              <a:t>A call to the static method yield(), defined in the Thread class, will cause the current thread in the Running state to transit to the Ready-to-run state, thus relinquishing the CPU. </a:t>
            </a:r>
            <a:endParaRPr lang="en-US" sz="2000" dirty="0" smtClean="0"/>
          </a:p>
          <a:p>
            <a:pPr algn="just"/>
            <a:r>
              <a:rPr lang="en-US" sz="2000" dirty="0" smtClean="0"/>
              <a:t>The thread is then at the mercy of the thread scheduler as to when it will run again. If there are no threads waiting in the Ready-to-run state, this thread continues execution. </a:t>
            </a:r>
          </a:p>
          <a:p>
            <a:pPr algn="just"/>
            <a:r>
              <a:rPr lang="en-US" sz="2000" dirty="0" smtClean="0"/>
              <a:t>If there are other threads in the Ready-to-run state, their priorities determine which thread gets to execute.</a:t>
            </a:r>
          </a:p>
          <a:p>
            <a:pPr algn="just"/>
            <a:endParaRPr lang="en-US" sz="2000" dirty="0" smtClean="0"/>
          </a:p>
          <a:p>
            <a:pPr algn="just"/>
            <a:endParaRPr lang="en-US" sz="2000" dirty="0"/>
          </a:p>
          <a:p>
            <a:pPr algn="just"/>
            <a:endParaRPr lang="en-US" sz="2000" dirty="0" smtClean="0"/>
          </a:p>
          <a:p>
            <a:pPr marL="0" indent="0" algn="just">
              <a:buNone/>
            </a:pPr>
            <a:endParaRPr lang="en-US" sz="2000" dirty="0" smtClean="0"/>
          </a:p>
          <a:p>
            <a:pPr marL="0" indent="0" algn="just">
              <a:buNone/>
            </a:pPr>
            <a:r>
              <a:rPr lang="en-US" sz="2000" b="1" dirty="0" smtClean="0">
                <a:solidFill>
                  <a:srgbClr val="7030A0"/>
                </a:solidFill>
              </a:rPr>
              <a:t>Sleeping </a:t>
            </a:r>
            <a:r>
              <a:rPr lang="en-US" sz="2000" b="1" dirty="0">
                <a:solidFill>
                  <a:srgbClr val="7030A0"/>
                </a:solidFill>
              </a:rPr>
              <a:t>and Waking </a:t>
            </a:r>
            <a:r>
              <a:rPr lang="en-US" sz="2000" b="1" dirty="0" smtClean="0">
                <a:solidFill>
                  <a:srgbClr val="7030A0"/>
                </a:solidFill>
              </a:rPr>
              <a:t>up: </a:t>
            </a:r>
            <a:r>
              <a:rPr lang="en-US" sz="2000" dirty="0" smtClean="0"/>
              <a:t>A </a:t>
            </a:r>
            <a:r>
              <a:rPr lang="en-US" sz="2000" dirty="0"/>
              <a:t>call to the static method sleep() in the Thread class will cause the currently running thread to pause its execution and transit to the Sleeping state. </a:t>
            </a:r>
            <a:r>
              <a:rPr lang="en-US" sz="2000" dirty="0" smtClean="0"/>
              <a:t>The </a:t>
            </a:r>
            <a:r>
              <a:rPr lang="en-US" sz="2000" dirty="0"/>
              <a:t>method does not relinquish any lock that the thread might have</a:t>
            </a:r>
            <a:r>
              <a:rPr lang="en-US" sz="2000" dirty="0" smtClean="0"/>
              <a:t>.</a:t>
            </a:r>
          </a:p>
          <a:p>
            <a:pPr algn="just"/>
            <a:r>
              <a:rPr lang="en-US" sz="2000" dirty="0" smtClean="0"/>
              <a:t> </a:t>
            </a:r>
            <a:r>
              <a:rPr lang="en-US" sz="2000" dirty="0"/>
              <a:t>The thread will sleep for at least the time specified in its argument, before transitioning to the Ready-to-run state where it takes its turn to run again. If a thread is interrupted while sleeping, it will throw an </a:t>
            </a:r>
            <a:r>
              <a:rPr lang="en-US" sz="2000" dirty="0" err="1"/>
              <a:t>InterruptedException</a:t>
            </a:r>
            <a:r>
              <a:rPr lang="en-US" sz="2000" dirty="0"/>
              <a:t> when it awakes and gets to execute.</a:t>
            </a:r>
            <a:endParaRPr lang="en-US" sz="2000" b="1" dirty="0">
              <a:solidFill>
                <a:srgbClr val="7030A0"/>
              </a:solidFill>
            </a:endParaRPr>
          </a:p>
          <a:p>
            <a:pPr algn="just"/>
            <a:endParaRPr lang="en-US" sz="2000" dirty="0" smtClean="0"/>
          </a:p>
          <a:p>
            <a:pPr algn="just"/>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00400"/>
            <a:ext cx="3048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65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dirty="0" smtClean="0"/>
          </a:p>
          <a:p>
            <a:endParaRPr lang="en-US" dirty="0"/>
          </a:p>
          <a:p>
            <a:endParaRPr lang="en-US" dirty="0" smtClean="0"/>
          </a:p>
          <a:p>
            <a:pPr marL="0" indent="0">
              <a:buNone/>
            </a:pPr>
            <a:r>
              <a:rPr lang="en-US" sz="2000" b="1" dirty="0" smtClean="0">
                <a:solidFill>
                  <a:srgbClr val="7030A0"/>
                </a:solidFill>
              </a:rPr>
              <a:t>Waiting </a:t>
            </a:r>
            <a:r>
              <a:rPr lang="en-US" sz="2000" b="1" dirty="0">
                <a:solidFill>
                  <a:srgbClr val="7030A0"/>
                </a:solidFill>
              </a:rPr>
              <a:t>and </a:t>
            </a:r>
            <a:r>
              <a:rPr lang="en-US" sz="2000" b="1" dirty="0" smtClean="0">
                <a:solidFill>
                  <a:srgbClr val="7030A0"/>
                </a:solidFill>
              </a:rPr>
              <a:t>Notifying</a:t>
            </a:r>
          </a:p>
          <a:p>
            <a:r>
              <a:rPr lang="en-US" sz="1600" dirty="0"/>
              <a:t>Waiting and notifying provide means of communication between threads that synchronize on the same object </a:t>
            </a:r>
            <a:r>
              <a:rPr lang="en-US" sz="1600" dirty="0" smtClean="0"/>
              <a:t>. </a:t>
            </a:r>
          </a:p>
          <a:p>
            <a:r>
              <a:rPr lang="en-US" sz="1600" dirty="0" smtClean="0"/>
              <a:t>The </a:t>
            </a:r>
            <a:r>
              <a:rPr lang="en-US" sz="1600" dirty="0"/>
              <a:t>threads execute wait() and notify() (or </a:t>
            </a:r>
            <a:r>
              <a:rPr lang="en-US" sz="1600" dirty="0" err="1"/>
              <a:t>notifyAll</a:t>
            </a:r>
            <a:r>
              <a:rPr lang="en-US" sz="1600" dirty="0"/>
              <a:t>()) methods on the shared object for this purpose. </a:t>
            </a:r>
            <a:endParaRPr lang="en-US" sz="1600" dirty="0" smtClean="0"/>
          </a:p>
          <a:p>
            <a:r>
              <a:rPr lang="en-US" sz="1600" dirty="0" smtClean="0"/>
              <a:t>These </a:t>
            </a:r>
            <a:r>
              <a:rPr lang="en-US" sz="1600" dirty="0"/>
              <a:t>final methods are defined in the Object class, and therefore, inherited by all objects.</a:t>
            </a:r>
          </a:p>
          <a:p>
            <a:r>
              <a:rPr lang="en-US" sz="1600" dirty="0"/>
              <a:t>These methods can only be executed on an object whose lock the thread holds, otherwise, the call will result in an </a:t>
            </a:r>
            <a:r>
              <a:rPr lang="en-US" sz="1600" dirty="0" err="1"/>
              <a:t>IllegalMonitorStateException</a:t>
            </a:r>
            <a:r>
              <a:rPr lang="en-US" sz="1600" dirty="0"/>
              <a:t>.</a:t>
            </a:r>
          </a:p>
          <a:p>
            <a:pPr algn="just"/>
            <a:r>
              <a:rPr lang="en-US" sz="1600" dirty="0"/>
              <a:t>final void wait(long timeout) throws </a:t>
            </a:r>
            <a:r>
              <a:rPr lang="en-US" sz="1600" dirty="0" err="1"/>
              <a:t>InterruptedException</a:t>
            </a:r>
            <a:r>
              <a:rPr lang="en-US" sz="1600" dirty="0"/>
              <a:t> </a:t>
            </a:r>
            <a:endParaRPr lang="en-US" sz="1600" dirty="0" smtClean="0"/>
          </a:p>
          <a:p>
            <a:pPr algn="just"/>
            <a:r>
              <a:rPr lang="en-US" sz="1600" dirty="0" smtClean="0"/>
              <a:t>final </a:t>
            </a:r>
            <a:r>
              <a:rPr lang="en-US" sz="1600" dirty="0"/>
              <a:t>void wait(long timeout, </a:t>
            </a:r>
            <a:r>
              <a:rPr lang="en-US" sz="1600" dirty="0" err="1"/>
              <a:t>int</a:t>
            </a:r>
            <a:r>
              <a:rPr lang="en-US" sz="1600" dirty="0"/>
              <a:t> </a:t>
            </a:r>
            <a:r>
              <a:rPr lang="en-US" sz="1600" dirty="0" err="1"/>
              <a:t>nanos</a:t>
            </a:r>
            <a:r>
              <a:rPr lang="en-US" sz="1600" dirty="0"/>
              <a:t>) throws </a:t>
            </a:r>
            <a:r>
              <a:rPr lang="en-US" sz="1600" dirty="0" err="1"/>
              <a:t>InterruptedException</a:t>
            </a:r>
            <a:r>
              <a:rPr lang="en-US" sz="1600" dirty="0"/>
              <a:t> </a:t>
            </a:r>
            <a:endParaRPr lang="en-US" sz="1600" dirty="0" smtClean="0"/>
          </a:p>
          <a:p>
            <a:pPr algn="just"/>
            <a:r>
              <a:rPr lang="en-US" sz="1600" dirty="0" smtClean="0"/>
              <a:t>final </a:t>
            </a:r>
            <a:r>
              <a:rPr lang="en-US" sz="1600" dirty="0"/>
              <a:t>void wait() throws </a:t>
            </a:r>
            <a:r>
              <a:rPr lang="en-US" sz="1600" dirty="0" err="1"/>
              <a:t>InterruptedException</a:t>
            </a:r>
            <a:r>
              <a:rPr lang="en-US" sz="1600" dirty="0"/>
              <a:t> </a:t>
            </a:r>
            <a:endParaRPr lang="en-US" sz="1600" dirty="0" smtClean="0"/>
          </a:p>
          <a:p>
            <a:pPr algn="just"/>
            <a:r>
              <a:rPr lang="en-US" sz="1600" dirty="0" smtClean="0"/>
              <a:t>A </a:t>
            </a:r>
            <a:r>
              <a:rPr lang="en-US" sz="1600" dirty="0"/>
              <a:t>thread invokes the wait() method on the object whose lock it holds. The thread is added to the wait set of the object.</a:t>
            </a:r>
          </a:p>
          <a:p>
            <a:pPr marL="0" indent="0">
              <a:buNone/>
            </a:pPr>
            <a:endParaRPr lang="en-US" sz="2000"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40339"/>
            <a:ext cx="47625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69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600" dirty="0"/>
              <a:t>final void notify() </a:t>
            </a:r>
            <a:endParaRPr lang="en-US" sz="1600" dirty="0" smtClean="0"/>
          </a:p>
          <a:p>
            <a:r>
              <a:rPr lang="en-US" sz="1600" dirty="0" smtClean="0"/>
              <a:t>final </a:t>
            </a:r>
            <a:r>
              <a:rPr lang="en-US" sz="1600" dirty="0"/>
              <a:t>void </a:t>
            </a:r>
            <a:r>
              <a:rPr lang="en-US" sz="1600" dirty="0" err="1"/>
              <a:t>notifyAll</a:t>
            </a:r>
            <a:r>
              <a:rPr lang="en-US" sz="1600" dirty="0"/>
              <a:t>() </a:t>
            </a:r>
            <a:endParaRPr lang="en-US" sz="1600" dirty="0" smtClean="0"/>
          </a:p>
          <a:p>
            <a:r>
              <a:rPr lang="en-US" sz="1600" dirty="0" smtClean="0"/>
              <a:t>A </a:t>
            </a:r>
            <a:r>
              <a:rPr lang="en-US" sz="1600" dirty="0"/>
              <a:t>thread invokes a notification method on the object whose lock it holds to notify thread(s) that are in the wait set of the object.</a:t>
            </a:r>
          </a:p>
          <a:p>
            <a:r>
              <a:rPr lang="en-US" sz="1600" dirty="0"/>
              <a:t>Communication between threads is facilitated by waiting and notifying, as illustrated by Figures </a:t>
            </a:r>
            <a:r>
              <a:rPr lang="en-US" sz="1600" dirty="0" smtClean="0"/>
              <a:t>. </a:t>
            </a:r>
          </a:p>
          <a:p>
            <a:r>
              <a:rPr lang="en-US" sz="1600" dirty="0" smtClean="0"/>
              <a:t>A </a:t>
            </a:r>
            <a:r>
              <a:rPr lang="en-US" sz="1600" dirty="0"/>
              <a:t>thread usually calls the wait() method on the object whose lock it holds because a condition for its continued execution was not met. </a:t>
            </a:r>
            <a:endParaRPr lang="en-US" sz="1600" dirty="0" smtClean="0"/>
          </a:p>
          <a:p>
            <a:r>
              <a:rPr lang="en-US" sz="1600" dirty="0" smtClean="0"/>
              <a:t>The </a:t>
            </a:r>
            <a:r>
              <a:rPr lang="en-US" sz="1600" dirty="0"/>
              <a:t>thread leaves the Running state and transits to the Waiting-for-notification state. There it waits for this condition to occur. The thread relinquishes ownership of the object lock</a:t>
            </a:r>
            <a:r>
              <a:rPr lang="en-US" sz="1600" dirty="0" smtClean="0"/>
              <a:t>.</a:t>
            </a:r>
          </a:p>
          <a:p>
            <a:pPr marL="0" indent="0">
              <a:buNone/>
            </a:pP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29000"/>
            <a:ext cx="4991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72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anim calcmode="lin" valueType="num">
                                      <p:cBhvr additive="base">
                                        <p:cTn id="43" dur="500" fill="hold"/>
                                        <p:tgtEl>
                                          <p:spTgt spid="3074"/>
                                        </p:tgtEl>
                                        <p:attrNameLst>
                                          <p:attrName>ppt_x</p:attrName>
                                        </p:attrNameLst>
                                      </p:cBhvr>
                                      <p:tavLst>
                                        <p:tav tm="0">
                                          <p:val>
                                            <p:strVal val="#ppt_x"/>
                                          </p:val>
                                        </p:tav>
                                        <p:tav tm="100000">
                                          <p:val>
                                            <p:strVal val="#ppt_x"/>
                                          </p:val>
                                        </p:tav>
                                      </p:tavLst>
                                    </p:anim>
                                    <p:anim calcmode="lin" valueType="num">
                                      <p:cBhvr additive="base">
                                        <p:cTn id="4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sz="1600" dirty="0"/>
              <a:t>A thread in the Waiting-for-notification state can be awakened by the occurrence of any one of these three incidents:</a:t>
            </a:r>
          </a:p>
          <a:p>
            <a:r>
              <a:rPr lang="en-US" sz="1600" dirty="0"/>
              <a:t>Another thread invokes the notify() method on the object of the waiting thread, and the waiting thread is selected as the thread to be awakened.</a:t>
            </a:r>
          </a:p>
          <a:p>
            <a:r>
              <a:rPr lang="en-US" sz="1600" dirty="0"/>
              <a:t>The waiting thread times out.</a:t>
            </a:r>
          </a:p>
          <a:p>
            <a:r>
              <a:rPr lang="en-US" sz="1600" dirty="0"/>
              <a:t>Another thread interrupts the waiting thread</a:t>
            </a:r>
            <a:r>
              <a:rPr lang="en-US" sz="1600" dirty="0" smtClean="0"/>
              <a:t>.</a:t>
            </a:r>
          </a:p>
          <a:p>
            <a:pPr marL="0" indent="0" algn="just">
              <a:buNone/>
            </a:pPr>
            <a:r>
              <a:rPr lang="en-US" sz="1600" b="1" dirty="0" smtClean="0">
                <a:solidFill>
                  <a:srgbClr val="7030A0"/>
                </a:solidFill>
              </a:rPr>
              <a:t>Notify:-</a:t>
            </a:r>
            <a:r>
              <a:rPr lang="en-US" sz="1600" dirty="0"/>
              <a:t>Invoking the notify() method on an object wakes up a single thread that is waiting on the lock of this object. </a:t>
            </a:r>
            <a:endParaRPr lang="en-US" sz="1600" dirty="0" smtClean="0"/>
          </a:p>
          <a:p>
            <a:pPr algn="just"/>
            <a:r>
              <a:rPr lang="en-US" sz="1600" dirty="0" smtClean="0"/>
              <a:t>The </a:t>
            </a:r>
            <a:r>
              <a:rPr lang="en-US" sz="1600" dirty="0"/>
              <a:t>selection of a thread to awaken is dependent on the thread policies implemented by the JVM. </a:t>
            </a:r>
            <a:endParaRPr lang="en-US" sz="1600" dirty="0" smtClean="0"/>
          </a:p>
          <a:p>
            <a:pPr algn="just"/>
            <a:r>
              <a:rPr lang="en-US" sz="1600" dirty="0" smtClean="0"/>
              <a:t>On </a:t>
            </a:r>
            <a:r>
              <a:rPr lang="en-US" sz="1600" dirty="0"/>
              <a:t>being notified, a waiting thread first transits to the Blocked-for-lock-acquisition state to acquire the lock on the object, and not directly to the Ready-to-run state</a:t>
            </a:r>
            <a:endParaRPr lang="en-US" sz="1600" b="1" dirty="0">
              <a:solidFill>
                <a:srgbClr val="7030A0"/>
              </a:solidFill>
            </a:endParaRPr>
          </a:p>
          <a:p>
            <a:r>
              <a:rPr lang="en-US" sz="1600" dirty="0"/>
              <a:t>A call to the notify() method has no consequences if there are no threads in the wait set of the object.</a:t>
            </a:r>
          </a:p>
          <a:p>
            <a:r>
              <a:rPr lang="en-US" sz="1600" dirty="0"/>
              <a:t>In contrast to the notify() method, the </a:t>
            </a:r>
            <a:r>
              <a:rPr lang="en-US" sz="1600" dirty="0" err="1"/>
              <a:t>notifyAll</a:t>
            </a:r>
            <a:r>
              <a:rPr lang="en-US" sz="1600" dirty="0"/>
              <a:t>() method wakes up all threads in the wait set of the shared object. They will all transit to the Blocked-for-lock-acquisition state and contend for the object lock as explained earlier.</a:t>
            </a:r>
          </a:p>
          <a:p>
            <a:pPr marL="0" indent="0">
              <a:buNone/>
            </a:pPr>
            <a:r>
              <a:rPr lang="en-US" sz="1600" b="1" dirty="0" smtClean="0">
                <a:solidFill>
                  <a:srgbClr val="7030A0"/>
                </a:solidFill>
              </a:rPr>
              <a:t>Time-out: </a:t>
            </a:r>
            <a:r>
              <a:rPr lang="en-US" sz="1600" dirty="0" smtClean="0"/>
              <a:t>The </a:t>
            </a:r>
            <a:r>
              <a:rPr lang="en-US" sz="1600" dirty="0"/>
              <a:t>wait() call specified the time the thread should wait before being timed out, if it was not </a:t>
            </a:r>
            <a:r>
              <a:rPr lang="en-US" sz="1600" dirty="0" smtClean="0"/>
              <a:t>awakened.</a:t>
            </a:r>
          </a:p>
          <a:p>
            <a:pPr marL="0" indent="0">
              <a:buNone/>
            </a:pPr>
            <a:r>
              <a:rPr lang="en-US" sz="1600" dirty="0" smtClean="0"/>
              <a:t>The </a:t>
            </a:r>
            <a:r>
              <a:rPr lang="en-US" sz="1600" dirty="0"/>
              <a:t>awakened thread competes in the usual manner to execute again. Note that the awakened thread has no way of knowing whether it was timed out or awakened by one of the notification methods.</a:t>
            </a:r>
          </a:p>
          <a:p>
            <a:endParaRPr lang="en-US" sz="1600" dirty="0"/>
          </a:p>
        </p:txBody>
      </p:sp>
    </p:spTree>
    <p:extLst>
      <p:ext uri="{BB962C8B-B14F-4D97-AF65-F5344CB8AC3E}">
        <p14:creationId xmlns:p14="http://schemas.microsoft.com/office/powerpoint/2010/main" val="731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600" b="1" dirty="0" err="1" smtClean="0"/>
              <a:t>Interrupt:</a:t>
            </a:r>
            <a:r>
              <a:rPr lang="en-US" sz="1600" dirty="0" err="1" smtClean="0"/>
              <a:t>This</a:t>
            </a:r>
            <a:r>
              <a:rPr lang="en-US" sz="1600" dirty="0" smtClean="0"/>
              <a:t> </a:t>
            </a:r>
            <a:r>
              <a:rPr lang="en-US" sz="1600" dirty="0"/>
              <a:t>means that another thread invoked the interrupt() method on the waiting thread. </a:t>
            </a:r>
            <a:endParaRPr lang="en-US" sz="1600" dirty="0" smtClean="0"/>
          </a:p>
          <a:p>
            <a:r>
              <a:rPr lang="en-US" sz="1600" dirty="0" smtClean="0"/>
              <a:t>But </a:t>
            </a:r>
            <a:r>
              <a:rPr lang="en-US" sz="1600" dirty="0"/>
              <a:t>if and when the awakened thread finally gets a chance to run, the return from the wait() call will result in an </a:t>
            </a:r>
            <a:r>
              <a:rPr lang="en-US" sz="1600" dirty="0" err="1"/>
              <a:t>InterruptedException</a:t>
            </a:r>
            <a:r>
              <a:rPr lang="en-US" sz="1600" dirty="0"/>
              <a:t>. </a:t>
            </a:r>
            <a:endParaRPr lang="en-US" sz="1600" dirty="0" smtClean="0"/>
          </a:p>
          <a:p>
            <a:r>
              <a:rPr lang="en-US" sz="1600" dirty="0" smtClean="0"/>
              <a:t>This </a:t>
            </a:r>
            <a:r>
              <a:rPr lang="en-US" sz="1600" dirty="0"/>
              <a:t>is the reason why the code invoking the wait() method must be prepared to handle this checked exception.</a:t>
            </a:r>
          </a:p>
          <a:p>
            <a:pPr marL="0" indent="0">
              <a:buNone/>
            </a:pPr>
            <a:r>
              <a:rPr lang="en-US" sz="1600" b="1" dirty="0" smtClean="0"/>
              <a:t>               </a:t>
            </a:r>
            <a:endParaRPr lang="en-US" sz="1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5532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5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sz="1600" b="1" dirty="0" err="1" smtClean="0">
                <a:solidFill>
                  <a:srgbClr val="7030A0"/>
                </a:solidFill>
              </a:rPr>
              <a:t>Joining:</a:t>
            </a:r>
            <a:r>
              <a:rPr lang="en-US" sz="1600" dirty="0" err="1"/>
              <a:t>A</a:t>
            </a:r>
            <a:r>
              <a:rPr lang="en-US" sz="1600" dirty="0"/>
              <a:t> thread can invoke the overloaded method join() on another thread in order to wait for the other thread to complete its execution before continuing, that is, the first thread waits for the second thread to join it after completion. </a:t>
            </a:r>
            <a:endParaRPr lang="en-US" sz="1600" dirty="0" smtClean="0"/>
          </a:p>
          <a:p>
            <a:pPr algn="just"/>
            <a:r>
              <a:rPr lang="en-US" sz="1600" dirty="0" smtClean="0"/>
              <a:t>A </a:t>
            </a:r>
            <a:r>
              <a:rPr lang="en-US" sz="1600" dirty="0"/>
              <a:t>running thread t</a:t>
            </a:r>
            <a:r>
              <a:rPr lang="en-US" sz="1600" baseline="-25000" dirty="0"/>
              <a:t>1</a:t>
            </a:r>
            <a:r>
              <a:rPr lang="en-US" sz="1600" dirty="0"/>
              <a:t> invokes the method join() on a thread t</a:t>
            </a:r>
            <a:r>
              <a:rPr lang="en-US" sz="1600" baseline="-25000" dirty="0"/>
              <a:t>2</a:t>
            </a:r>
            <a:r>
              <a:rPr lang="en-US" sz="1600" dirty="0"/>
              <a:t>. </a:t>
            </a:r>
            <a:endParaRPr lang="en-US" sz="1600" dirty="0" smtClean="0"/>
          </a:p>
          <a:p>
            <a:pPr algn="just"/>
            <a:r>
              <a:rPr lang="en-US" sz="1600" dirty="0" smtClean="0"/>
              <a:t>The </a:t>
            </a:r>
            <a:r>
              <a:rPr lang="en-US" sz="1600" dirty="0"/>
              <a:t>join() call has no effect if thread t</a:t>
            </a:r>
            <a:r>
              <a:rPr lang="en-US" sz="1600" baseline="-25000" dirty="0"/>
              <a:t>2</a:t>
            </a:r>
            <a:r>
              <a:rPr lang="en-US" sz="1600" dirty="0"/>
              <a:t> has already completed. </a:t>
            </a:r>
            <a:endParaRPr lang="en-US" sz="1600" dirty="0" smtClean="0"/>
          </a:p>
          <a:p>
            <a:pPr algn="just"/>
            <a:r>
              <a:rPr lang="en-US" sz="1600" dirty="0" smtClean="0"/>
              <a:t>If </a:t>
            </a:r>
            <a:r>
              <a:rPr lang="en-US" sz="1600" dirty="0"/>
              <a:t>thread t</a:t>
            </a:r>
            <a:r>
              <a:rPr lang="en-US" sz="1600" baseline="-25000" dirty="0"/>
              <a:t>2</a:t>
            </a:r>
            <a:r>
              <a:rPr lang="en-US" sz="1600" dirty="0"/>
              <a:t> is still alive, then thread t</a:t>
            </a:r>
            <a:r>
              <a:rPr lang="en-US" sz="1600" baseline="-25000" dirty="0"/>
              <a:t>1</a:t>
            </a:r>
            <a:r>
              <a:rPr lang="en-US" sz="1600" dirty="0"/>
              <a:t> transits to the Blocked-for-join-completion state. Thread t</a:t>
            </a:r>
            <a:r>
              <a:rPr lang="en-US" sz="1600" baseline="-25000" dirty="0"/>
              <a:t>1</a:t>
            </a:r>
            <a:r>
              <a:rPr lang="en-US" sz="1600" dirty="0"/>
              <a:t> waits in this state until one of these events </a:t>
            </a:r>
            <a:r>
              <a:rPr lang="en-US" sz="1600" dirty="0" smtClean="0"/>
              <a:t>occur.</a:t>
            </a:r>
          </a:p>
          <a:p>
            <a:pPr algn="just"/>
            <a:r>
              <a:rPr lang="en-US" sz="1600" dirty="0" smtClean="0"/>
              <a:t>Thread </a:t>
            </a:r>
            <a:r>
              <a:rPr lang="en-US" sz="1600" dirty="0"/>
              <a:t>t</a:t>
            </a:r>
            <a:r>
              <a:rPr lang="en-US" sz="1600" baseline="-25000" dirty="0"/>
              <a:t>2</a:t>
            </a:r>
            <a:r>
              <a:rPr lang="en-US" sz="1600" dirty="0"/>
              <a:t> </a:t>
            </a:r>
            <a:r>
              <a:rPr lang="en-US" sz="1600" dirty="0" err="1" smtClean="0"/>
              <a:t>completes.In</a:t>
            </a:r>
            <a:r>
              <a:rPr lang="en-US" sz="1600" dirty="0" smtClean="0"/>
              <a:t> </a:t>
            </a:r>
            <a:r>
              <a:rPr lang="en-US" sz="1600" dirty="0"/>
              <a:t>this case thread t</a:t>
            </a:r>
            <a:r>
              <a:rPr lang="en-US" sz="1600" baseline="-25000" dirty="0"/>
              <a:t>1</a:t>
            </a:r>
            <a:r>
              <a:rPr lang="en-US" sz="1600" dirty="0"/>
              <a:t> is enabled and when it gets to run, it will continue normally after the join() method call.</a:t>
            </a:r>
          </a:p>
          <a:p>
            <a:pPr algn="just"/>
            <a:r>
              <a:rPr lang="en-US" sz="1600" dirty="0"/>
              <a:t>Thread t</a:t>
            </a:r>
            <a:r>
              <a:rPr lang="en-US" sz="1600" baseline="-25000" dirty="0"/>
              <a:t>1</a:t>
            </a:r>
            <a:r>
              <a:rPr lang="en-US" sz="1600" dirty="0"/>
              <a:t> is timed </a:t>
            </a:r>
            <a:r>
              <a:rPr lang="en-US" sz="1600" dirty="0" err="1" smtClean="0"/>
              <a:t>out.The</a:t>
            </a:r>
            <a:r>
              <a:rPr lang="en-US" sz="1600" dirty="0" smtClean="0"/>
              <a:t> </a:t>
            </a:r>
            <a:r>
              <a:rPr lang="en-US" sz="1600" dirty="0"/>
              <a:t>time specified in the argument in the join() method call has elapsed, without thread t</a:t>
            </a:r>
            <a:r>
              <a:rPr lang="en-US" sz="1600" baseline="-25000" dirty="0"/>
              <a:t>2</a:t>
            </a:r>
            <a:r>
              <a:rPr lang="en-US" sz="1600" dirty="0"/>
              <a:t> completing. In this case as well, thread t</a:t>
            </a:r>
            <a:r>
              <a:rPr lang="en-US" sz="1600" baseline="-25000" dirty="0"/>
              <a:t>1</a:t>
            </a:r>
            <a:r>
              <a:rPr lang="en-US" sz="1600" dirty="0"/>
              <a:t> is enabled. When it gets to run, it will continue normally after the join() method call.</a:t>
            </a:r>
          </a:p>
          <a:p>
            <a:pPr algn="just"/>
            <a:r>
              <a:rPr lang="en-US" sz="1600" dirty="0"/>
              <a:t>Thread t</a:t>
            </a:r>
            <a:r>
              <a:rPr lang="en-US" sz="1600" baseline="-25000" dirty="0"/>
              <a:t>1</a:t>
            </a:r>
            <a:r>
              <a:rPr lang="en-US" sz="1600" dirty="0"/>
              <a:t> is </a:t>
            </a:r>
            <a:r>
              <a:rPr lang="en-US" sz="1600" dirty="0" err="1" smtClean="0"/>
              <a:t>interrupted.Some</a:t>
            </a:r>
            <a:r>
              <a:rPr lang="en-US" sz="1600" dirty="0" smtClean="0"/>
              <a:t> </a:t>
            </a:r>
            <a:r>
              <a:rPr lang="en-US" sz="1600" dirty="0"/>
              <a:t>thread interrupted thread t</a:t>
            </a:r>
            <a:r>
              <a:rPr lang="en-US" sz="1600" baseline="-25000" dirty="0"/>
              <a:t>1</a:t>
            </a:r>
            <a:r>
              <a:rPr lang="en-US" sz="1600" dirty="0"/>
              <a:t> while thread t</a:t>
            </a:r>
            <a:r>
              <a:rPr lang="en-US" sz="1600" baseline="-25000" dirty="0"/>
              <a:t>1</a:t>
            </a:r>
            <a:r>
              <a:rPr lang="en-US" sz="1600" dirty="0"/>
              <a:t> was waiting for join completion. Thread t</a:t>
            </a:r>
            <a:r>
              <a:rPr lang="en-US" sz="1600" baseline="-25000" dirty="0"/>
              <a:t>1</a:t>
            </a:r>
            <a:r>
              <a:rPr lang="en-US" sz="1600" dirty="0"/>
              <a:t> is enabled, but when it gets to execute, it will now throw an </a:t>
            </a:r>
            <a:r>
              <a:rPr lang="en-US" sz="1600" dirty="0" err="1"/>
              <a:t>InterruptedException</a:t>
            </a:r>
            <a:r>
              <a:rPr lang="en-US" sz="1600" dirty="0" smtClean="0"/>
              <a:t>.</a:t>
            </a:r>
          </a:p>
          <a:p>
            <a:pPr algn="just"/>
            <a:r>
              <a:rPr lang="en-US" sz="1600" dirty="0" smtClean="0">
                <a:solidFill>
                  <a:srgbClr val="FF0000"/>
                </a:solidFill>
              </a:rPr>
              <a:t>JoinExample.java</a:t>
            </a:r>
            <a:endParaRPr lang="en-US" sz="1600" dirty="0">
              <a:solidFill>
                <a:srgbClr val="FF0000"/>
              </a:solidFill>
            </a:endParaRPr>
          </a:p>
          <a:p>
            <a:pPr marL="0" indent="0" algn="just">
              <a:buNone/>
            </a:pPr>
            <a:endParaRPr lang="en-US" sz="1600" dirty="0">
              <a:solidFill>
                <a:srgbClr val="7030A0"/>
              </a:solidFill>
            </a:endParaRPr>
          </a:p>
        </p:txBody>
      </p:sp>
    </p:spTree>
    <p:extLst>
      <p:ext uri="{BB962C8B-B14F-4D97-AF65-F5344CB8AC3E}">
        <p14:creationId xmlns:p14="http://schemas.microsoft.com/office/powerpoint/2010/main" val="148959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sz="1600" dirty="0" smtClean="0">
                <a:ea typeface="Verdana" pitchFamily="34" charset="0"/>
                <a:cs typeface="Verdana" pitchFamily="34" charset="0"/>
              </a:rPr>
              <a:t>Multitasking allows several activities to occur concurrently on the computer. A distinction is usually made between:</a:t>
            </a:r>
          </a:p>
          <a:p>
            <a:pPr algn="just"/>
            <a:r>
              <a:rPr lang="en-US" sz="1600" dirty="0" smtClean="0">
                <a:solidFill>
                  <a:srgbClr val="7030A0"/>
                </a:solidFill>
                <a:ea typeface="Verdana" pitchFamily="34" charset="0"/>
                <a:cs typeface="Verdana" pitchFamily="34" charset="0"/>
              </a:rPr>
              <a:t>Process-based</a:t>
            </a:r>
            <a:r>
              <a:rPr lang="en-US" sz="1600" dirty="0" smtClean="0">
                <a:ea typeface="Verdana" pitchFamily="34" charset="0"/>
                <a:cs typeface="Verdana" pitchFamily="34" charset="0"/>
              </a:rPr>
              <a:t> multitasking</a:t>
            </a:r>
          </a:p>
          <a:p>
            <a:pPr algn="just"/>
            <a:r>
              <a:rPr lang="en-US" sz="1600" dirty="0" smtClean="0">
                <a:solidFill>
                  <a:srgbClr val="7030A0"/>
                </a:solidFill>
                <a:ea typeface="Verdana" pitchFamily="34" charset="0"/>
                <a:cs typeface="Verdana" pitchFamily="34" charset="0"/>
              </a:rPr>
              <a:t>Thread-based</a:t>
            </a:r>
            <a:r>
              <a:rPr lang="en-US" sz="1600" dirty="0" smtClean="0">
                <a:ea typeface="Verdana" pitchFamily="34" charset="0"/>
                <a:cs typeface="Verdana" pitchFamily="34" charset="0"/>
              </a:rPr>
              <a:t> multitasking</a:t>
            </a:r>
          </a:p>
          <a:p>
            <a:pPr algn="just"/>
            <a:r>
              <a:rPr lang="en-US" sz="1600" dirty="0" smtClean="0">
                <a:ea typeface="Verdana" pitchFamily="34" charset="0"/>
                <a:cs typeface="Verdana" pitchFamily="34" charset="0"/>
              </a:rPr>
              <a:t>The sequence of code executed for each task defines a separate path of execution, and is called a thread (of execution).</a:t>
            </a:r>
          </a:p>
          <a:p>
            <a:pPr algn="just"/>
            <a:r>
              <a:rPr lang="en-US" sz="1600" dirty="0" smtClean="0">
                <a:ea typeface="Verdana" pitchFamily="34" charset="0"/>
                <a:cs typeface="Verdana" pitchFamily="34" charset="0"/>
              </a:rPr>
              <a:t>In a single-threaded environment only one task at a time can be performed. CPU cycles are wasted, for example, when waiting for user input. Multitasking allows idle CPU time to be put to good use.</a:t>
            </a:r>
          </a:p>
          <a:p>
            <a:pPr algn="just"/>
            <a:r>
              <a:rPr lang="en-US" sz="1600" dirty="0" smtClean="0">
                <a:ea typeface="Verdana" pitchFamily="34" charset="0"/>
                <a:cs typeface="Verdana" pitchFamily="34" charset="0"/>
              </a:rPr>
              <a:t>Some advantages of thread-based multitasking as compared to process-based multitasking are</a:t>
            </a:r>
          </a:p>
          <a:p>
            <a:pPr algn="just"/>
            <a:r>
              <a:rPr lang="en-US" sz="1600" dirty="0" smtClean="0">
                <a:ea typeface="Verdana" pitchFamily="34" charset="0"/>
                <a:cs typeface="Verdana" pitchFamily="34" charset="0"/>
              </a:rPr>
              <a:t>threads share the same address space</a:t>
            </a:r>
          </a:p>
          <a:p>
            <a:pPr algn="just"/>
            <a:r>
              <a:rPr lang="en-US" sz="1600" dirty="0" smtClean="0">
                <a:ea typeface="Verdana" pitchFamily="34" charset="0"/>
                <a:cs typeface="Verdana" pitchFamily="34" charset="0"/>
              </a:rPr>
              <a:t>context switching between threads is usually less expensive than between processes</a:t>
            </a:r>
          </a:p>
          <a:p>
            <a:pPr algn="just"/>
            <a:r>
              <a:rPr lang="en-US" sz="1600" dirty="0" smtClean="0">
                <a:ea typeface="Verdana" pitchFamily="34" charset="0"/>
                <a:cs typeface="Verdana" pitchFamily="34" charset="0"/>
              </a:rPr>
              <a:t>cost of communication between threads is relatively low</a:t>
            </a:r>
          </a:p>
          <a:p>
            <a:pPr algn="just"/>
            <a:r>
              <a:rPr lang="en-US" sz="1600" dirty="0" smtClean="0">
                <a:ea typeface="Verdana" pitchFamily="34" charset="0"/>
                <a:cs typeface="Verdana" pitchFamily="34" charset="0"/>
              </a:rPr>
              <a:t>Java supports thread-based multitasking and provides high-level facilities for </a:t>
            </a:r>
            <a:r>
              <a:rPr lang="en-US" sz="1600" dirty="0" smtClean="0">
                <a:solidFill>
                  <a:srgbClr val="7030A0"/>
                </a:solidFill>
                <a:ea typeface="Verdana" pitchFamily="34" charset="0"/>
                <a:cs typeface="Verdana" pitchFamily="34" charset="0"/>
              </a:rPr>
              <a:t>multithreaded</a:t>
            </a:r>
            <a:r>
              <a:rPr lang="en-US" sz="1600" dirty="0" smtClean="0">
                <a:ea typeface="Verdana" pitchFamily="34" charset="0"/>
                <a:cs typeface="Verdana" pitchFamily="34" charset="0"/>
              </a:rPr>
              <a:t> programming. </a:t>
            </a:r>
            <a:r>
              <a:rPr lang="en-US" sz="1600" dirty="0" smtClean="0">
                <a:solidFill>
                  <a:srgbClr val="7030A0"/>
                </a:solidFill>
                <a:ea typeface="Verdana" pitchFamily="34" charset="0"/>
                <a:cs typeface="Verdana" pitchFamily="34" charset="0"/>
              </a:rPr>
              <a:t>Thread safety </a:t>
            </a:r>
            <a:r>
              <a:rPr lang="en-US" sz="1600" dirty="0" smtClean="0">
                <a:ea typeface="Verdana" pitchFamily="34" charset="0"/>
                <a:cs typeface="Verdana" pitchFamily="34" charset="0"/>
              </a:rPr>
              <a:t>is the term used to describe the design of classes that ensure that the state of their objects is always consistent, even when the objects are used concurrently by multiple threads.</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32680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1600" b="1" dirty="0">
                <a:solidFill>
                  <a:srgbClr val="7030A0"/>
                </a:solidFill>
              </a:rPr>
              <a:t>Blocking for </a:t>
            </a:r>
            <a:r>
              <a:rPr lang="en-US" sz="1600" b="1" dirty="0" smtClean="0">
                <a:solidFill>
                  <a:srgbClr val="7030A0"/>
                </a:solidFill>
              </a:rPr>
              <a:t>I/O</a:t>
            </a:r>
            <a:r>
              <a:rPr lang="en-US" sz="1600" b="1" dirty="0" smtClean="0"/>
              <a:t>: </a:t>
            </a:r>
            <a:r>
              <a:rPr lang="en-US" sz="1600" dirty="0" smtClean="0"/>
              <a:t>A </a:t>
            </a:r>
            <a:r>
              <a:rPr lang="en-US" sz="1600" dirty="0"/>
              <a:t>running thread, on executing a blocking operation requiring a resource (like a call to an I/O method), will transit to the Blocked-for-I/O state. </a:t>
            </a:r>
            <a:endParaRPr lang="en-US" sz="1600" dirty="0" smtClean="0"/>
          </a:p>
          <a:p>
            <a:pPr marL="0" indent="0">
              <a:buNone/>
            </a:pPr>
            <a:r>
              <a:rPr lang="en-US" sz="1600" dirty="0" smtClean="0"/>
              <a:t>The </a:t>
            </a:r>
            <a:r>
              <a:rPr lang="en-US" sz="1600" dirty="0"/>
              <a:t>blocking operation must complete before the thread can proceed to the Ready-to-run state. An example is a thread reading from the standard input terminal, which blocks until input is provided:</a:t>
            </a:r>
          </a:p>
          <a:p>
            <a:r>
              <a:rPr lang="en-US" sz="1600" dirty="0" err="1" smtClean="0"/>
              <a:t>int</a:t>
            </a:r>
            <a:r>
              <a:rPr lang="en-US" sz="1600" dirty="0" smtClean="0"/>
              <a:t> </a:t>
            </a:r>
            <a:r>
              <a:rPr lang="en-US" sz="1600" dirty="0"/>
              <a:t>input = </a:t>
            </a:r>
            <a:r>
              <a:rPr lang="en-US" sz="1600" dirty="0" err="1"/>
              <a:t>System.in.read</a:t>
            </a:r>
            <a:r>
              <a:rPr lang="en-US" sz="1600" dirty="0" smtClean="0"/>
              <a:t>();</a:t>
            </a:r>
          </a:p>
          <a:p>
            <a:pPr marL="0" indent="0">
              <a:buNone/>
            </a:pPr>
            <a:r>
              <a:rPr lang="en-US" sz="1600" b="1" dirty="0">
                <a:solidFill>
                  <a:srgbClr val="7030A0"/>
                </a:solidFill>
              </a:rPr>
              <a:t>Thread </a:t>
            </a:r>
            <a:r>
              <a:rPr lang="en-US" sz="1600" b="1" dirty="0" smtClean="0">
                <a:solidFill>
                  <a:srgbClr val="7030A0"/>
                </a:solidFill>
              </a:rPr>
              <a:t>Termination: </a:t>
            </a:r>
            <a:r>
              <a:rPr lang="en-US" sz="1600" dirty="0" smtClean="0"/>
              <a:t>A </a:t>
            </a:r>
            <a:r>
              <a:rPr lang="en-US" sz="1600" dirty="0"/>
              <a:t>thread can transit to the Dead state from the Running or the Ready-to-run states. The thread dies when it completes its run() method, either by returning normally or by throwing an exception. </a:t>
            </a:r>
            <a:endParaRPr lang="en-US" sz="1600" dirty="0" smtClean="0"/>
          </a:p>
          <a:p>
            <a:pPr marL="0" indent="0">
              <a:buNone/>
            </a:pPr>
            <a:r>
              <a:rPr lang="en-US" sz="1600" dirty="0" smtClean="0"/>
              <a:t>Once </a:t>
            </a:r>
            <a:r>
              <a:rPr lang="en-US" sz="1600" dirty="0"/>
              <a:t>in this state, the thread cannot be resurrected. There is no way the thread can be enabled for running again, not even by calling the start() method once more on the thread object.</a:t>
            </a:r>
          </a:p>
          <a:p>
            <a:pPr marL="0" indent="0">
              <a:buNone/>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685800"/>
            <a:ext cx="4762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9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000" b="1" dirty="0" smtClean="0">
                <a:solidFill>
                  <a:srgbClr val="7030A0"/>
                </a:solidFill>
              </a:rPr>
              <a:t>Deadlocks: </a:t>
            </a:r>
            <a:r>
              <a:rPr lang="en-US" sz="2000" dirty="0" smtClean="0"/>
              <a:t>A </a:t>
            </a:r>
            <a:r>
              <a:rPr lang="en-US" sz="1600" dirty="0"/>
              <a:t>deadlock is a situation where a thread is waiting for an object lock that another thread holds, and this second thread is waiting for an object lock that the first thread holds. </a:t>
            </a:r>
            <a:endParaRPr lang="en-US" sz="1600" dirty="0" smtClean="0"/>
          </a:p>
          <a:p>
            <a:r>
              <a:rPr lang="en-US" sz="1600" dirty="0" smtClean="0"/>
              <a:t>Since </a:t>
            </a:r>
            <a:r>
              <a:rPr lang="en-US" sz="1600" dirty="0"/>
              <a:t>each thread is waiting for the other thread to relinquish a lock, they both remain waiting forever in the Blocked-for-lock-acquisition state</a:t>
            </a:r>
            <a:r>
              <a:rPr lang="en-US" sz="1600" dirty="0" smtClean="0"/>
              <a:t>.</a:t>
            </a:r>
          </a:p>
          <a:p>
            <a:r>
              <a:rPr lang="en-US" sz="1600" dirty="0" smtClean="0"/>
              <a:t>The </a:t>
            </a:r>
            <a:r>
              <a:rPr lang="en-US" sz="1600" dirty="0"/>
              <a:t>threads are said to be deadlocked. </a:t>
            </a:r>
            <a:r>
              <a:rPr lang="en-US" sz="1600" dirty="0" smtClean="0">
                <a:solidFill>
                  <a:srgbClr val="FF0000"/>
                </a:solidFill>
              </a:rPr>
              <a:t>DeadLockExample.java</a:t>
            </a:r>
          </a:p>
          <a:p>
            <a:pPr marL="0" indent="0">
              <a:buNone/>
            </a:pPr>
            <a:endParaRPr lang="en-US" dirty="0"/>
          </a:p>
          <a:p>
            <a:pPr marL="0" indent="0">
              <a:buNone/>
            </a:pPr>
            <a:endParaRPr lang="en-US" dirty="0"/>
          </a:p>
          <a:p>
            <a:pPr marL="0" indent="0">
              <a:buNone/>
            </a:pP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400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8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000" b="1" dirty="0">
                <a:solidFill>
                  <a:srgbClr val="7030A0"/>
                </a:solidFill>
              </a:rPr>
              <a:t>Overview of </a:t>
            </a:r>
            <a:r>
              <a:rPr lang="en-US" sz="2000" b="1" dirty="0" smtClean="0">
                <a:solidFill>
                  <a:srgbClr val="7030A0"/>
                </a:solidFill>
              </a:rPr>
              <a:t>Threads</a:t>
            </a:r>
          </a:p>
          <a:p>
            <a:r>
              <a:rPr lang="en-US" sz="1600" dirty="0"/>
              <a:t>C</a:t>
            </a:r>
            <a:r>
              <a:rPr lang="en-US" sz="1600" dirty="0" smtClean="0"/>
              <a:t>reating threads and providing the code that gets executed by a thread.</a:t>
            </a:r>
          </a:p>
          <a:p>
            <a:r>
              <a:rPr lang="en-US" sz="1600" dirty="0" smtClean="0"/>
              <a:t>Accessing common data and code through synchronization.</a:t>
            </a:r>
          </a:p>
          <a:p>
            <a:r>
              <a:rPr lang="en-US" sz="1600" dirty="0"/>
              <a:t>T</a:t>
            </a:r>
            <a:r>
              <a:rPr lang="en-US" sz="1600" dirty="0" smtClean="0"/>
              <a:t>ransitioning between thread states </a:t>
            </a:r>
          </a:p>
          <a:p>
            <a:pPr marL="0" indent="0">
              <a:buNone/>
            </a:pPr>
            <a:r>
              <a:rPr lang="en-US" sz="1600" b="1" dirty="0" smtClean="0">
                <a:solidFill>
                  <a:srgbClr val="7030A0"/>
                </a:solidFill>
              </a:rPr>
              <a:t>The Main Thread</a:t>
            </a:r>
          </a:p>
          <a:p>
            <a:r>
              <a:rPr lang="en-US" sz="1600" dirty="0" smtClean="0"/>
              <a:t>When a standalone application is run, a user thread is automatically created to execute the main() method. This thread is called the main thread.</a:t>
            </a:r>
          </a:p>
          <a:p>
            <a:r>
              <a:rPr lang="en-US" sz="1600" dirty="0" smtClean="0"/>
              <a:t>The runtime environment distinguishes between user threads and daemon threads. As long as a user thread is alive, the JVM does not terminate. </a:t>
            </a:r>
          </a:p>
          <a:p>
            <a:r>
              <a:rPr lang="en-US" sz="1600" dirty="0" smtClean="0"/>
              <a:t>A daemon thread is at the mercy of the runtime system: it is stopped if there are no more user threads running, thus terminating the program. Daemon threads exist only to serve user threads.</a:t>
            </a:r>
          </a:p>
          <a:p>
            <a:r>
              <a:rPr lang="en-US" sz="1600" dirty="0" smtClean="0"/>
              <a:t>Calling the </a:t>
            </a:r>
            <a:r>
              <a:rPr lang="en-US" sz="1600" dirty="0" err="1" smtClean="0"/>
              <a:t>setDaemon</a:t>
            </a:r>
            <a:r>
              <a:rPr lang="en-US" sz="1600" dirty="0" smtClean="0"/>
              <a:t>(</a:t>
            </a:r>
            <a:r>
              <a:rPr lang="en-US" sz="1600" dirty="0" err="1" smtClean="0"/>
              <a:t>boolean</a:t>
            </a:r>
            <a:r>
              <a:rPr lang="en-US" sz="1600" dirty="0" smtClean="0"/>
              <a:t>) method in the Thread class marks the status of the thread as either daemon or user, but this must be done before the thread is started. </a:t>
            </a:r>
          </a:p>
          <a:p>
            <a:r>
              <a:rPr lang="en-US" sz="1600" dirty="0" smtClean="0"/>
              <a:t>Any attempt to change the status after the thread has been started, throws an </a:t>
            </a:r>
            <a:r>
              <a:rPr lang="en-US" sz="1600" dirty="0" err="1" smtClean="0"/>
              <a:t>IllegalThreadStateException</a:t>
            </a:r>
            <a:r>
              <a:rPr lang="en-US" sz="1600" dirty="0" smtClean="0"/>
              <a:t>. </a:t>
            </a:r>
          </a:p>
          <a:p>
            <a:r>
              <a:rPr lang="en-US" sz="1600" dirty="0" smtClean="0"/>
              <a:t>Marking all spawned threads as daemon threads ensures that the application terminates when the main thread dies.</a:t>
            </a:r>
            <a:endParaRPr lang="en-US" sz="1600" dirty="0">
              <a:solidFill>
                <a:srgbClr val="7030A0"/>
              </a:solidFill>
            </a:endParaRPr>
          </a:p>
        </p:txBody>
      </p:sp>
    </p:spTree>
    <p:extLst>
      <p:ext uri="{BB962C8B-B14F-4D97-AF65-F5344CB8AC3E}">
        <p14:creationId xmlns:p14="http://schemas.microsoft.com/office/powerpoint/2010/main" val="234487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pPr algn="just"/>
            <a:r>
              <a:rPr lang="en-US" sz="1600" dirty="0" smtClean="0"/>
              <a:t>A thread in Java is represented by an object of the Thread class. Implementing threads is achieved in one of two ways:</a:t>
            </a:r>
          </a:p>
          <a:p>
            <a:pPr algn="just"/>
            <a:r>
              <a:rPr lang="en-US" sz="1600" dirty="0" smtClean="0"/>
              <a:t>implementing the </a:t>
            </a:r>
            <a:r>
              <a:rPr lang="en-US" sz="1600" dirty="0" err="1" smtClean="0"/>
              <a:t>java.lang.Runnable</a:t>
            </a:r>
            <a:r>
              <a:rPr lang="en-US" sz="1600" dirty="0" smtClean="0"/>
              <a:t> interface</a:t>
            </a:r>
          </a:p>
          <a:p>
            <a:pPr algn="just"/>
            <a:r>
              <a:rPr lang="en-US" sz="1600" dirty="0" smtClean="0"/>
              <a:t>extending the </a:t>
            </a:r>
            <a:r>
              <a:rPr lang="en-US" sz="1600" dirty="0" err="1" smtClean="0"/>
              <a:t>java.lang.Thread</a:t>
            </a:r>
            <a:r>
              <a:rPr lang="en-US" sz="1600" dirty="0" smtClean="0"/>
              <a:t> class</a:t>
            </a:r>
          </a:p>
          <a:p>
            <a:pPr marL="0" indent="0">
              <a:buNone/>
            </a:pPr>
            <a:r>
              <a:rPr lang="en-US" sz="2000" dirty="0" smtClean="0">
                <a:solidFill>
                  <a:srgbClr val="7030A0"/>
                </a:solidFill>
              </a:rPr>
              <a:t>Runnable interface </a:t>
            </a:r>
            <a:r>
              <a:rPr lang="en-US" sz="1600" dirty="0" smtClean="0"/>
              <a:t>:</a:t>
            </a:r>
          </a:p>
          <a:p>
            <a:r>
              <a:rPr lang="en-US" sz="1600" b="0" dirty="0" smtClean="0">
                <a:effectLst/>
              </a:rPr>
              <a:t>A class implements the Runnable interface, providing the run() method that will be executed by the thread. An object of this class is a Runnable object.</a:t>
            </a:r>
          </a:p>
          <a:p>
            <a:r>
              <a:rPr lang="en-US" sz="1600" b="0" dirty="0" smtClean="0">
                <a:effectLst/>
              </a:rPr>
              <a:t>An object of Thread class is created by passing a Runnable object as argument to the Thread constructor. The Thread object now has a Runnable object that implements the run() method.</a:t>
            </a:r>
          </a:p>
          <a:p>
            <a:r>
              <a:rPr lang="en-US" sz="1600" b="0" dirty="0" smtClean="0">
                <a:effectLst/>
              </a:rPr>
              <a:t>The start() method is invoked on the Thread object created in the previous step. The start() method returns immediately after a thread has been spawned.</a:t>
            </a:r>
          </a:p>
          <a:p>
            <a:r>
              <a:rPr lang="en-US" sz="1600" dirty="0" smtClean="0"/>
              <a:t>The run() method of the Runnable object is eventually executed by the thread represented by the Thread object on which the start() method was invoked.</a:t>
            </a:r>
          </a:p>
          <a:p>
            <a:r>
              <a:rPr lang="en-US" sz="1600" dirty="0" smtClean="0"/>
              <a:t>important constructors and methods from the </a:t>
            </a:r>
            <a:r>
              <a:rPr lang="en-US" sz="1600" dirty="0" err="1" smtClean="0"/>
              <a:t>java.lang.Thread</a:t>
            </a:r>
            <a:r>
              <a:rPr lang="en-US" sz="1600" dirty="0" smtClean="0"/>
              <a:t> class:</a:t>
            </a:r>
          </a:p>
          <a:p>
            <a:r>
              <a:rPr lang="en-US" sz="1600" dirty="0" smtClean="0"/>
              <a:t>Thread(Runnable </a:t>
            </a:r>
            <a:r>
              <a:rPr lang="en-US" sz="1600" dirty="0" err="1" smtClean="0"/>
              <a:t>threadTarget</a:t>
            </a:r>
            <a:r>
              <a:rPr lang="en-US" sz="1600" dirty="0" smtClean="0"/>
              <a:t>) </a:t>
            </a:r>
          </a:p>
          <a:p>
            <a:r>
              <a:rPr lang="en-US" sz="1600" dirty="0" smtClean="0"/>
              <a:t>Thread(Runnable </a:t>
            </a:r>
            <a:r>
              <a:rPr lang="en-US" sz="1600" dirty="0" err="1" smtClean="0"/>
              <a:t>threadTarget</a:t>
            </a:r>
            <a:r>
              <a:rPr lang="en-US" sz="1600" dirty="0" smtClean="0"/>
              <a:t>, String </a:t>
            </a:r>
            <a:r>
              <a:rPr lang="en-US" sz="1600" dirty="0" err="1" smtClean="0"/>
              <a:t>threadName</a:t>
            </a:r>
            <a:r>
              <a:rPr lang="en-US" sz="1600" dirty="0" smtClean="0"/>
              <a:t>) </a:t>
            </a:r>
          </a:p>
          <a:p>
            <a:r>
              <a:rPr lang="en-US" sz="1600" dirty="0" smtClean="0"/>
              <a:t>The argument </a:t>
            </a:r>
            <a:r>
              <a:rPr lang="en-US" sz="1600" dirty="0" err="1" smtClean="0"/>
              <a:t>threadTarget</a:t>
            </a:r>
            <a:r>
              <a:rPr lang="en-US" sz="1600" dirty="0" smtClean="0"/>
              <a:t> is the object whose run() method will be executed when the thread is started. </a:t>
            </a:r>
          </a:p>
          <a:p>
            <a:r>
              <a:rPr lang="en-US" sz="1600" dirty="0" smtClean="0"/>
              <a:t>The argument </a:t>
            </a:r>
            <a:r>
              <a:rPr lang="en-US" sz="1600" dirty="0" err="1" smtClean="0"/>
              <a:t>threadName</a:t>
            </a:r>
            <a:r>
              <a:rPr lang="en-US" sz="1600" dirty="0" smtClean="0"/>
              <a:t> can be specified to give an explicit name for the thread, rather than an automatically generated one</a:t>
            </a:r>
          </a:p>
          <a:p>
            <a:pPr marL="0" indent="0" algn="just">
              <a:buNone/>
            </a:pPr>
            <a:endParaRPr lang="en-US" sz="1600" dirty="0"/>
          </a:p>
        </p:txBody>
      </p:sp>
    </p:spTree>
    <p:extLst>
      <p:ext uri="{BB962C8B-B14F-4D97-AF65-F5344CB8AC3E}">
        <p14:creationId xmlns:p14="http://schemas.microsoft.com/office/powerpoint/2010/main" val="16015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a:r>
              <a:rPr lang="en-US" sz="3400" dirty="0" smtClean="0"/>
              <a:t>void run() The Thread class implements the Runnable interface by providing an implementation of the run() method. </a:t>
            </a:r>
          </a:p>
          <a:p>
            <a:pPr algn="just"/>
            <a:r>
              <a:rPr lang="en-US" sz="3400" dirty="0" smtClean="0"/>
              <a:t>This implementation does nothing. Subclasses of the Thread class should override this method.</a:t>
            </a:r>
          </a:p>
          <a:p>
            <a:pPr algn="just"/>
            <a:r>
              <a:rPr lang="en-US" sz="3400" dirty="0" smtClean="0"/>
              <a:t>If the current thread is created using a separate Runnable object, then the Runnable object's run() method is called.</a:t>
            </a:r>
          </a:p>
          <a:p>
            <a:pPr algn="just"/>
            <a:r>
              <a:rPr lang="en-US" sz="3400" dirty="0" smtClean="0"/>
              <a:t>final void </a:t>
            </a:r>
            <a:r>
              <a:rPr lang="en-US" sz="3400" dirty="0" err="1" smtClean="0"/>
              <a:t>setDaemon</a:t>
            </a:r>
            <a:r>
              <a:rPr lang="en-US" sz="3400" dirty="0" smtClean="0"/>
              <a:t>(</a:t>
            </a:r>
            <a:r>
              <a:rPr lang="en-US" sz="3400" dirty="0" err="1" smtClean="0"/>
              <a:t>boolean</a:t>
            </a:r>
            <a:r>
              <a:rPr lang="en-US" sz="3400" dirty="0" smtClean="0"/>
              <a:t> flag) final </a:t>
            </a:r>
            <a:r>
              <a:rPr lang="en-US" sz="3400" dirty="0" err="1" smtClean="0"/>
              <a:t>boolean</a:t>
            </a:r>
            <a:r>
              <a:rPr lang="en-US" sz="3400" dirty="0" smtClean="0"/>
              <a:t> </a:t>
            </a:r>
            <a:r>
              <a:rPr lang="en-US" sz="3400" dirty="0" err="1" smtClean="0"/>
              <a:t>isDaemon</a:t>
            </a:r>
            <a:r>
              <a:rPr lang="en-US" sz="3400" dirty="0" smtClean="0"/>
              <a:t>() </a:t>
            </a:r>
          </a:p>
          <a:p>
            <a:pPr algn="just"/>
            <a:r>
              <a:rPr lang="en-US" sz="3400" dirty="0" smtClean="0"/>
              <a:t>The first method sets the status of the thread either as a daemon thread or as a user thread, depending on whether the argument is true or false, respectively. The status should be set before the thread is started. The second method returns true if the thread is a daemon thread, otherwise, false.</a:t>
            </a:r>
            <a:r>
              <a:rPr lang="en-US" sz="3400" dirty="0" smtClean="0">
                <a:solidFill>
                  <a:srgbClr val="FF0000"/>
                </a:solidFill>
              </a:rPr>
              <a:t> RunnableExample.java</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688401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4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 calcmode="lin" valueType="num">
                                      <p:cBhvr additive="base">
                                        <p:cTn id="1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 calcmode="lin" valueType="num">
                                      <p:cBhvr additive="base">
                                        <p:cTn id="1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7" end="17"/>
                                            </p:txEl>
                                          </p:spTgt>
                                        </p:tgtEl>
                                        <p:attrNameLst>
                                          <p:attrName>style.visibility</p:attrName>
                                        </p:attrNameLst>
                                      </p:cBhvr>
                                      <p:to>
                                        <p:strVal val="visible"/>
                                      </p:to>
                                    </p:set>
                                    <p:anim calcmode="lin" valueType="num">
                                      <p:cBhvr additive="base">
                                        <p:cTn id="2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anim calcmode="lin" valueType="num">
                                      <p:cBhvr additive="base">
                                        <p:cTn id="3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anim calcmode="lin" valueType="num">
                                      <p:cBhvr additive="base">
                                        <p:cTn id="3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pPr marL="0" indent="0">
              <a:buNone/>
            </a:pPr>
            <a:r>
              <a:rPr lang="en-US" sz="2000" b="1" dirty="0" smtClean="0">
                <a:solidFill>
                  <a:srgbClr val="7030A0"/>
                </a:solidFill>
              </a:rPr>
              <a:t>Extending the Thread Class</a:t>
            </a:r>
            <a:endParaRPr lang="en-US" sz="2000" dirty="0" smtClean="0">
              <a:solidFill>
                <a:srgbClr val="7030A0"/>
              </a:solidFill>
            </a:endParaRPr>
          </a:p>
          <a:p>
            <a:r>
              <a:rPr lang="en-US" sz="1600" b="0" dirty="0" smtClean="0">
                <a:effectLst/>
              </a:rPr>
              <a:t>A class extending the Thread class overrides the run() method from the Thread class to define the code executed by the thread.</a:t>
            </a:r>
          </a:p>
          <a:p>
            <a:r>
              <a:rPr lang="en-US" sz="1600" b="0" dirty="0" smtClean="0">
                <a:effectLst/>
              </a:rPr>
              <a:t>This subclass may call a Thread constructor explicitly in its constructors to initialize the thread, using the super() call.</a:t>
            </a:r>
          </a:p>
          <a:p>
            <a:r>
              <a:rPr lang="en-US" sz="1600" b="0" dirty="0" smtClean="0">
                <a:effectLst/>
              </a:rPr>
              <a:t>The start() method inherited from the Thread class is invoked on the object of the class to make the thread eligible for running. </a:t>
            </a:r>
            <a:r>
              <a:rPr lang="en-US" sz="1600" b="0" dirty="0" smtClean="0">
                <a:solidFill>
                  <a:srgbClr val="FF0000"/>
                </a:solidFill>
                <a:effectLst/>
              </a:rPr>
              <a:t>ThreadExample.java</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172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12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pPr algn="just"/>
            <a:r>
              <a:rPr lang="en-US" sz="1600" dirty="0" smtClean="0"/>
              <a:t>there are two reasons why implementing the Runnable interface may be preferable to extending the Thread class:</a:t>
            </a:r>
          </a:p>
          <a:p>
            <a:pPr algn="just"/>
            <a:r>
              <a:rPr lang="en-US" sz="1600" dirty="0" smtClean="0"/>
              <a:t>Extending the Thread class means that the subclass cannot extend any other class, whereas a class implementing the Runnable interface has this option.</a:t>
            </a:r>
          </a:p>
          <a:p>
            <a:pPr algn="just"/>
            <a:r>
              <a:rPr lang="en-US" sz="1600" dirty="0" smtClean="0"/>
              <a:t>A class might only be interested in being runnable, and therefore, inheriting the full overhead of the Thread class would be excessive.</a:t>
            </a:r>
          </a:p>
          <a:p>
            <a:r>
              <a:rPr lang="en-US" sz="1600" dirty="0" smtClean="0"/>
              <a:t>Inner classes are useful for implementing threads that do simple tasks. The anonymous class below will create a thread and start it:</a:t>
            </a:r>
          </a:p>
          <a:p>
            <a:r>
              <a:rPr lang="en-US" sz="1600" dirty="0" smtClean="0"/>
              <a:t>( new Thread() { public void run() { for(;;) </a:t>
            </a:r>
          </a:p>
          <a:p>
            <a:r>
              <a:rPr lang="en-US" sz="1600" dirty="0" err="1" smtClean="0"/>
              <a:t>System.out.println</a:t>
            </a:r>
            <a:r>
              <a:rPr lang="en-US" sz="1600" dirty="0" smtClean="0"/>
              <a:t>("Stop the world!"); } } ).start(); </a:t>
            </a:r>
          </a:p>
          <a:p>
            <a:pPr marL="0" indent="0">
              <a:buNone/>
            </a:pPr>
            <a:endParaRPr lang="en-US" sz="1600" dirty="0" smtClean="0"/>
          </a:p>
          <a:p>
            <a:pPr marL="0" indent="0">
              <a:buNone/>
            </a:pPr>
            <a:r>
              <a:rPr lang="en-US" sz="1600" b="1" dirty="0" smtClean="0"/>
              <a:t>Synchronization</a:t>
            </a:r>
          </a:p>
          <a:p>
            <a:r>
              <a:rPr lang="en-US" sz="1600" dirty="0" smtClean="0"/>
              <a:t>Java provides high-level concepts for synchronization in order to control access to shared resources.</a:t>
            </a:r>
          </a:p>
          <a:p>
            <a:r>
              <a:rPr lang="en-US" sz="1600" b="1" dirty="0" smtClean="0"/>
              <a:t>Locks</a:t>
            </a:r>
          </a:p>
          <a:p>
            <a:r>
              <a:rPr lang="en-US" sz="1600" dirty="0" smtClean="0"/>
              <a:t>A lock (a.k.a. monitor) is used to synchronize access to a shared resource. A lock can be associated with a shared resource. </a:t>
            </a:r>
          </a:p>
          <a:p>
            <a:r>
              <a:rPr lang="en-US" sz="1600" dirty="0" smtClean="0"/>
              <a:t>Threads gain access to a shared resource by first acquiring the lock associated with the resource. At any given time, at the most one thread can hold the lock (i.e., own the monitor) and thereby have access to the shared resource. A lock thus implements mutual exclusion (a.k.a. </a:t>
            </a:r>
            <a:r>
              <a:rPr lang="en-US" sz="1600" dirty="0" err="1" smtClean="0"/>
              <a:t>mutex</a:t>
            </a:r>
            <a:r>
              <a:rPr lang="en-US" sz="1600" dirty="0" smtClean="0"/>
              <a:t>).</a:t>
            </a:r>
          </a:p>
          <a:p>
            <a:pPr marL="0" indent="0">
              <a:buNone/>
            </a:pPr>
            <a:endParaRPr lang="en-US" sz="1600" dirty="0"/>
          </a:p>
        </p:txBody>
      </p:sp>
    </p:spTree>
    <p:extLst>
      <p:ext uri="{BB962C8B-B14F-4D97-AF65-F5344CB8AC3E}">
        <p14:creationId xmlns:p14="http://schemas.microsoft.com/office/powerpoint/2010/main" val="190095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Autofit/>
          </a:bodyPr>
          <a:lstStyle/>
          <a:p>
            <a:pPr algn="just"/>
            <a:r>
              <a:rPr lang="en-US" sz="1600" dirty="0" smtClean="0"/>
              <a:t>The object lock mechanism enforces the following rules of synchronization:</a:t>
            </a:r>
          </a:p>
          <a:p>
            <a:pPr algn="just"/>
            <a:r>
              <a:rPr lang="en-US" sz="1600" dirty="0" smtClean="0"/>
              <a:t>A thread must acquire the object lock associated with a shared resource, before it can enter the shared resource. The runtime system ensures that no other thread can enter a shared resource if another thread already holds the object lock associated with the shared resource. If a thread cannot immediately acquire the object lock, it is blocked, that is, it must wait for the lock to become available.</a:t>
            </a:r>
          </a:p>
          <a:p>
            <a:pPr algn="just"/>
            <a:r>
              <a:rPr lang="en-US" sz="1600" dirty="0" smtClean="0"/>
              <a:t>When a thread exits a shared resource, the runtime system ensures that the object lock is also relinquished. If another thread is waiting for this object lock, it can proceed to acquire the lock in order to gain access to the shared resource.</a:t>
            </a:r>
          </a:p>
          <a:p>
            <a:pPr marL="0" indent="0" algn="just">
              <a:buNone/>
            </a:pPr>
            <a:r>
              <a:rPr lang="en-US" sz="1600" dirty="0" smtClean="0"/>
              <a:t>There are two ways in which execution of code can be synchronized:</a:t>
            </a:r>
          </a:p>
          <a:p>
            <a:pPr algn="just"/>
            <a:r>
              <a:rPr lang="en-US" sz="1600" dirty="0" smtClean="0"/>
              <a:t>1. synchronized methods       2. synchronized blocks</a:t>
            </a:r>
          </a:p>
          <a:p>
            <a:pPr marL="0" indent="0" algn="just">
              <a:buNone/>
            </a:pPr>
            <a:r>
              <a:rPr lang="en-US" sz="1600" b="1" dirty="0" smtClean="0">
                <a:solidFill>
                  <a:srgbClr val="7030A0"/>
                </a:solidFill>
              </a:rPr>
              <a:t>Synchronized Methods</a:t>
            </a:r>
          </a:p>
          <a:p>
            <a:pPr algn="just"/>
            <a:r>
              <a:rPr lang="en-US" sz="1600" dirty="0" smtClean="0"/>
              <a:t>If the methods of an object should only be executed by one thread at a time, then the declaration of all such methods should be specified with the keyword synchronized. </a:t>
            </a:r>
          </a:p>
          <a:p>
            <a:pPr algn="just"/>
            <a:r>
              <a:rPr lang="en-US" sz="1600" dirty="0" smtClean="0"/>
              <a:t>A thread wishing to execute a synchronized method must first obtain the object's lock (i.e., hold the lock) before it can enter the object to execute the method. </a:t>
            </a:r>
          </a:p>
          <a:p>
            <a:pPr algn="just"/>
            <a:r>
              <a:rPr lang="en-US" sz="1600" dirty="0" smtClean="0"/>
              <a:t>This is simply achieved by calling the method. If the lock is already held by another thread, the calling thread waits. No particular action on the part of the program is necessary. </a:t>
            </a:r>
          </a:p>
          <a:p>
            <a:pPr algn="just"/>
            <a:r>
              <a:rPr lang="en-US" sz="1600" dirty="0" smtClean="0"/>
              <a:t>A thread relinquishes the lock simply by returning from the synchronized method, allowing the next thread waiting for this lock to proceed.</a:t>
            </a:r>
          </a:p>
          <a:p>
            <a:pPr algn="just"/>
            <a:r>
              <a:rPr lang="en-US" sz="1600" dirty="0" smtClean="0"/>
              <a:t>Synchronized methods are useful in situations where methods can manipulate the state of an object in ways that can corrupt the state if executed concurrently. </a:t>
            </a:r>
          </a:p>
          <a:p>
            <a:pPr marL="0" indent="0" algn="just">
              <a:buNone/>
            </a:pPr>
            <a:endParaRPr lang="en-US" sz="1600" dirty="0"/>
          </a:p>
        </p:txBody>
      </p:sp>
    </p:spTree>
    <p:extLst>
      <p:ext uri="{BB962C8B-B14F-4D97-AF65-F5344CB8AC3E}">
        <p14:creationId xmlns:p14="http://schemas.microsoft.com/office/powerpoint/2010/main" val="39719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Autofit/>
          </a:bodyPr>
          <a:lstStyle/>
          <a:p>
            <a:pPr marL="0" indent="0">
              <a:buNone/>
            </a:pPr>
            <a:r>
              <a:rPr lang="en-US" sz="1600" b="1" dirty="0" smtClean="0">
                <a:effectLst/>
              </a:rPr>
              <a:t>Synchronized block in java</a:t>
            </a:r>
          </a:p>
          <a:p>
            <a:r>
              <a:rPr lang="en-US" sz="1600" dirty="0" smtClean="0">
                <a:effectLst/>
              </a:rPr>
              <a:t>Synchronized block can be used to perform synchronization on any specific resource of the method.</a:t>
            </a:r>
          </a:p>
          <a:p>
            <a:r>
              <a:rPr lang="en-US" sz="1600" dirty="0" smtClean="0">
                <a:effectLst/>
              </a:rPr>
              <a:t>Suppose you have 50 lines of code in your method, but you want to synchronize only 5 lines, you can use synchronized block.</a:t>
            </a:r>
          </a:p>
          <a:p>
            <a:r>
              <a:rPr lang="en-US" sz="1600" dirty="0" smtClean="0">
                <a:effectLst/>
              </a:rPr>
              <a:t>If you put all the codes of the method in the synchronized block, it will work same as the synchronized method.</a:t>
            </a:r>
          </a:p>
          <a:p>
            <a:r>
              <a:rPr lang="en-US" sz="1600" b="1" dirty="0" smtClean="0">
                <a:effectLst/>
              </a:rPr>
              <a:t>Points to remember for Synchronized block</a:t>
            </a:r>
          </a:p>
          <a:p>
            <a:r>
              <a:rPr lang="en-US" sz="1600" dirty="0" smtClean="0">
                <a:effectLst/>
              </a:rPr>
              <a:t>Synchronized block is used to lock an object for any shared resource.</a:t>
            </a:r>
          </a:p>
          <a:p>
            <a:r>
              <a:rPr lang="en-US" sz="1600" dirty="0" smtClean="0">
                <a:effectLst/>
              </a:rPr>
              <a:t>Scope of synchronized block is smaller than the method.</a:t>
            </a:r>
          </a:p>
          <a:p>
            <a:r>
              <a:rPr lang="en-US" sz="1600" b="1" dirty="0" smtClean="0">
                <a:effectLst/>
              </a:rPr>
              <a:t>Syntax to use synchronized block  </a:t>
            </a:r>
          </a:p>
          <a:p>
            <a:r>
              <a:rPr lang="en-US" sz="1600" dirty="0" smtClean="0">
                <a:effectLst/>
              </a:rPr>
              <a:t>synchronized (object reference expression) { </a:t>
            </a:r>
          </a:p>
          <a:p>
            <a:r>
              <a:rPr lang="en-US" sz="1600" dirty="0" smtClean="0">
                <a:effectLst/>
              </a:rPr>
              <a:t>//code block </a:t>
            </a:r>
          </a:p>
          <a:p>
            <a:r>
              <a:rPr lang="en-US" sz="1600" dirty="0" smtClean="0">
                <a:effectLst/>
              </a:rPr>
              <a:t>} </a:t>
            </a:r>
          </a:p>
          <a:p>
            <a:pPr marL="0" indent="0" algn="just">
              <a:buNone/>
            </a:pPr>
            <a:r>
              <a:rPr lang="en-US" sz="1600" b="1" dirty="0" smtClean="0">
                <a:effectLst/>
              </a:rPr>
              <a:t>Static synchronization</a:t>
            </a:r>
          </a:p>
          <a:p>
            <a:pPr marL="0" indent="0">
              <a:buNone/>
            </a:pPr>
            <a:r>
              <a:rPr lang="en-US" sz="1600" b="1" dirty="0" smtClean="0">
                <a:effectLst/>
              </a:rPr>
              <a:t>Problem without static synchronization</a:t>
            </a:r>
          </a:p>
          <a:p>
            <a:r>
              <a:rPr lang="en-US" sz="1600" dirty="0" smtClean="0">
                <a:effectLst/>
              </a:rPr>
              <a:t>Suppose there are two objects of a shared class(e.g. Table) named object1 and object2.In case of synchronized method and synchronized block there cannot be interference between t1 and t2 or t3 and t4 because t1 and t2 both refers to a common object that have a single </a:t>
            </a:r>
            <a:r>
              <a:rPr lang="en-US" sz="1600" dirty="0" err="1" smtClean="0">
                <a:effectLst/>
              </a:rPr>
              <a:t>lock.But</a:t>
            </a:r>
            <a:r>
              <a:rPr lang="en-US" sz="1600" dirty="0" smtClean="0">
                <a:effectLst/>
              </a:rPr>
              <a:t> there can be interference between t1 and t3 or t2 and t4 because t1 acquires another lock and t3 acquires another </a:t>
            </a:r>
            <a:r>
              <a:rPr lang="en-US" sz="1600" dirty="0" err="1" smtClean="0">
                <a:effectLst/>
              </a:rPr>
              <a:t>lock.I</a:t>
            </a:r>
            <a:r>
              <a:rPr lang="en-US" sz="1600" dirty="0" smtClean="0">
                <a:effectLst/>
              </a:rPr>
              <a:t> want no interference between t1 and t3 or t2 and t4.Static synchronization solves this problem. </a:t>
            </a:r>
            <a:r>
              <a:rPr lang="en-US" sz="1600" dirty="0" smtClean="0">
                <a:solidFill>
                  <a:srgbClr val="FF0000"/>
                </a:solidFill>
                <a:effectLst/>
              </a:rPr>
              <a:t>SynMethodExmaple2.java</a:t>
            </a:r>
          </a:p>
          <a:p>
            <a:pPr marL="0" indent="0" algn="just">
              <a:buNone/>
            </a:pPr>
            <a:endParaRPr lang="en-US" sz="1600" dirty="0"/>
          </a:p>
        </p:txBody>
      </p:sp>
    </p:spTree>
    <p:extLst>
      <p:ext uri="{BB962C8B-B14F-4D97-AF65-F5344CB8AC3E}">
        <p14:creationId xmlns:p14="http://schemas.microsoft.com/office/powerpoint/2010/main" val="77228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3487</Words>
  <Application>Microsoft Office PowerPoint</Application>
  <PresentationFormat>On-screen Show (4:3)</PresentationFormat>
  <Paragraphs>224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PRADEEP</dc:creator>
  <cp:lastModifiedBy>PRADEEP</cp:lastModifiedBy>
  <cp:revision>75</cp:revision>
  <dcterms:created xsi:type="dcterms:W3CDTF">2015-01-16T22:19:36Z</dcterms:created>
  <dcterms:modified xsi:type="dcterms:W3CDTF">2015-03-02T05:11:12Z</dcterms:modified>
</cp:coreProperties>
</file>