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7" r:id="rId6"/>
    <p:sldId id="257" r:id="rId7"/>
    <p:sldId id="258" r:id="rId8"/>
    <p:sldId id="259" r:id="rId9"/>
    <p:sldId id="260" r:id="rId10"/>
    <p:sldId id="261" r:id="rId11"/>
    <p:sldId id="262"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D5AFF6-045B-49A8-9764-5E38379222E4}" type="datetimeFigureOut">
              <a:rPr lang="en-US" smtClean="0"/>
              <a:t>11-Apr-19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7293-40D9-439E-B0CD-CCA1163252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5AFF6-045B-49A8-9764-5E38379222E4}" type="datetimeFigureOut">
              <a:rPr lang="en-US" smtClean="0"/>
              <a:t>11-Apr-19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7293-40D9-439E-B0CD-CCA1163252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8D5AFF6-045B-49A8-9764-5E38379222E4}" type="datetimeFigureOut">
              <a:rPr lang="en-US" smtClean="0"/>
              <a:t>11-Apr-19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7293-40D9-439E-B0CD-CCA1163252A8}"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5AFF6-045B-49A8-9764-5E38379222E4}" type="datetimeFigureOut">
              <a:rPr lang="en-US" smtClean="0"/>
              <a:t>11-Apr-19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7293-40D9-439E-B0CD-CCA1163252A8}"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D5AFF6-045B-49A8-9764-5E38379222E4}" type="datetimeFigureOut">
              <a:rPr lang="en-US" smtClean="0"/>
              <a:t>11-Apr-19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87293-40D9-439E-B0CD-CCA1163252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8D5AFF6-045B-49A8-9764-5E38379222E4}" type="datetimeFigureOut">
              <a:rPr lang="en-US" smtClean="0"/>
              <a:t>11-Apr-19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87293-40D9-439E-B0CD-CCA1163252A8}"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D5AFF6-045B-49A8-9764-5E38379222E4}" type="datetimeFigureOut">
              <a:rPr lang="en-US" smtClean="0"/>
              <a:t>11-Apr-19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87293-40D9-439E-B0CD-CCA1163252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D5AFF6-045B-49A8-9764-5E38379222E4}" type="datetimeFigureOut">
              <a:rPr lang="en-US" smtClean="0"/>
              <a:t>11-Apr-19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87293-40D9-439E-B0CD-CCA1163252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8D5AFF6-045B-49A8-9764-5E38379222E4}" type="datetimeFigureOut">
              <a:rPr lang="en-US" smtClean="0"/>
              <a:t>11-Apr-19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B87293-40D9-439E-B0CD-CCA1163252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8D5AFF6-045B-49A8-9764-5E38379222E4}" type="datetimeFigureOut">
              <a:rPr lang="en-US" smtClean="0"/>
              <a:t>11-Apr-19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87293-40D9-439E-B0CD-CCA1163252A8}"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D5AFF6-045B-49A8-9764-5E38379222E4}" type="datetimeFigureOut">
              <a:rPr lang="en-US" smtClean="0"/>
              <a:t>11-Apr-19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87293-40D9-439E-B0CD-CCA1163252A8}"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8D5AFF6-045B-49A8-9764-5E38379222E4}" type="datetimeFigureOut">
              <a:rPr lang="en-US" smtClean="0"/>
              <a:t>11-Apr-19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AB87293-40D9-439E-B0CD-CCA1163252A8}"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8382000" cy="1600200"/>
          </a:xfrm>
        </p:spPr>
        <p:txBody>
          <a:bodyPr>
            <a:normAutofit/>
          </a:bodyPr>
          <a:lstStyle/>
          <a:p>
            <a:r>
              <a:rPr lang="en-US" dirty="0" smtClean="0"/>
              <a:t>FEATURE EXTRACTION FROM PPG DATA</a:t>
            </a:r>
            <a:endParaRPr lang="en-US" dirty="0"/>
          </a:p>
        </p:txBody>
      </p:sp>
      <p:sp>
        <p:nvSpPr>
          <p:cNvPr id="3" name="Subtitle 2"/>
          <p:cNvSpPr>
            <a:spLocks noGrp="1"/>
          </p:cNvSpPr>
          <p:nvPr>
            <p:ph type="subTitle" idx="1"/>
          </p:nvPr>
        </p:nvSpPr>
        <p:spPr>
          <a:xfrm>
            <a:off x="304800" y="2286000"/>
            <a:ext cx="8610600" cy="4343399"/>
          </a:xfrm>
        </p:spPr>
        <p:txBody>
          <a:bodyPr/>
          <a:lstStyle/>
          <a:p>
            <a:endParaRPr lang="en-US" dirty="0"/>
          </a:p>
          <a:p>
            <a:r>
              <a:rPr lang="en-US" dirty="0"/>
              <a:t> </a:t>
            </a:r>
            <a:r>
              <a:rPr lang="en-US" i="1" dirty="0"/>
              <a:t>Estimation of respiration rates </a:t>
            </a:r>
            <a:r>
              <a:rPr lang="en-US" i="1" dirty="0" smtClean="0"/>
              <a:t>from </a:t>
            </a:r>
            <a:r>
              <a:rPr lang="en-US" i="1" dirty="0" err="1"/>
              <a:t>Photoplethysmographic</a:t>
            </a:r>
            <a:r>
              <a:rPr lang="en-US" i="1" dirty="0"/>
              <a:t> (PPG) signals </a:t>
            </a:r>
            <a:endParaRPr lang="en-US" i="1" dirty="0" smtClean="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199534"/>
            <a:ext cx="7772401"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85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09800"/>
            <a:ext cx="7408333" cy="3916363"/>
          </a:xfrm>
        </p:spPr>
        <p:txBody>
          <a:bodyPr>
            <a:normAutofit/>
          </a:bodyPr>
          <a:lstStyle/>
          <a:p>
            <a:r>
              <a:rPr lang="en-US" dirty="0">
                <a:latin typeface="TimesNewRoman"/>
              </a:rPr>
              <a:t>the peak of the PPG was initially </a:t>
            </a:r>
            <a:r>
              <a:rPr lang="en-US" dirty="0" smtClean="0">
                <a:latin typeface="TimesNewRoman"/>
              </a:rPr>
              <a:t>detected automatically </a:t>
            </a:r>
            <a:r>
              <a:rPr lang="en-US" dirty="0">
                <a:latin typeface="TimesNewRoman"/>
              </a:rPr>
              <a:t>using a program written in </a:t>
            </a:r>
            <a:r>
              <a:rPr lang="en-US" dirty="0" err="1">
                <a:latin typeface="TimesNewRoman"/>
              </a:rPr>
              <a:t>Matlab</a:t>
            </a:r>
            <a:r>
              <a:rPr lang="en-US" dirty="0">
                <a:latin typeface="TimesNewRoman"/>
              </a:rPr>
              <a:t>. Here, </a:t>
            </a:r>
            <a:r>
              <a:rPr lang="en-US" dirty="0" smtClean="0">
                <a:latin typeface="TimesNewRoman"/>
              </a:rPr>
              <a:t>the peak </a:t>
            </a:r>
            <a:r>
              <a:rPr lang="en-US" dirty="0">
                <a:latin typeface="TimesNewRoman"/>
              </a:rPr>
              <a:t>was detected by eliminating the unwanted peak which </a:t>
            </a:r>
            <a:r>
              <a:rPr lang="en-US" dirty="0" smtClean="0">
                <a:latin typeface="TimesNewRoman"/>
              </a:rPr>
              <a:t>is below </a:t>
            </a:r>
            <a:r>
              <a:rPr lang="en-US" dirty="0">
                <a:latin typeface="TimesNewRoman"/>
              </a:rPr>
              <a:t>the </a:t>
            </a:r>
            <a:r>
              <a:rPr lang="en-US" dirty="0" smtClean="0">
                <a:latin typeface="TimesNewRoman"/>
              </a:rPr>
              <a:t>threshold value.</a:t>
            </a:r>
          </a:p>
          <a:p>
            <a:r>
              <a:rPr lang="en-US" dirty="0" smtClean="0">
                <a:latin typeface="TimesNewRoman"/>
              </a:rPr>
              <a:t>The </a:t>
            </a:r>
            <a:r>
              <a:rPr lang="en-US" dirty="0">
                <a:latin typeface="TimesNewRoman"/>
              </a:rPr>
              <a:t>threshold value was set to </a:t>
            </a:r>
            <a:r>
              <a:rPr lang="en-US" dirty="0" smtClean="0">
                <a:latin typeface="TimesNewRoman"/>
              </a:rPr>
              <a:t>zero because </a:t>
            </a:r>
            <a:r>
              <a:rPr lang="en-US" dirty="0">
                <a:latin typeface="TimesNewRoman"/>
              </a:rPr>
              <a:t>the negative peak cannot be counted as a </a:t>
            </a:r>
            <a:r>
              <a:rPr lang="en-US" dirty="0" smtClean="0">
                <a:latin typeface="TimesNewRoman"/>
              </a:rPr>
              <a:t>peak.</a:t>
            </a:r>
            <a:endParaRPr lang="en-US" dirty="0"/>
          </a:p>
        </p:txBody>
      </p:sp>
      <p:sp>
        <p:nvSpPr>
          <p:cNvPr id="3" name="Title 2"/>
          <p:cNvSpPr>
            <a:spLocks noGrp="1"/>
          </p:cNvSpPr>
          <p:nvPr>
            <p:ph type="title"/>
          </p:nvPr>
        </p:nvSpPr>
        <p:spPr/>
        <p:txBody>
          <a:bodyPr>
            <a:normAutofit fontScale="90000"/>
          </a:bodyPr>
          <a:lstStyle/>
          <a:p>
            <a:r>
              <a:rPr lang="en-US" i="1" dirty="0"/>
              <a:t>Determination of Heart Rate using Peak</a:t>
            </a:r>
            <a:endParaRPr lang="en-US" dirty="0"/>
          </a:p>
        </p:txBody>
      </p:sp>
    </p:spTree>
    <p:extLst>
      <p:ext uri="{BB962C8B-B14F-4D97-AF65-F5344CB8AC3E}">
        <p14:creationId xmlns:p14="http://schemas.microsoft.com/office/powerpoint/2010/main" val="411626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752600"/>
            <a:ext cx="6705599"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75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828800"/>
            <a:ext cx="8458200" cy="4724399"/>
          </a:xfrm>
        </p:spPr>
        <p:txBody>
          <a:bodyPr>
            <a:normAutofit/>
          </a:bodyPr>
          <a:lstStyle/>
          <a:p>
            <a:r>
              <a:rPr lang="en-US" b="1" dirty="0" smtClean="0"/>
              <a:t>The results </a:t>
            </a:r>
            <a:r>
              <a:rPr lang="en-US" b="1" dirty="0"/>
              <a:t>obtained from this study shows that the heart </a:t>
            </a:r>
            <a:r>
              <a:rPr lang="en-US" b="1" dirty="0" smtClean="0"/>
              <a:t>rate produced </a:t>
            </a:r>
            <a:r>
              <a:rPr lang="en-US" b="1" dirty="0"/>
              <a:t>from FFT analysis is lower than that obtained </a:t>
            </a:r>
            <a:r>
              <a:rPr lang="en-US" b="1" dirty="0" smtClean="0"/>
              <a:t>from peak</a:t>
            </a:r>
            <a:r>
              <a:rPr lang="en-US" b="1" dirty="0"/>
              <a:t>. However, since the difference between the heart </a:t>
            </a:r>
            <a:r>
              <a:rPr lang="en-US" b="1" dirty="0" smtClean="0"/>
              <a:t>rate obtained </a:t>
            </a:r>
            <a:r>
              <a:rPr lang="en-US" b="1" dirty="0"/>
              <a:t>from both methods is considered as small, it can </a:t>
            </a:r>
            <a:r>
              <a:rPr lang="en-US" b="1" dirty="0" smtClean="0"/>
              <a:t>be concluded </a:t>
            </a:r>
            <a:r>
              <a:rPr lang="en-US" b="1" dirty="0"/>
              <a:t>that the FFT analysis can be used to measure </a:t>
            </a:r>
            <a:r>
              <a:rPr lang="en-US" b="1" dirty="0" smtClean="0"/>
              <a:t>heart rate </a:t>
            </a:r>
            <a:r>
              <a:rPr lang="en-US" b="1" dirty="0"/>
              <a:t>from PPG of anesthetic patients.</a:t>
            </a:r>
            <a:endParaRPr lang="en-US" b="1"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3657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1905000"/>
            <a:ext cx="8305800" cy="4724400"/>
          </a:xfrm>
        </p:spPr>
        <p:txBody>
          <a:bodyPr>
            <a:normAutofit fontScale="92500" lnSpcReduction="20000"/>
          </a:bodyPr>
          <a:lstStyle/>
          <a:p>
            <a:r>
              <a:rPr lang="en-US" b="1" dirty="0"/>
              <a:t>Three respiratory induced </a:t>
            </a:r>
            <a:r>
              <a:rPr lang="en-US" b="1" dirty="0" smtClean="0"/>
              <a:t>variations(frequency</a:t>
            </a:r>
            <a:r>
              <a:rPr lang="en-US" b="1" dirty="0"/>
              <a:t>, intensity, and amplitude) are extracted from the </a:t>
            </a:r>
            <a:r>
              <a:rPr lang="en-US" b="1" dirty="0" smtClean="0"/>
              <a:t>PPG using </a:t>
            </a:r>
            <a:r>
              <a:rPr lang="en-US" b="1" dirty="0"/>
              <a:t>the Incremental-Merge Segmentation algorithm. </a:t>
            </a:r>
            <a:r>
              <a:rPr lang="en-US" b="1" dirty="0" smtClean="0"/>
              <a:t>Frequency content </a:t>
            </a:r>
            <a:r>
              <a:rPr lang="en-US" b="1" dirty="0"/>
              <a:t>of each respiratory induced variation is analyzed </a:t>
            </a:r>
            <a:r>
              <a:rPr lang="en-US" b="1" dirty="0" smtClean="0"/>
              <a:t>using Fast </a:t>
            </a:r>
            <a:r>
              <a:rPr lang="en-US" b="1" dirty="0"/>
              <a:t>Fourier Transforms</a:t>
            </a:r>
            <a:r>
              <a:rPr lang="en-US" b="1" dirty="0" smtClean="0"/>
              <a:t>.</a:t>
            </a:r>
          </a:p>
          <a:p>
            <a:r>
              <a:rPr lang="en-US" b="1" dirty="0"/>
              <a:t>We present a novel real-time algorithm for segmentation of the PPG into pulses and for the classification of artifacts. The Incremental-Merge Segmentation (IMS) algorithm operates in the time domain and extracts morphological features of the PPG. These features are line segments that are classified as pulses or artifacts using adaptive thresholds. The IMS algorithm was evaluated using the Complex System Laboratory (CSL) Benchmark dataset. A sensitivity of 98.93% and positive predictive value of 96.68% have been obtained, which compares very favorably with the CSL benchmark algorithm. The novel algorithm is currently being implemented into mobile phone pulse </a:t>
            </a:r>
            <a:r>
              <a:rPr lang="en-US" b="1" dirty="0" err="1"/>
              <a:t>oximeters</a:t>
            </a:r>
            <a:endParaRPr lang="en-US" b="1"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7681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600201"/>
            <a:ext cx="5791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66800" y="5486400"/>
            <a:ext cx="7543800" cy="923330"/>
          </a:xfrm>
          <a:prstGeom prst="rect">
            <a:avLst/>
          </a:prstGeom>
        </p:spPr>
        <p:txBody>
          <a:bodyPr wrap="square">
            <a:spAutoFit/>
          </a:bodyPr>
          <a:lstStyle/>
          <a:p>
            <a:r>
              <a:rPr lang="en-US" dirty="0"/>
              <a:t>Fig. 1. PPG signal at different processing stages corrupted by </a:t>
            </a:r>
            <a:r>
              <a:rPr lang="en-US" dirty="0" smtClean="0"/>
              <a:t>artifacts.</a:t>
            </a:r>
          </a:p>
          <a:p>
            <a:r>
              <a:rPr lang="en-US" dirty="0" smtClean="0"/>
              <a:t>With </a:t>
            </a:r>
            <a:r>
              <a:rPr lang="en-US" dirty="0"/>
              <a:t>auto-scaled signals, clipping occurs during artifacts and large </a:t>
            </a:r>
            <a:r>
              <a:rPr lang="en-US" dirty="0" err="1" smtClean="0"/>
              <a:t>baselineshifts</a:t>
            </a:r>
            <a:endParaRPr lang="en-US" dirty="0"/>
          </a:p>
        </p:txBody>
      </p:sp>
    </p:spTree>
    <p:extLst>
      <p:ext uri="{BB962C8B-B14F-4D97-AF65-F5344CB8AC3E}">
        <p14:creationId xmlns:p14="http://schemas.microsoft.com/office/powerpoint/2010/main" val="1730673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109" y="1515348"/>
            <a:ext cx="8049491" cy="4247317"/>
          </a:xfrm>
          <a:prstGeom prst="rect">
            <a:avLst/>
          </a:prstGeom>
        </p:spPr>
        <p:txBody>
          <a:bodyPr wrap="square">
            <a:spAutoFit/>
          </a:bodyPr>
          <a:lstStyle/>
          <a:p>
            <a:r>
              <a:rPr lang="en-US" b="1" dirty="0"/>
              <a:t>The raw PPG waveform is characterized by an AC component</a:t>
            </a:r>
          </a:p>
          <a:p>
            <a:r>
              <a:rPr lang="en-US" b="1" dirty="0"/>
              <a:t>that corresponds to the heart beat induced variation</a:t>
            </a:r>
          </a:p>
          <a:p>
            <a:r>
              <a:rPr lang="en-US" b="1" dirty="0"/>
              <a:t>of blood volume in the arteries and a DC component that</a:t>
            </a:r>
          </a:p>
          <a:p>
            <a:r>
              <a:rPr lang="en-US" b="1" dirty="0"/>
              <a:t>corresponds to the constant amount of absorption from predominantly</a:t>
            </a:r>
          </a:p>
          <a:p>
            <a:r>
              <a:rPr lang="en-US" b="1" dirty="0"/>
              <a:t>tissues and non-pulsatile venous blood. Only the</a:t>
            </a:r>
          </a:p>
          <a:p>
            <a:r>
              <a:rPr lang="en-US" b="1" dirty="0"/>
              <a:t>AC component is relevant for the extraction of the heart beat.</a:t>
            </a:r>
          </a:p>
          <a:p>
            <a:r>
              <a:rPr lang="en-US" b="1" dirty="0"/>
              <a:t>However, artifacts can be recognized in both the AC and DC</a:t>
            </a:r>
          </a:p>
          <a:p>
            <a:r>
              <a:rPr lang="en-US" b="1" dirty="0"/>
              <a:t>components (Fig. 1). Artifacts are frequently accompanied by</a:t>
            </a:r>
          </a:p>
          <a:p>
            <a:r>
              <a:rPr lang="en-US" b="1" dirty="0"/>
              <a:t>a large rapid fluctuation of the DC component. Unfortunately,</a:t>
            </a:r>
          </a:p>
          <a:p>
            <a:r>
              <a:rPr lang="en-US" b="1" dirty="0"/>
              <a:t>most commercial pulse </a:t>
            </a:r>
            <a:r>
              <a:rPr lang="en-US" b="1" dirty="0" err="1"/>
              <a:t>oximeter</a:t>
            </a:r>
            <a:r>
              <a:rPr lang="en-US" b="1" dirty="0"/>
              <a:t> devices provide only a</a:t>
            </a:r>
          </a:p>
          <a:p>
            <a:r>
              <a:rPr lang="en-US" b="1" dirty="0"/>
              <a:t>band-pass filtered and/or auto-scaled PPG signal where the</a:t>
            </a:r>
          </a:p>
          <a:p>
            <a:r>
              <a:rPr lang="en-US" b="1" dirty="0"/>
              <a:t>original DC component has been eliminated and is not visible</a:t>
            </a:r>
          </a:p>
          <a:p>
            <a:r>
              <a:rPr lang="en-US" b="1" dirty="0"/>
              <a:t>to the user. In these heavily filtered situations the PPG signal</a:t>
            </a:r>
          </a:p>
          <a:p>
            <a:r>
              <a:rPr lang="en-US" b="1" dirty="0"/>
              <a:t>frequently becomes saturated and clipped due to artifacts and</a:t>
            </a:r>
          </a:p>
          <a:p>
            <a:r>
              <a:rPr lang="en-US" b="1" dirty="0"/>
              <a:t>baseline shifts</a:t>
            </a:r>
            <a:endParaRPr lang="en-US" b="1" dirty="0"/>
          </a:p>
        </p:txBody>
      </p:sp>
    </p:spTree>
    <p:extLst>
      <p:ext uri="{BB962C8B-B14F-4D97-AF65-F5344CB8AC3E}">
        <p14:creationId xmlns:p14="http://schemas.microsoft.com/office/powerpoint/2010/main" val="316580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2133600"/>
            <a:ext cx="5867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545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09800"/>
            <a:ext cx="8686799" cy="4495800"/>
          </a:xfrm>
        </p:spPr>
        <p:txBody>
          <a:bodyPr>
            <a:normAutofit/>
          </a:bodyPr>
          <a:lstStyle/>
          <a:p>
            <a:pPr marL="0" indent="0">
              <a:buNone/>
            </a:pPr>
            <a:r>
              <a:rPr lang="en-US" sz="4000" dirty="0" smtClean="0"/>
              <a:t>Introduction</a:t>
            </a:r>
          </a:p>
          <a:p>
            <a:r>
              <a:rPr lang="en-US" sz="2000" b="1" dirty="0" smtClean="0"/>
              <a:t>heart </a:t>
            </a:r>
            <a:r>
              <a:rPr lang="en-US" sz="2000" b="1" dirty="0"/>
              <a:t>rate </a:t>
            </a:r>
            <a:r>
              <a:rPr lang="en-US" sz="2000" b="1" dirty="0" smtClean="0"/>
              <a:t>measurement using </a:t>
            </a:r>
            <a:r>
              <a:rPr lang="en-US" sz="2000" b="1" dirty="0"/>
              <a:t>frequency obtained from Fast Fourier Transform </a:t>
            </a:r>
            <a:r>
              <a:rPr lang="en-US" sz="2000" b="1" dirty="0" smtClean="0"/>
              <a:t>analysis and </a:t>
            </a:r>
            <a:r>
              <a:rPr lang="en-US" sz="2000" b="1" dirty="0"/>
              <a:t>peak of the time-domain </a:t>
            </a:r>
            <a:r>
              <a:rPr lang="en-US" sz="2000" b="1" dirty="0" smtClean="0"/>
              <a:t>signal.</a:t>
            </a:r>
          </a:p>
          <a:p>
            <a:r>
              <a:rPr lang="en-US" sz="2000" b="1" dirty="0"/>
              <a:t>the Fast Fourier Transform analysis is </a:t>
            </a:r>
            <a:r>
              <a:rPr lang="en-US" sz="2000" b="1" dirty="0" smtClean="0"/>
              <a:t>reliable for </a:t>
            </a:r>
            <a:r>
              <a:rPr lang="en-US" sz="2000" b="1" dirty="0"/>
              <a:t>heart rate measurement and the algorithm proposed in </a:t>
            </a:r>
            <a:r>
              <a:rPr lang="en-US" sz="2000" b="1" dirty="0" smtClean="0"/>
              <a:t>this study </a:t>
            </a:r>
            <a:r>
              <a:rPr lang="en-US" sz="2000" b="1" dirty="0"/>
              <a:t>can be embedded in pulse </a:t>
            </a:r>
            <a:r>
              <a:rPr lang="en-US" sz="2000" b="1" dirty="0" err="1"/>
              <a:t>oximeter</a:t>
            </a:r>
            <a:r>
              <a:rPr lang="en-US" sz="2000" b="1" dirty="0"/>
              <a:t> to provide heart rate </a:t>
            </a:r>
            <a:r>
              <a:rPr lang="en-US" sz="2000" b="1" dirty="0" smtClean="0"/>
              <a:t>of anesthetic </a:t>
            </a:r>
            <a:r>
              <a:rPr lang="en-US" sz="2000" b="1" dirty="0"/>
              <a:t>patients</a:t>
            </a:r>
            <a:r>
              <a:rPr lang="en-US" sz="2000" b="1" dirty="0" smtClean="0"/>
              <a:t>.</a:t>
            </a:r>
          </a:p>
          <a:p>
            <a:r>
              <a:rPr lang="en-US" sz="2000" b="1" dirty="0"/>
              <a:t>This study presents a new and simple method of </a:t>
            </a:r>
            <a:r>
              <a:rPr lang="en-US" sz="2000" b="1" dirty="0" smtClean="0"/>
              <a:t>measuring the </a:t>
            </a:r>
            <a:r>
              <a:rPr lang="en-US" sz="2000" b="1" dirty="0"/>
              <a:t>heart rate from PPG of anesthetic patient using </a:t>
            </a:r>
            <a:r>
              <a:rPr lang="en-US" sz="2000" b="1" dirty="0" smtClean="0"/>
              <a:t>Fast Fourier </a:t>
            </a:r>
            <a:r>
              <a:rPr lang="en-US" sz="2000" b="1" dirty="0"/>
              <a:t>Transform (FFT). </a:t>
            </a:r>
            <a:r>
              <a:rPr lang="en-US" sz="2000" b="1" dirty="0" smtClean="0"/>
              <a:t>The advantage </a:t>
            </a:r>
            <a:r>
              <a:rPr lang="en-US" sz="2000" b="1" dirty="0"/>
              <a:t>of FFT is that it </a:t>
            </a:r>
            <a:r>
              <a:rPr lang="en-US" sz="2000" b="1" dirty="0" smtClean="0"/>
              <a:t>is able </a:t>
            </a:r>
            <a:r>
              <a:rPr lang="en-US" sz="2000" b="1" dirty="0"/>
              <a:t>to reveal the signal frequency from the recorded </a:t>
            </a:r>
            <a:r>
              <a:rPr lang="en-US" sz="2000" b="1" dirty="0" smtClean="0"/>
              <a:t>signal.</a:t>
            </a:r>
          </a:p>
          <a:p>
            <a:r>
              <a:rPr lang="en-US" sz="2000" b="1" dirty="0" smtClean="0"/>
              <a:t>By </a:t>
            </a:r>
            <a:r>
              <a:rPr lang="en-US" sz="2000" b="1" dirty="0"/>
              <a:t>using FFT, the correct heart rate measurement can </a:t>
            </a:r>
            <a:r>
              <a:rPr lang="en-US" sz="2000" b="1" dirty="0" smtClean="0"/>
              <a:t>be achieved </a:t>
            </a:r>
            <a:r>
              <a:rPr lang="en-US" sz="2000" b="1" dirty="0"/>
              <a:t>once the signal frequency is obtained.</a:t>
            </a:r>
            <a:endParaRPr lang="en-US" sz="2000" b="1" dirty="0"/>
          </a:p>
        </p:txBody>
      </p:sp>
      <p:sp>
        <p:nvSpPr>
          <p:cNvPr id="3" name="Title 2"/>
          <p:cNvSpPr>
            <a:spLocks noGrp="1"/>
          </p:cNvSpPr>
          <p:nvPr>
            <p:ph type="title"/>
          </p:nvPr>
        </p:nvSpPr>
        <p:spPr>
          <a:xfrm>
            <a:off x="457200" y="338328"/>
            <a:ext cx="8229600" cy="1719072"/>
          </a:xfrm>
        </p:spPr>
        <p:txBody>
          <a:bodyPr>
            <a:normAutofit fontScale="90000"/>
          </a:bodyPr>
          <a:lstStyle/>
          <a:p>
            <a:r>
              <a:rPr lang="en-US" dirty="0"/>
              <a:t>Determination of Heart Rate from</a:t>
            </a:r>
            <a:br>
              <a:rPr lang="en-US" dirty="0"/>
            </a:br>
            <a:r>
              <a:rPr lang="en-US" dirty="0" err="1"/>
              <a:t>Photoplethysmogram</a:t>
            </a:r>
            <a:r>
              <a:rPr lang="en-US" dirty="0"/>
              <a:t> using Fast</a:t>
            </a:r>
            <a:br>
              <a:rPr lang="en-US" dirty="0"/>
            </a:br>
            <a:r>
              <a:rPr lang="en-US" dirty="0" smtClean="0"/>
              <a:t>                    Fourier </a:t>
            </a:r>
            <a:r>
              <a:rPr lang="en-US" dirty="0"/>
              <a:t>Transform</a:t>
            </a:r>
            <a:endParaRPr lang="en-US" dirty="0"/>
          </a:p>
        </p:txBody>
      </p:sp>
    </p:spTree>
    <p:extLst>
      <p:ext uri="{BB962C8B-B14F-4D97-AF65-F5344CB8AC3E}">
        <p14:creationId xmlns:p14="http://schemas.microsoft.com/office/powerpoint/2010/main" val="398787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5867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067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FFT OF PPG SIGNAL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010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47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Filtered signal</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1" y="2133601"/>
            <a:ext cx="5410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553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1113</TotalTime>
  <Words>573</Words>
  <Application>Microsoft Office PowerPoint</Application>
  <PresentationFormat>On-screen Show (4:3)</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FEATURE EXTRACTION FROM PPG DATA</vt:lpstr>
      <vt:lpstr>PowerPoint Presentation</vt:lpstr>
      <vt:lpstr>PowerPoint Presentation</vt:lpstr>
      <vt:lpstr>PowerPoint Presentation</vt:lpstr>
      <vt:lpstr>PowerPoint Presentation</vt:lpstr>
      <vt:lpstr>Determination of Heart Rate from Photoplethysmogram using Fast                     Fourier Transform</vt:lpstr>
      <vt:lpstr>PowerPoint Presentation</vt:lpstr>
      <vt:lpstr>FFT OF PPG SIGNAL</vt:lpstr>
      <vt:lpstr>Filtered signal</vt:lpstr>
      <vt:lpstr>Determination of Heart Rate using Peak</vt:lpstr>
      <vt:lpstr>CONCLUSION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FROM PPG DATA</dc:title>
  <dc:creator>Pradeep Yadav</dc:creator>
  <cp:lastModifiedBy>Pradeep Yadav</cp:lastModifiedBy>
  <cp:revision>12</cp:revision>
  <dcterms:created xsi:type="dcterms:W3CDTF">2019-04-09T13:53:55Z</dcterms:created>
  <dcterms:modified xsi:type="dcterms:W3CDTF">2019-04-11T20:51:50Z</dcterms:modified>
</cp:coreProperties>
</file>