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
  </p:notesMasterIdLst>
  <p:sldIdLst>
    <p:sldId id="323" r:id="rId5"/>
    <p:sldId id="324"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567" autoAdjust="0"/>
  </p:normalViewPr>
  <p:slideViewPr>
    <p:cSldViewPr snapToGrid="0" showGuides="1">
      <p:cViewPr>
        <p:scale>
          <a:sx n="90" d="100"/>
          <a:sy n="90" d="100"/>
        </p:scale>
        <p:origin x="-786" y="24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5/12/2016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314839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2015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98067" y="114764"/>
            <a:ext cx="8299881" cy="2945605"/>
            <a:chOff x="519249" y="1620655"/>
            <a:chExt cx="8299881" cy="2945605"/>
          </a:xfrm>
        </p:grpSpPr>
        <p:sp>
          <p:nvSpPr>
            <p:cNvPr id="8" name="Rounded Rectangle 7"/>
            <p:cNvSpPr/>
            <p:nvPr/>
          </p:nvSpPr>
          <p:spPr>
            <a:xfrm>
              <a:off x="519249" y="2112752"/>
              <a:ext cx="8287322" cy="2022039"/>
            </a:xfrm>
            <a:prstGeom prst="roundRect">
              <a:avLst>
                <a:gd name="adj" fmla="val 2933"/>
              </a:avLst>
            </a:pr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a:lnSpc>
                  <a:spcPct val="90000"/>
                </a:lnSpc>
                <a:spcAft>
                  <a:spcPct val="35000"/>
                </a:spcAft>
              </a:pPr>
              <a:endParaRPr lang="en-US" sz="1100" b="1" dirty="0">
                <a:solidFill>
                  <a:srgbClr val="000000"/>
                </a:solidFill>
                <a:latin typeface="+mn-lt"/>
                <a:cs typeface="+mn-cs"/>
              </a:endParaRPr>
            </a:p>
          </p:txBody>
        </p:sp>
        <p:sp>
          <p:nvSpPr>
            <p:cNvPr id="9" name="Freeform 8"/>
            <p:cNvSpPr/>
            <p:nvPr/>
          </p:nvSpPr>
          <p:spPr>
            <a:xfrm>
              <a:off x="3339497" y="3680436"/>
              <a:ext cx="5479633" cy="32406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b="1" dirty="0" smtClean="0">
                  <a:solidFill>
                    <a:srgbClr val="000000"/>
                  </a:solidFill>
                </a:rPr>
                <a:t>Adopt DB</a:t>
              </a:r>
              <a:endParaRPr lang="en-US" b="1" dirty="0">
                <a:solidFill>
                  <a:srgbClr val="000000"/>
                </a:solidFill>
              </a:endParaRPr>
            </a:p>
          </p:txBody>
        </p:sp>
        <p:cxnSp>
          <p:nvCxnSpPr>
            <p:cNvPr id="11" name="Straight Arrow Connector 10"/>
            <p:cNvCxnSpPr/>
            <p:nvPr/>
          </p:nvCxnSpPr>
          <p:spPr>
            <a:xfrm flipH="1">
              <a:off x="2377378" y="1620655"/>
              <a:ext cx="1" cy="0"/>
            </a:xfrm>
            <a:prstGeom prst="straightConnector1">
              <a:avLst/>
            </a:prstGeom>
            <a:noFill/>
            <a:ln w="28575" cap="rnd" cmpd="sng" algn="ctr">
              <a:solidFill>
                <a:srgbClr val="82ACE6"/>
              </a:solidFill>
              <a:prstDash val="sysDot"/>
              <a:headEnd type="triangle" w="med" len="med"/>
              <a:tailEnd type="triangle" w="med" len="med"/>
            </a:ln>
            <a:effectLst/>
          </p:spPr>
        </p:cxnSp>
        <p:cxnSp>
          <p:nvCxnSpPr>
            <p:cNvPr id="33" name="Straight Arrow Connector 32"/>
            <p:cNvCxnSpPr/>
            <p:nvPr/>
          </p:nvCxnSpPr>
          <p:spPr>
            <a:xfrm flipH="1">
              <a:off x="3111526" y="3125703"/>
              <a:ext cx="1" cy="0"/>
            </a:xfrm>
            <a:prstGeom prst="straightConnector1">
              <a:avLst/>
            </a:prstGeom>
            <a:noFill/>
            <a:ln w="28575" cap="rnd" cmpd="sng" algn="ctr">
              <a:solidFill>
                <a:srgbClr val="82ACE6"/>
              </a:solidFill>
              <a:prstDash val="sysDot"/>
              <a:headEnd type="triangle" w="med" len="med"/>
              <a:tailEnd type="triangle" w="med" len="med"/>
            </a:ln>
            <a:effectLst/>
          </p:spPr>
        </p:cxnSp>
        <p:grpSp>
          <p:nvGrpSpPr>
            <p:cNvPr id="35" name="Group 34"/>
            <p:cNvGrpSpPr/>
            <p:nvPr/>
          </p:nvGrpSpPr>
          <p:grpSpPr>
            <a:xfrm>
              <a:off x="656299" y="2142211"/>
              <a:ext cx="8050853" cy="563124"/>
              <a:chOff x="249831" y="4182353"/>
              <a:chExt cx="8050853" cy="563124"/>
            </a:xfrm>
          </p:grpSpPr>
          <p:sp>
            <p:nvSpPr>
              <p:cNvPr id="36" name="AutoShape 4"/>
              <p:cNvSpPr>
                <a:spLocks noChangeArrowheads="1"/>
              </p:cNvSpPr>
              <p:nvPr/>
            </p:nvSpPr>
            <p:spPr bwMode="auto">
              <a:xfrm>
                <a:off x="249831" y="4182354"/>
                <a:ext cx="8050853" cy="516646"/>
              </a:xfrm>
              <a:prstGeom prst="roundRect">
                <a:avLst>
                  <a:gd name="adj" fmla="val 8747"/>
                </a:avLst>
              </a:prstGeom>
              <a:solidFill>
                <a:schemeClr val="bg1">
                  <a:lumMod val="85000"/>
                </a:scheme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bIns="137160" anchor="b" anchorCtr="1"/>
              <a:lstStyle/>
              <a:p>
                <a:pPr algn="ctr">
                  <a:spcAft>
                    <a:spcPts val="600"/>
                  </a:spcAft>
                  <a:defRPr/>
                </a:pPr>
                <a:endParaRPr lang="en-US" sz="1400" kern="0" dirty="0">
                  <a:solidFill>
                    <a:sysClr val="windowText" lastClr="000000"/>
                  </a:solidFill>
                  <a:latin typeface="Segoe UI" pitchFamily="34" charset="0"/>
                  <a:ea typeface="Segoe UI" pitchFamily="34" charset="0"/>
                  <a:cs typeface="Segoe UI" pitchFamily="34" charset="0"/>
                </a:endParaRPr>
              </a:p>
            </p:txBody>
          </p:sp>
          <p:sp>
            <p:nvSpPr>
              <p:cNvPr id="37" name="AutoShape 4"/>
              <p:cNvSpPr>
                <a:spLocks noChangeArrowheads="1"/>
              </p:cNvSpPr>
              <p:nvPr/>
            </p:nvSpPr>
            <p:spPr bwMode="auto">
              <a:xfrm>
                <a:off x="249831" y="4429175"/>
                <a:ext cx="7968062" cy="316302"/>
              </a:xfrm>
              <a:prstGeom prst="roundRect">
                <a:avLst>
                  <a:gd name="adj" fmla="val 8747"/>
                </a:avLst>
              </a:prstGeom>
              <a:noFill/>
              <a:ln w="6350">
                <a:noFill/>
              </a:ln>
              <a:effectLst/>
            </p:spPr>
            <p:txBody>
              <a:bodyPr lIns="0" rIns="0" bIns="137160" anchor="ctr" anchorCtr="1"/>
              <a:lstStyle/>
              <a:p>
                <a:pPr algn="ctr" defTabSz="457200">
                  <a:spcAft>
                    <a:spcPts val="600"/>
                  </a:spcAft>
                </a:pPr>
                <a:r>
                  <a:rPr lang="en-US" sz="1050" dirty="0" smtClean="0">
                    <a:solidFill>
                      <a:srgbClr val="20343A"/>
                    </a:solidFill>
                    <a:latin typeface="Segoe UI" pitchFamily="34" charset="0"/>
                    <a:ea typeface="Segoe UI" pitchFamily="34" charset="0"/>
                    <a:cs typeface="Segoe UI" pitchFamily="34" charset="0"/>
                  </a:rPr>
                  <a:t>Central Reporting dashboard, access different tools from a single login &amp; define workflows</a:t>
                </a:r>
                <a:endParaRPr lang="en-US" sz="1200" dirty="0">
                  <a:solidFill>
                    <a:srgbClr val="20343A"/>
                  </a:solidFill>
                  <a:latin typeface="Segoe UI" pitchFamily="34" charset="0"/>
                  <a:ea typeface="Segoe UI" pitchFamily="34" charset="0"/>
                  <a:cs typeface="Segoe UI" pitchFamily="34" charset="0"/>
                </a:endParaRPr>
              </a:p>
            </p:txBody>
          </p:sp>
          <p:sp>
            <p:nvSpPr>
              <p:cNvPr id="38" name="TextBox 37"/>
              <p:cNvSpPr txBox="1"/>
              <p:nvPr/>
            </p:nvSpPr>
            <p:spPr>
              <a:xfrm>
                <a:off x="1765628" y="4182353"/>
                <a:ext cx="439448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457200" fontAlgn="base">
                  <a:buClr>
                    <a:srgbClr val="58676D"/>
                  </a:buClr>
                </a:pPr>
                <a:r>
                  <a:rPr lang="en-US" sz="1600" b="1" dirty="0" smtClean="0">
                    <a:solidFill>
                      <a:srgbClr val="667494"/>
                    </a:solidFill>
                    <a:latin typeface="Segoe UI" pitchFamily="34" charset="0"/>
                    <a:ea typeface="Segoe UI" pitchFamily="34" charset="0"/>
                    <a:cs typeface="Segoe UI" pitchFamily="34" charset="0"/>
                  </a:rPr>
                  <a:t>ADOPT PORTAL</a:t>
                </a:r>
                <a:endParaRPr lang="en-US" sz="1400" b="1" dirty="0" smtClean="0">
                  <a:solidFill>
                    <a:srgbClr val="667494"/>
                  </a:solidFill>
                  <a:latin typeface="Segoe UI" pitchFamily="34" charset="0"/>
                  <a:ea typeface="Segoe UI" pitchFamily="34" charset="0"/>
                  <a:cs typeface="Segoe UI" pitchFamily="34" charset="0"/>
                </a:endParaRPr>
              </a:p>
            </p:txBody>
          </p:sp>
        </p:grpSp>
        <p:sp>
          <p:nvSpPr>
            <p:cNvPr id="40" name="Rectangle 39"/>
            <p:cNvSpPr/>
            <p:nvPr/>
          </p:nvSpPr>
          <p:spPr>
            <a:xfrm>
              <a:off x="6690827" y="3144815"/>
              <a:ext cx="1453849"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Tabs Configuration</a:t>
              </a:r>
              <a:endParaRPr lang="en-US" sz="1100" b="1" dirty="0">
                <a:solidFill>
                  <a:srgbClr val="000000"/>
                </a:solidFill>
              </a:endParaRPr>
            </a:p>
          </p:txBody>
        </p:sp>
        <p:sp>
          <p:nvSpPr>
            <p:cNvPr id="42" name="Rectangle 41"/>
            <p:cNvSpPr/>
            <p:nvPr/>
          </p:nvSpPr>
          <p:spPr>
            <a:xfrm>
              <a:off x="4599593" y="3144607"/>
              <a:ext cx="1526682"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User Management</a:t>
              </a:r>
              <a:endParaRPr lang="en-US" sz="1100" b="1" dirty="0">
                <a:solidFill>
                  <a:srgbClr val="000000"/>
                </a:solidFill>
              </a:endParaRPr>
            </a:p>
          </p:txBody>
        </p:sp>
        <p:sp>
          <p:nvSpPr>
            <p:cNvPr id="44" name="Rectangle 43"/>
            <p:cNvSpPr/>
            <p:nvPr/>
          </p:nvSpPr>
          <p:spPr>
            <a:xfrm>
              <a:off x="2637016" y="3144399"/>
              <a:ext cx="1281623"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Tools Tabs</a:t>
              </a:r>
              <a:endParaRPr lang="en-US" sz="1100" b="1" dirty="0">
                <a:solidFill>
                  <a:srgbClr val="000000"/>
                </a:solidFill>
              </a:endParaRPr>
            </a:p>
          </p:txBody>
        </p:sp>
        <p:sp>
          <p:nvSpPr>
            <p:cNvPr id="45" name="Rectangle 44"/>
            <p:cNvSpPr/>
            <p:nvPr/>
          </p:nvSpPr>
          <p:spPr>
            <a:xfrm>
              <a:off x="6832287" y="2832601"/>
              <a:ext cx="1512000"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Monitoring Reports</a:t>
              </a:r>
              <a:endParaRPr lang="en-US" sz="1100" b="1" dirty="0">
                <a:solidFill>
                  <a:srgbClr val="000000"/>
                </a:solidFill>
              </a:endParaRPr>
            </a:p>
          </p:txBody>
        </p:sp>
        <p:sp>
          <p:nvSpPr>
            <p:cNvPr id="47" name="Rectangle 46"/>
            <p:cNvSpPr/>
            <p:nvPr/>
          </p:nvSpPr>
          <p:spPr>
            <a:xfrm>
              <a:off x="5305606" y="2835997"/>
              <a:ext cx="1260974" cy="215442"/>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Testing Reports</a:t>
              </a:r>
              <a:endParaRPr lang="en-US" sz="1100" b="1" dirty="0">
                <a:solidFill>
                  <a:srgbClr val="000000"/>
                </a:solidFill>
              </a:endParaRPr>
            </a:p>
          </p:txBody>
        </p:sp>
        <p:sp>
          <p:nvSpPr>
            <p:cNvPr id="57" name="Rectangle 56"/>
            <p:cNvSpPr/>
            <p:nvPr/>
          </p:nvSpPr>
          <p:spPr>
            <a:xfrm>
              <a:off x="2172096" y="2819033"/>
              <a:ext cx="980673"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Build Reports</a:t>
              </a:r>
              <a:endParaRPr lang="en-US" sz="1100" b="1" dirty="0">
                <a:solidFill>
                  <a:srgbClr val="000000"/>
                </a:solidFill>
              </a:endParaRPr>
            </a:p>
          </p:txBody>
        </p:sp>
        <p:sp>
          <p:nvSpPr>
            <p:cNvPr id="58" name="Rectangle 57"/>
            <p:cNvSpPr/>
            <p:nvPr/>
          </p:nvSpPr>
          <p:spPr>
            <a:xfrm>
              <a:off x="3424052" y="2835997"/>
              <a:ext cx="1430178"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Deployment  Reports</a:t>
              </a:r>
              <a:endParaRPr lang="en-US" sz="1100" b="1" dirty="0">
                <a:solidFill>
                  <a:srgbClr val="000000"/>
                </a:solidFill>
              </a:endParaRPr>
            </a:p>
          </p:txBody>
        </p:sp>
        <p:sp>
          <p:nvSpPr>
            <p:cNvPr id="59" name="Rectangle 58"/>
            <p:cNvSpPr/>
            <p:nvPr/>
          </p:nvSpPr>
          <p:spPr>
            <a:xfrm>
              <a:off x="759150" y="2819033"/>
              <a:ext cx="1219000"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Planning Reports</a:t>
              </a:r>
              <a:endParaRPr lang="en-US" sz="1100" b="1" dirty="0">
                <a:solidFill>
                  <a:srgbClr val="000000"/>
                </a:solidFill>
              </a:endParaRPr>
            </a:p>
          </p:txBody>
        </p:sp>
        <p:sp>
          <p:nvSpPr>
            <p:cNvPr id="60" name="Up-Down Arrow 59"/>
            <p:cNvSpPr/>
            <p:nvPr/>
          </p:nvSpPr>
          <p:spPr>
            <a:xfrm>
              <a:off x="4709655" y="4004500"/>
              <a:ext cx="289150" cy="561760"/>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61" name="Up-Down Arrow 60"/>
            <p:cNvSpPr/>
            <p:nvPr/>
          </p:nvSpPr>
          <p:spPr>
            <a:xfrm>
              <a:off x="5981700" y="4004500"/>
              <a:ext cx="289150" cy="561760"/>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62" name="Up-Down Arrow 61"/>
            <p:cNvSpPr/>
            <p:nvPr/>
          </p:nvSpPr>
          <p:spPr>
            <a:xfrm>
              <a:off x="7708902" y="4004500"/>
              <a:ext cx="289150" cy="561760"/>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63" name="Up-Down Arrow 62"/>
            <p:cNvSpPr/>
            <p:nvPr/>
          </p:nvSpPr>
          <p:spPr>
            <a:xfrm>
              <a:off x="2717802" y="4004500"/>
              <a:ext cx="289150" cy="561760"/>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64" name="Up-Down Arrow 63"/>
            <p:cNvSpPr/>
            <p:nvPr/>
          </p:nvSpPr>
          <p:spPr>
            <a:xfrm>
              <a:off x="1079500" y="4004500"/>
              <a:ext cx="289150" cy="561760"/>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grpSp>
      <p:sp>
        <p:nvSpPr>
          <p:cNvPr id="70" name="Rectangle 69"/>
          <p:cNvSpPr/>
          <p:nvPr/>
        </p:nvSpPr>
        <p:spPr>
          <a:xfrm>
            <a:off x="737967" y="1628029"/>
            <a:ext cx="1481357" cy="215444"/>
          </a:xfrm>
          <a:prstGeom prst="rect">
            <a:avLst/>
          </a:prstGeom>
          <a:solidFill>
            <a:schemeClr val="bg1">
              <a:lumMod val="75000"/>
            </a:schemeClr>
          </a:solidFill>
          <a:ln>
            <a:noFill/>
          </a:ln>
        </p:spPr>
        <p:style>
          <a:lnRef idx="2">
            <a:schemeClr val="accent3"/>
          </a:lnRef>
          <a:fillRef idx="1">
            <a:schemeClr val="lt1"/>
          </a:fillRef>
          <a:effectRef idx="0">
            <a:schemeClr val="accent3"/>
          </a:effectRef>
          <a:fontRef idx="minor">
            <a:schemeClr val="dk1"/>
          </a:fontRef>
        </p:style>
        <p:txBody>
          <a:bodyPr wrap="square" lIns="0" tIns="0" rIns="0">
            <a:spAutoFit/>
          </a:bodyPr>
          <a:lstStyle/>
          <a:p>
            <a:pPr algn="ctr" fontAlgn="base">
              <a:spcBef>
                <a:spcPct val="0"/>
              </a:spcBef>
              <a:spcAft>
                <a:spcPct val="0"/>
              </a:spcAft>
            </a:pPr>
            <a:r>
              <a:rPr lang="en-US" sz="1100" b="1" dirty="0" smtClean="0">
                <a:solidFill>
                  <a:srgbClr val="000000"/>
                </a:solidFill>
              </a:rPr>
              <a:t>Code quality Reports</a:t>
            </a:r>
            <a:endParaRPr lang="en-US" sz="1100" b="1" dirty="0">
              <a:solidFill>
                <a:srgbClr val="000000"/>
              </a:solidFill>
            </a:endParaRPr>
          </a:p>
        </p:txBody>
      </p:sp>
      <p:sp>
        <p:nvSpPr>
          <p:cNvPr id="71" name="Rectangle 70"/>
          <p:cNvSpPr/>
          <p:nvPr/>
        </p:nvSpPr>
        <p:spPr>
          <a:xfrm>
            <a:off x="541141" y="4402419"/>
            <a:ext cx="8354604" cy="1674531"/>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79" name="Freeform 78"/>
          <p:cNvSpPr/>
          <p:nvPr/>
        </p:nvSpPr>
        <p:spPr>
          <a:xfrm>
            <a:off x="583792" y="4414621"/>
            <a:ext cx="1504652"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JIRA</a:t>
            </a:r>
            <a:endParaRPr lang="en-US" sz="1100" b="1" dirty="0">
              <a:solidFill>
                <a:srgbClr val="000000"/>
              </a:solidFill>
            </a:endParaRPr>
          </a:p>
        </p:txBody>
      </p:sp>
      <p:sp>
        <p:nvSpPr>
          <p:cNvPr id="91" name="Freeform 90"/>
          <p:cNvSpPr/>
          <p:nvPr/>
        </p:nvSpPr>
        <p:spPr>
          <a:xfrm>
            <a:off x="523137" y="3060370"/>
            <a:ext cx="8274811" cy="32406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b="1" dirty="0" smtClean="0">
                <a:solidFill>
                  <a:srgbClr val="000000"/>
                </a:solidFill>
              </a:rPr>
              <a:t>Integration    Engine</a:t>
            </a:r>
            <a:endParaRPr lang="en-US" b="1" dirty="0">
              <a:solidFill>
                <a:srgbClr val="000000"/>
              </a:solidFill>
            </a:endParaRPr>
          </a:p>
        </p:txBody>
      </p:sp>
      <p:sp>
        <p:nvSpPr>
          <p:cNvPr id="92" name="Freeform 91"/>
          <p:cNvSpPr/>
          <p:nvPr/>
        </p:nvSpPr>
        <p:spPr>
          <a:xfrm>
            <a:off x="3819339" y="4414621"/>
            <a:ext cx="1158284"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Jenkins/Build</a:t>
            </a:r>
            <a:endParaRPr lang="en-US" sz="1100" b="1" dirty="0">
              <a:solidFill>
                <a:srgbClr val="000000"/>
              </a:solidFill>
            </a:endParaRPr>
          </a:p>
        </p:txBody>
      </p:sp>
      <p:sp>
        <p:nvSpPr>
          <p:cNvPr id="93" name="Freeform 92"/>
          <p:cNvSpPr/>
          <p:nvPr/>
        </p:nvSpPr>
        <p:spPr>
          <a:xfrm>
            <a:off x="5412360" y="4903598"/>
            <a:ext cx="1458338"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SonarQube/</a:t>
            </a:r>
            <a:r>
              <a:rPr lang="en-US" sz="1100" b="1" dirty="0" err="1" smtClean="0">
                <a:solidFill>
                  <a:srgbClr val="000000"/>
                </a:solidFill>
              </a:rPr>
              <a:t>Jacoco</a:t>
            </a:r>
            <a:endParaRPr lang="en-US" sz="1100" b="1" dirty="0">
              <a:solidFill>
                <a:srgbClr val="000000"/>
              </a:solidFill>
            </a:endParaRPr>
          </a:p>
        </p:txBody>
      </p:sp>
      <p:sp>
        <p:nvSpPr>
          <p:cNvPr id="94" name="Freeform 93"/>
          <p:cNvSpPr/>
          <p:nvPr/>
        </p:nvSpPr>
        <p:spPr>
          <a:xfrm>
            <a:off x="5412360" y="4408328"/>
            <a:ext cx="1458337"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Code Quality</a:t>
            </a:r>
            <a:endParaRPr lang="en-US" sz="1100" b="1" dirty="0">
              <a:solidFill>
                <a:srgbClr val="000000"/>
              </a:solidFill>
            </a:endParaRPr>
          </a:p>
        </p:txBody>
      </p:sp>
      <p:sp>
        <p:nvSpPr>
          <p:cNvPr id="95" name="Freeform 94"/>
          <p:cNvSpPr/>
          <p:nvPr/>
        </p:nvSpPr>
        <p:spPr>
          <a:xfrm>
            <a:off x="7485388" y="4408328"/>
            <a:ext cx="1200582"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Deployment</a:t>
            </a:r>
            <a:endParaRPr lang="en-US" sz="1100" b="1" dirty="0">
              <a:solidFill>
                <a:srgbClr val="000000"/>
              </a:solidFill>
            </a:endParaRPr>
          </a:p>
        </p:txBody>
      </p:sp>
      <p:sp>
        <p:nvSpPr>
          <p:cNvPr id="96" name="Freeform 95"/>
          <p:cNvSpPr/>
          <p:nvPr/>
        </p:nvSpPr>
        <p:spPr>
          <a:xfrm>
            <a:off x="595142" y="4904444"/>
            <a:ext cx="1504652"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Selenium</a:t>
            </a:r>
            <a:endParaRPr lang="en-US" sz="1100" b="1" dirty="0">
              <a:solidFill>
                <a:srgbClr val="000000"/>
              </a:solidFill>
            </a:endParaRPr>
          </a:p>
        </p:txBody>
      </p:sp>
      <p:sp>
        <p:nvSpPr>
          <p:cNvPr id="97" name="Up-Down Arrow 96"/>
          <p:cNvSpPr/>
          <p:nvPr/>
        </p:nvSpPr>
        <p:spPr>
          <a:xfrm>
            <a:off x="1058318" y="3384434"/>
            <a:ext cx="289150" cy="986127"/>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6" name="TextBox 5"/>
          <p:cNvSpPr txBox="1"/>
          <p:nvPr/>
        </p:nvSpPr>
        <p:spPr>
          <a:xfrm rot="16200000">
            <a:off x="1652975" y="3728028"/>
            <a:ext cx="1149766"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00" dirty="0" smtClean="0">
                <a:latin typeface="+mj-lt"/>
              </a:rPr>
              <a:t>No DB Integration</a:t>
            </a:r>
          </a:p>
        </p:txBody>
      </p:sp>
      <p:sp>
        <p:nvSpPr>
          <p:cNvPr id="99" name="Up-Down Arrow 98"/>
          <p:cNvSpPr/>
          <p:nvPr/>
        </p:nvSpPr>
        <p:spPr>
          <a:xfrm>
            <a:off x="4203580" y="3378092"/>
            <a:ext cx="289150" cy="986127"/>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00" name="Up-Down Arrow 99"/>
          <p:cNvSpPr/>
          <p:nvPr/>
        </p:nvSpPr>
        <p:spPr>
          <a:xfrm>
            <a:off x="5972517" y="3351695"/>
            <a:ext cx="289150" cy="1034733"/>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01" name="Up-Down Arrow 100"/>
          <p:cNvSpPr/>
          <p:nvPr/>
        </p:nvSpPr>
        <p:spPr>
          <a:xfrm>
            <a:off x="7778951" y="3373595"/>
            <a:ext cx="289150" cy="1034733"/>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02" name="Freeform 101"/>
          <p:cNvSpPr/>
          <p:nvPr/>
        </p:nvSpPr>
        <p:spPr>
          <a:xfrm>
            <a:off x="2150914" y="4408328"/>
            <a:ext cx="947258"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00B050"/>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Monitoring</a:t>
            </a:r>
            <a:endParaRPr lang="en-US" sz="1100" b="1" dirty="0">
              <a:solidFill>
                <a:srgbClr val="000000"/>
              </a:solidFill>
            </a:endParaRPr>
          </a:p>
        </p:txBody>
      </p:sp>
      <p:sp>
        <p:nvSpPr>
          <p:cNvPr id="103" name="Freeform 102"/>
          <p:cNvSpPr/>
          <p:nvPr/>
        </p:nvSpPr>
        <p:spPr>
          <a:xfrm>
            <a:off x="7437901" y="4896398"/>
            <a:ext cx="1359819"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Chef(deployment)</a:t>
            </a:r>
          </a:p>
          <a:p>
            <a:pPr algn="ctr" defTabSz="488950" fontAlgn="base">
              <a:lnSpc>
                <a:spcPct val="90000"/>
              </a:lnSpc>
              <a:spcBef>
                <a:spcPct val="0"/>
              </a:spcBef>
              <a:spcAft>
                <a:spcPct val="35000"/>
              </a:spcAft>
            </a:pPr>
            <a:r>
              <a:rPr lang="en-US" sz="1100" b="1" dirty="0" smtClean="0">
                <a:solidFill>
                  <a:srgbClr val="000000"/>
                </a:solidFill>
              </a:rPr>
              <a:t>ENV Prov</a:t>
            </a:r>
            <a:endParaRPr lang="en-US" sz="1100" b="1" dirty="0">
              <a:solidFill>
                <a:srgbClr val="000000"/>
              </a:solidFill>
            </a:endParaRPr>
          </a:p>
        </p:txBody>
      </p:sp>
      <p:sp>
        <p:nvSpPr>
          <p:cNvPr id="104" name="Freeform 103"/>
          <p:cNvSpPr/>
          <p:nvPr/>
        </p:nvSpPr>
        <p:spPr>
          <a:xfrm>
            <a:off x="2150914" y="4904443"/>
            <a:ext cx="998251"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Nagois</a:t>
            </a:r>
            <a:endParaRPr lang="en-US" sz="1100" b="1" dirty="0">
              <a:solidFill>
                <a:srgbClr val="000000"/>
              </a:solidFill>
            </a:endParaRPr>
          </a:p>
        </p:txBody>
      </p:sp>
      <p:sp>
        <p:nvSpPr>
          <p:cNvPr id="105" name="Freeform 104"/>
          <p:cNvSpPr/>
          <p:nvPr/>
        </p:nvSpPr>
        <p:spPr>
          <a:xfrm>
            <a:off x="2150914" y="5513669"/>
            <a:ext cx="998251"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Open NMS</a:t>
            </a:r>
            <a:endParaRPr lang="en-US" sz="1100" b="1" dirty="0">
              <a:solidFill>
                <a:srgbClr val="000000"/>
              </a:solidFill>
            </a:endParaRPr>
          </a:p>
        </p:txBody>
      </p:sp>
      <p:sp>
        <p:nvSpPr>
          <p:cNvPr id="106" name="Freeform 105"/>
          <p:cNvSpPr/>
          <p:nvPr/>
        </p:nvSpPr>
        <p:spPr>
          <a:xfrm>
            <a:off x="3819339" y="4897228"/>
            <a:ext cx="1158284" cy="37655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accent3">
              <a:lumMod val="40000"/>
              <a:lumOff val="60000"/>
            </a:schemeClr>
          </a:solidFill>
          <a:ln>
            <a:noFill/>
          </a:ln>
        </p:spPr>
        <p:style>
          <a:lnRef idx="2">
            <a:schemeClr val="lt1">
              <a:hueOff val="0"/>
              <a:satOff val="0"/>
              <a:lumOff val="0"/>
              <a:alphaOff val="0"/>
            </a:schemeClr>
          </a:lnRef>
          <a:fillRef idx="1">
            <a:schemeClr val="accent3">
              <a:shade val="80000"/>
              <a:hueOff val="21418"/>
              <a:satOff val="-675"/>
              <a:lumOff val="2370"/>
              <a:alphaOff val="0"/>
            </a:schemeClr>
          </a:fillRef>
          <a:effectRef idx="0">
            <a:schemeClr val="accent3">
              <a:shade val="80000"/>
              <a:hueOff val="21418"/>
              <a:satOff val="-675"/>
              <a:lumOff val="2370"/>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fontAlgn="base">
              <a:lnSpc>
                <a:spcPct val="90000"/>
              </a:lnSpc>
              <a:spcBef>
                <a:spcPct val="0"/>
              </a:spcBef>
              <a:spcAft>
                <a:spcPct val="35000"/>
              </a:spcAft>
            </a:pPr>
            <a:r>
              <a:rPr lang="en-US" sz="1100" b="1" dirty="0" smtClean="0">
                <a:solidFill>
                  <a:srgbClr val="000000"/>
                </a:solidFill>
              </a:rPr>
              <a:t>Ant/Maven/</a:t>
            </a:r>
          </a:p>
          <a:p>
            <a:pPr algn="ctr" defTabSz="488950" fontAlgn="base">
              <a:lnSpc>
                <a:spcPct val="90000"/>
              </a:lnSpc>
              <a:spcBef>
                <a:spcPct val="0"/>
              </a:spcBef>
              <a:spcAft>
                <a:spcPct val="35000"/>
              </a:spcAft>
            </a:pPr>
            <a:r>
              <a:rPr lang="en-US" sz="1100" b="1" dirty="0" smtClean="0">
                <a:solidFill>
                  <a:srgbClr val="000000"/>
                </a:solidFill>
              </a:rPr>
              <a:t>Gradle</a:t>
            </a:r>
            <a:endParaRPr lang="en-US" sz="1100" b="1" dirty="0">
              <a:solidFill>
                <a:srgbClr val="000000"/>
              </a:solidFill>
            </a:endParaRPr>
          </a:p>
        </p:txBody>
      </p:sp>
      <p:sp>
        <p:nvSpPr>
          <p:cNvPr id="107" name="Up-Down Arrow 106"/>
          <p:cNvSpPr/>
          <p:nvPr/>
        </p:nvSpPr>
        <p:spPr>
          <a:xfrm>
            <a:off x="2407470" y="3400301"/>
            <a:ext cx="289150" cy="986127"/>
          </a:xfrm>
          <a:prstGeom prst="up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08" name="TextBox 107"/>
          <p:cNvSpPr txBox="1"/>
          <p:nvPr/>
        </p:nvSpPr>
        <p:spPr>
          <a:xfrm rot="16200000">
            <a:off x="243550" y="3728028"/>
            <a:ext cx="1149766"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00" dirty="0" smtClean="0">
                <a:latin typeface="+mj-lt"/>
              </a:rPr>
              <a:t>No DB Integration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a:xfrm>
            <a:off x="2705986" y="5337545"/>
            <a:ext cx="2711302" cy="925032"/>
          </a:xfrm>
          <a:prstGeom prst="flowChartMagneticDis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mtClean="0"/>
              <a:t>ADOPT DB</a:t>
            </a:r>
            <a:endParaRPr lang="en-US"/>
          </a:p>
        </p:txBody>
      </p:sp>
      <p:sp>
        <p:nvSpPr>
          <p:cNvPr id="7" name="Rectangle 6"/>
          <p:cNvSpPr/>
          <p:nvPr/>
        </p:nvSpPr>
        <p:spPr>
          <a:xfrm>
            <a:off x="1754372" y="4369980"/>
            <a:ext cx="4614530" cy="59542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Dao Implementation</a:t>
            </a:r>
            <a:endParaRPr lang="en-US" dirty="0"/>
          </a:p>
        </p:txBody>
      </p:sp>
      <p:sp>
        <p:nvSpPr>
          <p:cNvPr id="8" name="Rectangle 7"/>
          <p:cNvSpPr/>
          <p:nvPr/>
        </p:nvSpPr>
        <p:spPr>
          <a:xfrm>
            <a:off x="1754372" y="3934047"/>
            <a:ext cx="4614530" cy="297712"/>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Dao Interfaces</a:t>
            </a:r>
            <a:endParaRPr lang="en-US" dirty="0"/>
          </a:p>
        </p:txBody>
      </p:sp>
      <p:sp>
        <p:nvSpPr>
          <p:cNvPr id="9" name="Rectangle 8"/>
          <p:cNvSpPr/>
          <p:nvPr/>
        </p:nvSpPr>
        <p:spPr>
          <a:xfrm>
            <a:off x="1754372" y="2927496"/>
            <a:ext cx="4614530" cy="59542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Service</a:t>
            </a:r>
            <a:r>
              <a:rPr lang="en-US" dirty="0" smtClean="0"/>
              <a:t> Implementation</a:t>
            </a:r>
            <a:endParaRPr lang="en-US" dirty="0"/>
          </a:p>
        </p:txBody>
      </p:sp>
      <p:sp>
        <p:nvSpPr>
          <p:cNvPr id="10" name="Rectangle 9"/>
          <p:cNvSpPr/>
          <p:nvPr/>
        </p:nvSpPr>
        <p:spPr>
          <a:xfrm>
            <a:off x="1754372" y="2507508"/>
            <a:ext cx="4614530" cy="297712"/>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Service</a:t>
            </a:r>
            <a:r>
              <a:rPr lang="en-US" dirty="0" smtClean="0"/>
              <a:t> Interfaces</a:t>
            </a:r>
            <a:endParaRPr lang="en-US" dirty="0"/>
          </a:p>
        </p:txBody>
      </p:sp>
      <p:sp>
        <p:nvSpPr>
          <p:cNvPr id="11" name="Rectangle 10"/>
          <p:cNvSpPr/>
          <p:nvPr/>
        </p:nvSpPr>
        <p:spPr>
          <a:xfrm>
            <a:off x="1754372" y="1591337"/>
            <a:ext cx="4614530" cy="59542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Controllers</a:t>
            </a:r>
            <a:endParaRPr lang="en-US" dirty="0"/>
          </a:p>
        </p:txBody>
      </p:sp>
      <p:sp>
        <p:nvSpPr>
          <p:cNvPr id="13" name="Rectangle 12"/>
          <p:cNvSpPr/>
          <p:nvPr/>
        </p:nvSpPr>
        <p:spPr>
          <a:xfrm rot="16200000">
            <a:off x="-820479" y="2964710"/>
            <a:ext cx="3374068" cy="627321"/>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Domain Objects</a:t>
            </a:r>
            <a:endParaRPr lang="en-US" dirty="0"/>
          </a:p>
        </p:txBody>
      </p:sp>
      <p:cxnSp>
        <p:nvCxnSpPr>
          <p:cNvPr id="15" name="Straight Arrow Connector 14"/>
          <p:cNvCxnSpPr>
            <a:stCxn id="7" idx="2"/>
            <a:endCxn id="6" idx="1"/>
          </p:cNvCxnSpPr>
          <p:nvPr/>
        </p:nvCxnSpPr>
        <p:spPr>
          <a:xfrm>
            <a:off x="4061637" y="4965403"/>
            <a:ext cx="0" cy="37214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8" idx="0"/>
          </p:cNvCxnSpPr>
          <p:nvPr/>
        </p:nvCxnSpPr>
        <p:spPr>
          <a:xfrm>
            <a:off x="4061637" y="3522919"/>
            <a:ext cx="0" cy="4111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0" idx="0"/>
          </p:cNvCxnSpPr>
          <p:nvPr/>
        </p:nvCxnSpPr>
        <p:spPr>
          <a:xfrm>
            <a:off x="4061637" y="2186760"/>
            <a:ext cx="0" cy="3207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54372" y="723014"/>
            <a:ext cx="4614530" cy="648586"/>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smtClean="0"/>
          </a:p>
        </p:txBody>
      </p:sp>
      <p:sp>
        <p:nvSpPr>
          <p:cNvPr id="28" name="TextBox 27"/>
          <p:cNvSpPr txBox="1"/>
          <p:nvPr/>
        </p:nvSpPr>
        <p:spPr>
          <a:xfrm>
            <a:off x="3051544" y="832700"/>
            <a:ext cx="2073349"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mn-lt"/>
              </a:rPr>
              <a:t>Presentation Layer</a:t>
            </a:r>
            <a:endParaRPr lang="en-US" sz="1600" dirty="0" smtClean="0">
              <a:latin typeface="+mn-lt"/>
            </a:endParaRPr>
          </a:p>
        </p:txBody>
      </p:sp>
      <p:sp>
        <p:nvSpPr>
          <p:cNvPr id="29" name="TextBox 28"/>
          <p:cNvSpPr txBox="1"/>
          <p:nvPr/>
        </p:nvSpPr>
        <p:spPr>
          <a:xfrm>
            <a:off x="2844209" y="1101875"/>
            <a:ext cx="951614"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Web Pages</a:t>
            </a:r>
            <a:endParaRPr lang="en-US" sz="1400" dirty="0" smtClean="0">
              <a:latin typeface="+mj-lt"/>
            </a:endParaRPr>
          </a:p>
        </p:txBody>
      </p:sp>
      <p:sp>
        <p:nvSpPr>
          <p:cNvPr id="30" name="TextBox 29"/>
          <p:cNvSpPr txBox="1"/>
          <p:nvPr/>
        </p:nvSpPr>
        <p:spPr>
          <a:xfrm>
            <a:off x="4253023" y="1094586"/>
            <a:ext cx="733646"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Images</a:t>
            </a:r>
            <a:endParaRPr lang="en-US" sz="1400" dirty="0" smtClean="0">
              <a:latin typeface="+mj-lt"/>
            </a:endParaRPr>
          </a:p>
        </p:txBody>
      </p:sp>
    </p:spTree>
    <p:extLst>
      <p:ext uri="{BB962C8B-B14F-4D97-AF65-F5344CB8AC3E}">
        <p14:creationId xmlns:p14="http://schemas.microsoft.com/office/powerpoint/2010/main" val="2624513383"/>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Template 2015" id="{09F00440-2E8A-423B-A7F1-0088D057A5BA}" vid="{7A9A893B-899A-4751-A855-AB2D9746E8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purl.org/dc/terms/"/>
    <ds:schemaRef ds:uri="4d6ad1ba-d08e-4b75-8db3-2812d04b0920"/>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82</Words>
  <Application>Microsoft Office PowerPoint</Application>
  <PresentationFormat>On-screen Show (4:3)</PresentationFormat>
  <Paragraphs>39</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Blank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2016-05-03T09:56:14Z</dcterms:created>
  <dcterms:modified xsi:type="dcterms:W3CDTF">2016-05-12T05:46:51Z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