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317" r:id="rId2"/>
    <p:sldId id="318" r:id="rId3"/>
    <p:sldId id="313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1982" autoAdjust="0"/>
  </p:normalViewPr>
  <p:slideViewPr>
    <p:cSldViewPr snapToGrid="0">
      <p:cViewPr varScale="1">
        <p:scale>
          <a:sx n="67" d="100"/>
          <a:sy n="67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81F3-AF5D-43CA-87AF-543D1C06B683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BCE0-9585-451B-A8E3-F44DCC28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7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CB52-A787-4CCF-9BC0-E9166C13B2E0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701A-665C-4AFE-9971-5E56C96B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26" y="2712621"/>
            <a:ext cx="10515600" cy="848728"/>
          </a:xfrm>
        </p:spPr>
        <p:txBody>
          <a:bodyPr/>
          <a:lstStyle/>
          <a:p>
            <a:r>
              <a:rPr lang="en-US" b="1" u="sng" dirty="0"/>
              <a:t>Preliminary Results on Clustering MIRC TFS</a:t>
            </a:r>
          </a:p>
        </p:txBody>
      </p:sp>
    </p:spTree>
    <p:extLst>
      <p:ext uri="{BB962C8B-B14F-4D97-AF65-F5344CB8AC3E}">
        <p14:creationId xmlns:p14="http://schemas.microsoft.com/office/powerpoint/2010/main" val="39209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46644"/>
              </p:ext>
            </p:extLst>
          </p:nvPr>
        </p:nvGraphicFramePr>
        <p:xfrm>
          <a:off x="0" y="85560"/>
          <a:ext cx="12122484" cy="67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242">
                  <a:extLst>
                    <a:ext uri="{9D8B030D-6E8A-4147-A177-3AD203B41FA5}">
                      <a16:colId xmlns:a16="http://schemas.microsoft.com/office/drawing/2014/main" val="904446363"/>
                    </a:ext>
                  </a:extLst>
                </a:gridCol>
                <a:gridCol w="6061242">
                  <a:extLst>
                    <a:ext uri="{9D8B030D-6E8A-4147-A177-3AD203B41FA5}">
                      <a16:colId xmlns:a16="http://schemas.microsoft.com/office/drawing/2014/main" val="4109692975"/>
                    </a:ext>
                  </a:extLst>
                </a:gridCol>
              </a:tblGrid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BigCluster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1 (Green)</a:t>
                      </a:r>
                    </a:p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#TF =27 </a:t>
                      </a:r>
                    </a:p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#Clusters=3 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50628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BigCluster</a:t>
                      </a:r>
                      <a:r>
                        <a:rPr lang="en-US" b="1" dirty="0"/>
                        <a:t> 2 (Red)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#TF=22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#Clusters= 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29305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BigCluster</a:t>
                      </a:r>
                      <a:r>
                        <a:rPr lang="en-US" b="1" dirty="0"/>
                        <a:t> 3 (Steel Green)</a:t>
                      </a:r>
                    </a:p>
                    <a:p>
                      <a:r>
                        <a:rPr lang="en-US" b="1" baseline="0" dirty="0"/>
                        <a:t>#TF=377</a:t>
                      </a:r>
                    </a:p>
                    <a:p>
                      <a:r>
                        <a:rPr lang="en-US" b="1" baseline="0" dirty="0"/>
                        <a:t>#Clusters= 18 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59500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BigCluster</a:t>
                      </a:r>
                      <a:r>
                        <a:rPr lang="en-US" b="1" dirty="0"/>
                        <a:t> 4 (Purple)</a:t>
                      </a:r>
                      <a:br>
                        <a:rPr lang="en-US" b="1" dirty="0"/>
                      </a:br>
                      <a:r>
                        <a:rPr lang="en-US" b="1" baseline="0" dirty="0"/>
                        <a:t>#TF=37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#Clusters= 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6703"/>
                  </a:ext>
                </a:extLst>
              </a:tr>
              <a:tr h="13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BigCluster</a:t>
                      </a:r>
                      <a:r>
                        <a:rPr lang="en-US" b="1" dirty="0"/>
                        <a:t> 5 (Yellow)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#TF=22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#Clusters= 21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95879"/>
                  </a:ext>
                </a:extLst>
              </a:tr>
            </a:tbl>
          </a:graphicData>
        </a:graphic>
      </p:graphicFrame>
      <p:pic>
        <p:nvPicPr>
          <p:cNvPr id="17" name="Picture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39" y="45453"/>
            <a:ext cx="3769822" cy="1338565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39" y="1410956"/>
            <a:ext cx="3769822" cy="130016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2" y="2778932"/>
            <a:ext cx="3727043" cy="1274788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2" y="4088580"/>
            <a:ext cx="3748433" cy="131988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91" y="5462771"/>
            <a:ext cx="3727043" cy="1368291"/>
          </a:xfrm>
          <a:prstGeom prst="rect">
            <a:avLst/>
          </a:prstGeom>
        </p:spPr>
      </p:pic>
      <p:pic>
        <p:nvPicPr>
          <p:cNvPr id="24" name="Content Placeholder 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01385" y="724192"/>
            <a:ext cx="6876965" cy="54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0341" y="475129"/>
          <a:ext cx="12044082" cy="71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L3 +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/>
                        <a:t>Infectious or Inflammatory disease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(16):</a:t>
                      </a:r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aseline="0" dirty="0"/>
                        <a:t>Infection (5),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Inflammation (4):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Rheumatic disease (3): Arthritis (2)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Enteritis</a:t>
                      </a:r>
                      <a:r>
                        <a:rPr lang="en-US" sz="1400" baseline="0" dirty="0"/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Proliferation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(13):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Focal Proliferation: Cyst (4), Neoplasm (8):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- Neuroepitheliomatous neoplasm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 Vessel Neoplasm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dirty="0" err="1"/>
                        <a:t>Myomatous</a:t>
                      </a:r>
                      <a:r>
                        <a:rPr lang="en-US" sz="1400" b="0" baseline="0" dirty="0"/>
                        <a:t> neoplasm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dirty="0"/>
                        <a:t>Germ</a:t>
                      </a:r>
                      <a:r>
                        <a:rPr lang="en-US" sz="1400" b="0" baseline="0" dirty="0"/>
                        <a:t> cell neoplasm: </a:t>
                      </a:r>
                      <a:r>
                        <a:rPr lang="en-US" sz="1400" dirty="0"/>
                        <a:t>Non-</a:t>
                      </a:r>
                      <a:r>
                        <a:rPr lang="en-US" sz="1400" dirty="0" err="1"/>
                        <a:t>seminomatous</a:t>
                      </a:r>
                      <a:r>
                        <a:rPr lang="en-US" sz="1400" dirty="0"/>
                        <a:t> germ cell tumor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Fatty neoplasm (1)</a:t>
                      </a:r>
                      <a:endParaRPr lang="en-US" sz="1400" baseline="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 disorder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 (10):</a:t>
                      </a:r>
                      <a:r>
                        <a:rPr lang="en-US" sz="1400" baseline="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Aplasia</a:t>
                      </a:r>
                      <a:r>
                        <a:rPr lang="en-US" sz="1400" dirty="0">
                          <a:effectLst/>
                        </a:rPr>
                        <a:t> (3),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Dysplasia (1)</a:t>
                      </a:r>
                      <a:endParaRPr lang="en-US" sz="140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/>
                        <a:t>Mechanical disorder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(10)</a:t>
                      </a:r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US" sz="1400" baseline="0" dirty="0"/>
                        <a:t>Flow disorder (5):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Hemorrhage</a:t>
                      </a:r>
                      <a:r>
                        <a:rPr lang="en-US" sz="1400" dirty="0">
                          <a:effectLst/>
                        </a:rPr>
                        <a:t> (1),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/>
                        <a:t>Disorder</a:t>
                      </a:r>
                      <a:r>
                        <a:rPr lang="en-US" sz="1400" baseline="0" dirty="0"/>
                        <a:t> caused by drugs or toxins (1)</a:t>
                      </a:r>
                      <a:r>
                        <a:rPr lang="en-US" sz="1400" baseline="0" dirty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Displacement (2):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Displaced</a:t>
                      </a:r>
                      <a:r>
                        <a:rPr lang="en-US" sz="1400" baseline="0" dirty="0">
                          <a:effectLst/>
                        </a:rPr>
                        <a:t> Substance: Displaced gas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Malposition: Malalignment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Neoplastic disease: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malignant</a:t>
                      </a:r>
                      <a:r>
                        <a:rPr lang="en-US" sz="1400" b="1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(8)</a:t>
                      </a:r>
                      <a:endParaRPr lang="en-US" sz="1400" baseline="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Degenerative Disorder </a:t>
                      </a:r>
                      <a:r>
                        <a:rPr lang="en-US" sz="1400" b="1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Deposition: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Mineral deposition disorder: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Calcification disorder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(3)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Body-system-specific disorder </a:t>
                      </a: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r>
                        <a:rPr lang="en-US" sz="1400" b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Bone disorder: Bone mineralization disorder: Demineralization (2),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Cardiovascular disorder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(3):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disease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(2):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Septal defect</a:t>
                      </a:r>
                      <a:r>
                        <a:rPr lang="en-US" sz="1400" dirty="0">
                          <a:effectLst/>
                        </a:rPr>
                        <a:t> (1)</a:t>
                      </a:r>
                      <a:endParaRPr lang="en-US" sz="1400" dirty="0"/>
                    </a:p>
                    <a:p>
                      <a:pPr marL="171450" indent="-1714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Deficiency disorder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</a:rPr>
                        <a:t>(2)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Metabolic Disease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Metabolic bone disease </a:t>
                      </a:r>
                      <a:r>
                        <a:rPr lang="en-US" sz="1400" b="1" kern="12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Symptom (1)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266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24548" y="105797"/>
            <a:ext cx="1040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/>
              <a:t>Summary of top three most used RadLex terms across all 50 clusters)</a:t>
            </a:r>
          </a:p>
        </p:txBody>
      </p:sp>
    </p:spTree>
    <p:extLst>
      <p:ext uri="{BB962C8B-B14F-4D97-AF65-F5344CB8AC3E}">
        <p14:creationId xmlns:p14="http://schemas.microsoft.com/office/powerpoint/2010/main" val="401474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13083" y="1658468"/>
          <a:ext cx="11703326" cy="46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2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 descriptor 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 Origin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Anatomically-related (6) Composition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Morphologic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Aggressiveness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 (3)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(3)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process descriptor: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head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Composition: Solidness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Certainty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Observation: Modality-related Characteristic: Signal (1)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Normality Descriptor (1)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5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7017" y="1456380"/>
          <a:ext cx="11896165" cy="453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L4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Anatomical Entity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 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(5):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Cavitated organ (3): Organ with organ cavity</a:t>
                      </a:r>
                      <a:r>
                        <a:rPr lang="en-US" sz="1400" dirty="0">
                          <a:effectLst/>
                        </a:rPr>
                        <a:t> (1), 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with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cavitated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 parts (2):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Bone organ: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Short bone: Tarsal bone</a:t>
                      </a:r>
                      <a:r>
                        <a:rPr lang="en-US" sz="1400" dirty="0">
                          <a:effectLst/>
                        </a:rPr>
                        <a:t> (1)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/>
                        <a:t>- Long bone</a:t>
                      </a:r>
                      <a:r>
                        <a:rPr lang="en-US" sz="1400" baseline="0" dirty="0"/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baseline="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/>
                        <a:t>Solid organ: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err="1"/>
                        <a:t>Parenchymatous</a:t>
                      </a:r>
                      <a:r>
                        <a:rPr lang="en-US" sz="1400" dirty="0"/>
                        <a:t> organ (2):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Lobular organ</a:t>
                      </a:r>
                      <a:r>
                        <a:rPr lang="en-US" sz="1400" dirty="0">
                          <a:effectLst/>
                        </a:rPr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dirty="0">
                        <a:effectLst/>
                      </a:endParaRP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dirty="0"/>
                        <a:t>Cell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 sub-part</a:t>
                      </a:r>
                      <a:r>
                        <a:rPr lang="en-US" sz="1400" b="1" dirty="0">
                          <a:effectLst/>
                        </a:rPr>
                        <a:t> (1)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b="1" dirty="0"/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cluster (2):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part cluster: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 of neural tree organ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(1),</a:t>
                      </a:r>
                      <a:r>
                        <a:rPr lang="en-US" sz="1400" b="1" baseline="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Heterogeneous anatomical cluster: Subdivision of pharynx</a:t>
                      </a:r>
                      <a:r>
                        <a:rPr lang="en-US" sz="1400" dirty="0">
                          <a:effectLst/>
                        </a:rPr>
                        <a:t> (1)</a:t>
                      </a:r>
                      <a:endParaRPr lang="en-US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45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Portion of body</a:t>
                      </a:r>
                      <a:r>
                        <a:rPr lang="en-US" sz="1400" baseline="0" dirty="0"/>
                        <a:t> substance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Portion</a:t>
                      </a:r>
                      <a:r>
                        <a:rPr lang="en-US" sz="1400" b="1" baseline="0" dirty="0"/>
                        <a:t> of body fluid (1)</a:t>
                      </a:r>
                      <a:endParaRPr lang="en-US" sz="1400" b="1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-2" y="1752594"/>
          <a:ext cx="12026350" cy="402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Property (6):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Interventional outcome: Therapeutic response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(1)</a:t>
                      </a:r>
                      <a:endParaRPr lang="en-US" sz="1400" b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observation (4): Enhancement pattern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(3),</a:t>
                      </a:r>
                      <a:r>
                        <a:rPr lang="en-US" sz="1400" b="0" baseline="0" dirty="0">
                          <a:effectLst/>
                        </a:rPr>
                        <a:t> Enhancement (1)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Modality (1)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54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Imaging Procedure (1)</a:t>
                      </a:r>
                      <a:endParaRPr lang="en-US" sz="1400" b="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7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9768</TotalTime>
  <Words>531</Words>
  <Application>Microsoft Office PowerPoint</Application>
  <PresentationFormat>Widescreen</PresentationFormat>
  <Paragraphs>87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Preliminary Results on Clustering MIRC TFS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Brown</dc:creator>
  <cp:lastModifiedBy>Pradeep Sathyamurthy</cp:lastModifiedBy>
  <cp:revision>138</cp:revision>
  <dcterms:created xsi:type="dcterms:W3CDTF">2016-07-01T06:32:57Z</dcterms:created>
  <dcterms:modified xsi:type="dcterms:W3CDTF">2017-07-03T18:05:53Z</dcterms:modified>
</cp:coreProperties>
</file>