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22"/>
  </p:notesMasterIdLst>
  <p:handoutMasterIdLst>
    <p:handoutMasterId r:id="rId23"/>
  </p:handoutMasterIdLst>
  <p:sldIdLst>
    <p:sldId id="447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89" r:id="rId10"/>
    <p:sldId id="459" r:id="rId11"/>
    <p:sldId id="478" r:id="rId12"/>
    <p:sldId id="479" r:id="rId13"/>
    <p:sldId id="498" r:id="rId14"/>
    <p:sldId id="480" r:id="rId15"/>
    <p:sldId id="481" r:id="rId16"/>
    <p:sldId id="487" r:id="rId17"/>
    <p:sldId id="485" r:id="rId18"/>
    <p:sldId id="490" r:id="rId19"/>
    <p:sldId id="486" r:id="rId20"/>
    <p:sldId id="4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98"/>
    <a:srgbClr val="F9F8AB"/>
    <a:srgbClr val="B5F9EC"/>
    <a:srgbClr val="FF4A20"/>
    <a:srgbClr val="E8E668"/>
    <a:srgbClr val="E8D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3"/>
    <p:restoredTop sz="90909"/>
  </p:normalViewPr>
  <p:slideViewPr>
    <p:cSldViewPr snapToGrid="0" snapToObjects="1">
      <p:cViewPr varScale="1">
        <p:scale>
          <a:sx n="102" d="100"/>
          <a:sy n="102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B7D10-B25B-BB45-A7AB-095B2495C4F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7FB1-9448-B548-AE94-62823C15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9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CBBF5-4D96-EA42-8B01-EEE522D43E38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DB1C-8092-B742-9B6F-3F07619E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9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8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6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3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7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3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74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6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7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DB1C-8092-B742-9B6F-3F07619E7A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88340"/>
              </p:ext>
            </p:extLst>
          </p:nvPr>
        </p:nvGraphicFramePr>
        <p:xfrm>
          <a:off x="1" y="26893"/>
          <a:ext cx="12141199" cy="683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47"/>
                <a:gridCol w="528652"/>
                <a:gridCol w="520700"/>
                <a:gridCol w="685800"/>
                <a:gridCol w="1244600"/>
                <a:gridCol w="1028700"/>
                <a:gridCol w="825500"/>
                <a:gridCol w="622300"/>
                <a:gridCol w="673100"/>
                <a:gridCol w="812800"/>
                <a:gridCol w="838200"/>
                <a:gridCol w="889000"/>
                <a:gridCol w="812800"/>
                <a:gridCol w="774700"/>
                <a:gridCol w="787400"/>
                <a:gridCol w="673100"/>
              </a:tblGrid>
              <a:tr h="292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err="1" smtClean="0"/>
                        <a:t>var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r>
                        <a:rPr lang="en-US" sz="1300" baseline="0" dirty="0" smtClean="0"/>
                        <a:t> TF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# </a:t>
                      </a:r>
                      <a:r>
                        <a:rPr lang="en-US" sz="1300" baseline="0" dirty="0" smtClean="0"/>
                        <a:t>rules</a:t>
                      </a:r>
                      <a:endParaRPr lang="en-US" sz="1300" dirty="0" smtClean="0"/>
                    </a:p>
                  </a:txBody>
                  <a:tcPr anchor="ctr" anchorCtr="1"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3 most </a:t>
                      </a:r>
                      <a:r>
                        <a:rPr lang="en-US" sz="1300" dirty="0" err="1" smtClean="0"/>
                        <a:t>Freq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Radlex</a:t>
                      </a:r>
                      <a:r>
                        <a:rPr lang="en-US" sz="1300" dirty="0" smtClean="0"/>
                        <a:t> Terms and their categories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062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with </a:t>
                      </a:r>
                      <a:r>
                        <a:rPr lang="en-US" sz="1100" dirty="0" err="1" smtClean="0"/>
                        <a:t>cavitated</a:t>
                      </a:r>
                      <a:r>
                        <a:rPr lang="en-US" sz="1100" dirty="0" smtClean="0"/>
                        <a:t> organ parts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Bone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short bone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tarsal bone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talus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1763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disease origin descriptor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congenital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1763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normality descriptor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normal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138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185.1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segment of arterial tree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arterial trunk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systemic arterial trunk</a:t>
                      </a:r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aorta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1763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distal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1763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disease origin descriptor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congenital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176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108.4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laterality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right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1384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segment of arterial tree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arterial trunk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aorta</a:t>
                      </a:r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thoracic aorta</a:t>
                      </a:r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aortic arch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1384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segment of arterial tree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artery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systemic artery </a:t>
                      </a:r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subclavian artery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138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262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segment of arterial tree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arterial trunk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systemic arterial trunk</a:t>
                      </a:r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aorta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1384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segment of arterial tree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artery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pulmonary artery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176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laterality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right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7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49677"/>
              </p:ext>
            </p:extLst>
          </p:nvPr>
        </p:nvGraphicFramePr>
        <p:xfrm>
          <a:off x="0" y="-1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47900"/>
                <a:gridCol w="2120900"/>
                <a:gridCol w="1651000"/>
                <a:gridCol w="1828800"/>
                <a:gridCol w="1562100"/>
                <a:gridCol w="110490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injury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Growth disorder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rotation disorder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proliferation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neoplasm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neuroepitheliomatous</a:t>
                      </a:r>
                      <a:r>
                        <a:rPr lang="en-US" sz="1100" dirty="0" smtClean="0"/>
                        <a:t> neoplasm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proliferation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neoplasm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bone-forming neoplasm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Degenerative</a:t>
                      </a:r>
                      <a:r>
                        <a:rPr lang="en-US" sz="1100" baseline="0" dirty="0" smtClean="0"/>
                        <a:t> disorder</a:t>
                      </a: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3609"/>
              </p:ext>
            </p:extLst>
          </p:nvPr>
        </p:nvGraphicFramePr>
        <p:xfrm>
          <a:off x="0" y="-1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22"/>
                <a:gridCol w="2208878"/>
                <a:gridCol w="2120900"/>
                <a:gridCol w="1651000"/>
                <a:gridCol w="1828800"/>
                <a:gridCol w="1562100"/>
                <a:gridCol w="110490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injury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transection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flow disorder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proliferation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neoplasm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central nervous system neoplasm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Body-system-specific disorder </a:t>
                      </a: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respiratory disorder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Degenerative</a:t>
                      </a:r>
                      <a:r>
                        <a:rPr lang="en-US" sz="1100" baseline="0" dirty="0" smtClean="0"/>
                        <a:t> disorder</a:t>
                      </a: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deposition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mineral deposition disorder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calcification disorder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infectious or inflammatory disease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infection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bacterial infection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bacterial infectious disease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Displacement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malposition</a:t>
                      </a: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malalignment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Displacement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malposition</a:t>
                      </a: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curvature malposition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4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3905"/>
              </p:ext>
            </p:extLst>
          </p:nvPr>
        </p:nvGraphicFramePr>
        <p:xfrm>
          <a:off x="0" y="-1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22"/>
                <a:gridCol w="2208878"/>
                <a:gridCol w="2120900"/>
                <a:gridCol w="1651000"/>
                <a:gridCol w="1828800"/>
                <a:gridCol w="1562100"/>
                <a:gridCol w="110490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motor dysfunction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proliferation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neoplasm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Body-system-specific disorder </a:t>
                      </a: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intestinal disorder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Growth disorder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aplasia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Displacement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displaced substance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displaced gas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inflammation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1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91452"/>
              </p:ext>
            </p:extLst>
          </p:nvPr>
        </p:nvGraphicFramePr>
        <p:xfrm>
          <a:off x="0" y="-1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22"/>
                <a:gridCol w="2208878"/>
                <a:gridCol w="2120900"/>
                <a:gridCol w="1651000"/>
                <a:gridCol w="1828800"/>
                <a:gridCol w="1562100"/>
                <a:gridCol w="110490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laterality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anatomically-related descriptor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disease origin descriptor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size descriptor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normality descriptor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Morphologic 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 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Composition descriptor</a:t>
                      </a:r>
                      <a:r>
                        <a:rPr lang="en-US" sz="1100" b="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42064"/>
              </p:ext>
            </p:extLst>
          </p:nvPr>
        </p:nvGraphicFramePr>
        <p:xfrm>
          <a:off x="0" y="-1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22"/>
                <a:gridCol w="2208878"/>
                <a:gridCol w="2120900"/>
                <a:gridCol w="1651000"/>
                <a:gridCol w="1828800"/>
                <a:gridCol w="1562100"/>
                <a:gridCol w="110490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 descriptor 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aggressiveness descriptor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3708"/>
              </p:ext>
            </p:extLst>
          </p:nvPr>
        </p:nvGraphicFramePr>
        <p:xfrm>
          <a:off x="0" y="-1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22"/>
                <a:gridCol w="2208878"/>
                <a:gridCol w="2120900"/>
                <a:gridCol w="1651000"/>
                <a:gridCol w="1828800"/>
                <a:gridCol w="1562100"/>
                <a:gridCol w="1104901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36487"/>
              </p:ext>
            </p:extLst>
          </p:nvPr>
        </p:nvGraphicFramePr>
        <p:xfrm>
          <a:off x="0" y="7"/>
          <a:ext cx="12192001" cy="685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43"/>
                <a:gridCol w="1581300"/>
                <a:gridCol w="1518317"/>
                <a:gridCol w="790440"/>
                <a:gridCol w="1104900"/>
                <a:gridCol w="1193800"/>
                <a:gridCol w="1181100"/>
                <a:gridCol w="838200"/>
                <a:gridCol w="977900"/>
                <a:gridCol w="952500"/>
                <a:gridCol w="825501"/>
              </a:tblGrid>
              <a:tr h="5696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Freq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39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lobular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96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with organ cavity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1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corticomedullary</a:t>
                      </a:r>
                      <a:r>
                        <a:rPr lang="en-US" sz="1100" dirty="0" smtClean="0"/>
                        <a:t>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segment of arterial tree organ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arterial trunk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systemic arterial trunk</a:t>
                      </a: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82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cardinal body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body proper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trunk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trunk proper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with </a:t>
                      </a:r>
                      <a:r>
                        <a:rPr lang="en-US" sz="1100" dirty="0" err="1" smtClean="0"/>
                        <a:t>cavitated</a:t>
                      </a:r>
                      <a:r>
                        <a:rPr lang="en-US" sz="1100" dirty="0" smtClean="0"/>
                        <a:t> organ parts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segment of arterial tree organ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artery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segment of arterial tree organ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artery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systemic artery </a:t>
                      </a: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large intestine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with </a:t>
                      </a:r>
                      <a:r>
                        <a:rPr lang="en-US" sz="1100" dirty="0" err="1" smtClean="0"/>
                        <a:t>cavitated</a:t>
                      </a:r>
                      <a:r>
                        <a:rPr lang="en-US" sz="1100" dirty="0" smtClean="0"/>
                        <a:t> organ parts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Bone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short bone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tarsal bone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0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379"/>
              </p:ext>
            </p:extLst>
          </p:nvPr>
        </p:nvGraphicFramePr>
        <p:xfrm>
          <a:off x="0" y="6"/>
          <a:ext cx="12192000" cy="679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648"/>
                <a:gridCol w="1443011"/>
                <a:gridCol w="1385536"/>
                <a:gridCol w="721314"/>
                <a:gridCol w="1008274"/>
                <a:gridCol w="950617"/>
                <a:gridCol w="822554"/>
                <a:gridCol w="846023"/>
                <a:gridCol w="834433"/>
                <a:gridCol w="927148"/>
                <a:gridCol w="1066221"/>
                <a:gridCol w="1066221"/>
              </a:tblGrid>
              <a:tr h="560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L10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Freq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8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segment of arterial tree organ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arterial trunk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aorta</a:t>
                      </a: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thoracic aorta</a:t>
                      </a:r>
                      <a:endParaRPr lang="en-US" sz="11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7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venous tree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vein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4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Portion of body</a:t>
                      </a:r>
                      <a:r>
                        <a:rPr lang="en-US" sz="1100" baseline="0" dirty="0" smtClean="0"/>
                        <a:t> substance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portion of solid body substance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4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zone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zone of bone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zone of hip bone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8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anatomical cluster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cell part cluster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neural tree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nerve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nerve trunk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60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lobular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lung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8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Portion of body</a:t>
                      </a:r>
                      <a:r>
                        <a:rPr lang="en-US" sz="1100" baseline="0" dirty="0" smtClean="0"/>
                        <a:t> substance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Portion</a:t>
                      </a:r>
                      <a:r>
                        <a:rPr lang="en-US" sz="1100" b="0" baseline="0" dirty="0" smtClean="0"/>
                        <a:t> of body fluid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7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duct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7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with </a:t>
                      </a:r>
                      <a:r>
                        <a:rPr lang="en-US" sz="1100" dirty="0" err="1" smtClean="0"/>
                        <a:t>cavitated</a:t>
                      </a:r>
                      <a:r>
                        <a:rPr lang="en-US" sz="1100" dirty="0" smtClean="0"/>
                        <a:t> organ parts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bone organ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long bone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8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</a:t>
                      </a:r>
                      <a:r>
                        <a:rPr lang="en-US" sz="1100" dirty="0" err="1" smtClean="0"/>
                        <a:t>neuraxis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95335"/>
              </p:ext>
            </p:extLst>
          </p:nvPr>
        </p:nvGraphicFramePr>
        <p:xfrm>
          <a:off x="0" y="5"/>
          <a:ext cx="12192001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43"/>
                <a:gridCol w="1581300"/>
                <a:gridCol w="1518317"/>
                <a:gridCol w="1181924"/>
                <a:gridCol w="1281933"/>
                <a:gridCol w="1154649"/>
                <a:gridCol w="1154649"/>
                <a:gridCol w="1154649"/>
                <a:gridCol w="1154649"/>
                <a:gridCol w="781888"/>
              </a:tblGrid>
              <a:tr h="623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organ system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skeletal system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human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anatomical cluster</a:t>
                      </a: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vestigial embryonic structure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234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96840"/>
              </p:ext>
            </p:extLst>
          </p:nvPr>
        </p:nvGraphicFramePr>
        <p:xfrm>
          <a:off x="1" y="26896"/>
          <a:ext cx="12192000" cy="683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68"/>
                <a:gridCol w="551877"/>
                <a:gridCol w="543575"/>
                <a:gridCol w="715929"/>
                <a:gridCol w="1299278"/>
                <a:gridCol w="1299278"/>
                <a:gridCol w="888282"/>
                <a:gridCol w="848508"/>
                <a:gridCol w="1030804"/>
                <a:gridCol w="1117600"/>
                <a:gridCol w="1073275"/>
                <a:gridCol w="888282"/>
                <a:gridCol w="636381"/>
                <a:gridCol w="856463"/>
              </a:tblGrid>
              <a:tr h="311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err="1" smtClean="0"/>
                        <a:t>var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r>
                        <a:rPr lang="en-US" sz="1300" baseline="0" dirty="0" smtClean="0"/>
                        <a:t> TF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# </a:t>
                      </a:r>
                      <a:r>
                        <a:rPr lang="en-US" sz="1300" baseline="0" dirty="0" smtClean="0"/>
                        <a:t>rules</a:t>
                      </a:r>
                      <a:endParaRPr lang="en-US" sz="1300" dirty="0" smtClean="0"/>
                    </a:p>
                  </a:txBody>
                  <a:tcPr anchor="ctr" anchorCtr="1"/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3 most </a:t>
                      </a:r>
                      <a:r>
                        <a:rPr lang="en-US" sz="1300" dirty="0" err="1" smtClean="0"/>
                        <a:t>Freq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Radlex</a:t>
                      </a:r>
                      <a:r>
                        <a:rPr lang="en-US" sz="1300" dirty="0" smtClean="0"/>
                        <a:t> Terms and their categories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68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corticomedullary</a:t>
                      </a:r>
                      <a:r>
                        <a:rPr lang="en-US" sz="1100" dirty="0" smtClean="0"/>
                        <a:t>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thymus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8486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normality descriptor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normal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8486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lateral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888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161.5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region of vascular tree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venous tree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vein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portal vein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8683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flow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shunt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8683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lobular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liver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848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150.6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laterality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right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88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with </a:t>
                      </a:r>
                      <a:r>
                        <a:rPr lang="en-US" sz="1100" dirty="0" err="1" smtClean="0"/>
                        <a:t>cavitated</a:t>
                      </a:r>
                      <a:r>
                        <a:rPr lang="en-US" sz="1100" dirty="0" smtClean="0"/>
                        <a:t> organ parts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heart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868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disease origin descriptor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congenital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848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anterior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868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with organ cavity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globe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868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injury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transection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rupture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848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118.9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laterality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right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8683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lobular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lung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right lung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88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proliferation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neoplasm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neuroepitheliomatous</a:t>
                      </a:r>
                      <a:r>
                        <a:rPr lang="en-US" sz="1100" dirty="0" smtClean="0"/>
                        <a:t> neoplasm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neuroblastoma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82748"/>
              </p:ext>
            </p:extLst>
          </p:nvPr>
        </p:nvGraphicFramePr>
        <p:xfrm>
          <a:off x="0" y="-6"/>
          <a:ext cx="12192001" cy="68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22"/>
                <a:gridCol w="1827878"/>
                <a:gridCol w="2006600"/>
                <a:gridCol w="1638300"/>
                <a:gridCol w="1295400"/>
                <a:gridCol w="1219200"/>
                <a:gridCol w="1384300"/>
                <a:gridCol w="1104901"/>
              </a:tblGrid>
              <a:tr h="623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L6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 anchor="ctr"/>
                </a:tc>
              </a:tr>
              <a:tr h="623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imaging observation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enhancement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623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imaging observation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enhancement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lesion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23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2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imaging modality</a:t>
                      </a: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2345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23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623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23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23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</a:tr>
              <a:tr h="623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5724"/>
              </p:ext>
            </p:extLst>
          </p:nvPr>
        </p:nvGraphicFramePr>
        <p:xfrm>
          <a:off x="-50800" y="26897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05"/>
                <a:gridCol w="549895"/>
                <a:gridCol w="596900"/>
                <a:gridCol w="698500"/>
                <a:gridCol w="1143000"/>
                <a:gridCol w="1308100"/>
                <a:gridCol w="1587500"/>
                <a:gridCol w="939800"/>
                <a:gridCol w="1333500"/>
                <a:gridCol w="1270000"/>
                <a:gridCol w="812800"/>
                <a:gridCol w="723900"/>
                <a:gridCol w="723899"/>
              </a:tblGrid>
              <a:tr h="22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err="1" smtClean="0"/>
                        <a:t>var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r>
                        <a:rPr lang="en-US" sz="1300" baseline="0" dirty="0" smtClean="0"/>
                        <a:t> TF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# </a:t>
                      </a:r>
                      <a:r>
                        <a:rPr lang="en-US" sz="1300" baseline="0" dirty="0" smtClean="0"/>
                        <a:t>rules</a:t>
                      </a:r>
                      <a:endParaRPr lang="en-US" sz="1300" dirty="0" smtClean="0"/>
                    </a:p>
                  </a:txBody>
                  <a:tcPr anchor="ctr" anchorCtr="1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3 most </a:t>
                      </a:r>
                      <a:r>
                        <a:rPr lang="en-US" sz="1300" dirty="0" err="1" smtClean="0"/>
                        <a:t>Freq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Radlex</a:t>
                      </a:r>
                      <a:r>
                        <a:rPr lang="en-US" sz="1300" dirty="0" smtClean="0"/>
                        <a:t> Terms and their categories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0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110.6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rotation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torsion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</a:tr>
              <a:tr h="461050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corticomedullary</a:t>
                      </a:r>
                      <a:r>
                        <a:rPr lang="en-US" sz="1100" dirty="0" smtClean="0"/>
                        <a:t>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ovary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</a:tr>
              <a:tr h="331010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size descriptor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enlarged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</a:tr>
              <a:tr h="3310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143.9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rotation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torsion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</a:tr>
              <a:tr h="331010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lobular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testis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</a:tr>
              <a:tr h="331010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duct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epididymis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</a:tr>
              <a:tr h="3310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143.3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proliferation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neoplasm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neuroepitheliomatous</a:t>
                      </a:r>
                      <a:r>
                        <a:rPr lang="en-US" sz="1100" dirty="0" smtClean="0"/>
                        <a:t> neoplasm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neuroblastoma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</a:tr>
              <a:tr h="33101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laterality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right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</a:tr>
              <a:tr h="33101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lobular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liver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</a:tr>
              <a:tr h="3310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138.6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osteomyelitis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</a:tr>
              <a:tr h="33101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infection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</a:tr>
              <a:tr h="33101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 descriptor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acute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</a:tr>
              <a:tr h="3310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anatomical cluster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cell part cluster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neural tree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nerve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nerve trunk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optic nerve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</a:tr>
              <a:tr h="33101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proliferation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neoplasm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central nervous system neoplasm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glioma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</a:tr>
              <a:tr h="33101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laterality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bilateral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05933"/>
              </p:ext>
            </p:extLst>
          </p:nvPr>
        </p:nvGraphicFramePr>
        <p:xfrm>
          <a:off x="-50800" y="26890"/>
          <a:ext cx="12242800" cy="683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9"/>
                <a:gridCol w="563336"/>
                <a:gridCol w="611489"/>
                <a:gridCol w="715573"/>
                <a:gridCol w="1418135"/>
                <a:gridCol w="1782427"/>
                <a:gridCol w="1898211"/>
                <a:gridCol w="812800"/>
                <a:gridCol w="1179103"/>
                <a:gridCol w="1297397"/>
                <a:gridCol w="939800"/>
                <a:gridCol w="508000"/>
              </a:tblGrid>
              <a:tr h="2972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err="1" smtClean="0"/>
                        <a:t>var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r>
                        <a:rPr lang="en-US" sz="1300" baseline="0" dirty="0" smtClean="0"/>
                        <a:t> TF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# </a:t>
                      </a:r>
                      <a:r>
                        <a:rPr lang="en-US" sz="1300" baseline="0" dirty="0" smtClean="0"/>
                        <a:t>rules</a:t>
                      </a:r>
                      <a:endParaRPr lang="en-US" sz="1300" dirty="0" smtClean="0"/>
                    </a:p>
                  </a:txBody>
                  <a:tcPr anchor="ctr" anchorCtr="1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3 most </a:t>
                      </a:r>
                      <a:r>
                        <a:rPr lang="en-US" sz="1300" dirty="0" err="1" smtClean="0"/>
                        <a:t>Freq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Radlex</a:t>
                      </a:r>
                      <a:r>
                        <a:rPr lang="en-US" sz="1300" dirty="0" smtClean="0"/>
                        <a:t> Terms and their categories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9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168.2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48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 </a:t>
                      </a: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 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present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8050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</a:t>
                      </a:r>
                      <a:r>
                        <a:rPr lang="en-US" sz="1100" dirty="0" err="1" smtClean="0"/>
                        <a:t>neuraxis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brain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610140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Degenerative</a:t>
                      </a:r>
                      <a:r>
                        <a:rPr lang="en-US" sz="1100" baseline="0" dirty="0" smtClean="0"/>
                        <a:t> disorder</a:t>
                      </a:r>
                      <a:endParaRPr lang="en-US" sz="110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deposition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mineral deposition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calcification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calcifications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80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125.6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164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Solid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err="1" smtClean="0"/>
                        <a:t>parenchymatous</a:t>
                      </a:r>
                      <a:r>
                        <a:rPr lang="en-US" sz="1100" b="0" dirty="0" smtClean="0"/>
                        <a:t> organ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lobular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liver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8050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proliferation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neoplasm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neuroepitheliomatous</a:t>
                      </a:r>
                      <a:r>
                        <a:rPr lang="en-US" sz="1100" dirty="0" smtClean="0"/>
                        <a:t> neoplasm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neuroblastoma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65959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size descriptor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large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659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174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Composition descriptor</a:t>
                      </a:r>
                      <a:r>
                        <a:rPr lang="en-US" sz="1100" b="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cystic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6595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imaging observation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enhancement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lesion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6595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/>
                        <a:t>Radlex</a:t>
                      </a:r>
                      <a:r>
                        <a:rPr lang="en-US" sz="1100" b="0" dirty="0" smtClean="0"/>
                        <a:t> descriptor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disease origin descriptor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congenital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80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75.7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infectious or inflammatory disease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infection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bacterial infection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bacterial infectious disease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tuberculosis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805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infectious or inflammatory disease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infection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6595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imaging observation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enhancement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lesion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80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19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54.9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proliferation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neoplasm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bone-forming neoplasm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osteoid osteoma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6595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imaging observation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enhancement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lesion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805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anatomically-related descriptor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cortical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80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202.5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anatomically-related descriptor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ectopic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78804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imaging observation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enhancement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lesion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nodule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78804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midline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08263"/>
              </p:ext>
            </p:extLst>
          </p:nvPr>
        </p:nvGraphicFramePr>
        <p:xfrm>
          <a:off x="-50800" y="26892"/>
          <a:ext cx="12242800" cy="683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9"/>
                <a:gridCol w="563336"/>
                <a:gridCol w="611489"/>
                <a:gridCol w="715573"/>
                <a:gridCol w="1377673"/>
                <a:gridCol w="1536700"/>
                <a:gridCol w="1409700"/>
                <a:gridCol w="1092200"/>
                <a:gridCol w="876300"/>
                <a:gridCol w="1079500"/>
                <a:gridCol w="1016000"/>
                <a:gridCol w="825500"/>
                <a:gridCol w="622300"/>
              </a:tblGrid>
              <a:tr h="2956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err="1" smtClean="0"/>
                        <a:t>var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r>
                        <a:rPr lang="en-US" sz="1300" baseline="0" dirty="0" smtClean="0"/>
                        <a:t> TF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# </a:t>
                      </a:r>
                      <a:r>
                        <a:rPr lang="en-US" sz="1300" baseline="0" dirty="0" smtClean="0"/>
                        <a:t>rules</a:t>
                      </a:r>
                      <a:endParaRPr lang="en-US" sz="1300" dirty="0" smtClean="0"/>
                    </a:p>
                  </a:txBody>
                  <a:tcPr anchor="ctr" anchorCtr="1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3 most </a:t>
                      </a:r>
                      <a:r>
                        <a:rPr lang="en-US" sz="1300" dirty="0" err="1" smtClean="0"/>
                        <a:t>Freq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Radlex</a:t>
                      </a:r>
                      <a:r>
                        <a:rPr lang="en-US" sz="1300" dirty="0" smtClean="0"/>
                        <a:t> Terms and their categories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69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78.6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proliferation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neoplasm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sarcoma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606864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proliferation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neoplasm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bone-forming neoplasm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osteosarcoma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64530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imaging observation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enhancement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lesion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26453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102.9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120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imaging observation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enhancement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lesion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5697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aggressiveness descriptor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benign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435697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Portion of body</a:t>
                      </a:r>
                      <a:r>
                        <a:rPr lang="en-US" sz="1100" baseline="0" dirty="0" smtClean="0"/>
                        <a:t> substance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Portion</a:t>
                      </a:r>
                      <a:r>
                        <a:rPr lang="en-US" sz="1100" b="0" baseline="0" dirty="0" smtClean="0"/>
                        <a:t> of body fluid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fluid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5F9EC"/>
                    </a:solidFill>
                  </a:tcPr>
                </a:tc>
              </a:tr>
              <a:tr h="60686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101.3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with </a:t>
                      </a:r>
                      <a:r>
                        <a:rPr lang="en-US" sz="1100" dirty="0" err="1" smtClean="0"/>
                        <a:t>cavitated</a:t>
                      </a:r>
                      <a:r>
                        <a:rPr lang="en-US" sz="1100" dirty="0" smtClean="0"/>
                        <a:t> organ parts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bone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long bone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femur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569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anatomically-related descriptor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femoral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45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proximal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569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53.9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zone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zone of bone organ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zone of hip bone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acetabulum</a:t>
                      </a:r>
                      <a:endParaRPr lang="en-US" sz="1100" b="1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569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Growth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dysplasia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569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Displacement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malposition</a:t>
                      </a:r>
                      <a:endParaRPr lang="en-US" sz="1100" b="1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malalignment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dislocation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3569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9F8AB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70.5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9F8AB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9F8AB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Degenerative</a:t>
                      </a:r>
                      <a:r>
                        <a:rPr lang="en-US" sz="1100" baseline="0" dirty="0" smtClean="0"/>
                        <a:t> disorder</a:t>
                      </a:r>
                      <a:endParaRPr lang="en-US" sz="110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ossification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</a:tr>
              <a:tr h="606864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organ system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skeletal system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skull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</a:tr>
              <a:tr h="435697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Growth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dysplasia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653"/>
              </p:ext>
            </p:extLst>
          </p:nvPr>
        </p:nvGraphicFramePr>
        <p:xfrm>
          <a:off x="0" y="26888"/>
          <a:ext cx="12192000" cy="683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6"/>
                <a:gridCol w="560999"/>
                <a:gridCol w="608952"/>
                <a:gridCol w="712604"/>
                <a:gridCol w="1412251"/>
                <a:gridCol w="1775031"/>
                <a:gridCol w="1131496"/>
                <a:gridCol w="1340614"/>
                <a:gridCol w="1100315"/>
                <a:gridCol w="973842"/>
                <a:gridCol w="1252083"/>
                <a:gridCol w="809427"/>
              </a:tblGrid>
              <a:tr h="326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err="1" smtClean="0"/>
                        <a:t>var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r>
                        <a:rPr lang="en-US" sz="1300" baseline="0" dirty="0" smtClean="0"/>
                        <a:t> TF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# </a:t>
                      </a:r>
                      <a:r>
                        <a:rPr lang="en-US" sz="1300" baseline="0" dirty="0" smtClean="0"/>
                        <a:t>rules</a:t>
                      </a:r>
                      <a:endParaRPr lang="en-US" sz="1300" dirty="0" smtClean="0"/>
                    </a:p>
                  </a:txBody>
                  <a:tcPr anchor="ctr" anchorCtr="1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3 most </a:t>
                      </a:r>
                      <a:r>
                        <a:rPr lang="en-US" sz="1300" dirty="0" err="1" smtClean="0"/>
                        <a:t>Freq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Radlex</a:t>
                      </a:r>
                      <a:r>
                        <a:rPr lang="en-US" sz="1300" dirty="0" smtClean="0"/>
                        <a:t> Terms and their categories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78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9F8A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82.5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9F8A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9F8A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Morphologic 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short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</a:tr>
              <a:tr h="291781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Growth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dysplasia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</a:tr>
              <a:tr h="480581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cardinal body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body proper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trunk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trunk proper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9F8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thorax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8AB"/>
                    </a:solidFill>
                  </a:tcPr>
                </a:tc>
              </a:tr>
              <a:tr h="41192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27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injury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fracture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781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lateral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581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Displacement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malposition</a:t>
                      </a:r>
                      <a:endParaRPr lang="en-US" sz="1100" b="1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curvature malposition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bowing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78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28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39.5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injury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fracture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7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injury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child abuse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7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human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child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78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159.6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68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injury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fracture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7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lateral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7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injury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58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199.9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with organ cavity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ureter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05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motor dysfunction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reflux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17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lower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058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125.2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anatomically-related descriptor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urethral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17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posterior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058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 smtClean="0"/>
                        <a:t>Cavitated</a:t>
                      </a:r>
                      <a:r>
                        <a:rPr lang="en-US" sz="1100" b="0" baseline="0" dirty="0" smtClean="0"/>
                        <a:t> organ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organ with organ cavity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urethra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38773"/>
              </p:ext>
            </p:extLst>
          </p:nvPr>
        </p:nvGraphicFramePr>
        <p:xfrm>
          <a:off x="0" y="26889"/>
          <a:ext cx="121920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6"/>
                <a:gridCol w="560999"/>
                <a:gridCol w="608952"/>
                <a:gridCol w="712604"/>
                <a:gridCol w="1412251"/>
                <a:gridCol w="1775031"/>
                <a:gridCol w="1337277"/>
                <a:gridCol w="1358900"/>
                <a:gridCol w="1257300"/>
                <a:gridCol w="1092200"/>
                <a:gridCol w="952500"/>
                <a:gridCol w="609600"/>
              </a:tblGrid>
              <a:tr h="270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err="1" smtClean="0"/>
                        <a:t>var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r>
                        <a:rPr lang="en-US" sz="1300" baseline="0" dirty="0" smtClean="0"/>
                        <a:t> TF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# </a:t>
                      </a:r>
                      <a:r>
                        <a:rPr lang="en-US" sz="1300" baseline="0" dirty="0" smtClean="0"/>
                        <a:t>rules</a:t>
                      </a:r>
                      <a:endParaRPr lang="en-US" sz="1300" dirty="0" smtClean="0"/>
                    </a:p>
                  </a:txBody>
                  <a:tcPr anchor="ctr" anchorCtr="1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3 most </a:t>
                      </a:r>
                      <a:r>
                        <a:rPr lang="en-US" sz="1300" dirty="0" err="1" smtClean="0"/>
                        <a:t>Freq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Radlex</a:t>
                      </a:r>
                      <a:r>
                        <a:rPr lang="en-US" sz="1300" dirty="0" smtClean="0"/>
                        <a:t> Terms and their categories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3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143.6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38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anatomical cluster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vestigial embryonic structure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urachus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2468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Morphologic 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patent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2468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diverticulum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93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33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111.4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27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Portion of body</a:t>
                      </a:r>
                      <a:r>
                        <a:rPr lang="en-US" sz="1100" baseline="0" dirty="0" smtClean="0"/>
                        <a:t> substance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portion of solid body substance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meconium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556249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segment of large intestine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colon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399359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Body-system-specific disorder </a:t>
                      </a:r>
                      <a:endParaRPr lang="en-US" sz="110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intestinal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meconium ileus 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24246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34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159.1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cardinal organ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region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organ segment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duodenum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24246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Growth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aplasia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atresia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24246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rotation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malrotation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24246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35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99.2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intussusception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39935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cardinal body part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body proper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trunk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subdivision of trunk proper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abdomen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24246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imaging modality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ultrasound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3993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36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 anchorCtr="1"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Displacement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displaced substance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displaced gas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pneumoperitoneum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24246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perforation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55624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inflammation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peritonitis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rgbClr val="FFB3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98"/>
                    </a:solidFill>
                  </a:tcPr>
                </a:tc>
              </a:tr>
              <a:tr h="3993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37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136.8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Body-system-specific disorder </a:t>
                      </a:r>
                      <a:endParaRPr lang="en-US" sz="110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respiratory disorder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pneumonia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935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anatomically-related descriptor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respiratory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46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object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foreign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="1" dirty="0" smtClean="0"/>
                        <a:t>body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7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15079"/>
              </p:ext>
            </p:extLst>
          </p:nvPr>
        </p:nvGraphicFramePr>
        <p:xfrm>
          <a:off x="0" y="26885"/>
          <a:ext cx="12192000" cy="683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6"/>
                <a:gridCol w="560999"/>
                <a:gridCol w="608952"/>
                <a:gridCol w="712604"/>
                <a:gridCol w="1235259"/>
                <a:gridCol w="1574800"/>
                <a:gridCol w="2235200"/>
                <a:gridCol w="1117600"/>
                <a:gridCol w="977900"/>
                <a:gridCol w="901700"/>
                <a:gridCol w="889000"/>
                <a:gridCol w="863600"/>
              </a:tblGrid>
              <a:tr h="322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err="1" smtClean="0"/>
                        <a:t>var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r>
                        <a:rPr lang="en-US" sz="1300" baseline="0" dirty="0" smtClean="0"/>
                        <a:t> TF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# </a:t>
                      </a:r>
                      <a:r>
                        <a:rPr lang="en-US" sz="1300" baseline="0" dirty="0" smtClean="0"/>
                        <a:t>rules</a:t>
                      </a:r>
                      <a:endParaRPr lang="en-US" sz="1300" dirty="0" smtClean="0"/>
                    </a:p>
                  </a:txBody>
                  <a:tcPr anchor="ctr" anchorCtr="1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3 most </a:t>
                      </a:r>
                      <a:r>
                        <a:rPr lang="en-US" sz="1300" dirty="0" err="1" smtClean="0"/>
                        <a:t>Freq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Radlex</a:t>
                      </a:r>
                      <a:r>
                        <a:rPr lang="en-US" sz="1300" dirty="0" smtClean="0"/>
                        <a:t> Terms and their categories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87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38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162.3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abscess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infection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osteomyelitis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39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161.9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56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 descriptor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acute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inflammation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appendicitis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62720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Growth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proliferation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hematopoietic proliferative disorder</a:t>
                      </a:r>
                      <a:endParaRPr lang="en-US" sz="1100" b="1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myeloproliferative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leukemia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40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73.9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1122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laterality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right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Radlex</a:t>
                      </a:r>
                      <a:r>
                        <a:rPr lang="en-US" sz="1100" dirty="0" smtClean="0"/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patient descriptor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gender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female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Normality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normal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41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151.1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injury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Mechanical disorder</a:t>
                      </a: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flow disorder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hemorrhage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579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Portion of body</a:t>
                      </a:r>
                      <a:r>
                        <a:rPr lang="en-US" sz="1100" baseline="0" dirty="0" smtClean="0"/>
                        <a:t> substance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dirty="0" smtClean="0"/>
                        <a:t>Portion</a:t>
                      </a:r>
                      <a:r>
                        <a:rPr lang="en-US" sz="1100" b="0" baseline="0" dirty="0" smtClean="0"/>
                        <a:t> of body fluid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fluid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57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42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130.9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46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anatomical cluster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anatomical junction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joint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579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infectious or inflammatory disease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inflammation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rheumatic disease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arthritis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laterality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right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57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43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115.1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Anatomical Entity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anatomical entity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Anatomical Structure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anatomical cluster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anatomical junction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joint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nonsynovial</a:t>
                      </a:r>
                      <a:r>
                        <a:rPr lang="en-US" sz="1100" dirty="0" smtClean="0"/>
                        <a:t> joint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synostosis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5799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congenital disorder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congenital malformation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craniosynostosis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8887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 anchorCtr="1">
                    <a:solidFill>
                      <a:srgbClr val="B5F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property</a:t>
                      </a: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growth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7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5900" y="47752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Weighted average of the number of samples per rule : </a:t>
            </a:r>
            <a:r>
              <a:rPr lang="en-US" sz="2000" b="1" dirty="0" smtClean="0">
                <a:solidFill>
                  <a:srgbClr val="FF0000"/>
                </a:solidFill>
              </a:rPr>
              <a:t>7.74</a:t>
            </a:r>
            <a:r>
              <a:rPr lang="en-US" sz="2000" b="1" dirty="0" smtClean="0"/>
              <a:t> 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28936"/>
              </p:ext>
            </p:extLst>
          </p:nvPr>
        </p:nvGraphicFramePr>
        <p:xfrm>
          <a:off x="0" y="26885"/>
          <a:ext cx="12191999" cy="214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61"/>
                <a:gridCol w="602415"/>
                <a:gridCol w="653908"/>
                <a:gridCol w="765212"/>
                <a:gridCol w="1326453"/>
                <a:gridCol w="1691060"/>
                <a:gridCol w="2400215"/>
                <a:gridCol w="2577503"/>
                <a:gridCol w="1622872"/>
              </a:tblGrid>
              <a:tr h="25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err="1" smtClean="0"/>
                        <a:t>var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#</a:t>
                      </a:r>
                      <a:r>
                        <a:rPr lang="en-US" sz="1300" baseline="0" dirty="0" smtClean="0"/>
                        <a:t> TF</a:t>
                      </a:r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# </a:t>
                      </a:r>
                      <a:r>
                        <a:rPr lang="en-US" sz="1300" baseline="0" dirty="0" smtClean="0"/>
                        <a:t>rules</a:t>
                      </a:r>
                      <a:endParaRPr lang="en-US" sz="1300" dirty="0" smtClean="0"/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 smtClean="0"/>
                        <a:t>3 most </a:t>
                      </a:r>
                      <a:r>
                        <a:rPr lang="en-US" sz="1300" dirty="0" err="1" smtClean="0"/>
                        <a:t>Freq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dirty="0" err="1" smtClean="0"/>
                        <a:t>Radlex</a:t>
                      </a:r>
                      <a:r>
                        <a:rPr lang="en-US" sz="1300" dirty="0" smtClean="0"/>
                        <a:t> Terms and their categories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33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44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98.4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143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 </a:t>
                      </a:r>
                      <a:endParaRPr lang="en-US" sz="110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 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multiple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331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Location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proximal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331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Radlex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descriptor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Morphologic descriptor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short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33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45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105.1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deficiency disorder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rickets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331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Body-system-specific disorder </a:t>
                      </a:r>
                      <a:endParaRPr lang="en-US" sz="110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 smtClean="0"/>
                        <a:t>disorder of endocrine system</a:t>
                      </a:r>
                      <a:endParaRPr lang="en-US" sz="1100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hyperparathyroidism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59855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finding </a:t>
                      </a:r>
                      <a:endParaRPr lang="en-US" sz="1100" b="0" dirty="0" smtClean="0"/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Pathophysiologic finding </a:t>
                      </a:r>
                      <a:endParaRPr lang="en-US" sz="1100" b="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Degenerative</a:t>
                      </a:r>
                      <a:r>
                        <a:rPr lang="en-US" sz="1100" baseline="0" dirty="0" smtClean="0"/>
                        <a:t> disorder</a:t>
                      </a:r>
                      <a:endParaRPr lang="en-US" sz="1100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/>
                        <a:t>resorption</a:t>
                      </a:r>
                      <a:endParaRPr lang="en-US" sz="1100" b="1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65119</TotalTime>
  <Words>2511</Words>
  <Application>Microsoft Office PowerPoint</Application>
  <PresentationFormat>Widescreen</PresentationFormat>
  <Paragraphs>1376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LIDC project with Text Mining</dc:title>
  <dc:creator>skim169</dc:creator>
  <cp:lastModifiedBy>Deshpande, Priya Rajabhau</cp:lastModifiedBy>
  <cp:revision>723</cp:revision>
  <dcterms:created xsi:type="dcterms:W3CDTF">2016-09-14T17:57:41Z</dcterms:created>
  <dcterms:modified xsi:type="dcterms:W3CDTF">2017-07-14T16:26:54Z</dcterms:modified>
</cp:coreProperties>
</file>