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3"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3EA2-1597-4859-BEE9-01045B1DF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B8CA23-83C6-4AB4-ABA3-714F980D8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A95FA0-1CF7-47A9-BCB1-8F5144C6B87A}"/>
              </a:ext>
            </a:extLst>
          </p:cNvPr>
          <p:cNvSpPr>
            <a:spLocks noGrp="1"/>
          </p:cNvSpPr>
          <p:nvPr>
            <p:ph type="dt" sz="half" idx="10"/>
          </p:nvPr>
        </p:nvSpPr>
        <p:spPr/>
        <p:txBody>
          <a:bodyPr/>
          <a:lstStyle/>
          <a:p>
            <a:fld id="{7B4F53B3-98EC-4382-B15E-6C410998018E}" type="datetimeFigureOut">
              <a:rPr lang="en-IN" smtClean="0"/>
              <a:t>02-07-2017</a:t>
            </a:fld>
            <a:endParaRPr lang="en-IN" dirty="0"/>
          </a:p>
        </p:txBody>
      </p:sp>
      <p:sp>
        <p:nvSpPr>
          <p:cNvPr id="5" name="Footer Placeholder 4">
            <a:extLst>
              <a:ext uri="{FF2B5EF4-FFF2-40B4-BE49-F238E27FC236}">
                <a16:creationId xmlns:a16="http://schemas.microsoft.com/office/drawing/2014/main" id="{3602D642-4BEB-45EE-AC79-0FA3CF9AF23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5AFB29-4545-4E3E-ADA4-BF89C07BC018}"/>
              </a:ext>
            </a:extLst>
          </p:cNvPr>
          <p:cNvSpPr>
            <a:spLocks noGrp="1"/>
          </p:cNvSpPr>
          <p:nvPr>
            <p:ph type="sldNum" sz="quarter" idx="12"/>
          </p:nvPr>
        </p:nvSpPr>
        <p:spPr/>
        <p:txBody>
          <a:bodyPr/>
          <a:lstStyle/>
          <a:p>
            <a:fld id="{56C41236-43E1-4487-BF71-42CDF74E8819}" type="slidenum">
              <a:rPr lang="en-IN" smtClean="0"/>
              <a:t>‹#›</a:t>
            </a:fld>
            <a:endParaRPr lang="en-IN" dirty="0"/>
          </a:p>
        </p:txBody>
      </p:sp>
    </p:spTree>
    <p:extLst>
      <p:ext uri="{BB962C8B-B14F-4D97-AF65-F5344CB8AC3E}">
        <p14:creationId xmlns:p14="http://schemas.microsoft.com/office/powerpoint/2010/main" val="100355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AD6A-1C3A-48FB-AFB3-E034A70FD4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C17E90-AAF6-4D5B-B07F-E7A36453EA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9BBA5-F15C-4253-95B2-32A2397FF442}"/>
              </a:ext>
            </a:extLst>
          </p:cNvPr>
          <p:cNvSpPr>
            <a:spLocks noGrp="1"/>
          </p:cNvSpPr>
          <p:nvPr>
            <p:ph type="dt" sz="half" idx="10"/>
          </p:nvPr>
        </p:nvSpPr>
        <p:spPr/>
        <p:txBody>
          <a:bodyPr/>
          <a:lstStyle/>
          <a:p>
            <a:fld id="{7B4F53B3-98EC-4382-B15E-6C410998018E}" type="datetimeFigureOut">
              <a:rPr lang="en-IN" smtClean="0"/>
              <a:t>02-07-2017</a:t>
            </a:fld>
            <a:endParaRPr lang="en-IN" dirty="0"/>
          </a:p>
        </p:txBody>
      </p:sp>
      <p:sp>
        <p:nvSpPr>
          <p:cNvPr id="5" name="Footer Placeholder 4">
            <a:extLst>
              <a:ext uri="{FF2B5EF4-FFF2-40B4-BE49-F238E27FC236}">
                <a16:creationId xmlns:a16="http://schemas.microsoft.com/office/drawing/2014/main" id="{2404E7BD-DDA8-4C72-95CF-82501292B64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56497E8-C2C9-426D-8CD2-BF790286676B}"/>
              </a:ext>
            </a:extLst>
          </p:cNvPr>
          <p:cNvSpPr>
            <a:spLocks noGrp="1"/>
          </p:cNvSpPr>
          <p:nvPr>
            <p:ph type="sldNum" sz="quarter" idx="12"/>
          </p:nvPr>
        </p:nvSpPr>
        <p:spPr/>
        <p:txBody>
          <a:bodyPr/>
          <a:lstStyle/>
          <a:p>
            <a:fld id="{56C41236-43E1-4487-BF71-42CDF74E8819}" type="slidenum">
              <a:rPr lang="en-IN" smtClean="0"/>
              <a:t>‹#›</a:t>
            </a:fld>
            <a:endParaRPr lang="en-IN" dirty="0"/>
          </a:p>
        </p:txBody>
      </p:sp>
    </p:spTree>
    <p:extLst>
      <p:ext uri="{BB962C8B-B14F-4D97-AF65-F5344CB8AC3E}">
        <p14:creationId xmlns:p14="http://schemas.microsoft.com/office/powerpoint/2010/main" val="70645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588DB-2BF2-4812-9255-9263D4CA50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17BFF-A25D-45B4-9905-DB2CF12749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B9ECEF-9DE7-402C-8200-AA77C8E9296E}"/>
              </a:ext>
            </a:extLst>
          </p:cNvPr>
          <p:cNvSpPr>
            <a:spLocks noGrp="1"/>
          </p:cNvSpPr>
          <p:nvPr>
            <p:ph type="dt" sz="half" idx="10"/>
          </p:nvPr>
        </p:nvSpPr>
        <p:spPr/>
        <p:txBody>
          <a:bodyPr/>
          <a:lstStyle/>
          <a:p>
            <a:fld id="{7B4F53B3-98EC-4382-B15E-6C410998018E}" type="datetimeFigureOut">
              <a:rPr lang="en-IN" smtClean="0"/>
              <a:t>02-07-2017</a:t>
            </a:fld>
            <a:endParaRPr lang="en-IN" dirty="0"/>
          </a:p>
        </p:txBody>
      </p:sp>
      <p:sp>
        <p:nvSpPr>
          <p:cNvPr id="5" name="Footer Placeholder 4">
            <a:extLst>
              <a:ext uri="{FF2B5EF4-FFF2-40B4-BE49-F238E27FC236}">
                <a16:creationId xmlns:a16="http://schemas.microsoft.com/office/drawing/2014/main" id="{80C969F4-14A3-4C90-8FB5-F47093BCEA7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7FF3ABF-6C01-426A-B95F-84E52D9E21BD}"/>
              </a:ext>
            </a:extLst>
          </p:cNvPr>
          <p:cNvSpPr>
            <a:spLocks noGrp="1"/>
          </p:cNvSpPr>
          <p:nvPr>
            <p:ph type="sldNum" sz="quarter" idx="12"/>
          </p:nvPr>
        </p:nvSpPr>
        <p:spPr/>
        <p:txBody>
          <a:bodyPr/>
          <a:lstStyle/>
          <a:p>
            <a:fld id="{56C41236-43E1-4487-BF71-42CDF74E8819}" type="slidenum">
              <a:rPr lang="en-IN" smtClean="0"/>
              <a:t>‹#›</a:t>
            </a:fld>
            <a:endParaRPr lang="en-IN" dirty="0"/>
          </a:p>
        </p:txBody>
      </p:sp>
    </p:spTree>
    <p:extLst>
      <p:ext uri="{BB962C8B-B14F-4D97-AF65-F5344CB8AC3E}">
        <p14:creationId xmlns:p14="http://schemas.microsoft.com/office/powerpoint/2010/main" val="172294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0F4D-3480-4E9E-9F00-7D49B53ADC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006AFB-A850-4516-B51F-69883B566A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A04724-963B-4FCF-A71F-477F2A88C2B6}"/>
              </a:ext>
            </a:extLst>
          </p:cNvPr>
          <p:cNvSpPr>
            <a:spLocks noGrp="1"/>
          </p:cNvSpPr>
          <p:nvPr>
            <p:ph type="dt" sz="half" idx="10"/>
          </p:nvPr>
        </p:nvSpPr>
        <p:spPr/>
        <p:txBody>
          <a:bodyPr/>
          <a:lstStyle/>
          <a:p>
            <a:fld id="{7B4F53B3-98EC-4382-B15E-6C410998018E}" type="datetimeFigureOut">
              <a:rPr lang="en-IN" smtClean="0"/>
              <a:t>02-07-2017</a:t>
            </a:fld>
            <a:endParaRPr lang="en-IN" dirty="0"/>
          </a:p>
        </p:txBody>
      </p:sp>
      <p:sp>
        <p:nvSpPr>
          <p:cNvPr id="5" name="Footer Placeholder 4">
            <a:extLst>
              <a:ext uri="{FF2B5EF4-FFF2-40B4-BE49-F238E27FC236}">
                <a16:creationId xmlns:a16="http://schemas.microsoft.com/office/drawing/2014/main" id="{A470DF23-0E1D-457E-934A-AEEA05D8EBD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FDC5AE4-645A-43BA-9BE0-5AEE5945D26B}"/>
              </a:ext>
            </a:extLst>
          </p:cNvPr>
          <p:cNvSpPr>
            <a:spLocks noGrp="1"/>
          </p:cNvSpPr>
          <p:nvPr>
            <p:ph type="sldNum" sz="quarter" idx="12"/>
          </p:nvPr>
        </p:nvSpPr>
        <p:spPr/>
        <p:txBody>
          <a:bodyPr/>
          <a:lstStyle/>
          <a:p>
            <a:fld id="{56C41236-43E1-4487-BF71-42CDF74E8819}" type="slidenum">
              <a:rPr lang="en-IN" smtClean="0"/>
              <a:t>‹#›</a:t>
            </a:fld>
            <a:endParaRPr lang="en-IN" dirty="0"/>
          </a:p>
        </p:txBody>
      </p:sp>
    </p:spTree>
    <p:extLst>
      <p:ext uri="{BB962C8B-B14F-4D97-AF65-F5344CB8AC3E}">
        <p14:creationId xmlns:p14="http://schemas.microsoft.com/office/powerpoint/2010/main" val="542344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3E8B-BB46-4045-BEB8-173E2879C5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657D7F-C39E-4D68-AAB1-D85D34B8F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7B5DB3-4F6D-4FAF-B0F6-270E2C814C8B}"/>
              </a:ext>
            </a:extLst>
          </p:cNvPr>
          <p:cNvSpPr>
            <a:spLocks noGrp="1"/>
          </p:cNvSpPr>
          <p:nvPr>
            <p:ph type="dt" sz="half" idx="10"/>
          </p:nvPr>
        </p:nvSpPr>
        <p:spPr/>
        <p:txBody>
          <a:bodyPr/>
          <a:lstStyle/>
          <a:p>
            <a:fld id="{7B4F53B3-98EC-4382-B15E-6C410998018E}" type="datetimeFigureOut">
              <a:rPr lang="en-IN" smtClean="0"/>
              <a:t>02-07-2017</a:t>
            </a:fld>
            <a:endParaRPr lang="en-IN" dirty="0"/>
          </a:p>
        </p:txBody>
      </p:sp>
      <p:sp>
        <p:nvSpPr>
          <p:cNvPr id="5" name="Footer Placeholder 4">
            <a:extLst>
              <a:ext uri="{FF2B5EF4-FFF2-40B4-BE49-F238E27FC236}">
                <a16:creationId xmlns:a16="http://schemas.microsoft.com/office/drawing/2014/main" id="{835B40F0-81B6-4978-8519-06ADD399BF6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E89518-0FAA-430D-9A5B-04A739D952C7}"/>
              </a:ext>
            </a:extLst>
          </p:cNvPr>
          <p:cNvSpPr>
            <a:spLocks noGrp="1"/>
          </p:cNvSpPr>
          <p:nvPr>
            <p:ph type="sldNum" sz="quarter" idx="12"/>
          </p:nvPr>
        </p:nvSpPr>
        <p:spPr/>
        <p:txBody>
          <a:bodyPr/>
          <a:lstStyle/>
          <a:p>
            <a:fld id="{56C41236-43E1-4487-BF71-42CDF74E8819}" type="slidenum">
              <a:rPr lang="en-IN" smtClean="0"/>
              <a:t>‹#›</a:t>
            </a:fld>
            <a:endParaRPr lang="en-IN" dirty="0"/>
          </a:p>
        </p:txBody>
      </p:sp>
    </p:spTree>
    <p:extLst>
      <p:ext uri="{BB962C8B-B14F-4D97-AF65-F5344CB8AC3E}">
        <p14:creationId xmlns:p14="http://schemas.microsoft.com/office/powerpoint/2010/main" val="4080300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279F-2AA9-44B3-8220-F9286E546F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E0CC42-5893-484D-BC5E-5183F10005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FED4AB-AE59-4325-B339-1F8E695EE2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E28B87-4DA3-40C7-B533-A7BBA732CCD5}"/>
              </a:ext>
            </a:extLst>
          </p:cNvPr>
          <p:cNvSpPr>
            <a:spLocks noGrp="1"/>
          </p:cNvSpPr>
          <p:nvPr>
            <p:ph type="dt" sz="half" idx="10"/>
          </p:nvPr>
        </p:nvSpPr>
        <p:spPr/>
        <p:txBody>
          <a:bodyPr/>
          <a:lstStyle/>
          <a:p>
            <a:fld id="{7B4F53B3-98EC-4382-B15E-6C410998018E}" type="datetimeFigureOut">
              <a:rPr lang="en-IN" smtClean="0"/>
              <a:t>02-07-2017</a:t>
            </a:fld>
            <a:endParaRPr lang="en-IN" dirty="0"/>
          </a:p>
        </p:txBody>
      </p:sp>
      <p:sp>
        <p:nvSpPr>
          <p:cNvPr id="6" name="Footer Placeholder 5">
            <a:extLst>
              <a:ext uri="{FF2B5EF4-FFF2-40B4-BE49-F238E27FC236}">
                <a16:creationId xmlns:a16="http://schemas.microsoft.com/office/drawing/2014/main" id="{537C34EC-CB11-420F-A11B-3EC399D9602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643FD22-C1B3-4F70-AFC5-2A378F0B0751}"/>
              </a:ext>
            </a:extLst>
          </p:cNvPr>
          <p:cNvSpPr>
            <a:spLocks noGrp="1"/>
          </p:cNvSpPr>
          <p:nvPr>
            <p:ph type="sldNum" sz="quarter" idx="12"/>
          </p:nvPr>
        </p:nvSpPr>
        <p:spPr/>
        <p:txBody>
          <a:bodyPr/>
          <a:lstStyle/>
          <a:p>
            <a:fld id="{56C41236-43E1-4487-BF71-42CDF74E8819}" type="slidenum">
              <a:rPr lang="en-IN" smtClean="0"/>
              <a:t>‹#›</a:t>
            </a:fld>
            <a:endParaRPr lang="en-IN" dirty="0"/>
          </a:p>
        </p:txBody>
      </p:sp>
    </p:spTree>
    <p:extLst>
      <p:ext uri="{BB962C8B-B14F-4D97-AF65-F5344CB8AC3E}">
        <p14:creationId xmlns:p14="http://schemas.microsoft.com/office/powerpoint/2010/main" val="375777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05AC-DFE5-4711-AF0B-75D940834C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6922AC-CAE3-4A4B-83CB-FBDC4738B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8A1689-1F28-4A99-9C62-BE9B1F79B7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EE63DC-0937-4EFC-A7CE-EDCE69D57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84FC90-C7AE-494B-B6CE-22AF5331E3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924175-226C-46E3-832C-023D86B370AA}"/>
              </a:ext>
            </a:extLst>
          </p:cNvPr>
          <p:cNvSpPr>
            <a:spLocks noGrp="1"/>
          </p:cNvSpPr>
          <p:nvPr>
            <p:ph type="dt" sz="half" idx="10"/>
          </p:nvPr>
        </p:nvSpPr>
        <p:spPr/>
        <p:txBody>
          <a:bodyPr/>
          <a:lstStyle/>
          <a:p>
            <a:fld id="{7B4F53B3-98EC-4382-B15E-6C410998018E}" type="datetimeFigureOut">
              <a:rPr lang="en-IN" smtClean="0"/>
              <a:t>02-07-2017</a:t>
            </a:fld>
            <a:endParaRPr lang="en-IN" dirty="0"/>
          </a:p>
        </p:txBody>
      </p:sp>
      <p:sp>
        <p:nvSpPr>
          <p:cNvPr id="8" name="Footer Placeholder 7">
            <a:extLst>
              <a:ext uri="{FF2B5EF4-FFF2-40B4-BE49-F238E27FC236}">
                <a16:creationId xmlns:a16="http://schemas.microsoft.com/office/drawing/2014/main" id="{F7270E59-8379-4057-A40E-5361BB3EF05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E30E8096-67F1-43B6-9210-EF98658E65B1}"/>
              </a:ext>
            </a:extLst>
          </p:cNvPr>
          <p:cNvSpPr>
            <a:spLocks noGrp="1"/>
          </p:cNvSpPr>
          <p:nvPr>
            <p:ph type="sldNum" sz="quarter" idx="12"/>
          </p:nvPr>
        </p:nvSpPr>
        <p:spPr/>
        <p:txBody>
          <a:bodyPr/>
          <a:lstStyle/>
          <a:p>
            <a:fld id="{56C41236-43E1-4487-BF71-42CDF74E8819}" type="slidenum">
              <a:rPr lang="en-IN" smtClean="0"/>
              <a:t>‹#›</a:t>
            </a:fld>
            <a:endParaRPr lang="en-IN" dirty="0"/>
          </a:p>
        </p:txBody>
      </p:sp>
    </p:spTree>
    <p:extLst>
      <p:ext uri="{BB962C8B-B14F-4D97-AF65-F5344CB8AC3E}">
        <p14:creationId xmlns:p14="http://schemas.microsoft.com/office/powerpoint/2010/main" val="125582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CD6A-4918-4C96-8B8D-0F8A0EB37C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66FD73-5917-4168-9E1C-CCB6A09F4F89}"/>
              </a:ext>
            </a:extLst>
          </p:cNvPr>
          <p:cNvSpPr>
            <a:spLocks noGrp="1"/>
          </p:cNvSpPr>
          <p:nvPr>
            <p:ph type="dt" sz="half" idx="10"/>
          </p:nvPr>
        </p:nvSpPr>
        <p:spPr/>
        <p:txBody>
          <a:bodyPr/>
          <a:lstStyle/>
          <a:p>
            <a:fld id="{7B4F53B3-98EC-4382-B15E-6C410998018E}" type="datetimeFigureOut">
              <a:rPr lang="en-IN" smtClean="0"/>
              <a:t>02-07-2017</a:t>
            </a:fld>
            <a:endParaRPr lang="en-IN" dirty="0"/>
          </a:p>
        </p:txBody>
      </p:sp>
      <p:sp>
        <p:nvSpPr>
          <p:cNvPr id="4" name="Footer Placeholder 3">
            <a:extLst>
              <a:ext uri="{FF2B5EF4-FFF2-40B4-BE49-F238E27FC236}">
                <a16:creationId xmlns:a16="http://schemas.microsoft.com/office/drawing/2014/main" id="{2497E47C-2D6C-4378-9FEA-D87DE2A1912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7BAC9AC-DE9C-497A-8C25-2F722769650A}"/>
              </a:ext>
            </a:extLst>
          </p:cNvPr>
          <p:cNvSpPr>
            <a:spLocks noGrp="1"/>
          </p:cNvSpPr>
          <p:nvPr>
            <p:ph type="sldNum" sz="quarter" idx="12"/>
          </p:nvPr>
        </p:nvSpPr>
        <p:spPr/>
        <p:txBody>
          <a:bodyPr/>
          <a:lstStyle/>
          <a:p>
            <a:fld id="{56C41236-43E1-4487-BF71-42CDF74E8819}" type="slidenum">
              <a:rPr lang="en-IN" smtClean="0"/>
              <a:t>‹#›</a:t>
            </a:fld>
            <a:endParaRPr lang="en-IN" dirty="0"/>
          </a:p>
        </p:txBody>
      </p:sp>
    </p:spTree>
    <p:extLst>
      <p:ext uri="{BB962C8B-B14F-4D97-AF65-F5344CB8AC3E}">
        <p14:creationId xmlns:p14="http://schemas.microsoft.com/office/powerpoint/2010/main" val="168625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8A0F35-A482-4EB8-B4CF-622C4C794DF4}"/>
              </a:ext>
            </a:extLst>
          </p:cNvPr>
          <p:cNvSpPr>
            <a:spLocks noGrp="1"/>
          </p:cNvSpPr>
          <p:nvPr>
            <p:ph type="dt" sz="half" idx="10"/>
          </p:nvPr>
        </p:nvSpPr>
        <p:spPr/>
        <p:txBody>
          <a:bodyPr/>
          <a:lstStyle/>
          <a:p>
            <a:fld id="{7B4F53B3-98EC-4382-B15E-6C410998018E}" type="datetimeFigureOut">
              <a:rPr lang="en-IN" smtClean="0"/>
              <a:t>02-07-2017</a:t>
            </a:fld>
            <a:endParaRPr lang="en-IN" dirty="0"/>
          </a:p>
        </p:txBody>
      </p:sp>
      <p:sp>
        <p:nvSpPr>
          <p:cNvPr id="3" name="Footer Placeholder 2">
            <a:extLst>
              <a:ext uri="{FF2B5EF4-FFF2-40B4-BE49-F238E27FC236}">
                <a16:creationId xmlns:a16="http://schemas.microsoft.com/office/drawing/2014/main" id="{78BF2238-B1A1-409A-80E1-48CE84D98BB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1EF8F92-A31E-4B51-B035-8550DC6AE8D7}"/>
              </a:ext>
            </a:extLst>
          </p:cNvPr>
          <p:cNvSpPr>
            <a:spLocks noGrp="1"/>
          </p:cNvSpPr>
          <p:nvPr>
            <p:ph type="sldNum" sz="quarter" idx="12"/>
          </p:nvPr>
        </p:nvSpPr>
        <p:spPr/>
        <p:txBody>
          <a:bodyPr/>
          <a:lstStyle/>
          <a:p>
            <a:fld id="{56C41236-43E1-4487-BF71-42CDF74E8819}" type="slidenum">
              <a:rPr lang="en-IN" smtClean="0"/>
              <a:t>‹#›</a:t>
            </a:fld>
            <a:endParaRPr lang="en-IN" dirty="0"/>
          </a:p>
        </p:txBody>
      </p:sp>
    </p:spTree>
    <p:extLst>
      <p:ext uri="{BB962C8B-B14F-4D97-AF65-F5344CB8AC3E}">
        <p14:creationId xmlns:p14="http://schemas.microsoft.com/office/powerpoint/2010/main" val="36964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D8C4-578E-4E88-847C-BCBF19A3C5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186C84-A6C6-46A1-ADEA-3350DF63D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6E8A99-BFB5-4A1A-A8C3-261875FEC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BDDB45-F35D-4DB0-A6CC-2344E7C1B0C5}"/>
              </a:ext>
            </a:extLst>
          </p:cNvPr>
          <p:cNvSpPr>
            <a:spLocks noGrp="1"/>
          </p:cNvSpPr>
          <p:nvPr>
            <p:ph type="dt" sz="half" idx="10"/>
          </p:nvPr>
        </p:nvSpPr>
        <p:spPr/>
        <p:txBody>
          <a:bodyPr/>
          <a:lstStyle/>
          <a:p>
            <a:fld id="{7B4F53B3-98EC-4382-B15E-6C410998018E}" type="datetimeFigureOut">
              <a:rPr lang="en-IN" smtClean="0"/>
              <a:t>02-07-2017</a:t>
            </a:fld>
            <a:endParaRPr lang="en-IN" dirty="0"/>
          </a:p>
        </p:txBody>
      </p:sp>
      <p:sp>
        <p:nvSpPr>
          <p:cNvPr id="6" name="Footer Placeholder 5">
            <a:extLst>
              <a:ext uri="{FF2B5EF4-FFF2-40B4-BE49-F238E27FC236}">
                <a16:creationId xmlns:a16="http://schemas.microsoft.com/office/drawing/2014/main" id="{DAD6D67F-5641-4123-A2F6-919B12B5979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AB82D60-02EC-432D-A4BB-DDE1EB0526E0}"/>
              </a:ext>
            </a:extLst>
          </p:cNvPr>
          <p:cNvSpPr>
            <a:spLocks noGrp="1"/>
          </p:cNvSpPr>
          <p:nvPr>
            <p:ph type="sldNum" sz="quarter" idx="12"/>
          </p:nvPr>
        </p:nvSpPr>
        <p:spPr/>
        <p:txBody>
          <a:bodyPr/>
          <a:lstStyle/>
          <a:p>
            <a:fld id="{56C41236-43E1-4487-BF71-42CDF74E8819}" type="slidenum">
              <a:rPr lang="en-IN" smtClean="0"/>
              <a:t>‹#›</a:t>
            </a:fld>
            <a:endParaRPr lang="en-IN" dirty="0"/>
          </a:p>
        </p:txBody>
      </p:sp>
    </p:spTree>
    <p:extLst>
      <p:ext uri="{BB962C8B-B14F-4D97-AF65-F5344CB8AC3E}">
        <p14:creationId xmlns:p14="http://schemas.microsoft.com/office/powerpoint/2010/main" val="292376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355A-31CC-43EA-86E1-CA47ADC1F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0CFFA4-E508-48AF-9D05-7CD473C6F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ACC68F9-D11C-4656-A44A-F27E81B0E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30454E-5B5C-47D0-87F2-2552D9A1F98A}"/>
              </a:ext>
            </a:extLst>
          </p:cNvPr>
          <p:cNvSpPr>
            <a:spLocks noGrp="1"/>
          </p:cNvSpPr>
          <p:nvPr>
            <p:ph type="dt" sz="half" idx="10"/>
          </p:nvPr>
        </p:nvSpPr>
        <p:spPr/>
        <p:txBody>
          <a:bodyPr/>
          <a:lstStyle/>
          <a:p>
            <a:fld id="{7B4F53B3-98EC-4382-B15E-6C410998018E}" type="datetimeFigureOut">
              <a:rPr lang="en-IN" smtClean="0"/>
              <a:t>02-07-2017</a:t>
            </a:fld>
            <a:endParaRPr lang="en-IN" dirty="0"/>
          </a:p>
        </p:txBody>
      </p:sp>
      <p:sp>
        <p:nvSpPr>
          <p:cNvPr id="6" name="Footer Placeholder 5">
            <a:extLst>
              <a:ext uri="{FF2B5EF4-FFF2-40B4-BE49-F238E27FC236}">
                <a16:creationId xmlns:a16="http://schemas.microsoft.com/office/drawing/2014/main" id="{05E05242-2088-408D-8156-E66705C4BEB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622713F-D52B-49C6-A934-7D170BE0C783}"/>
              </a:ext>
            </a:extLst>
          </p:cNvPr>
          <p:cNvSpPr>
            <a:spLocks noGrp="1"/>
          </p:cNvSpPr>
          <p:nvPr>
            <p:ph type="sldNum" sz="quarter" idx="12"/>
          </p:nvPr>
        </p:nvSpPr>
        <p:spPr/>
        <p:txBody>
          <a:bodyPr/>
          <a:lstStyle/>
          <a:p>
            <a:fld id="{56C41236-43E1-4487-BF71-42CDF74E8819}" type="slidenum">
              <a:rPr lang="en-IN" smtClean="0"/>
              <a:t>‹#›</a:t>
            </a:fld>
            <a:endParaRPr lang="en-IN" dirty="0"/>
          </a:p>
        </p:txBody>
      </p:sp>
    </p:spTree>
    <p:extLst>
      <p:ext uri="{BB962C8B-B14F-4D97-AF65-F5344CB8AC3E}">
        <p14:creationId xmlns:p14="http://schemas.microsoft.com/office/powerpoint/2010/main" val="1540966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C2708-2F47-464E-9C21-55390C94E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DE065-317F-4A8E-8E0D-4BCC1CE88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6E491E-B037-49C8-9848-7A1E68201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F53B3-98EC-4382-B15E-6C410998018E}" type="datetimeFigureOut">
              <a:rPr lang="en-IN" smtClean="0"/>
              <a:t>02-07-2017</a:t>
            </a:fld>
            <a:endParaRPr lang="en-IN" dirty="0"/>
          </a:p>
        </p:txBody>
      </p:sp>
      <p:sp>
        <p:nvSpPr>
          <p:cNvPr id="5" name="Footer Placeholder 4">
            <a:extLst>
              <a:ext uri="{FF2B5EF4-FFF2-40B4-BE49-F238E27FC236}">
                <a16:creationId xmlns:a16="http://schemas.microsoft.com/office/drawing/2014/main" id="{33F07B5E-0D0B-450F-8AA3-E71AD3F00C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7051EC3-73A7-4B11-BB13-356D4C6B3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41236-43E1-4487-BF71-42CDF74E8819}" type="slidenum">
              <a:rPr lang="en-IN" smtClean="0"/>
              <a:t>‹#›</a:t>
            </a:fld>
            <a:endParaRPr lang="en-IN" dirty="0"/>
          </a:p>
        </p:txBody>
      </p:sp>
    </p:spTree>
    <p:extLst>
      <p:ext uri="{BB962C8B-B14F-4D97-AF65-F5344CB8AC3E}">
        <p14:creationId xmlns:p14="http://schemas.microsoft.com/office/powerpoint/2010/main" val="3795241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svg"/><Relationship Id="rId21" Type="http://schemas.openxmlformats.org/officeDocument/2006/relationships/image" Target="../media/image20.svg"/><Relationship Id="rId34" Type="http://schemas.openxmlformats.org/officeDocument/2006/relationships/image" Target="../media/image33.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svg"/><Relationship Id="rId38" Type="http://schemas.openxmlformats.org/officeDocument/2006/relationships/image" Target="../media/image37.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35" Type="http://schemas.openxmlformats.org/officeDocument/2006/relationships/image" Target="../media/image34.svg"/><Relationship Id="rId8" Type="http://schemas.openxmlformats.org/officeDocument/2006/relationships/image" Target="../media/image7.png"/><Relationship Id="rId3"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0.svg"/><Relationship Id="rId18" Type="http://schemas.openxmlformats.org/officeDocument/2006/relationships/image" Target="../media/image41.png"/><Relationship Id="rId3" Type="http://schemas.openxmlformats.org/officeDocument/2006/relationships/image" Target="../media/image2.svg"/><Relationship Id="rId21" Type="http://schemas.openxmlformats.org/officeDocument/2006/relationships/image" Target="../media/image18.svg"/><Relationship Id="rId7" Type="http://schemas.openxmlformats.org/officeDocument/2006/relationships/image" Target="../media/image12.svg"/><Relationship Id="rId12" Type="http://schemas.openxmlformats.org/officeDocument/2006/relationships/image" Target="../media/image29.png"/><Relationship Id="rId17" Type="http://schemas.openxmlformats.org/officeDocument/2006/relationships/image" Target="../media/image40.svg"/><Relationship Id="rId2" Type="http://schemas.openxmlformats.org/officeDocument/2006/relationships/image" Target="../media/image1.png"/><Relationship Id="rId16" Type="http://schemas.openxmlformats.org/officeDocument/2006/relationships/image" Target="../media/image39.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2.svg"/><Relationship Id="rId5" Type="http://schemas.openxmlformats.org/officeDocument/2006/relationships/image" Target="../media/image6.svg"/><Relationship Id="rId15" Type="http://schemas.openxmlformats.org/officeDocument/2006/relationships/image" Target="../media/image32.svg"/><Relationship Id="rId10" Type="http://schemas.openxmlformats.org/officeDocument/2006/relationships/image" Target="../media/image21.png"/><Relationship Id="rId19" Type="http://schemas.openxmlformats.org/officeDocument/2006/relationships/image" Target="../media/image42.sv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2.svg"/><Relationship Id="rId18" Type="http://schemas.openxmlformats.org/officeDocument/2006/relationships/image" Target="../media/image9.png"/><Relationship Id="rId26" Type="http://schemas.openxmlformats.org/officeDocument/2006/relationships/image" Target="../media/image7.png"/><Relationship Id="rId3" Type="http://schemas.openxmlformats.org/officeDocument/2006/relationships/image" Target="../media/image2.svg"/><Relationship Id="rId21" Type="http://schemas.openxmlformats.org/officeDocument/2006/relationships/image" Target="../media/image44.svg"/><Relationship Id="rId7" Type="http://schemas.openxmlformats.org/officeDocument/2006/relationships/image" Target="../media/image12.svg"/><Relationship Id="rId12" Type="http://schemas.openxmlformats.org/officeDocument/2006/relationships/image" Target="../media/image31.png"/><Relationship Id="rId17" Type="http://schemas.openxmlformats.org/officeDocument/2006/relationships/image" Target="../media/image42.svg"/><Relationship Id="rId25"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41.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2.svg"/><Relationship Id="rId24" Type="http://schemas.openxmlformats.org/officeDocument/2006/relationships/image" Target="../media/image15.png"/><Relationship Id="rId5" Type="http://schemas.openxmlformats.org/officeDocument/2006/relationships/image" Target="../media/image6.svg"/><Relationship Id="rId15" Type="http://schemas.openxmlformats.org/officeDocument/2006/relationships/image" Target="../media/image40.svg"/><Relationship Id="rId23" Type="http://schemas.openxmlformats.org/officeDocument/2006/relationships/image" Target="../media/image26.svg"/><Relationship Id="rId10" Type="http://schemas.openxmlformats.org/officeDocument/2006/relationships/image" Target="../media/image21.png"/><Relationship Id="rId19"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39.png"/><Relationship Id="rId22" Type="http://schemas.openxmlformats.org/officeDocument/2006/relationships/image" Target="../media/image25.png"/><Relationship Id="rId27" Type="http://schemas.openxmlformats.org/officeDocument/2006/relationships/image" Target="../media/image8.svg"/></Relationships>
</file>

<file path=ppt/slides/_rels/slide4.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14.svg"/><Relationship Id="rId26" Type="http://schemas.openxmlformats.org/officeDocument/2006/relationships/image" Target="../media/image51.png"/><Relationship Id="rId3" Type="http://schemas.openxmlformats.org/officeDocument/2006/relationships/image" Target="../media/image23.png"/><Relationship Id="rId21" Type="http://schemas.openxmlformats.org/officeDocument/2006/relationships/image" Target="../media/image39.png"/><Relationship Id="rId34" Type="http://schemas.openxmlformats.org/officeDocument/2006/relationships/image" Target="../media/image55.png"/><Relationship Id="rId7" Type="http://schemas.openxmlformats.org/officeDocument/2006/relationships/image" Target="../media/image27.png"/><Relationship Id="rId12" Type="http://schemas.openxmlformats.org/officeDocument/2006/relationships/image" Target="../media/image8.svg"/><Relationship Id="rId17" Type="http://schemas.openxmlformats.org/officeDocument/2006/relationships/image" Target="../media/image13.png"/><Relationship Id="rId25" Type="http://schemas.openxmlformats.org/officeDocument/2006/relationships/image" Target="../media/image50.png"/><Relationship Id="rId33" Type="http://schemas.openxmlformats.org/officeDocument/2006/relationships/image" Target="../media/image54.png"/><Relationship Id="rId2" Type="http://schemas.openxmlformats.org/officeDocument/2006/relationships/image" Target="../media/image45.png"/><Relationship Id="rId16" Type="http://schemas.openxmlformats.org/officeDocument/2006/relationships/image" Target="../media/image47.svg"/><Relationship Id="rId20" Type="http://schemas.openxmlformats.org/officeDocument/2006/relationships/image" Target="../media/image20.svg"/><Relationship Id="rId29"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7.png"/><Relationship Id="rId24" Type="http://schemas.openxmlformats.org/officeDocument/2006/relationships/image" Target="../media/image49.png"/><Relationship Id="rId32" Type="http://schemas.openxmlformats.org/officeDocument/2006/relationships/image" Target="../media/image53.png"/><Relationship Id="rId5" Type="http://schemas.openxmlformats.org/officeDocument/2006/relationships/image" Target="../media/image25.png"/><Relationship Id="rId15" Type="http://schemas.openxmlformats.org/officeDocument/2006/relationships/image" Target="../media/image46.png"/><Relationship Id="rId23" Type="http://schemas.openxmlformats.org/officeDocument/2006/relationships/image" Target="../media/image48.png"/><Relationship Id="rId28" Type="http://schemas.openxmlformats.org/officeDocument/2006/relationships/image" Target="../media/image44.svg"/><Relationship Id="rId10" Type="http://schemas.openxmlformats.org/officeDocument/2006/relationships/image" Target="../media/image2.svg"/><Relationship Id="rId19" Type="http://schemas.openxmlformats.org/officeDocument/2006/relationships/image" Target="../media/image19.png"/><Relationship Id="rId31" Type="http://schemas.openxmlformats.org/officeDocument/2006/relationships/image" Target="../media/image42.svg"/><Relationship Id="rId4" Type="http://schemas.openxmlformats.org/officeDocument/2006/relationships/image" Target="../media/image24.svg"/><Relationship Id="rId9" Type="http://schemas.openxmlformats.org/officeDocument/2006/relationships/image" Target="../media/image1.png"/><Relationship Id="rId14" Type="http://schemas.openxmlformats.org/officeDocument/2006/relationships/image" Target="../media/image16.svg"/><Relationship Id="rId22" Type="http://schemas.openxmlformats.org/officeDocument/2006/relationships/image" Target="../media/image40.svg"/><Relationship Id="rId27" Type="http://schemas.openxmlformats.org/officeDocument/2006/relationships/image" Target="../media/image43.png"/><Relationship Id="rId30" Type="http://schemas.openxmlformats.org/officeDocument/2006/relationships/image" Target="../media/image41.png"/><Relationship Id="rId8" Type="http://schemas.openxmlformats.org/officeDocument/2006/relationships/image" Target="../media/image28.svg"/></Relationships>
</file>

<file path=ppt/slides/_rels/slide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5.png"/><Relationship Id="rId18" Type="http://schemas.openxmlformats.org/officeDocument/2006/relationships/image" Target="../media/image14.svg"/><Relationship Id="rId26" Type="http://schemas.openxmlformats.org/officeDocument/2006/relationships/image" Target="../media/image51.png"/><Relationship Id="rId3" Type="http://schemas.openxmlformats.org/officeDocument/2006/relationships/image" Target="../media/image23.png"/><Relationship Id="rId21" Type="http://schemas.openxmlformats.org/officeDocument/2006/relationships/image" Target="../media/image39.png"/><Relationship Id="rId7" Type="http://schemas.openxmlformats.org/officeDocument/2006/relationships/image" Target="../media/image27.png"/><Relationship Id="rId12" Type="http://schemas.openxmlformats.org/officeDocument/2006/relationships/image" Target="../media/image8.svg"/><Relationship Id="rId17" Type="http://schemas.openxmlformats.org/officeDocument/2006/relationships/image" Target="../media/image13.png"/><Relationship Id="rId25" Type="http://schemas.openxmlformats.org/officeDocument/2006/relationships/image" Target="../media/image50.png"/><Relationship Id="rId2" Type="http://schemas.openxmlformats.org/officeDocument/2006/relationships/image" Target="../media/image45.png"/><Relationship Id="rId16" Type="http://schemas.openxmlformats.org/officeDocument/2006/relationships/image" Target="../media/image47.svg"/><Relationship Id="rId20" Type="http://schemas.openxmlformats.org/officeDocument/2006/relationships/image" Target="../media/image20.svg"/><Relationship Id="rId29" Type="http://schemas.openxmlformats.org/officeDocument/2006/relationships/image" Target="../media/image42.svg"/><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7.png"/><Relationship Id="rId24" Type="http://schemas.openxmlformats.org/officeDocument/2006/relationships/image" Target="../media/image49.png"/><Relationship Id="rId32" Type="http://schemas.openxmlformats.org/officeDocument/2006/relationships/image" Target="../media/image55.png"/><Relationship Id="rId5" Type="http://schemas.openxmlformats.org/officeDocument/2006/relationships/image" Target="../media/image25.png"/><Relationship Id="rId15" Type="http://schemas.openxmlformats.org/officeDocument/2006/relationships/image" Target="../media/image46.png"/><Relationship Id="rId23" Type="http://schemas.openxmlformats.org/officeDocument/2006/relationships/image" Target="../media/image48.png"/><Relationship Id="rId28" Type="http://schemas.openxmlformats.org/officeDocument/2006/relationships/image" Target="../media/image41.png"/><Relationship Id="rId10" Type="http://schemas.openxmlformats.org/officeDocument/2006/relationships/image" Target="../media/image2.svg"/><Relationship Id="rId19" Type="http://schemas.openxmlformats.org/officeDocument/2006/relationships/image" Target="../media/image19.png"/><Relationship Id="rId31" Type="http://schemas.openxmlformats.org/officeDocument/2006/relationships/image" Target="../media/image54.png"/><Relationship Id="rId4" Type="http://schemas.openxmlformats.org/officeDocument/2006/relationships/image" Target="../media/image24.svg"/><Relationship Id="rId9" Type="http://schemas.openxmlformats.org/officeDocument/2006/relationships/image" Target="../media/image1.png"/><Relationship Id="rId14" Type="http://schemas.openxmlformats.org/officeDocument/2006/relationships/image" Target="../media/image16.svg"/><Relationship Id="rId22" Type="http://schemas.openxmlformats.org/officeDocument/2006/relationships/image" Target="../media/image40.svg"/><Relationship Id="rId27" Type="http://schemas.openxmlformats.org/officeDocument/2006/relationships/image" Target="../media/image52.png"/><Relationship Id="rId30" Type="http://schemas.openxmlformats.org/officeDocument/2006/relationships/image" Target="../media/image53.pn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9.png"/><Relationship Id="rId18" Type="http://schemas.openxmlformats.org/officeDocument/2006/relationships/image" Target="../media/image44.svg"/><Relationship Id="rId3" Type="http://schemas.openxmlformats.org/officeDocument/2006/relationships/image" Target="../media/image51.png"/><Relationship Id="rId21" Type="http://schemas.openxmlformats.org/officeDocument/2006/relationships/image" Target="../media/image56.png"/><Relationship Id="rId7" Type="http://schemas.openxmlformats.org/officeDocument/2006/relationships/image" Target="../media/image5.png"/><Relationship Id="rId12" Type="http://schemas.openxmlformats.org/officeDocument/2006/relationships/image" Target="../media/image20.svg"/><Relationship Id="rId17" Type="http://schemas.openxmlformats.org/officeDocument/2006/relationships/image" Target="../media/image43.png"/><Relationship Id="rId2" Type="http://schemas.openxmlformats.org/officeDocument/2006/relationships/image" Target="../media/image45.png"/><Relationship Id="rId16" Type="http://schemas.openxmlformats.org/officeDocument/2006/relationships/image" Target="../media/image42.svg"/><Relationship Id="rId20"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9.png"/><Relationship Id="rId24" Type="http://schemas.openxmlformats.org/officeDocument/2006/relationships/image" Target="../media/image58.jpg"/><Relationship Id="rId5" Type="http://schemas.openxmlformats.org/officeDocument/2006/relationships/image" Target="../media/image2.svg"/><Relationship Id="rId15" Type="http://schemas.openxmlformats.org/officeDocument/2006/relationships/image" Target="../media/image41.png"/><Relationship Id="rId23" Type="http://schemas.openxmlformats.org/officeDocument/2006/relationships/image" Target="../media/image50.png"/><Relationship Id="rId10" Type="http://schemas.openxmlformats.org/officeDocument/2006/relationships/image" Target="../media/image14.svg"/><Relationship Id="rId19" Type="http://schemas.openxmlformats.org/officeDocument/2006/relationships/image" Target="../media/image49.png"/><Relationship Id="rId4" Type="http://schemas.openxmlformats.org/officeDocument/2006/relationships/image" Target="../media/image1.png"/><Relationship Id="rId9" Type="http://schemas.openxmlformats.org/officeDocument/2006/relationships/image" Target="../media/image13.png"/><Relationship Id="rId14" Type="http://schemas.openxmlformats.org/officeDocument/2006/relationships/image" Target="../media/image30.svg"/><Relationship Id="rId22" Type="http://schemas.openxmlformats.org/officeDocument/2006/relationships/image" Target="../media/image5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n">
            <a:extLst>
              <a:ext uri="{FF2B5EF4-FFF2-40B4-BE49-F238E27FC236}">
                <a16:creationId xmlns:a16="http://schemas.microsoft.com/office/drawing/2014/main" id="{F226F110-0161-45E1-9646-78D6814A264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499" y="716488"/>
            <a:ext cx="914400" cy="914400"/>
          </a:xfrm>
        </p:spPr>
      </p:pic>
      <p:pic>
        <p:nvPicPr>
          <p:cNvPr id="6" name="Content Placeholder 4" descr="Man">
            <a:extLst>
              <a:ext uri="{FF2B5EF4-FFF2-40B4-BE49-F238E27FC236}">
                <a16:creationId xmlns:a16="http://schemas.microsoft.com/office/drawing/2014/main" id="{09E70A6E-F989-4734-BD65-2B69F2445B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9299" y="716488"/>
            <a:ext cx="914400" cy="914400"/>
          </a:xfrm>
          <a:prstGeom prst="rect">
            <a:avLst/>
          </a:prstGeom>
        </p:spPr>
      </p:pic>
      <p:pic>
        <p:nvPicPr>
          <p:cNvPr id="8" name="Graphic 7" descr="Users">
            <a:extLst>
              <a:ext uri="{FF2B5EF4-FFF2-40B4-BE49-F238E27FC236}">
                <a16:creationId xmlns:a16="http://schemas.microsoft.com/office/drawing/2014/main" id="{C1CD8B21-5EB1-45D6-8A3E-1196FEED7C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93899" y="708489"/>
            <a:ext cx="914400" cy="914400"/>
          </a:xfrm>
          <a:prstGeom prst="rect">
            <a:avLst/>
          </a:prstGeom>
        </p:spPr>
      </p:pic>
      <p:pic>
        <p:nvPicPr>
          <p:cNvPr id="10" name="Graphic 9" descr="Call center">
            <a:extLst>
              <a:ext uri="{FF2B5EF4-FFF2-40B4-BE49-F238E27FC236}">
                <a16:creationId xmlns:a16="http://schemas.microsoft.com/office/drawing/2014/main" id="{A94A63F0-F460-4A35-A644-8ED6E4C0EB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93899" y="1630888"/>
            <a:ext cx="914400" cy="914400"/>
          </a:xfrm>
          <a:prstGeom prst="rect">
            <a:avLst/>
          </a:prstGeom>
        </p:spPr>
      </p:pic>
      <p:pic>
        <p:nvPicPr>
          <p:cNvPr id="12" name="Graphic 11" descr="Handshake">
            <a:extLst>
              <a:ext uri="{FF2B5EF4-FFF2-40B4-BE49-F238E27FC236}">
                <a16:creationId xmlns:a16="http://schemas.microsoft.com/office/drawing/2014/main" id="{373801F0-FA99-4B9E-9B26-F6F72BB119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2971800"/>
            <a:ext cx="914400" cy="914400"/>
          </a:xfrm>
          <a:prstGeom prst="rect">
            <a:avLst/>
          </a:prstGeom>
        </p:spPr>
      </p:pic>
      <p:pic>
        <p:nvPicPr>
          <p:cNvPr id="14" name="Graphic 13" descr="Contract">
            <a:extLst>
              <a:ext uri="{FF2B5EF4-FFF2-40B4-BE49-F238E27FC236}">
                <a16:creationId xmlns:a16="http://schemas.microsoft.com/office/drawing/2014/main" id="{1F053580-AF2B-4997-8299-7742FE898E0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41948" y="2971800"/>
            <a:ext cx="914400" cy="914400"/>
          </a:xfrm>
          <a:prstGeom prst="rect">
            <a:avLst/>
          </a:prstGeom>
        </p:spPr>
      </p:pic>
      <p:pic>
        <p:nvPicPr>
          <p:cNvPr id="16" name="Graphic 15" descr="Checklist">
            <a:extLst>
              <a:ext uri="{FF2B5EF4-FFF2-40B4-BE49-F238E27FC236}">
                <a16:creationId xmlns:a16="http://schemas.microsoft.com/office/drawing/2014/main" id="{6065CDE1-3BD5-46E8-A6A9-C90BDC0A1D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31426" y="3121800"/>
            <a:ext cx="914400" cy="914400"/>
          </a:xfrm>
          <a:prstGeom prst="rect">
            <a:avLst/>
          </a:prstGeom>
        </p:spPr>
      </p:pic>
      <p:pic>
        <p:nvPicPr>
          <p:cNvPr id="18" name="Graphic 17" descr="Box trolley">
            <a:extLst>
              <a:ext uri="{FF2B5EF4-FFF2-40B4-BE49-F238E27FC236}">
                <a16:creationId xmlns:a16="http://schemas.microsoft.com/office/drawing/2014/main" id="{CE9668B1-A7BD-4CD2-B096-02E9483A13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431774" y="5434644"/>
            <a:ext cx="914400" cy="914400"/>
          </a:xfrm>
          <a:prstGeom prst="rect">
            <a:avLst/>
          </a:prstGeom>
        </p:spPr>
      </p:pic>
      <p:pic>
        <p:nvPicPr>
          <p:cNvPr id="20" name="Graphic 19" descr="Grinning Face with No Fill">
            <a:extLst>
              <a:ext uri="{FF2B5EF4-FFF2-40B4-BE49-F238E27FC236}">
                <a16:creationId xmlns:a16="http://schemas.microsoft.com/office/drawing/2014/main" id="{7691A9EE-3819-4739-8B07-2BC294DC159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53736" y="5591433"/>
            <a:ext cx="914400" cy="914400"/>
          </a:xfrm>
          <a:prstGeom prst="rect">
            <a:avLst/>
          </a:prstGeom>
        </p:spPr>
      </p:pic>
      <p:pic>
        <p:nvPicPr>
          <p:cNvPr id="22" name="Graphic 21" descr="Angry Face with No Fill">
            <a:extLst>
              <a:ext uri="{FF2B5EF4-FFF2-40B4-BE49-F238E27FC236}">
                <a16:creationId xmlns:a16="http://schemas.microsoft.com/office/drawing/2014/main" id="{CAF2CE9A-F6B5-487B-958A-0E11E17022E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608299" y="5591433"/>
            <a:ext cx="914400" cy="914400"/>
          </a:xfrm>
          <a:prstGeom prst="rect">
            <a:avLst/>
          </a:prstGeom>
        </p:spPr>
      </p:pic>
      <p:pic>
        <p:nvPicPr>
          <p:cNvPr id="24" name="Graphic 23" descr="Map with pin">
            <a:extLst>
              <a:ext uri="{FF2B5EF4-FFF2-40B4-BE49-F238E27FC236}">
                <a16:creationId xmlns:a16="http://schemas.microsoft.com/office/drawing/2014/main" id="{CD4B6D7B-691C-4DA7-913A-9113478FF0B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688626" y="5325773"/>
            <a:ext cx="914400" cy="914400"/>
          </a:xfrm>
          <a:prstGeom prst="rect">
            <a:avLst/>
          </a:prstGeom>
        </p:spPr>
      </p:pic>
      <p:pic>
        <p:nvPicPr>
          <p:cNvPr id="26" name="Graphic 25" descr="Dump truck">
            <a:extLst>
              <a:ext uri="{FF2B5EF4-FFF2-40B4-BE49-F238E27FC236}">
                <a16:creationId xmlns:a16="http://schemas.microsoft.com/office/drawing/2014/main" id="{7BABF9B8-AF03-41D6-BEE1-02FED1C9124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342099" y="4910270"/>
            <a:ext cx="914400" cy="914400"/>
          </a:xfrm>
          <a:prstGeom prst="rect">
            <a:avLst/>
          </a:prstGeom>
        </p:spPr>
      </p:pic>
      <p:pic>
        <p:nvPicPr>
          <p:cNvPr id="28" name="Graphic 27" descr="Gears">
            <a:extLst>
              <a:ext uri="{FF2B5EF4-FFF2-40B4-BE49-F238E27FC236}">
                <a16:creationId xmlns:a16="http://schemas.microsoft.com/office/drawing/2014/main" id="{FDFF353A-8B70-4F12-B042-81A67B9CACB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568136" y="4320711"/>
            <a:ext cx="914400" cy="914400"/>
          </a:xfrm>
          <a:prstGeom prst="rect">
            <a:avLst/>
          </a:prstGeom>
        </p:spPr>
      </p:pic>
      <p:pic>
        <p:nvPicPr>
          <p:cNvPr id="30" name="Graphic 29" descr="Thought bubble">
            <a:extLst>
              <a:ext uri="{FF2B5EF4-FFF2-40B4-BE49-F238E27FC236}">
                <a16:creationId xmlns:a16="http://schemas.microsoft.com/office/drawing/2014/main" id="{08D4B69D-34F7-4BBF-91E5-B54FBB5DCBB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93304" y="3121800"/>
            <a:ext cx="914400" cy="914400"/>
          </a:xfrm>
          <a:prstGeom prst="rect">
            <a:avLst/>
          </a:prstGeom>
        </p:spPr>
      </p:pic>
      <p:pic>
        <p:nvPicPr>
          <p:cNvPr id="32" name="Graphic 31" descr="Chat">
            <a:extLst>
              <a:ext uri="{FF2B5EF4-FFF2-40B4-BE49-F238E27FC236}">
                <a16:creationId xmlns:a16="http://schemas.microsoft.com/office/drawing/2014/main" id="{89645C3A-E79C-47EE-8EA4-4376878F198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484296" y="2813379"/>
            <a:ext cx="914400" cy="914400"/>
          </a:xfrm>
          <a:prstGeom prst="rect">
            <a:avLst/>
          </a:prstGeom>
        </p:spPr>
      </p:pic>
      <p:pic>
        <p:nvPicPr>
          <p:cNvPr id="34" name="Graphic 33" descr="Schoolhouse">
            <a:extLst>
              <a:ext uri="{FF2B5EF4-FFF2-40B4-BE49-F238E27FC236}">
                <a16:creationId xmlns:a16="http://schemas.microsoft.com/office/drawing/2014/main" id="{AE8E2A47-FFC2-46D3-A4FD-35AF6F241BAA}"/>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3414480" y="1630888"/>
            <a:ext cx="914400" cy="914400"/>
          </a:xfrm>
          <a:prstGeom prst="rect">
            <a:avLst/>
          </a:prstGeom>
        </p:spPr>
      </p:pic>
      <p:pic>
        <p:nvPicPr>
          <p:cNvPr id="36" name="Graphic 35" descr="Bank">
            <a:extLst>
              <a:ext uri="{FF2B5EF4-FFF2-40B4-BE49-F238E27FC236}">
                <a16:creationId xmlns:a16="http://schemas.microsoft.com/office/drawing/2014/main" id="{449F39F9-949B-4745-A820-9837AF07374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7988660" y="1832227"/>
            <a:ext cx="914400" cy="914400"/>
          </a:xfrm>
          <a:prstGeom prst="rect">
            <a:avLst/>
          </a:prstGeom>
        </p:spPr>
      </p:pic>
      <p:pic>
        <p:nvPicPr>
          <p:cNvPr id="37" name="Graphic 36" descr="Arrow: U-turn">
            <a:extLst>
              <a:ext uri="{FF2B5EF4-FFF2-40B4-BE49-F238E27FC236}">
                <a16:creationId xmlns:a16="http://schemas.microsoft.com/office/drawing/2014/main" id="{10428010-52DB-4756-A77A-952022479A9B}"/>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683999" y="427382"/>
            <a:ext cx="914400" cy="914400"/>
          </a:xfrm>
          <a:prstGeom prst="rect">
            <a:avLst/>
          </a:prstGeom>
        </p:spPr>
      </p:pic>
      <p:pic>
        <p:nvPicPr>
          <p:cNvPr id="38" name="Graphic 37" descr="No sign">
            <a:extLst>
              <a:ext uri="{FF2B5EF4-FFF2-40B4-BE49-F238E27FC236}">
                <a16:creationId xmlns:a16="http://schemas.microsoft.com/office/drawing/2014/main" id="{D11BD50F-7399-4CD8-8F13-EF619BE934E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648463" y="4560914"/>
            <a:ext cx="914400" cy="914400"/>
          </a:xfrm>
          <a:prstGeom prst="rect">
            <a:avLst/>
          </a:prstGeom>
        </p:spPr>
      </p:pic>
      <p:pic>
        <p:nvPicPr>
          <p:cNvPr id="39" name="Graphic 38" descr="Arrow: U-turn with tail">
            <a:extLst>
              <a:ext uri="{FF2B5EF4-FFF2-40B4-BE49-F238E27FC236}">
                <a16:creationId xmlns:a16="http://schemas.microsoft.com/office/drawing/2014/main" id="{25AF1D66-24A8-4FE6-A4ED-B61C2F651EB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51447" y="4910270"/>
            <a:ext cx="914400" cy="914400"/>
          </a:xfrm>
          <a:prstGeom prst="rect">
            <a:avLst/>
          </a:prstGeom>
        </p:spPr>
      </p:pic>
    </p:spTree>
    <p:extLst>
      <p:ext uri="{BB962C8B-B14F-4D97-AF65-F5344CB8AC3E}">
        <p14:creationId xmlns:p14="http://schemas.microsoft.com/office/powerpoint/2010/main" val="51802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Man">
            <a:extLst>
              <a:ext uri="{FF2B5EF4-FFF2-40B4-BE49-F238E27FC236}">
                <a16:creationId xmlns:a16="http://schemas.microsoft.com/office/drawing/2014/main" id="{84B233C0-AD7E-4A74-9796-96372A90911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7483" y="1861438"/>
            <a:ext cx="914400" cy="914400"/>
          </a:xfrm>
        </p:spPr>
      </p:pic>
      <p:pic>
        <p:nvPicPr>
          <p:cNvPr id="5" name="Content Placeholder 4" descr="Man">
            <a:extLst>
              <a:ext uri="{FF2B5EF4-FFF2-40B4-BE49-F238E27FC236}">
                <a16:creationId xmlns:a16="http://schemas.microsoft.com/office/drawing/2014/main" id="{93C9E18D-04C4-43FA-A47F-0F5731E0E0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600" y="1831725"/>
            <a:ext cx="914400" cy="914400"/>
          </a:xfrm>
          <a:prstGeom prst="rect">
            <a:avLst/>
          </a:prstGeom>
        </p:spPr>
      </p:pic>
      <p:pic>
        <p:nvPicPr>
          <p:cNvPr id="7" name="Graphic 6" descr="Call center">
            <a:extLst>
              <a:ext uri="{FF2B5EF4-FFF2-40B4-BE49-F238E27FC236}">
                <a16:creationId xmlns:a16="http://schemas.microsoft.com/office/drawing/2014/main" id="{5A076225-6642-4FC4-B1AC-BA3981B090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2887" y="1404238"/>
            <a:ext cx="914400" cy="914400"/>
          </a:xfrm>
          <a:prstGeom prst="rect">
            <a:avLst/>
          </a:prstGeom>
        </p:spPr>
      </p:pic>
      <p:pic>
        <p:nvPicPr>
          <p:cNvPr id="9" name="Graphic 8" descr="Checklist">
            <a:extLst>
              <a:ext uri="{FF2B5EF4-FFF2-40B4-BE49-F238E27FC236}">
                <a16:creationId xmlns:a16="http://schemas.microsoft.com/office/drawing/2014/main" id="{1593B2F2-52F4-48FD-BEE2-70BF86903C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19701" y="2848232"/>
            <a:ext cx="914400" cy="914400"/>
          </a:xfrm>
          <a:prstGeom prst="rect">
            <a:avLst/>
          </a:prstGeom>
        </p:spPr>
      </p:pic>
      <p:pic>
        <p:nvPicPr>
          <p:cNvPr id="10" name="Graphic 9" descr="Box trolley">
            <a:extLst>
              <a:ext uri="{FF2B5EF4-FFF2-40B4-BE49-F238E27FC236}">
                <a16:creationId xmlns:a16="http://schemas.microsoft.com/office/drawing/2014/main" id="{1D3480D7-FC17-4DAA-8D0B-4AF39E624A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19701" y="1751720"/>
            <a:ext cx="914400" cy="914400"/>
          </a:xfrm>
          <a:prstGeom prst="rect">
            <a:avLst/>
          </a:prstGeom>
        </p:spPr>
      </p:pic>
      <p:pic>
        <p:nvPicPr>
          <p:cNvPr id="12" name="Graphic 11" descr="Dump truck">
            <a:extLst>
              <a:ext uri="{FF2B5EF4-FFF2-40B4-BE49-F238E27FC236}">
                <a16:creationId xmlns:a16="http://schemas.microsoft.com/office/drawing/2014/main" id="{A47AA978-04E3-480A-B2DB-F50F5B02DD4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60963" y="1861438"/>
            <a:ext cx="914400" cy="914400"/>
          </a:xfrm>
          <a:prstGeom prst="rect">
            <a:avLst/>
          </a:prstGeom>
        </p:spPr>
      </p:pic>
      <p:pic>
        <p:nvPicPr>
          <p:cNvPr id="13" name="Graphic 12" descr="Schoolhouse">
            <a:extLst>
              <a:ext uri="{FF2B5EF4-FFF2-40B4-BE49-F238E27FC236}">
                <a16:creationId xmlns:a16="http://schemas.microsoft.com/office/drawing/2014/main" id="{48F6B173-6BD1-455D-85F2-703CAA095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62887" y="2318638"/>
            <a:ext cx="914400" cy="914400"/>
          </a:xfrm>
          <a:prstGeom prst="rect">
            <a:avLst/>
          </a:prstGeom>
        </p:spPr>
      </p:pic>
      <p:pic>
        <p:nvPicPr>
          <p:cNvPr id="14" name="Graphic 13" descr="Bank">
            <a:extLst>
              <a:ext uri="{FF2B5EF4-FFF2-40B4-BE49-F238E27FC236}">
                <a16:creationId xmlns:a16="http://schemas.microsoft.com/office/drawing/2014/main" id="{326B56D7-2B0F-466B-B74C-40AEE8E2F8F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62887" y="3913032"/>
            <a:ext cx="914400" cy="914400"/>
          </a:xfrm>
          <a:prstGeom prst="rect">
            <a:avLst/>
          </a:prstGeom>
        </p:spPr>
      </p:pic>
      <p:pic>
        <p:nvPicPr>
          <p:cNvPr id="16" name="Graphic 15" descr="Arrow: Slight curve">
            <a:extLst>
              <a:ext uri="{FF2B5EF4-FFF2-40B4-BE49-F238E27FC236}">
                <a16:creationId xmlns:a16="http://schemas.microsoft.com/office/drawing/2014/main" id="{35F87B12-68BF-4D67-AEC9-DFCE4E8DA1B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703592" y="1861438"/>
            <a:ext cx="914400" cy="914400"/>
          </a:xfrm>
          <a:prstGeom prst="rect">
            <a:avLst/>
          </a:prstGeom>
        </p:spPr>
      </p:pic>
      <p:pic>
        <p:nvPicPr>
          <p:cNvPr id="17" name="Graphic 16" descr="Arrow: Slight curve">
            <a:extLst>
              <a:ext uri="{FF2B5EF4-FFF2-40B4-BE49-F238E27FC236}">
                <a16:creationId xmlns:a16="http://schemas.microsoft.com/office/drawing/2014/main" id="{06E58F5D-6CB2-47E9-AC46-A4700DB1AFF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137519" y="1861438"/>
            <a:ext cx="914400" cy="914400"/>
          </a:xfrm>
          <a:prstGeom prst="rect">
            <a:avLst/>
          </a:prstGeom>
        </p:spPr>
      </p:pic>
      <p:pic>
        <p:nvPicPr>
          <p:cNvPr id="18" name="Graphic 17" descr="Arrow: Slight curve">
            <a:extLst>
              <a:ext uri="{FF2B5EF4-FFF2-40B4-BE49-F238E27FC236}">
                <a16:creationId xmlns:a16="http://schemas.microsoft.com/office/drawing/2014/main" id="{0DD7AD2A-D1E5-4064-8D94-0F4EB0190CC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20930" y="1864363"/>
            <a:ext cx="914400" cy="914400"/>
          </a:xfrm>
          <a:prstGeom prst="rect">
            <a:avLst/>
          </a:prstGeom>
        </p:spPr>
      </p:pic>
      <p:pic>
        <p:nvPicPr>
          <p:cNvPr id="19" name="Graphic 18" descr="Arrow: Slight curve">
            <a:extLst>
              <a:ext uri="{FF2B5EF4-FFF2-40B4-BE49-F238E27FC236}">
                <a16:creationId xmlns:a16="http://schemas.microsoft.com/office/drawing/2014/main" id="{C8B35E4B-6FC1-48AB-BB54-C85A6F5BF26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780491" y="1831725"/>
            <a:ext cx="914400" cy="914400"/>
          </a:xfrm>
          <a:prstGeom prst="rect">
            <a:avLst/>
          </a:prstGeom>
        </p:spPr>
      </p:pic>
      <p:pic>
        <p:nvPicPr>
          <p:cNvPr id="21" name="Graphic 20" descr="Checklist">
            <a:extLst>
              <a:ext uri="{FF2B5EF4-FFF2-40B4-BE49-F238E27FC236}">
                <a16:creationId xmlns:a16="http://schemas.microsoft.com/office/drawing/2014/main" id="{F1B5A7B3-2323-4524-B329-F9C2A35981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59196" y="2848232"/>
            <a:ext cx="914400" cy="914400"/>
          </a:xfrm>
          <a:prstGeom prst="rect">
            <a:avLst/>
          </a:prstGeom>
        </p:spPr>
      </p:pic>
      <p:sp>
        <p:nvSpPr>
          <p:cNvPr id="22" name="Content Placeholder 2">
            <a:extLst>
              <a:ext uri="{FF2B5EF4-FFF2-40B4-BE49-F238E27FC236}">
                <a16:creationId xmlns:a16="http://schemas.microsoft.com/office/drawing/2014/main" id="{85FBC240-8A59-485A-B68B-63F0BFDE1AB8}"/>
              </a:ext>
            </a:extLst>
          </p:cNvPr>
          <p:cNvSpPr txBox="1">
            <a:spLocks/>
          </p:cNvSpPr>
          <p:nvPr/>
        </p:nvSpPr>
        <p:spPr>
          <a:xfrm>
            <a:off x="227321" y="3061252"/>
            <a:ext cx="1694244" cy="350563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Classification of materials </a:t>
            </a:r>
          </a:p>
          <a:p>
            <a:r>
              <a:rPr lang="en-IN" dirty="0"/>
              <a:t>Cost effective shipping and transit time option</a:t>
            </a:r>
          </a:p>
          <a:p>
            <a:r>
              <a:rPr lang="en-IN" dirty="0"/>
              <a:t>Assistive Packing options</a:t>
            </a:r>
          </a:p>
          <a:p>
            <a:r>
              <a:rPr lang="en-IN" dirty="0"/>
              <a:t>Assistance in customs clearance for international shipping</a:t>
            </a:r>
          </a:p>
          <a:p>
            <a:r>
              <a:rPr lang="en-IN" dirty="0"/>
              <a:t>Service support after shipping</a:t>
            </a:r>
          </a:p>
          <a:p>
            <a:r>
              <a:rPr lang="en-IN" dirty="0"/>
              <a:t>Insurance coverage for fragile materials</a:t>
            </a:r>
          </a:p>
          <a:p>
            <a:endParaRPr lang="en-IN" dirty="0"/>
          </a:p>
          <a:p>
            <a:pPr lvl="1"/>
            <a:endParaRPr lang="en-IN" dirty="0"/>
          </a:p>
        </p:txBody>
      </p:sp>
      <p:sp>
        <p:nvSpPr>
          <p:cNvPr id="23" name="Content Placeholder 2">
            <a:extLst>
              <a:ext uri="{FF2B5EF4-FFF2-40B4-BE49-F238E27FC236}">
                <a16:creationId xmlns:a16="http://schemas.microsoft.com/office/drawing/2014/main" id="{13441F7E-0DC8-488B-9792-D0EE5CBB47DB}"/>
              </a:ext>
            </a:extLst>
          </p:cNvPr>
          <p:cNvSpPr txBox="1">
            <a:spLocks/>
          </p:cNvSpPr>
          <p:nvPr/>
        </p:nvSpPr>
        <p:spPr>
          <a:xfrm>
            <a:off x="406762" y="1329517"/>
            <a:ext cx="1274562" cy="4222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Customer books a freight</a:t>
            </a:r>
          </a:p>
          <a:p>
            <a:pPr lvl="1"/>
            <a:endParaRPr lang="en-IN" dirty="0"/>
          </a:p>
        </p:txBody>
      </p:sp>
      <p:sp>
        <p:nvSpPr>
          <p:cNvPr id="24" name="Content Placeholder 2">
            <a:extLst>
              <a:ext uri="{FF2B5EF4-FFF2-40B4-BE49-F238E27FC236}">
                <a16:creationId xmlns:a16="http://schemas.microsoft.com/office/drawing/2014/main" id="{C33CABEB-454A-4EDE-9D9C-8F07A40BAEF6}"/>
              </a:ext>
            </a:extLst>
          </p:cNvPr>
          <p:cNvSpPr txBox="1">
            <a:spLocks/>
          </p:cNvSpPr>
          <p:nvPr/>
        </p:nvSpPr>
        <p:spPr>
          <a:xfrm>
            <a:off x="5192765" y="860526"/>
            <a:ext cx="1454643" cy="4222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Freight Company does the shipping</a:t>
            </a:r>
          </a:p>
          <a:p>
            <a:pPr lvl="1"/>
            <a:endParaRPr lang="en-IN" dirty="0"/>
          </a:p>
        </p:txBody>
      </p:sp>
      <p:sp>
        <p:nvSpPr>
          <p:cNvPr id="32" name="Content Placeholder 2">
            <a:extLst>
              <a:ext uri="{FF2B5EF4-FFF2-40B4-BE49-F238E27FC236}">
                <a16:creationId xmlns:a16="http://schemas.microsoft.com/office/drawing/2014/main" id="{B4ADEFFB-363D-46DE-BBF4-4B73C5321C89}"/>
              </a:ext>
            </a:extLst>
          </p:cNvPr>
          <p:cNvSpPr txBox="1">
            <a:spLocks/>
          </p:cNvSpPr>
          <p:nvPr/>
        </p:nvSpPr>
        <p:spPr>
          <a:xfrm>
            <a:off x="5282806" y="3533032"/>
            <a:ext cx="1274562" cy="42220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Customs Clearance</a:t>
            </a:r>
          </a:p>
          <a:p>
            <a:pPr lvl="1"/>
            <a:endParaRPr lang="en-IN" dirty="0"/>
          </a:p>
        </p:txBody>
      </p:sp>
      <p:pic>
        <p:nvPicPr>
          <p:cNvPr id="34" name="Graphic 33" descr="Return">
            <a:extLst>
              <a:ext uri="{FF2B5EF4-FFF2-40B4-BE49-F238E27FC236}">
                <a16:creationId xmlns:a16="http://schemas.microsoft.com/office/drawing/2014/main" id="{56D92FCA-8A6E-4492-9ABA-B2F87BCA5D3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37449" y="3306073"/>
            <a:ext cx="914400" cy="914400"/>
          </a:xfrm>
          <a:prstGeom prst="rect">
            <a:avLst/>
          </a:prstGeom>
        </p:spPr>
      </p:pic>
      <p:sp>
        <p:nvSpPr>
          <p:cNvPr id="37" name="Rectangle 36">
            <a:extLst>
              <a:ext uri="{FF2B5EF4-FFF2-40B4-BE49-F238E27FC236}">
                <a16:creationId xmlns:a16="http://schemas.microsoft.com/office/drawing/2014/main" id="{1DDE6FCB-137F-4558-9319-493CEE32A786}"/>
              </a:ext>
            </a:extLst>
          </p:cNvPr>
          <p:cNvSpPr/>
          <p:nvPr/>
        </p:nvSpPr>
        <p:spPr>
          <a:xfrm>
            <a:off x="5462887" y="1399857"/>
            <a:ext cx="914400" cy="1903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Content Placeholder 2">
            <a:extLst>
              <a:ext uri="{FF2B5EF4-FFF2-40B4-BE49-F238E27FC236}">
                <a16:creationId xmlns:a16="http://schemas.microsoft.com/office/drawing/2014/main" id="{D4C1332F-D0B5-47D3-A50C-72DB4289E5C5}"/>
              </a:ext>
            </a:extLst>
          </p:cNvPr>
          <p:cNvSpPr txBox="1">
            <a:spLocks/>
          </p:cNvSpPr>
          <p:nvPr/>
        </p:nvSpPr>
        <p:spPr>
          <a:xfrm>
            <a:off x="10716519" y="1329516"/>
            <a:ext cx="1274562" cy="42220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Customer receives the package</a:t>
            </a:r>
          </a:p>
          <a:p>
            <a:pPr lvl="1"/>
            <a:endParaRPr lang="en-IN" dirty="0"/>
          </a:p>
        </p:txBody>
      </p:sp>
      <p:pic>
        <p:nvPicPr>
          <p:cNvPr id="39" name="Graphic 38" descr="Return">
            <a:extLst>
              <a:ext uri="{FF2B5EF4-FFF2-40B4-BE49-F238E27FC236}">
                <a16:creationId xmlns:a16="http://schemas.microsoft.com/office/drawing/2014/main" id="{61533069-EFC7-4623-99EF-DAA08AE50F1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flipH="1">
            <a:off x="4309260" y="3306073"/>
            <a:ext cx="914400" cy="914400"/>
          </a:xfrm>
          <a:prstGeom prst="rect">
            <a:avLst/>
          </a:prstGeom>
        </p:spPr>
      </p:pic>
      <p:sp>
        <p:nvSpPr>
          <p:cNvPr id="40" name="Content Placeholder 2">
            <a:extLst>
              <a:ext uri="{FF2B5EF4-FFF2-40B4-BE49-F238E27FC236}">
                <a16:creationId xmlns:a16="http://schemas.microsoft.com/office/drawing/2014/main" id="{F32B90B8-37A7-4EF6-BD03-966CAEFC9940}"/>
              </a:ext>
            </a:extLst>
          </p:cNvPr>
          <p:cNvSpPr txBox="1">
            <a:spLocks/>
          </p:cNvSpPr>
          <p:nvPr/>
        </p:nvSpPr>
        <p:spPr>
          <a:xfrm>
            <a:off x="4309260" y="4890401"/>
            <a:ext cx="3342589" cy="42220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solidFill>
                  <a:srgbClr val="FF0000"/>
                </a:solidFill>
              </a:rPr>
              <a:t>Customs Clearance plays a major delay in shipping for international freights</a:t>
            </a:r>
          </a:p>
          <a:p>
            <a:pPr lvl="1"/>
            <a:endParaRPr lang="en-IN" dirty="0"/>
          </a:p>
        </p:txBody>
      </p:sp>
      <p:sp>
        <p:nvSpPr>
          <p:cNvPr id="41" name="Content Placeholder 2">
            <a:extLst>
              <a:ext uri="{FF2B5EF4-FFF2-40B4-BE49-F238E27FC236}">
                <a16:creationId xmlns:a16="http://schemas.microsoft.com/office/drawing/2014/main" id="{058A02CB-780D-4D54-8786-2B8BCECFDAA9}"/>
              </a:ext>
            </a:extLst>
          </p:cNvPr>
          <p:cNvSpPr txBox="1">
            <a:spLocks/>
          </p:cNvSpPr>
          <p:nvPr/>
        </p:nvSpPr>
        <p:spPr>
          <a:xfrm>
            <a:off x="10279147" y="3061252"/>
            <a:ext cx="1694244" cy="27909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100" dirty="0"/>
              <a:t>Scheduled/Rescheduled delivery</a:t>
            </a:r>
          </a:p>
          <a:p>
            <a:r>
              <a:rPr lang="en-IN" sz="2100" dirty="0"/>
              <a:t>Tracking information</a:t>
            </a:r>
          </a:p>
          <a:p>
            <a:r>
              <a:rPr lang="en-IN" sz="2100" dirty="0"/>
              <a:t>Prior notification before delivery</a:t>
            </a:r>
          </a:p>
          <a:p>
            <a:r>
              <a:rPr lang="en-IN" sz="2100" dirty="0"/>
              <a:t>Delivery executive contact details</a:t>
            </a:r>
          </a:p>
          <a:p>
            <a:r>
              <a:rPr lang="en-IN" sz="2100" dirty="0"/>
              <a:t>Assistance in customs clearance </a:t>
            </a:r>
          </a:p>
          <a:p>
            <a:r>
              <a:rPr lang="en-IN" sz="2100" dirty="0"/>
              <a:t>Service support </a:t>
            </a:r>
          </a:p>
          <a:p>
            <a:r>
              <a:rPr lang="en-IN" sz="2100" dirty="0"/>
              <a:t>Insurance Claim</a:t>
            </a:r>
          </a:p>
          <a:p>
            <a:endParaRPr lang="en-IN" dirty="0"/>
          </a:p>
          <a:p>
            <a:pPr lvl="1"/>
            <a:endParaRPr lang="en-IN" dirty="0"/>
          </a:p>
        </p:txBody>
      </p:sp>
      <p:sp>
        <p:nvSpPr>
          <p:cNvPr id="42" name="Content Placeholder 2">
            <a:extLst>
              <a:ext uri="{FF2B5EF4-FFF2-40B4-BE49-F238E27FC236}">
                <a16:creationId xmlns:a16="http://schemas.microsoft.com/office/drawing/2014/main" id="{0908AA0B-D56F-4763-AD04-2741DE5D1D4F}"/>
              </a:ext>
            </a:extLst>
          </p:cNvPr>
          <p:cNvSpPr txBox="1">
            <a:spLocks/>
          </p:cNvSpPr>
          <p:nvPr/>
        </p:nvSpPr>
        <p:spPr>
          <a:xfrm>
            <a:off x="7313188" y="1460651"/>
            <a:ext cx="2806416" cy="41980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dirty="0">
                <a:solidFill>
                  <a:srgbClr val="FF0000"/>
                </a:solidFill>
              </a:rPr>
              <a:t>Wrong shipping of Package results in delay</a:t>
            </a:r>
          </a:p>
          <a:p>
            <a:pPr lvl="1"/>
            <a:endParaRPr lang="en-IN" dirty="0"/>
          </a:p>
        </p:txBody>
      </p:sp>
      <p:sp>
        <p:nvSpPr>
          <p:cNvPr id="43" name="Content Placeholder 2">
            <a:extLst>
              <a:ext uri="{FF2B5EF4-FFF2-40B4-BE49-F238E27FC236}">
                <a16:creationId xmlns:a16="http://schemas.microsoft.com/office/drawing/2014/main" id="{5AB4F5D0-9FE0-4FA0-A822-ADA4F29F4DF6}"/>
              </a:ext>
            </a:extLst>
          </p:cNvPr>
          <p:cNvSpPr txBox="1">
            <a:spLocks/>
          </p:cNvSpPr>
          <p:nvPr/>
        </p:nvSpPr>
        <p:spPr>
          <a:xfrm>
            <a:off x="1703592" y="1439234"/>
            <a:ext cx="3729242" cy="4222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FF0000"/>
                </a:solidFill>
              </a:rPr>
              <a:t>Bad customer interaction with Freight Company executive and lack of proper information </a:t>
            </a:r>
            <a:endParaRPr lang="en-IN" dirty="0"/>
          </a:p>
        </p:txBody>
      </p:sp>
      <p:sp>
        <p:nvSpPr>
          <p:cNvPr id="44" name="Content Placeholder 2">
            <a:extLst>
              <a:ext uri="{FF2B5EF4-FFF2-40B4-BE49-F238E27FC236}">
                <a16:creationId xmlns:a16="http://schemas.microsoft.com/office/drawing/2014/main" id="{873D8772-86DE-4A5E-AEB1-FF674EE917F7}"/>
              </a:ext>
            </a:extLst>
          </p:cNvPr>
          <p:cNvSpPr txBox="1">
            <a:spLocks/>
          </p:cNvSpPr>
          <p:nvPr/>
        </p:nvSpPr>
        <p:spPr>
          <a:xfrm>
            <a:off x="3072683" y="5626830"/>
            <a:ext cx="6969369" cy="1086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solidFill>
                  <a:srgbClr val="FF0000"/>
                </a:solidFill>
              </a:rPr>
              <a:t>To know the status of a shipment, customer has to visit the website or call customer support of the freight Service Provider and enter/say a specific code made up of alphabets and numbers.</a:t>
            </a:r>
            <a:endParaRPr lang="en-IN" sz="2000" dirty="0">
              <a:solidFill>
                <a:srgbClr val="FF0000"/>
              </a:solidFill>
            </a:endParaRPr>
          </a:p>
        </p:txBody>
      </p:sp>
      <p:pic>
        <p:nvPicPr>
          <p:cNvPr id="47" name="Graphic 46" descr="Angry Face with No Fill">
            <a:extLst>
              <a:ext uri="{FF2B5EF4-FFF2-40B4-BE49-F238E27FC236}">
                <a16:creationId xmlns:a16="http://schemas.microsoft.com/office/drawing/2014/main" id="{266F8FDB-A0F8-4F71-A8B4-C3B2BB51F470}"/>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110804" y="5626830"/>
            <a:ext cx="914400" cy="914400"/>
          </a:xfrm>
          <a:prstGeom prst="rect">
            <a:avLst/>
          </a:prstGeom>
        </p:spPr>
      </p:pic>
    </p:spTree>
    <p:extLst>
      <p:ext uri="{BB962C8B-B14F-4D97-AF65-F5344CB8AC3E}">
        <p14:creationId xmlns:p14="http://schemas.microsoft.com/office/powerpoint/2010/main" val="278745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Man">
            <a:extLst>
              <a:ext uri="{FF2B5EF4-FFF2-40B4-BE49-F238E27FC236}">
                <a16:creationId xmlns:a16="http://schemas.microsoft.com/office/drawing/2014/main" id="{84B233C0-AD7E-4A74-9796-96372A90911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7483" y="1861438"/>
            <a:ext cx="914400" cy="914400"/>
          </a:xfrm>
        </p:spPr>
      </p:pic>
      <p:pic>
        <p:nvPicPr>
          <p:cNvPr id="5" name="Content Placeholder 4" descr="Man">
            <a:extLst>
              <a:ext uri="{FF2B5EF4-FFF2-40B4-BE49-F238E27FC236}">
                <a16:creationId xmlns:a16="http://schemas.microsoft.com/office/drawing/2014/main" id="{93C9E18D-04C4-43FA-A47F-0F5731E0E0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600" y="1831725"/>
            <a:ext cx="914400" cy="914400"/>
          </a:xfrm>
          <a:prstGeom prst="rect">
            <a:avLst/>
          </a:prstGeom>
        </p:spPr>
      </p:pic>
      <p:pic>
        <p:nvPicPr>
          <p:cNvPr id="7" name="Graphic 6" descr="Call center">
            <a:extLst>
              <a:ext uri="{FF2B5EF4-FFF2-40B4-BE49-F238E27FC236}">
                <a16:creationId xmlns:a16="http://schemas.microsoft.com/office/drawing/2014/main" id="{5A076225-6642-4FC4-B1AC-BA3981B090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2887" y="1404238"/>
            <a:ext cx="914400" cy="914400"/>
          </a:xfrm>
          <a:prstGeom prst="rect">
            <a:avLst/>
          </a:prstGeom>
        </p:spPr>
      </p:pic>
      <p:pic>
        <p:nvPicPr>
          <p:cNvPr id="9" name="Graphic 8" descr="Checklist">
            <a:extLst>
              <a:ext uri="{FF2B5EF4-FFF2-40B4-BE49-F238E27FC236}">
                <a16:creationId xmlns:a16="http://schemas.microsoft.com/office/drawing/2014/main" id="{1593B2F2-52F4-48FD-BEE2-70BF86903C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67767" y="1034886"/>
            <a:ext cx="914400" cy="914400"/>
          </a:xfrm>
          <a:prstGeom prst="rect">
            <a:avLst/>
          </a:prstGeom>
        </p:spPr>
      </p:pic>
      <p:pic>
        <p:nvPicPr>
          <p:cNvPr id="10" name="Graphic 9" descr="Box trolley">
            <a:extLst>
              <a:ext uri="{FF2B5EF4-FFF2-40B4-BE49-F238E27FC236}">
                <a16:creationId xmlns:a16="http://schemas.microsoft.com/office/drawing/2014/main" id="{1D3480D7-FC17-4DAA-8D0B-4AF39E624A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19701" y="1751720"/>
            <a:ext cx="914400" cy="914400"/>
          </a:xfrm>
          <a:prstGeom prst="rect">
            <a:avLst/>
          </a:prstGeom>
        </p:spPr>
      </p:pic>
      <p:pic>
        <p:nvPicPr>
          <p:cNvPr id="12" name="Graphic 11" descr="Dump truck">
            <a:extLst>
              <a:ext uri="{FF2B5EF4-FFF2-40B4-BE49-F238E27FC236}">
                <a16:creationId xmlns:a16="http://schemas.microsoft.com/office/drawing/2014/main" id="{A47AA978-04E3-480A-B2DB-F50F5B02DD4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60963" y="1861438"/>
            <a:ext cx="914400" cy="914400"/>
          </a:xfrm>
          <a:prstGeom prst="rect">
            <a:avLst/>
          </a:prstGeom>
        </p:spPr>
      </p:pic>
      <p:pic>
        <p:nvPicPr>
          <p:cNvPr id="14" name="Graphic 13" descr="Bank">
            <a:extLst>
              <a:ext uri="{FF2B5EF4-FFF2-40B4-BE49-F238E27FC236}">
                <a16:creationId xmlns:a16="http://schemas.microsoft.com/office/drawing/2014/main" id="{326B56D7-2B0F-466B-B74C-40AEE8E2F8F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62887" y="3913032"/>
            <a:ext cx="914400" cy="914400"/>
          </a:xfrm>
          <a:prstGeom prst="rect">
            <a:avLst/>
          </a:prstGeom>
        </p:spPr>
      </p:pic>
      <p:pic>
        <p:nvPicPr>
          <p:cNvPr id="17" name="Graphic 16" descr="Arrow: Slight curve">
            <a:extLst>
              <a:ext uri="{FF2B5EF4-FFF2-40B4-BE49-F238E27FC236}">
                <a16:creationId xmlns:a16="http://schemas.microsoft.com/office/drawing/2014/main" id="{06E58F5D-6CB2-47E9-AC46-A4700DB1AFF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37519" y="1861438"/>
            <a:ext cx="914400" cy="914400"/>
          </a:xfrm>
          <a:prstGeom prst="rect">
            <a:avLst/>
          </a:prstGeom>
        </p:spPr>
      </p:pic>
      <p:pic>
        <p:nvPicPr>
          <p:cNvPr id="19" name="Graphic 18" descr="Arrow: Slight curve">
            <a:extLst>
              <a:ext uri="{FF2B5EF4-FFF2-40B4-BE49-F238E27FC236}">
                <a16:creationId xmlns:a16="http://schemas.microsoft.com/office/drawing/2014/main" id="{C8B35E4B-6FC1-48AB-BB54-C85A6F5BF26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80491" y="1831725"/>
            <a:ext cx="914400" cy="914400"/>
          </a:xfrm>
          <a:prstGeom prst="rect">
            <a:avLst/>
          </a:prstGeom>
        </p:spPr>
      </p:pic>
      <p:sp>
        <p:nvSpPr>
          <p:cNvPr id="22" name="Content Placeholder 2">
            <a:extLst>
              <a:ext uri="{FF2B5EF4-FFF2-40B4-BE49-F238E27FC236}">
                <a16:creationId xmlns:a16="http://schemas.microsoft.com/office/drawing/2014/main" id="{85FBC240-8A59-485A-B68B-63F0BFDE1AB8}"/>
              </a:ext>
            </a:extLst>
          </p:cNvPr>
          <p:cNvSpPr txBox="1">
            <a:spLocks/>
          </p:cNvSpPr>
          <p:nvPr/>
        </p:nvSpPr>
        <p:spPr>
          <a:xfrm>
            <a:off x="227321" y="3061252"/>
            <a:ext cx="1694244" cy="350563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Classification of materials </a:t>
            </a:r>
          </a:p>
          <a:p>
            <a:r>
              <a:rPr lang="en-IN" dirty="0"/>
              <a:t>Cost effective shipping and transit time option</a:t>
            </a:r>
          </a:p>
          <a:p>
            <a:r>
              <a:rPr lang="en-IN" dirty="0"/>
              <a:t>Assistive Packing options</a:t>
            </a:r>
          </a:p>
          <a:p>
            <a:r>
              <a:rPr lang="en-IN" dirty="0"/>
              <a:t>Assistance in customs clearance for international shipping</a:t>
            </a:r>
          </a:p>
          <a:p>
            <a:r>
              <a:rPr lang="en-IN" dirty="0"/>
              <a:t>Service support after shipping</a:t>
            </a:r>
          </a:p>
          <a:p>
            <a:r>
              <a:rPr lang="en-IN" dirty="0"/>
              <a:t>Insurance coverage for fragile materials</a:t>
            </a:r>
          </a:p>
          <a:p>
            <a:endParaRPr lang="en-IN" dirty="0"/>
          </a:p>
          <a:p>
            <a:pPr lvl="1"/>
            <a:endParaRPr lang="en-IN" dirty="0"/>
          </a:p>
        </p:txBody>
      </p:sp>
      <p:sp>
        <p:nvSpPr>
          <p:cNvPr id="23" name="Content Placeholder 2">
            <a:extLst>
              <a:ext uri="{FF2B5EF4-FFF2-40B4-BE49-F238E27FC236}">
                <a16:creationId xmlns:a16="http://schemas.microsoft.com/office/drawing/2014/main" id="{13441F7E-0DC8-488B-9792-D0EE5CBB47DB}"/>
              </a:ext>
            </a:extLst>
          </p:cNvPr>
          <p:cNvSpPr txBox="1">
            <a:spLocks/>
          </p:cNvSpPr>
          <p:nvPr/>
        </p:nvSpPr>
        <p:spPr>
          <a:xfrm>
            <a:off x="406762" y="1329517"/>
            <a:ext cx="1274562" cy="4222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Customer books a freight</a:t>
            </a:r>
          </a:p>
          <a:p>
            <a:pPr lvl="1"/>
            <a:endParaRPr lang="en-IN" dirty="0"/>
          </a:p>
        </p:txBody>
      </p:sp>
      <p:sp>
        <p:nvSpPr>
          <p:cNvPr id="24" name="Content Placeholder 2">
            <a:extLst>
              <a:ext uri="{FF2B5EF4-FFF2-40B4-BE49-F238E27FC236}">
                <a16:creationId xmlns:a16="http://schemas.microsoft.com/office/drawing/2014/main" id="{C33CABEB-454A-4EDE-9D9C-8F07A40BAEF6}"/>
              </a:ext>
            </a:extLst>
          </p:cNvPr>
          <p:cNvSpPr txBox="1">
            <a:spLocks/>
          </p:cNvSpPr>
          <p:nvPr/>
        </p:nvSpPr>
        <p:spPr>
          <a:xfrm>
            <a:off x="5192765" y="860526"/>
            <a:ext cx="1454643" cy="4222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Freight Company does the shipping</a:t>
            </a:r>
          </a:p>
          <a:p>
            <a:pPr lvl="1"/>
            <a:endParaRPr lang="en-IN" dirty="0"/>
          </a:p>
        </p:txBody>
      </p:sp>
      <p:sp>
        <p:nvSpPr>
          <p:cNvPr id="32" name="Content Placeholder 2">
            <a:extLst>
              <a:ext uri="{FF2B5EF4-FFF2-40B4-BE49-F238E27FC236}">
                <a16:creationId xmlns:a16="http://schemas.microsoft.com/office/drawing/2014/main" id="{B4ADEFFB-363D-46DE-BBF4-4B73C5321C89}"/>
              </a:ext>
            </a:extLst>
          </p:cNvPr>
          <p:cNvSpPr txBox="1">
            <a:spLocks/>
          </p:cNvSpPr>
          <p:nvPr/>
        </p:nvSpPr>
        <p:spPr>
          <a:xfrm>
            <a:off x="5282806" y="3533032"/>
            <a:ext cx="1274562" cy="42220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Customs Clearance</a:t>
            </a:r>
          </a:p>
          <a:p>
            <a:pPr lvl="1"/>
            <a:endParaRPr lang="en-IN" dirty="0"/>
          </a:p>
        </p:txBody>
      </p:sp>
      <p:pic>
        <p:nvPicPr>
          <p:cNvPr id="34" name="Graphic 33" descr="Return">
            <a:extLst>
              <a:ext uri="{FF2B5EF4-FFF2-40B4-BE49-F238E27FC236}">
                <a16:creationId xmlns:a16="http://schemas.microsoft.com/office/drawing/2014/main" id="{56D92FCA-8A6E-4492-9ABA-B2F87BCA5D3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737449" y="3306073"/>
            <a:ext cx="914400" cy="914400"/>
          </a:xfrm>
          <a:prstGeom prst="rect">
            <a:avLst/>
          </a:prstGeom>
        </p:spPr>
      </p:pic>
      <p:sp>
        <p:nvSpPr>
          <p:cNvPr id="37" name="Rectangle 36">
            <a:extLst>
              <a:ext uri="{FF2B5EF4-FFF2-40B4-BE49-F238E27FC236}">
                <a16:creationId xmlns:a16="http://schemas.microsoft.com/office/drawing/2014/main" id="{1DDE6FCB-137F-4558-9319-493CEE32A786}"/>
              </a:ext>
            </a:extLst>
          </p:cNvPr>
          <p:cNvSpPr/>
          <p:nvPr/>
        </p:nvSpPr>
        <p:spPr>
          <a:xfrm>
            <a:off x="5462887" y="1399857"/>
            <a:ext cx="914400" cy="1903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Content Placeholder 2">
            <a:extLst>
              <a:ext uri="{FF2B5EF4-FFF2-40B4-BE49-F238E27FC236}">
                <a16:creationId xmlns:a16="http://schemas.microsoft.com/office/drawing/2014/main" id="{D4C1332F-D0B5-47D3-A50C-72DB4289E5C5}"/>
              </a:ext>
            </a:extLst>
          </p:cNvPr>
          <p:cNvSpPr txBox="1">
            <a:spLocks/>
          </p:cNvSpPr>
          <p:nvPr/>
        </p:nvSpPr>
        <p:spPr>
          <a:xfrm>
            <a:off x="10716519" y="1329516"/>
            <a:ext cx="1274562" cy="42220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Customer receives the package</a:t>
            </a:r>
          </a:p>
          <a:p>
            <a:pPr lvl="1"/>
            <a:endParaRPr lang="en-IN" dirty="0"/>
          </a:p>
        </p:txBody>
      </p:sp>
      <p:pic>
        <p:nvPicPr>
          <p:cNvPr id="39" name="Graphic 38" descr="Return">
            <a:extLst>
              <a:ext uri="{FF2B5EF4-FFF2-40B4-BE49-F238E27FC236}">
                <a16:creationId xmlns:a16="http://schemas.microsoft.com/office/drawing/2014/main" id="{61533069-EFC7-4623-99EF-DAA08AE50F1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4309260" y="3306073"/>
            <a:ext cx="914400" cy="914400"/>
          </a:xfrm>
          <a:prstGeom prst="rect">
            <a:avLst/>
          </a:prstGeom>
        </p:spPr>
      </p:pic>
      <p:sp>
        <p:nvSpPr>
          <p:cNvPr id="41" name="Content Placeholder 2">
            <a:extLst>
              <a:ext uri="{FF2B5EF4-FFF2-40B4-BE49-F238E27FC236}">
                <a16:creationId xmlns:a16="http://schemas.microsoft.com/office/drawing/2014/main" id="{058A02CB-780D-4D54-8786-2B8BCECFDAA9}"/>
              </a:ext>
            </a:extLst>
          </p:cNvPr>
          <p:cNvSpPr txBox="1">
            <a:spLocks/>
          </p:cNvSpPr>
          <p:nvPr/>
        </p:nvSpPr>
        <p:spPr>
          <a:xfrm>
            <a:off x="10279147" y="3061252"/>
            <a:ext cx="1694244" cy="27909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100" dirty="0"/>
              <a:t>Scheduled/Rescheduled delivery</a:t>
            </a:r>
          </a:p>
          <a:p>
            <a:r>
              <a:rPr lang="en-IN" sz="2100" dirty="0"/>
              <a:t>Tracking information</a:t>
            </a:r>
          </a:p>
          <a:p>
            <a:r>
              <a:rPr lang="en-IN" sz="2100" dirty="0"/>
              <a:t>Prior notification before delivery</a:t>
            </a:r>
          </a:p>
          <a:p>
            <a:r>
              <a:rPr lang="en-IN" sz="2100" dirty="0"/>
              <a:t>Delivery executive contact details</a:t>
            </a:r>
          </a:p>
          <a:p>
            <a:r>
              <a:rPr lang="en-IN" sz="2100" dirty="0"/>
              <a:t>Assistance in customs clearance </a:t>
            </a:r>
          </a:p>
          <a:p>
            <a:r>
              <a:rPr lang="en-IN" sz="2100" dirty="0"/>
              <a:t>Service support </a:t>
            </a:r>
          </a:p>
          <a:p>
            <a:r>
              <a:rPr lang="en-IN" sz="2100" dirty="0"/>
              <a:t>Insurance Claim</a:t>
            </a:r>
          </a:p>
          <a:p>
            <a:endParaRPr lang="en-IN" dirty="0"/>
          </a:p>
          <a:p>
            <a:pPr lvl="1"/>
            <a:endParaRPr lang="en-IN" dirty="0"/>
          </a:p>
        </p:txBody>
      </p:sp>
      <p:pic>
        <p:nvPicPr>
          <p:cNvPr id="29" name="Graphic 28" descr="Contract">
            <a:extLst>
              <a:ext uri="{FF2B5EF4-FFF2-40B4-BE49-F238E27FC236}">
                <a16:creationId xmlns:a16="http://schemas.microsoft.com/office/drawing/2014/main" id="{94063717-AD7C-497E-ABC2-BA6F4DEAC38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67767" y="2775838"/>
            <a:ext cx="914400" cy="914400"/>
          </a:xfrm>
          <a:prstGeom prst="rect">
            <a:avLst/>
          </a:prstGeom>
        </p:spPr>
      </p:pic>
      <p:pic>
        <p:nvPicPr>
          <p:cNvPr id="3" name="Graphic 2" descr="Repeat">
            <a:extLst>
              <a:ext uri="{FF2B5EF4-FFF2-40B4-BE49-F238E27FC236}">
                <a16:creationId xmlns:a16="http://schemas.microsoft.com/office/drawing/2014/main" id="{AEA87024-75BE-4A27-A2BD-1BF693E754A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9172" y="1894417"/>
            <a:ext cx="914400" cy="914400"/>
          </a:xfrm>
          <a:prstGeom prst="rect">
            <a:avLst/>
          </a:prstGeom>
        </p:spPr>
      </p:pic>
      <p:pic>
        <p:nvPicPr>
          <p:cNvPr id="33" name="Graphic 32" descr="Checklist">
            <a:extLst>
              <a:ext uri="{FF2B5EF4-FFF2-40B4-BE49-F238E27FC236}">
                <a16:creationId xmlns:a16="http://schemas.microsoft.com/office/drawing/2014/main" id="{21DC3025-E085-4F4D-B6E8-D16787FAA4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6635" y="1034886"/>
            <a:ext cx="914400" cy="914400"/>
          </a:xfrm>
          <a:prstGeom prst="rect">
            <a:avLst/>
          </a:prstGeom>
        </p:spPr>
      </p:pic>
      <p:pic>
        <p:nvPicPr>
          <p:cNvPr id="35" name="Graphic 34" descr="Repeat">
            <a:extLst>
              <a:ext uri="{FF2B5EF4-FFF2-40B4-BE49-F238E27FC236}">
                <a16:creationId xmlns:a16="http://schemas.microsoft.com/office/drawing/2014/main" id="{E3F43FEC-3BF4-4B71-91D3-9140BBA7F48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8040" y="1894417"/>
            <a:ext cx="914400" cy="914400"/>
          </a:xfrm>
          <a:prstGeom prst="rect">
            <a:avLst/>
          </a:prstGeom>
        </p:spPr>
      </p:pic>
      <p:pic>
        <p:nvPicPr>
          <p:cNvPr id="36" name="Graphic 35" descr="Thought bubble">
            <a:extLst>
              <a:ext uri="{FF2B5EF4-FFF2-40B4-BE49-F238E27FC236}">
                <a16:creationId xmlns:a16="http://schemas.microsoft.com/office/drawing/2014/main" id="{E3447162-5374-41ED-A3B4-0BF8868CB28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3066" y="368329"/>
            <a:ext cx="914400" cy="914400"/>
          </a:xfrm>
          <a:prstGeom prst="rect">
            <a:avLst/>
          </a:prstGeom>
        </p:spPr>
      </p:pic>
      <p:pic>
        <p:nvPicPr>
          <p:cNvPr id="45" name="Graphic 44" descr="Thought bubble">
            <a:extLst>
              <a:ext uri="{FF2B5EF4-FFF2-40B4-BE49-F238E27FC236}">
                <a16:creationId xmlns:a16="http://schemas.microsoft.com/office/drawing/2014/main" id="{95124A26-391A-4077-87A5-D999C5298BD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171502" y="341830"/>
            <a:ext cx="914400" cy="914400"/>
          </a:xfrm>
          <a:prstGeom prst="rect">
            <a:avLst/>
          </a:prstGeom>
        </p:spPr>
      </p:pic>
      <p:pic>
        <p:nvPicPr>
          <p:cNvPr id="46" name="Graphic 45" descr="Checklist">
            <a:extLst>
              <a:ext uri="{FF2B5EF4-FFF2-40B4-BE49-F238E27FC236}">
                <a16:creationId xmlns:a16="http://schemas.microsoft.com/office/drawing/2014/main" id="{6BDC82DA-F154-4D69-A38F-D1661606E9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73833" y="4988172"/>
            <a:ext cx="914400" cy="914400"/>
          </a:xfrm>
          <a:prstGeom prst="rect">
            <a:avLst/>
          </a:prstGeom>
        </p:spPr>
      </p:pic>
      <p:pic>
        <p:nvPicPr>
          <p:cNvPr id="47" name="Graphic 46" descr="Contract">
            <a:extLst>
              <a:ext uri="{FF2B5EF4-FFF2-40B4-BE49-F238E27FC236}">
                <a16:creationId xmlns:a16="http://schemas.microsoft.com/office/drawing/2014/main" id="{AA75816E-648C-4291-BCB0-004488E652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392612" y="4977667"/>
            <a:ext cx="914400" cy="914400"/>
          </a:xfrm>
          <a:prstGeom prst="rect">
            <a:avLst/>
          </a:prstGeom>
        </p:spPr>
      </p:pic>
      <p:pic>
        <p:nvPicPr>
          <p:cNvPr id="48" name="Graphic 47" descr="Repeat">
            <a:extLst>
              <a:ext uri="{FF2B5EF4-FFF2-40B4-BE49-F238E27FC236}">
                <a16:creationId xmlns:a16="http://schemas.microsoft.com/office/drawing/2014/main" id="{998798B6-A145-4452-A3DA-405B55E4E6B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73637" y="4937760"/>
            <a:ext cx="914400" cy="914400"/>
          </a:xfrm>
          <a:prstGeom prst="rect">
            <a:avLst/>
          </a:prstGeom>
        </p:spPr>
      </p:pic>
      <p:sp>
        <p:nvSpPr>
          <p:cNvPr id="49" name="Content Placeholder 2">
            <a:extLst>
              <a:ext uri="{FF2B5EF4-FFF2-40B4-BE49-F238E27FC236}">
                <a16:creationId xmlns:a16="http://schemas.microsoft.com/office/drawing/2014/main" id="{F086A26C-F8F2-4647-870B-A5F49A6EB26C}"/>
              </a:ext>
            </a:extLst>
          </p:cNvPr>
          <p:cNvSpPr txBox="1">
            <a:spLocks/>
          </p:cNvSpPr>
          <p:nvPr/>
        </p:nvSpPr>
        <p:spPr>
          <a:xfrm>
            <a:off x="2573572" y="89757"/>
            <a:ext cx="2242625" cy="453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a:t>
            </a:r>
            <a:r>
              <a:rPr lang="en-IN" dirty="0" err="1"/>
              <a:t>DHLBot</a:t>
            </a:r>
            <a:endParaRPr lang="en-IN" dirty="0"/>
          </a:p>
        </p:txBody>
      </p:sp>
      <p:sp>
        <p:nvSpPr>
          <p:cNvPr id="50" name="Content Placeholder 2">
            <a:extLst>
              <a:ext uri="{FF2B5EF4-FFF2-40B4-BE49-F238E27FC236}">
                <a16:creationId xmlns:a16="http://schemas.microsoft.com/office/drawing/2014/main" id="{D833427E-B395-4523-B62A-9F6D24C83E0F}"/>
              </a:ext>
            </a:extLst>
          </p:cNvPr>
          <p:cNvSpPr txBox="1">
            <a:spLocks/>
          </p:cNvSpPr>
          <p:nvPr/>
        </p:nvSpPr>
        <p:spPr>
          <a:xfrm>
            <a:off x="7792440" y="84289"/>
            <a:ext cx="2242625" cy="453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a:t>
            </a:r>
            <a:r>
              <a:rPr lang="en-IN" dirty="0" err="1"/>
              <a:t>DHLBot</a:t>
            </a:r>
            <a:endParaRPr lang="en-IN" dirty="0"/>
          </a:p>
        </p:txBody>
      </p:sp>
      <p:sp>
        <p:nvSpPr>
          <p:cNvPr id="51" name="Content Placeholder 2">
            <a:extLst>
              <a:ext uri="{FF2B5EF4-FFF2-40B4-BE49-F238E27FC236}">
                <a16:creationId xmlns:a16="http://schemas.microsoft.com/office/drawing/2014/main" id="{DF8B1B11-2200-45ED-9EE3-9DF965970047}"/>
              </a:ext>
            </a:extLst>
          </p:cNvPr>
          <p:cNvSpPr txBox="1">
            <a:spLocks/>
          </p:cNvSpPr>
          <p:nvPr/>
        </p:nvSpPr>
        <p:spPr>
          <a:xfrm>
            <a:off x="2754635" y="5862665"/>
            <a:ext cx="6969369" cy="10863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solidFill>
                  <a:srgbClr val="00B050"/>
                </a:solidFill>
              </a:rPr>
              <a:t>To know the status of a shipment or reschedule shipment or do insurance claims or deal with customs related issue, customer has to simply ask the @</a:t>
            </a:r>
            <a:r>
              <a:rPr lang="en-US" sz="2000" dirty="0" err="1">
                <a:solidFill>
                  <a:srgbClr val="00B050"/>
                </a:solidFill>
              </a:rPr>
              <a:t>DHLBot</a:t>
            </a:r>
            <a:r>
              <a:rPr lang="en-US" sz="2000" dirty="0">
                <a:solidFill>
                  <a:srgbClr val="00B050"/>
                </a:solidFill>
              </a:rPr>
              <a:t>. Only on escalation, human based service support is provided.</a:t>
            </a:r>
            <a:endParaRPr lang="en-IN" sz="2000" dirty="0">
              <a:solidFill>
                <a:srgbClr val="00B050"/>
              </a:solidFill>
            </a:endParaRPr>
          </a:p>
        </p:txBody>
      </p:sp>
      <p:pic>
        <p:nvPicPr>
          <p:cNvPr id="53" name="Graphic 52" descr="Grinning Face with No Fill">
            <a:extLst>
              <a:ext uri="{FF2B5EF4-FFF2-40B4-BE49-F238E27FC236}">
                <a16:creationId xmlns:a16="http://schemas.microsoft.com/office/drawing/2014/main" id="{B4628BBD-160A-4F0F-BE43-4C64B0A372D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891010" y="5814076"/>
            <a:ext cx="914400" cy="914400"/>
          </a:xfrm>
          <a:prstGeom prst="rect">
            <a:avLst/>
          </a:prstGeom>
        </p:spPr>
      </p:pic>
      <p:pic>
        <p:nvPicPr>
          <p:cNvPr id="54" name="Graphic 53" descr="Thought bubble">
            <a:extLst>
              <a:ext uri="{FF2B5EF4-FFF2-40B4-BE49-F238E27FC236}">
                <a16:creationId xmlns:a16="http://schemas.microsoft.com/office/drawing/2014/main" id="{B337A621-8FA2-4959-9DE9-A3A8923D3D8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485674" y="2408180"/>
            <a:ext cx="914400" cy="914400"/>
          </a:xfrm>
          <a:prstGeom prst="rect">
            <a:avLst/>
          </a:prstGeom>
        </p:spPr>
      </p:pic>
      <p:sp>
        <p:nvSpPr>
          <p:cNvPr id="55" name="Content Placeholder 2">
            <a:extLst>
              <a:ext uri="{FF2B5EF4-FFF2-40B4-BE49-F238E27FC236}">
                <a16:creationId xmlns:a16="http://schemas.microsoft.com/office/drawing/2014/main" id="{D81D42F7-6327-4F9F-810B-E5EBBC9F7721}"/>
              </a:ext>
            </a:extLst>
          </p:cNvPr>
          <p:cNvSpPr txBox="1">
            <a:spLocks/>
          </p:cNvSpPr>
          <p:nvPr/>
        </p:nvSpPr>
        <p:spPr>
          <a:xfrm>
            <a:off x="2535117" y="1294190"/>
            <a:ext cx="2657648" cy="62962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a:t>
            </a:r>
            <a:r>
              <a:rPr lang="en-US" dirty="0" err="1">
                <a:solidFill>
                  <a:srgbClr val="00B050"/>
                </a:solidFill>
              </a:rPr>
              <a:t>DHLBot</a:t>
            </a:r>
            <a:r>
              <a:rPr lang="en-US" dirty="0">
                <a:solidFill>
                  <a:srgbClr val="00B050"/>
                </a:solidFill>
              </a:rPr>
              <a:t> responds quickly, provides more personalized care and ease of contact   </a:t>
            </a:r>
            <a:endParaRPr lang="en-IN" dirty="0">
              <a:solidFill>
                <a:srgbClr val="00B050"/>
              </a:solidFill>
            </a:endParaRPr>
          </a:p>
        </p:txBody>
      </p:sp>
      <p:sp>
        <p:nvSpPr>
          <p:cNvPr id="56" name="Content Placeholder 2">
            <a:extLst>
              <a:ext uri="{FF2B5EF4-FFF2-40B4-BE49-F238E27FC236}">
                <a16:creationId xmlns:a16="http://schemas.microsoft.com/office/drawing/2014/main" id="{CA3496A2-955C-4FB7-87C0-F84B87CE0A63}"/>
              </a:ext>
            </a:extLst>
          </p:cNvPr>
          <p:cNvSpPr txBox="1">
            <a:spLocks/>
          </p:cNvSpPr>
          <p:nvPr/>
        </p:nvSpPr>
        <p:spPr>
          <a:xfrm>
            <a:off x="7621499" y="1245779"/>
            <a:ext cx="3060256" cy="81697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a:t>
            </a:r>
            <a:r>
              <a:rPr lang="en-US" dirty="0" err="1">
                <a:solidFill>
                  <a:srgbClr val="00B050"/>
                </a:solidFill>
              </a:rPr>
              <a:t>DHLBot</a:t>
            </a:r>
            <a:r>
              <a:rPr lang="en-US" dirty="0">
                <a:solidFill>
                  <a:srgbClr val="00B050"/>
                </a:solidFill>
              </a:rPr>
              <a:t> provides and confirms details of package booked through notification before shipping, to avoid wrong shipping</a:t>
            </a:r>
            <a:endParaRPr lang="en-IN" dirty="0">
              <a:solidFill>
                <a:srgbClr val="00B050"/>
              </a:solidFill>
            </a:endParaRPr>
          </a:p>
        </p:txBody>
      </p:sp>
      <p:pic>
        <p:nvPicPr>
          <p:cNvPr id="57" name="Graphic 56" descr="Handshake">
            <a:extLst>
              <a:ext uri="{FF2B5EF4-FFF2-40B4-BE49-F238E27FC236}">
                <a16:creationId xmlns:a16="http://schemas.microsoft.com/office/drawing/2014/main" id="{599B63CE-847D-425E-A819-0D836279D9A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724004" y="5852160"/>
            <a:ext cx="914400" cy="914400"/>
          </a:xfrm>
          <a:prstGeom prst="rect">
            <a:avLst/>
          </a:prstGeom>
        </p:spPr>
      </p:pic>
      <p:sp>
        <p:nvSpPr>
          <p:cNvPr id="58" name="Content Placeholder 2">
            <a:extLst>
              <a:ext uri="{FF2B5EF4-FFF2-40B4-BE49-F238E27FC236}">
                <a16:creationId xmlns:a16="http://schemas.microsoft.com/office/drawing/2014/main" id="{4130F085-E297-4214-9780-A4A72ADAD7B4}"/>
              </a:ext>
            </a:extLst>
          </p:cNvPr>
          <p:cNvSpPr txBox="1">
            <a:spLocks/>
          </p:cNvSpPr>
          <p:nvPr/>
        </p:nvSpPr>
        <p:spPr>
          <a:xfrm>
            <a:off x="6196852" y="4576617"/>
            <a:ext cx="3012020" cy="73790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a:t>
            </a:r>
            <a:r>
              <a:rPr lang="en-US" dirty="0" err="1">
                <a:solidFill>
                  <a:srgbClr val="00B050"/>
                </a:solidFill>
              </a:rPr>
              <a:t>DHLBot</a:t>
            </a:r>
            <a:r>
              <a:rPr lang="en-US" dirty="0">
                <a:solidFill>
                  <a:srgbClr val="00B050"/>
                </a:solidFill>
              </a:rPr>
              <a:t> helps customers in clearing customs related issue by allowing live uploading of Proofs, invoice etc.</a:t>
            </a:r>
            <a:endParaRPr lang="en-IN" dirty="0">
              <a:solidFill>
                <a:srgbClr val="00B050"/>
              </a:solidFill>
            </a:endParaRPr>
          </a:p>
        </p:txBody>
      </p:sp>
    </p:spTree>
    <p:extLst>
      <p:ext uri="{BB962C8B-B14F-4D97-AF65-F5344CB8AC3E}">
        <p14:creationId xmlns:p14="http://schemas.microsoft.com/office/powerpoint/2010/main" val="359558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79E60CEE-8E1F-40A1-AE12-C48C8CB83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658" y="3382623"/>
            <a:ext cx="1797215" cy="893661"/>
          </a:xfrm>
          <a:prstGeom prst="rect">
            <a:avLst/>
          </a:prstGeom>
        </p:spPr>
      </p:pic>
      <p:pic>
        <p:nvPicPr>
          <p:cNvPr id="6" name="Graphic 5" descr="Gears">
            <a:extLst>
              <a:ext uri="{FF2B5EF4-FFF2-40B4-BE49-F238E27FC236}">
                <a16:creationId xmlns:a16="http://schemas.microsoft.com/office/drawing/2014/main" id="{472A4C5C-329B-4930-BE8D-AB3276CDAB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2966" y="2356179"/>
            <a:ext cx="914400" cy="914400"/>
          </a:xfrm>
          <a:prstGeom prst="rect">
            <a:avLst/>
          </a:prstGeom>
        </p:spPr>
      </p:pic>
      <p:pic>
        <p:nvPicPr>
          <p:cNvPr id="7" name="Graphic 6" descr="Thought bubble">
            <a:extLst>
              <a:ext uri="{FF2B5EF4-FFF2-40B4-BE49-F238E27FC236}">
                <a16:creationId xmlns:a16="http://schemas.microsoft.com/office/drawing/2014/main" id="{CE837BB3-37F2-4C67-87D7-2130D537A1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8138" y="2544402"/>
            <a:ext cx="914400" cy="914400"/>
          </a:xfrm>
          <a:prstGeom prst="rect">
            <a:avLst/>
          </a:prstGeom>
        </p:spPr>
      </p:pic>
      <p:pic>
        <p:nvPicPr>
          <p:cNvPr id="8" name="Graphic 7" descr="Chat">
            <a:extLst>
              <a:ext uri="{FF2B5EF4-FFF2-40B4-BE49-F238E27FC236}">
                <a16:creationId xmlns:a16="http://schemas.microsoft.com/office/drawing/2014/main" id="{12BE9252-450F-46EE-8E1E-FA9DB407ED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99272" y="1908678"/>
            <a:ext cx="914400" cy="914400"/>
          </a:xfrm>
          <a:prstGeom prst="rect">
            <a:avLst/>
          </a:prstGeom>
        </p:spPr>
      </p:pic>
      <p:pic>
        <p:nvPicPr>
          <p:cNvPr id="9" name="Content Placeholder 4" descr="Man">
            <a:extLst>
              <a:ext uri="{FF2B5EF4-FFF2-40B4-BE49-F238E27FC236}">
                <a16:creationId xmlns:a16="http://schemas.microsoft.com/office/drawing/2014/main" id="{BEC7B605-FA0B-49B1-9C76-4FA667DFA8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5336" y="2471873"/>
            <a:ext cx="914400" cy="914400"/>
          </a:xfrm>
          <a:prstGeom prst="rect">
            <a:avLst/>
          </a:prstGeom>
        </p:spPr>
      </p:pic>
      <p:pic>
        <p:nvPicPr>
          <p:cNvPr id="11" name="Graphic 10" descr="Handshake">
            <a:extLst>
              <a:ext uri="{FF2B5EF4-FFF2-40B4-BE49-F238E27FC236}">
                <a16:creationId xmlns:a16="http://schemas.microsoft.com/office/drawing/2014/main" id="{C6C7A4B6-8DF5-479B-8739-FE89D71A3E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5367" y="5935636"/>
            <a:ext cx="914400" cy="914400"/>
          </a:xfrm>
          <a:prstGeom prst="rect">
            <a:avLst/>
          </a:prstGeom>
        </p:spPr>
      </p:pic>
      <p:pic>
        <p:nvPicPr>
          <p:cNvPr id="12" name="Graphic 11" descr="Grinning Face with No Fill">
            <a:extLst>
              <a:ext uri="{FF2B5EF4-FFF2-40B4-BE49-F238E27FC236}">
                <a16:creationId xmlns:a16="http://schemas.microsoft.com/office/drawing/2014/main" id="{98B823D3-9CC0-43CF-989A-8DC92AB046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83905" y="5827800"/>
            <a:ext cx="914400" cy="914400"/>
          </a:xfrm>
          <a:prstGeom prst="rect">
            <a:avLst/>
          </a:prstGeom>
        </p:spPr>
      </p:pic>
      <p:pic>
        <p:nvPicPr>
          <p:cNvPr id="16" name="Graphic 15" descr="Radio microphone">
            <a:extLst>
              <a:ext uri="{FF2B5EF4-FFF2-40B4-BE49-F238E27FC236}">
                <a16:creationId xmlns:a16="http://schemas.microsoft.com/office/drawing/2014/main" id="{770A15D9-39BF-4063-834B-7166724FC8C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752768" y="3028122"/>
            <a:ext cx="914400" cy="914400"/>
          </a:xfrm>
          <a:prstGeom prst="rect">
            <a:avLst/>
          </a:prstGeom>
        </p:spPr>
      </p:pic>
      <p:sp>
        <p:nvSpPr>
          <p:cNvPr id="20" name="Rectangle 19">
            <a:extLst>
              <a:ext uri="{FF2B5EF4-FFF2-40B4-BE49-F238E27FC236}">
                <a16:creationId xmlns:a16="http://schemas.microsoft.com/office/drawing/2014/main" id="{A12099AC-2A33-4E20-96B2-7339E2644D64}"/>
              </a:ext>
            </a:extLst>
          </p:cNvPr>
          <p:cNvSpPr/>
          <p:nvPr/>
        </p:nvSpPr>
        <p:spPr>
          <a:xfrm>
            <a:off x="2732201" y="1895030"/>
            <a:ext cx="1069367" cy="2213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25" name="Content Placeholder 2">
            <a:extLst>
              <a:ext uri="{FF2B5EF4-FFF2-40B4-BE49-F238E27FC236}">
                <a16:creationId xmlns:a16="http://schemas.microsoft.com/office/drawing/2014/main" id="{022EC06A-9178-4100-8EC9-3146FA020761}"/>
              </a:ext>
            </a:extLst>
          </p:cNvPr>
          <p:cNvSpPr txBox="1">
            <a:spLocks/>
          </p:cNvSpPr>
          <p:nvPr/>
        </p:nvSpPr>
        <p:spPr>
          <a:xfrm>
            <a:off x="2085332" y="1266050"/>
            <a:ext cx="2657648" cy="62962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a:t>
            </a:r>
            <a:r>
              <a:rPr lang="en-US" dirty="0" err="1">
                <a:solidFill>
                  <a:srgbClr val="00B050"/>
                </a:solidFill>
              </a:rPr>
              <a:t>DHLBot</a:t>
            </a:r>
            <a:r>
              <a:rPr lang="en-US" dirty="0">
                <a:solidFill>
                  <a:srgbClr val="00B050"/>
                </a:solidFill>
              </a:rPr>
              <a:t> takes Voice and Text as input. Allows image upload too</a:t>
            </a:r>
            <a:endParaRPr lang="en-IN" dirty="0">
              <a:solidFill>
                <a:srgbClr val="00B050"/>
              </a:solidFill>
            </a:endParaRPr>
          </a:p>
        </p:txBody>
      </p:sp>
      <p:sp>
        <p:nvSpPr>
          <p:cNvPr id="26" name="Content Placeholder 2">
            <a:extLst>
              <a:ext uri="{FF2B5EF4-FFF2-40B4-BE49-F238E27FC236}">
                <a16:creationId xmlns:a16="http://schemas.microsoft.com/office/drawing/2014/main" id="{B9B30F1B-E87F-4247-9CC9-93653E25128D}"/>
              </a:ext>
            </a:extLst>
          </p:cNvPr>
          <p:cNvSpPr txBox="1">
            <a:spLocks/>
          </p:cNvSpPr>
          <p:nvPr/>
        </p:nvSpPr>
        <p:spPr>
          <a:xfrm>
            <a:off x="1676425" y="4276284"/>
            <a:ext cx="3323774" cy="71466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Interface can be in a Mobile or a dedicated hardware like Raspberry Pi which uses Google Personal Assistant</a:t>
            </a:r>
            <a:endParaRPr lang="en-IN" dirty="0">
              <a:solidFill>
                <a:srgbClr val="00B050"/>
              </a:solidFill>
            </a:endParaRPr>
          </a:p>
        </p:txBody>
      </p:sp>
      <p:sp>
        <p:nvSpPr>
          <p:cNvPr id="27" name="Content Placeholder 2">
            <a:extLst>
              <a:ext uri="{FF2B5EF4-FFF2-40B4-BE49-F238E27FC236}">
                <a16:creationId xmlns:a16="http://schemas.microsoft.com/office/drawing/2014/main" id="{8D2EA81F-F4A7-4F65-BEED-B2D31B4BD4BA}"/>
              </a:ext>
            </a:extLst>
          </p:cNvPr>
          <p:cNvSpPr txBox="1">
            <a:spLocks/>
          </p:cNvSpPr>
          <p:nvPr/>
        </p:nvSpPr>
        <p:spPr>
          <a:xfrm>
            <a:off x="5000199" y="920983"/>
            <a:ext cx="3454205" cy="77664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Business Logic, AI, ML and Bot Infra using Google Cloud and Google APIs. It is connected with Freight IT Infrastructure to get details in Realtime</a:t>
            </a:r>
            <a:endParaRPr lang="en-IN" dirty="0">
              <a:solidFill>
                <a:srgbClr val="00B050"/>
              </a:solidFill>
            </a:endParaRPr>
          </a:p>
        </p:txBody>
      </p:sp>
      <p:sp>
        <p:nvSpPr>
          <p:cNvPr id="28" name="Content Placeholder 2">
            <a:extLst>
              <a:ext uri="{FF2B5EF4-FFF2-40B4-BE49-F238E27FC236}">
                <a16:creationId xmlns:a16="http://schemas.microsoft.com/office/drawing/2014/main" id="{E96F8FF0-1DDD-4674-971E-EF3CA8D8EE82}"/>
              </a:ext>
            </a:extLst>
          </p:cNvPr>
          <p:cNvSpPr txBox="1">
            <a:spLocks/>
          </p:cNvSpPr>
          <p:nvPr/>
        </p:nvSpPr>
        <p:spPr>
          <a:xfrm>
            <a:off x="8915189" y="1722627"/>
            <a:ext cx="2657648" cy="62962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Freight Company and Service support to get data in Realtime. And for any Human interactions</a:t>
            </a:r>
            <a:endParaRPr lang="en-IN" dirty="0">
              <a:solidFill>
                <a:srgbClr val="00B050"/>
              </a:solidFill>
            </a:endParaRPr>
          </a:p>
        </p:txBody>
      </p:sp>
      <p:sp>
        <p:nvSpPr>
          <p:cNvPr id="29" name="Rectangle 28">
            <a:extLst>
              <a:ext uri="{FF2B5EF4-FFF2-40B4-BE49-F238E27FC236}">
                <a16:creationId xmlns:a16="http://schemas.microsoft.com/office/drawing/2014/main" id="{758F7F78-7B15-4FF9-8148-FBF8FF334C00}"/>
              </a:ext>
            </a:extLst>
          </p:cNvPr>
          <p:cNvSpPr/>
          <p:nvPr/>
        </p:nvSpPr>
        <p:spPr>
          <a:xfrm>
            <a:off x="3968138" y="6022169"/>
            <a:ext cx="4486266" cy="646331"/>
          </a:xfrm>
          <a:prstGeom prst="rect">
            <a:avLst/>
          </a:prstGeom>
        </p:spPr>
        <p:txBody>
          <a:bodyPr wrap="square">
            <a:spAutoFit/>
          </a:bodyPr>
          <a:lstStyle/>
          <a:p>
            <a:pPr algn="ctr"/>
            <a:r>
              <a:rPr lang="en-US" b="1" dirty="0"/>
              <a:t>Conversation is the new UI! Improves customer experience and ramp up loyalty</a:t>
            </a:r>
            <a:endParaRPr lang="en-IN" b="1" dirty="0"/>
          </a:p>
        </p:txBody>
      </p:sp>
      <p:pic>
        <p:nvPicPr>
          <p:cNvPr id="30" name="Graphic 29" descr="Box trolley">
            <a:extLst>
              <a:ext uri="{FF2B5EF4-FFF2-40B4-BE49-F238E27FC236}">
                <a16:creationId xmlns:a16="http://schemas.microsoft.com/office/drawing/2014/main" id="{BB3FDDE0-ACC8-4F54-811D-00575477108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089304" y="4472988"/>
            <a:ext cx="914400" cy="914400"/>
          </a:xfrm>
          <a:prstGeom prst="rect">
            <a:avLst/>
          </a:prstGeom>
        </p:spPr>
      </p:pic>
      <p:pic>
        <p:nvPicPr>
          <p:cNvPr id="31" name="Graphic 30" descr="Map with pin">
            <a:extLst>
              <a:ext uri="{FF2B5EF4-FFF2-40B4-BE49-F238E27FC236}">
                <a16:creationId xmlns:a16="http://schemas.microsoft.com/office/drawing/2014/main" id="{3D14CC1C-9380-4294-9BDD-E345D7881AF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039606" y="4472988"/>
            <a:ext cx="914400" cy="914400"/>
          </a:xfrm>
          <a:prstGeom prst="rect">
            <a:avLst/>
          </a:prstGeom>
        </p:spPr>
      </p:pic>
      <p:sp>
        <p:nvSpPr>
          <p:cNvPr id="32" name="Rectangle 31">
            <a:extLst>
              <a:ext uri="{FF2B5EF4-FFF2-40B4-BE49-F238E27FC236}">
                <a16:creationId xmlns:a16="http://schemas.microsoft.com/office/drawing/2014/main" id="{CC59D286-A260-4C31-83A8-E768D4E6878B}"/>
              </a:ext>
            </a:extLst>
          </p:cNvPr>
          <p:cNvSpPr/>
          <p:nvPr/>
        </p:nvSpPr>
        <p:spPr>
          <a:xfrm>
            <a:off x="5790889" y="4353836"/>
            <a:ext cx="2342536" cy="116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3" name="Graphic 32" descr="Arrow: Slight curve">
            <a:extLst>
              <a:ext uri="{FF2B5EF4-FFF2-40B4-BE49-F238E27FC236}">
                <a16:creationId xmlns:a16="http://schemas.microsoft.com/office/drawing/2014/main" id="{F60D1950-81C1-460E-AD16-A052985A80F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rot="16200000">
            <a:off x="6434152" y="3343902"/>
            <a:ext cx="914400" cy="914400"/>
          </a:xfrm>
          <a:prstGeom prst="rect">
            <a:avLst/>
          </a:prstGeom>
        </p:spPr>
      </p:pic>
      <p:pic>
        <p:nvPicPr>
          <p:cNvPr id="34" name="Picture 33">
            <a:extLst>
              <a:ext uri="{FF2B5EF4-FFF2-40B4-BE49-F238E27FC236}">
                <a16:creationId xmlns:a16="http://schemas.microsoft.com/office/drawing/2014/main" id="{80D020DF-6F8E-4796-889B-168CAFAEB4E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23007" y="1915515"/>
            <a:ext cx="1408986" cy="474892"/>
          </a:xfrm>
          <a:prstGeom prst="rect">
            <a:avLst/>
          </a:prstGeom>
        </p:spPr>
      </p:pic>
      <p:pic>
        <p:nvPicPr>
          <p:cNvPr id="35" name="Picture 34">
            <a:extLst>
              <a:ext uri="{FF2B5EF4-FFF2-40B4-BE49-F238E27FC236}">
                <a16:creationId xmlns:a16="http://schemas.microsoft.com/office/drawing/2014/main" id="{E216074F-7685-4523-BEE1-B2CC78385D5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080627" y="1710484"/>
            <a:ext cx="1203535" cy="902651"/>
          </a:xfrm>
          <a:prstGeom prst="rect">
            <a:avLst/>
          </a:prstGeom>
        </p:spPr>
      </p:pic>
      <p:pic>
        <p:nvPicPr>
          <p:cNvPr id="36" name="Picture 35" descr="A close up of a sign&#10;&#10;Description generated with very high confidence">
            <a:extLst>
              <a:ext uri="{FF2B5EF4-FFF2-40B4-BE49-F238E27FC236}">
                <a16:creationId xmlns:a16="http://schemas.microsoft.com/office/drawing/2014/main" id="{EABEE3D1-EEC0-44B3-9703-F02BEA6FF80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041153" y="3776966"/>
            <a:ext cx="564019" cy="564019"/>
          </a:xfrm>
          <a:prstGeom prst="rect">
            <a:avLst/>
          </a:prstGeom>
        </p:spPr>
      </p:pic>
      <p:pic>
        <p:nvPicPr>
          <p:cNvPr id="38" name="Picture 37" descr="A close up of a logo&#10;&#10;Description generated with very high confidence">
            <a:extLst>
              <a:ext uri="{FF2B5EF4-FFF2-40B4-BE49-F238E27FC236}">
                <a16:creationId xmlns:a16="http://schemas.microsoft.com/office/drawing/2014/main" id="{A0613543-5379-46BD-A76C-8E051E142F9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047031" y="1935495"/>
            <a:ext cx="479137" cy="601969"/>
          </a:xfrm>
          <a:prstGeom prst="rect">
            <a:avLst/>
          </a:prstGeom>
        </p:spPr>
      </p:pic>
      <p:pic>
        <p:nvPicPr>
          <p:cNvPr id="39" name="Graphic 38" descr="Repeat">
            <a:extLst>
              <a:ext uri="{FF2B5EF4-FFF2-40B4-BE49-F238E27FC236}">
                <a16:creationId xmlns:a16="http://schemas.microsoft.com/office/drawing/2014/main" id="{AF83D103-ADE6-490E-95E5-0B2F5C206C10}"/>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345072" y="2534947"/>
            <a:ext cx="914400" cy="914400"/>
          </a:xfrm>
          <a:prstGeom prst="rect">
            <a:avLst/>
          </a:prstGeom>
        </p:spPr>
      </p:pic>
      <p:sp>
        <p:nvSpPr>
          <p:cNvPr id="40" name="Rectangle 39">
            <a:extLst>
              <a:ext uri="{FF2B5EF4-FFF2-40B4-BE49-F238E27FC236}">
                <a16:creationId xmlns:a16="http://schemas.microsoft.com/office/drawing/2014/main" id="{A28A715C-9128-421F-9886-8F6AE59763F2}"/>
              </a:ext>
            </a:extLst>
          </p:cNvPr>
          <p:cNvSpPr/>
          <p:nvPr/>
        </p:nvSpPr>
        <p:spPr>
          <a:xfrm>
            <a:off x="9139784" y="2376284"/>
            <a:ext cx="2242449" cy="889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1" name="Graphic 40" descr="Repeat">
            <a:extLst>
              <a:ext uri="{FF2B5EF4-FFF2-40B4-BE49-F238E27FC236}">
                <a16:creationId xmlns:a16="http://schemas.microsoft.com/office/drawing/2014/main" id="{3B0CB679-78D4-490C-A212-19ACE7C697F2}"/>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199959" y="2485484"/>
            <a:ext cx="914400" cy="914400"/>
          </a:xfrm>
          <a:prstGeom prst="rect">
            <a:avLst/>
          </a:prstGeom>
        </p:spPr>
      </p:pic>
      <p:pic>
        <p:nvPicPr>
          <p:cNvPr id="42" name="Graphic 41" descr="Repeat">
            <a:extLst>
              <a:ext uri="{FF2B5EF4-FFF2-40B4-BE49-F238E27FC236}">
                <a16:creationId xmlns:a16="http://schemas.microsoft.com/office/drawing/2014/main" id="{B8A35331-07E0-470C-B2A3-FD3D6363A22C}"/>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26981" y="2468223"/>
            <a:ext cx="914400" cy="914400"/>
          </a:xfrm>
          <a:prstGeom prst="rect">
            <a:avLst/>
          </a:prstGeom>
        </p:spPr>
      </p:pic>
      <p:sp>
        <p:nvSpPr>
          <p:cNvPr id="43" name="Content Placeholder 2">
            <a:extLst>
              <a:ext uri="{FF2B5EF4-FFF2-40B4-BE49-F238E27FC236}">
                <a16:creationId xmlns:a16="http://schemas.microsoft.com/office/drawing/2014/main" id="{1C3401D5-DF45-427B-B6C9-F0FEEC994547}"/>
              </a:ext>
            </a:extLst>
          </p:cNvPr>
          <p:cNvSpPr txBox="1">
            <a:spLocks/>
          </p:cNvSpPr>
          <p:nvPr/>
        </p:nvSpPr>
        <p:spPr>
          <a:xfrm>
            <a:off x="8084181" y="4998569"/>
            <a:ext cx="2657648" cy="80144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IOTs attached to shipping vehicle provides real time transit details to Customer in Google Map</a:t>
            </a:r>
            <a:endParaRPr lang="en-IN" dirty="0">
              <a:solidFill>
                <a:srgbClr val="00B050"/>
              </a:solidFill>
            </a:endParaRPr>
          </a:p>
        </p:txBody>
      </p:sp>
      <p:pic>
        <p:nvPicPr>
          <p:cNvPr id="44" name="Picture 43" descr="A close up of a card&#10;&#10;Description generated with high confidence">
            <a:extLst>
              <a:ext uri="{FF2B5EF4-FFF2-40B4-BE49-F238E27FC236}">
                <a16:creationId xmlns:a16="http://schemas.microsoft.com/office/drawing/2014/main" id="{9B2DB4FD-FD92-425F-922E-13BDC58F46B9}"/>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32846" y="4862181"/>
            <a:ext cx="1381657" cy="777453"/>
          </a:xfrm>
          <a:prstGeom prst="rect">
            <a:avLst/>
          </a:prstGeom>
        </p:spPr>
      </p:pic>
      <p:sp>
        <p:nvSpPr>
          <p:cNvPr id="47" name="Arrow: Left-Right 46">
            <a:extLst>
              <a:ext uri="{FF2B5EF4-FFF2-40B4-BE49-F238E27FC236}">
                <a16:creationId xmlns:a16="http://schemas.microsoft.com/office/drawing/2014/main" id="{B6671480-D8A4-4463-A336-EF14960E86D0}"/>
              </a:ext>
            </a:extLst>
          </p:cNvPr>
          <p:cNvSpPr/>
          <p:nvPr/>
        </p:nvSpPr>
        <p:spPr>
          <a:xfrm rot="5400000">
            <a:off x="333273" y="4055063"/>
            <a:ext cx="818006" cy="349741"/>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Content Placeholder 2">
            <a:extLst>
              <a:ext uri="{FF2B5EF4-FFF2-40B4-BE49-F238E27FC236}">
                <a16:creationId xmlns:a16="http://schemas.microsoft.com/office/drawing/2014/main" id="{8A8CF56F-8F3A-443E-B14E-4C68F0691617}"/>
              </a:ext>
            </a:extLst>
          </p:cNvPr>
          <p:cNvSpPr txBox="1">
            <a:spLocks/>
          </p:cNvSpPr>
          <p:nvPr/>
        </p:nvSpPr>
        <p:spPr>
          <a:xfrm>
            <a:off x="1221217" y="5136044"/>
            <a:ext cx="2633274" cy="48545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All payments/Refunds are done using Google Play Store</a:t>
            </a:r>
            <a:endParaRPr lang="en-IN" dirty="0">
              <a:solidFill>
                <a:srgbClr val="00B050"/>
              </a:solidFill>
            </a:endParaRPr>
          </a:p>
        </p:txBody>
      </p:sp>
      <p:pic>
        <p:nvPicPr>
          <p:cNvPr id="50" name="Graphic 49" descr="Return">
            <a:extLst>
              <a:ext uri="{FF2B5EF4-FFF2-40B4-BE49-F238E27FC236}">
                <a16:creationId xmlns:a16="http://schemas.microsoft.com/office/drawing/2014/main" id="{32555AB3-1669-4E59-AF7B-B0D328955DD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rot="16200000" flipH="1">
            <a:off x="8702150" y="3801101"/>
            <a:ext cx="914400" cy="914400"/>
          </a:xfrm>
          <a:prstGeom prst="rect">
            <a:avLst/>
          </a:prstGeom>
        </p:spPr>
      </p:pic>
      <p:sp>
        <p:nvSpPr>
          <p:cNvPr id="51" name="Content Placeholder 2">
            <a:extLst>
              <a:ext uri="{FF2B5EF4-FFF2-40B4-BE49-F238E27FC236}">
                <a16:creationId xmlns:a16="http://schemas.microsoft.com/office/drawing/2014/main" id="{1F4E169E-0A1D-48E5-A547-1328A0F4DFE9}"/>
              </a:ext>
            </a:extLst>
          </p:cNvPr>
          <p:cNvSpPr txBox="1">
            <a:spLocks/>
          </p:cNvSpPr>
          <p:nvPr/>
        </p:nvSpPr>
        <p:spPr>
          <a:xfrm>
            <a:off x="9661122" y="4092715"/>
            <a:ext cx="2104812" cy="38787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Freight Company does the shipping</a:t>
            </a:r>
            <a:endParaRPr lang="en-IN" dirty="0">
              <a:solidFill>
                <a:srgbClr val="00B050"/>
              </a:solidFill>
            </a:endParaRPr>
          </a:p>
        </p:txBody>
      </p:sp>
      <p:sp>
        <p:nvSpPr>
          <p:cNvPr id="52" name="Content Placeholder 2">
            <a:extLst>
              <a:ext uri="{FF2B5EF4-FFF2-40B4-BE49-F238E27FC236}">
                <a16:creationId xmlns:a16="http://schemas.microsoft.com/office/drawing/2014/main" id="{5D1E0B0F-1565-485F-83F6-D1335842F5AC}"/>
              </a:ext>
            </a:extLst>
          </p:cNvPr>
          <p:cNvSpPr txBox="1">
            <a:spLocks/>
          </p:cNvSpPr>
          <p:nvPr/>
        </p:nvSpPr>
        <p:spPr>
          <a:xfrm>
            <a:off x="1965" y="337995"/>
            <a:ext cx="1866305" cy="274002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User gets Realtime quote, live transit details, Delivery time/details in calendar and gets address/order details to confirm booking. Remote user gets notified about the package so that they can confirm the address and details prior to shipping is done. This avoid wrong shipping address and unwanted wrong shipping's</a:t>
            </a:r>
            <a:endParaRPr lang="en-IN" dirty="0">
              <a:solidFill>
                <a:srgbClr val="00B050"/>
              </a:solidFill>
            </a:endParaRPr>
          </a:p>
        </p:txBody>
      </p:sp>
      <p:sp>
        <p:nvSpPr>
          <p:cNvPr id="53" name="Content Placeholder 2">
            <a:extLst>
              <a:ext uri="{FF2B5EF4-FFF2-40B4-BE49-F238E27FC236}">
                <a16:creationId xmlns:a16="http://schemas.microsoft.com/office/drawing/2014/main" id="{81A19774-94FD-4F4D-A26A-47CD9B70AB5A}"/>
              </a:ext>
            </a:extLst>
          </p:cNvPr>
          <p:cNvSpPr txBox="1">
            <a:spLocks/>
          </p:cNvSpPr>
          <p:nvPr/>
        </p:nvSpPr>
        <p:spPr>
          <a:xfrm>
            <a:off x="7121491" y="3986292"/>
            <a:ext cx="2104812" cy="24970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IOT Functions</a:t>
            </a:r>
            <a:endParaRPr lang="en-IN" dirty="0">
              <a:solidFill>
                <a:srgbClr val="00B050"/>
              </a:solidFill>
            </a:endParaRPr>
          </a:p>
        </p:txBody>
      </p:sp>
      <p:sp>
        <p:nvSpPr>
          <p:cNvPr id="54" name="Content Placeholder 2">
            <a:extLst>
              <a:ext uri="{FF2B5EF4-FFF2-40B4-BE49-F238E27FC236}">
                <a16:creationId xmlns:a16="http://schemas.microsoft.com/office/drawing/2014/main" id="{E7D0D082-E8BD-4997-997B-AC430A7A36DF}"/>
              </a:ext>
            </a:extLst>
          </p:cNvPr>
          <p:cNvSpPr txBox="1">
            <a:spLocks/>
          </p:cNvSpPr>
          <p:nvPr/>
        </p:nvSpPr>
        <p:spPr>
          <a:xfrm>
            <a:off x="8611981" y="3292891"/>
            <a:ext cx="3298053" cy="55777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B050"/>
                </a:solidFill>
              </a:rPr>
              <a:t>BOT connected to Global Exchange Data and DHL IT Systems to Place/Cancel/Modify Orders and even get quotes</a:t>
            </a:r>
            <a:endParaRPr lang="en-IN" dirty="0">
              <a:solidFill>
                <a:srgbClr val="00B050"/>
              </a:solidFill>
            </a:endParaRPr>
          </a:p>
        </p:txBody>
      </p:sp>
      <p:pic>
        <p:nvPicPr>
          <p:cNvPr id="3" name="Picture 2" descr="A picture containing thing&#10;&#10;Description generated with high confidence">
            <a:extLst>
              <a:ext uri="{FF2B5EF4-FFF2-40B4-BE49-F238E27FC236}">
                <a16:creationId xmlns:a16="http://schemas.microsoft.com/office/drawing/2014/main" id="{DFBD5492-58D5-421D-AA38-831AA2A65230}"/>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164419" y="1988964"/>
            <a:ext cx="475559" cy="624171"/>
          </a:xfrm>
          <a:prstGeom prst="rect">
            <a:avLst/>
          </a:prstGeom>
        </p:spPr>
      </p:pic>
      <p:pic>
        <p:nvPicPr>
          <p:cNvPr id="4" name="Picture 3">
            <a:extLst>
              <a:ext uri="{FF2B5EF4-FFF2-40B4-BE49-F238E27FC236}">
                <a16:creationId xmlns:a16="http://schemas.microsoft.com/office/drawing/2014/main" id="{E5EA0734-7E2F-40D8-B4A0-3B423435E206}"/>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0404918" y="2410421"/>
            <a:ext cx="820823" cy="820823"/>
          </a:xfrm>
          <a:prstGeom prst="rect">
            <a:avLst/>
          </a:prstGeom>
        </p:spPr>
      </p:pic>
      <p:pic>
        <p:nvPicPr>
          <p:cNvPr id="13" name="Picture 12" descr="A picture containing thing, object&#10;&#10;Description generated with high confidence">
            <a:extLst>
              <a:ext uri="{FF2B5EF4-FFF2-40B4-BE49-F238E27FC236}">
                <a16:creationId xmlns:a16="http://schemas.microsoft.com/office/drawing/2014/main" id="{1AF2E36D-0469-48EC-ADB7-27F1839EB6FE}"/>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9376560" y="2468223"/>
            <a:ext cx="774605" cy="774605"/>
          </a:xfrm>
          <a:prstGeom prst="rect">
            <a:avLst/>
          </a:prstGeom>
        </p:spPr>
      </p:pic>
    </p:spTree>
    <p:extLst>
      <p:ext uri="{BB962C8B-B14F-4D97-AF65-F5344CB8AC3E}">
        <p14:creationId xmlns:p14="http://schemas.microsoft.com/office/powerpoint/2010/main" val="312307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79E60CEE-8E1F-40A1-AE12-C48C8CB83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658" y="3157337"/>
            <a:ext cx="1797215" cy="893661"/>
          </a:xfrm>
          <a:prstGeom prst="rect">
            <a:avLst/>
          </a:prstGeom>
        </p:spPr>
      </p:pic>
      <p:pic>
        <p:nvPicPr>
          <p:cNvPr id="6" name="Graphic 5" descr="Gears">
            <a:extLst>
              <a:ext uri="{FF2B5EF4-FFF2-40B4-BE49-F238E27FC236}">
                <a16:creationId xmlns:a16="http://schemas.microsoft.com/office/drawing/2014/main" id="{472A4C5C-329B-4930-BE8D-AB3276CDAB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2966" y="2356179"/>
            <a:ext cx="914400" cy="914400"/>
          </a:xfrm>
          <a:prstGeom prst="rect">
            <a:avLst/>
          </a:prstGeom>
        </p:spPr>
      </p:pic>
      <p:pic>
        <p:nvPicPr>
          <p:cNvPr id="7" name="Graphic 6" descr="Thought bubble">
            <a:extLst>
              <a:ext uri="{FF2B5EF4-FFF2-40B4-BE49-F238E27FC236}">
                <a16:creationId xmlns:a16="http://schemas.microsoft.com/office/drawing/2014/main" id="{CE837BB3-37F2-4C67-87D7-2130D537A1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8138" y="2544402"/>
            <a:ext cx="914400" cy="914400"/>
          </a:xfrm>
          <a:prstGeom prst="rect">
            <a:avLst/>
          </a:prstGeom>
        </p:spPr>
      </p:pic>
      <p:pic>
        <p:nvPicPr>
          <p:cNvPr id="8" name="Graphic 7" descr="Chat">
            <a:extLst>
              <a:ext uri="{FF2B5EF4-FFF2-40B4-BE49-F238E27FC236}">
                <a16:creationId xmlns:a16="http://schemas.microsoft.com/office/drawing/2014/main" id="{12BE9252-450F-46EE-8E1E-FA9DB407ED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99272" y="1908678"/>
            <a:ext cx="914400" cy="914400"/>
          </a:xfrm>
          <a:prstGeom prst="rect">
            <a:avLst/>
          </a:prstGeom>
        </p:spPr>
      </p:pic>
      <p:pic>
        <p:nvPicPr>
          <p:cNvPr id="9" name="Content Placeholder 4" descr="Man">
            <a:extLst>
              <a:ext uri="{FF2B5EF4-FFF2-40B4-BE49-F238E27FC236}">
                <a16:creationId xmlns:a16="http://schemas.microsoft.com/office/drawing/2014/main" id="{BEC7B605-FA0B-49B1-9C76-4FA667DFA8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5336" y="2471873"/>
            <a:ext cx="914400" cy="914400"/>
          </a:xfrm>
          <a:prstGeom prst="rect">
            <a:avLst/>
          </a:prstGeom>
        </p:spPr>
      </p:pic>
      <p:pic>
        <p:nvPicPr>
          <p:cNvPr id="11" name="Graphic 10" descr="Handshake">
            <a:extLst>
              <a:ext uri="{FF2B5EF4-FFF2-40B4-BE49-F238E27FC236}">
                <a16:creationId xmlns:a16="http://schemas.microsoft.com/office/drawing/2014/main" id="{C6C7A4B6-8DF5-479B-8739-FE89D71A3E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5367" y="5935636"/>
            <a:ext cx="914400" cy="914400"/>
          </a:xfrm>
          <a:prstGeom prst="rect">
            <a:avLst/>
          </a:prstGeom>
        </p:spPr>
      </p:pic>
      <p:pic>
        <p:nvPicPr>
          <p:cNvPr id="12" name="Graphic 11" descr="Grinning Face with No Fill">
            <a:extLst>
              <a:ext uri="{FF2B5EF4-FFF2-40B4-BE49-F238E27FC236}">
                <a16:creationId xmlns:a16="http://schemas.microsoft.com/office/drawing/2014/main" id="{98B823D3-9CC0-43CF-989A-8DC92AB046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83905" y="5827800"/>
            <a:ext cx="914400" cy="914400"/>
          </a:xfrm>
          <a:prstGeom prst="rect">
            <a:avLst/>
          </a:prstGeom>
        </p:spPr>
      </p:pic>
      <p:pic>
        <p:nvPicPr>
          <p:cNvPr id="16" name="Graphic 15" descr="Radio microphone">
            <a:extLst>
              <a:ext uri="{FF2B5EF4-FFF2-40B4-BE49-F238E27FC236}">
                <a16:creationId xmlns:a16="http://schemas.microsoft.com/office/drawing/2014/main" id="{770A15D9-39BF-4063-834B-7166724FC8C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752768" y="3028122"/>
            <a:ext cx="914400" cy="914400"/>
          </a:xfrm>
          <a:prstGeom prst="rect">
            <a:avLst/>
          </a:prstGeom>
        </p:spPr>
      </p:pic>
      <p:sp>
        <p:nvSpPr>
          <p:cNvPr id="20" name="Rectangle 19">
            <a:extLst>
              <a:ext uri="{FF2B5EF4-FFF2-40B4-BE49-F238E27FC236}">
                <a16:creationId xmlns:a16="http://schemas.microsoft.com/office/drawing/2014/main" id="{A12099AC-2A33-4E20-96B2-7339E2644D64}"/>
              </a:ext>
            </a:extLst>
          </p:cNvPr>
          <p:cNvSpPr/>
          <p:nvPr/>
        </p:nvSpPr>
        <p:spPr>
          <a:xfrm>
            <a:off x="2732201" y="1895030"/>
            <a:ext cx="1069367" cy="2213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noFill/>
              <a:effectLst/>
              <a:uLnTx/>
              <a:uFillTx/>
              <a:latin typeface="Calibri" panose="020F0502020204030204"/>
              <a:ea typeface="+mn-ea"/>
              <a:cs typeface="+mn-cs"/>
            </a:endParaRPr>
          </a:p>
        </p:txBody>
      </p:sp>
      <p:sp>
        <p:nvSpPr>
          <p:cNvPr id="25" name="Content Placeholder 2">
            <a:extLst>
              <a:ext uri="{FF2B5EF4-FFF2-40B4-BE49-F238E27FC236}">
                <a16:creationId xmlns:a16="http://schemas.microsoft.com/office/drawing/2014/main" id="{022EC06A-9178-4100-8EC9-3146FA020761}"/>
              </a:ext>
            </a:extLst>
          </p:cNvPr>
          <p:cNvSpPr txBox="1">
            <a:spLocks/>
          </p:cNvSpPr>
          <p:nvPr/>
        </p:nvSpPr>
        <p:spPr>
          <a:xfrm>
            <a:off x="2085332" y="1266050"/>
            <a:ext cx="2657648" cy="62962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a:t>
            </a:r>
            <a:r>
              <a:rPr kumimoji="0" lang="en-US" sz="2800" b="0" i="0" u="none" strike="noStrike" kern="1200" cap="none" spc="0" normalizeH="0" baseline="0" noProof="0" dirty="0" err="1">
                <a:ln>
                  <a:noFill/>
                </a:ln>
                <a:solidFill>
                  <a:srgbClr val="00B050"/>
                </a:solidFill>
                <a:effectLst/>
                <a:uLnTx/>
                <a:uFillTx/>
                <a:latin typeface="Calibri" panose="020F0502020204030204"/>
                <a:ea typeface="+mn-ea"/>
                <a:cs typeface="+mn-cs"/>
              </a:rPr>
              <a:t>DHLBot</a:t>
            </a: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 takes Voice and Text as input. Allows image upload too</a:t>
            </a:r>
            <a:endParaRPr kumimoji="0" lang="en-IN" sz="2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26" name="Content Placeholder 2">
            <a:extLst>
              <a:ext uri="{FF2B5EF4-FFF2-40B4-BE49-F238E27FC236}">
                <a16:creationId xmlns:a16="http://schemas.microsoft.com/office/drawing/2014/main" id="{B9B30F1B-E87F-4247-9CC9-93653E25128D}"/>
              </a:ext>
            </a:extLst>
          </p:cNvPr>
          <p:cNvSpPr txBox="1">
            <a:spLocks/>
          </p:cNvSpPr>
          <p:nvPr/>
        </p:nvSpPr>
        <p:spPr>
          <a:xfrm>
            <a:off x="1676425" y="4276284"/>
            <a:ext cx="3323774" cy="71466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Interface can be in a Mobile or a dedicated hardware like Raspberry Pi which uses Google Personal Assistant</a:t>
            </a:r>
            <a:endParaRPr kumimoji="0" lang="en-IN" sz="2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27" name="Content Placeholder 2">
            <a:extLst>
              <a:ext uri="{FF2B5EF4-FFF2-40B4-BE49-F238E27FC236}">
                <a16:creationId xmlns:a16="http://schemas.microsoft.com/office/drawing/2014/main" id="{8D2EA81F-F4A7-4F65-BEED-B2D31B4BD4BA}"/>
              </a:ext>
            </a:extLst>
          </p:cNvPr>
          <p:cNvSpPr txBox="1">
            <a:spLocks/>
          </p:cNvSpPr>
          <p:nvPr/>
        </p:nvSpPr>
        <p:spPr>
          <a:xfrm>
            <a:off x="5000199" y="920983"/>
            <a:ext cx="3454205" cy="77664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Business Logic, AI, ML and Bot Infra using Google Cloud and Google APIs. It is connected with Freight IT Infrastructure to get details in Realtime</a:t>
            </a:r>
            <a:endParaRPr kumimoji="0" lang="en-IN" sz="2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28" name="Content Placeholder 2">
            <a:extLst>
              <a:ext uri="{FF2B5EF4-FFF2-40B4-BE49-F238E27FC236}">
                <a16:creationId xmlns:a16="http://schemas.microsoft.com/office/drawing/2014/main" id="{E96F8FF0-1DDD-4674-971E-EF3CA8D8EE82}"/>
              </a:ext>
            </a:extLst>
          </p:cNvPr>
          <p:cNvSpPr txBox="1">
            <a:spLocks/>
          </p:cNvSpPr>
          <p:nvPr/>
        </p:nvSpPr>
        <p:spPr>
          <a:xfrm>
            <a:off x="8915189" y="1722627"/>
            <a:ext cx="2657648" cy="62962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Freight Company and Service support to get data in Realtime. And for any Human interactions</a:t>
            </a:r>
            <a:endParaRPr kumimoji="0" lang="en-IN" sz="2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58F7F78-7B15-4FF9-8148-FBF8FF334C00}"/>
              </a:ext>
            </a:extLst>
          </p:cNvPr>
          <p:cNvSpPr/>
          <p:nvPr/>
        </p:nvSpPr>
        <p:spPr>
          <a:xfrm>
            <a:off x="3968138" y="6022169"/>
            <a:ext cx="4486266"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Conversation is the new UI! Improves customer experience and ramp up loyalty</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0" name="Graphic 29" descr="Box trolley">
            <a:extLst>
              <a:ext uri="{FF2B5EF4-FFF2-40B4-BE49-F238E27FC236}">
                <a16:creationId xmlns:a16="http://schemas.microsoft.com/office/drawing/2014/main" id="{BB3FDDE0-ACC8-4F54-811D-00575477108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089304" y="4472988"/>
            <a:ext cx="914400" cy="914400"/>
          </a:xfrm>
          <a:prstGeom prst="rect">
            <a:avLst/>
          </a:prstGeom>
        </p:spPr>
      </p:pic>
      <p:pic>
        <p:nvPicPr>
          <p:cNvPr id="31" name="Graphic 30" descr="Map with pin">
            <a:extLst>
              <a:ext uri="{FF2B5EF4-FFF2-40B4-BE49-F238E27FC236}">
                <a16:creationId xmlns:a16="http://schemas.microsoft.com/office/drawing/2014/main" id="{3D14CC1C-9380-4294-9BDD-E345D7881AF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039606" y="4472988"/>
            <a:ext cx="914400" cy="914400"/>
          </a:xfrm>
          <a:prstGeom prst="rect">
            <a:avLst/>
          </a:prstGeom>
        </p:spPr>
      </p:pic>
      <p:sp>
        <p:nvSpPr>
          <p:cNvPr id="32" name="Rectangle 31">
            <a:extLst>
              <a:ext uri="{FF2B5EF4-FFF2-40B4-BE49-F238E27FC236}">
                <a16:creationId xmlns:a16="http://schemas.microsoft.com/office/drawing/2014/main" id="{CC59D286-A260-4C31-83A8-E768D4E6878B}"/>
              </a:ext>
            </a:extLst>
          </p:cNvPr>
          <p:cNvSpPr/>
          <p:nvPr/>
        </p:nvSpPr>
        <p:spPr>
          <a:xfrm>
            <a:off x="5790889" y="4353836"/>
            <a:ext cx="2342536" cy="116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3" name="Graphic 32" descr="Arrow: Slight curve">
            <a:extLst>
              <a:ext uri="{FF2B5EF4-FFF2-40B4-BE49-F238E27FC236}">
                <a16:creationId xmlns:a16="http://schemas.microsoft.com/office/drawing/2014/main" id="{F60D1950-81C1-460E-AD16-A052985A80F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rot="16200000">
            <a:off x="6434152" y="3343902"/>
            <a:ext cx="914400" cy="914400"/>
          </a:xfrm>
          <a:prstGeom prst="rect">
            <a:avLst/>
          </a:prstGeom>
        </p:spPr>
      </p:pic>
      <p:pic>
        <p:nvPicPr>
          <p:cNvPr id="34" name="Picture 33">
            <a:extLst>
              <a:ext uri="{FF2B5EF4-FFF2-40B4-BE49-F238E27FC236}">
                <a16:creationId xmlns:a16="http://schemas.microsoft.com/office/drawing/2014/main" id="{80D020DF-6F8E-4796-889B-168CAFAEB4E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23007" y="1915515"/>
            <a:ext cx="1408986" cy="474892"/>
          </a:xfrm>
          <a:prstGeom prst="rect">
            <a:avLst/>
          </a:prstGeom>
        </p:spPr>
      </p:pic>
      <p:pic>
        <p:nvPicPr>
          <p:cNvPr id="35" name="Picture 34">
            <a:extLst>
              <a:ext uri="{FF2B5EF4-FFF2-40B4-BE49-F238E27FC236}">
                <a16:creationId xmlns:a16="http://schemas.microsoft.com/office/drawing/2014/main" id="{E216074F-7685-4523-BEE1-B2CC78385D5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080627" y="1710484"/>
            <a:ext cx="1203535" cy="902651"/>
          </a:xfrm>
          <a:prstGeom prst="rect">
            <a:avLst/>
          </a:prstGeom>
        </p:spPr>
      </p:pic>
      <p:pic>
        <p:nvPicPr>
          <p:cNvPr id="36" name="Picture 35" descr="A close up of a sign&#10;&#10;Description generated with very high confidence">
            <a:extLst>
              <a:ext uri="{FF2B5EF4-FFF2-40B4-BE49-F238E27FC236}">
                <a16:creationId xmlns:a16="http://schemas.microsoft.com/office/drawing/2014/main" id="{EABEE3D1-EEC0-44B3-9703-F02BEA6FF80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041153" y="3776966"/>
            <a:ext cx="564019" cy="564019"/>
          </a:xfrm>
          <a:prstGeom prst="rect">
            <a:avLst/>
          </a:prstGeom>
        </p:spPr>
      </p:pic>
      <p:pic>
        <p:nvPicPr>
          <p:cNvPr id="38" name="Picture 37" descr="A close up of a logo&#10;&#10;Description generated with very high confidence">
            <a:extLst>
              <a:ext uri="{FF2B5EF4-FFF2-40B4-BE49-F238E27FC236}">
                <a16:creationId xmlns:a16="http://schemas.microsoft.com/office/drawing/2014/main" id="{A0613543-5379-46BD-A76C-8E051E142F9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047031" y="1935495"/>
            <a:ext cx="479137" cy="601969"/>
          </a:xfrm>
          <a:prstGeom prst="rect">
            <a:avLst/>
          </a:prstGeom>
        </p:spPr>
      </p:pic>
      <p:sp>
        <p:nvSpPr>
          <p:cNvPr id="40" name="Rectangle 39">
            <a:extLst>
              <a:ext uri="{FF2B5EF4-FFF2-40B4-BE49-F238E27FC236}">
                <a16:creationId xmlns:a16="http://schemas.microsoft.com/office/drawing/2014/main" id="{A28A715C-9128-421F-9886-8F6AE59763F2}"/>
              </a:ext>
            </a:extLst>
          </p:cNvPr>
          <p:cNvSpPr/>
          <p:nvPr/>
        </p:nvSpPr>
        <p:spPr>
          <a:xfrm>
            <a:off x="9139784" y="2376284"/>
            <a:ext cx="2242449" cy="889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Content Placeholder 2">
            <a:extLst>
              <a:ext uri="{FF2B5EF4-FFF2-40B4-BE49-F238E27FC236}">
                <a16:creationId xmlns:a16="http://schemas.microsoft.com/office/drawing/2014/main" id="{1C3401D5-DF45-427B-B6C9-F0FEEC994547}"/>
              </a:ext>
            </a:extLst>
          </p:cNvPr>
          <p:cNvSpPr txBox="1">
            <a:spLocks/>
          </p:cNvSpPr>
          <p:nvPr/>
        </p:nvSpPr>
        <p:spPr>
          <a:xfrm>
            <a:off x="8084181" y="4998569"/>
            <a:ext cx="2657648" cy="80144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IOTs attached to shipping vehicle provides real time transit details to Customer in Google Map</a:t>
            </a:r>
            <a:endParaRPr kumimoji="0" lang="en-IN" sz="2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pic>
        <p:nvPicPr>
          <p:cNvPr id="44" name="Picture 43" descr="A close up of a card&#10;&#10;Description generated with high confidence">
            <a:extLst>
              <a:ext uri="{FF2B5EF4-FFF2-40B4-BE49-F238E27FC236}">
                <a16:creationId xmlns:a16="http://schemas.microsoft.com/office/drawing/2014/main" id="{9B2DB4FD-FD92-425F-922E-13BDC58F46B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32846" y="4862181"/>
            <a:ext cx="1381657" cy="777453"/>
          </a:xfrm>
          <a:prstGeom prst="rect">
            <a:avLst/>
          </a:prstGeom>
        </p:spPr>
      </p:pic>
      <p:sp>
        <p:nvSpPr>
          <p:cNvPr id="47" name="Arrow: Left-Right 46">
            <a:extLst>
              <a:ext uri="{FF2B5EF4-FFF2-40B4-BE49-F238E27FC236}">
                <a16:creationId xmlns:a16="http://schemas.microsoft.com/office/drawing/2014/main" id="{B6671480-D8A4-4463-A336-EF14960E86D0}"/>
              </a:ext>
            </a:extLst>
          </p:cNvPr>
          <p:cNvSpPr/>
          <p:nvPr/>
        </p:nvSpPr>
        <p:spPr>
          <a:xfrm rot="5400000">
            <a:off x="333273" y="4055063"/>
            <a:ext cx="818006" cy="349741"/>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Content Placeholder 2">
            <a:extLst>
              <a:ext uri="{FF2B5EF4-FFF2-40B4-BE49-F238E27FC236}">
                <a16:creationId xmlns:a16="http://schemas.microsoft.com/office/drawing/2014/main" id="{8A8CF56F-8F3A-443E-B14E-4C68F0691617}"/>
              </a:ext>
            </a:extLst>
          </p:cNvPr>
          <p:cNvSpPr txBox="1">
            <a:spLocks/>
          </p:cNvSpPr>
          <p:nvPr/>
        </p:nvSpPr>
        <p:spPr>
          <a:xfrm>
            <a:off x="1221217" y="5136044"/>
            <a:ext cx="2633274" cy="48545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All payments/Refunds are done using Google Play Store</a:t>
            </a:r>
            <a:endParaRPr kumimoji="0" lang="en-IN" sz="2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pic>
        <p:nvPicPr>
          <p:cNvPr id="50" name="Graphic 49" descr="Return">
            <a:extLst>
              <a:ext uri="{FF2B5EF4-FFF2-40B4-BE49-F238E27FC236}">
                <a16:creationId xmlns:a16="http://schemas.microsoft.com/office/drawing/2014/main" id="{32555AB3-1669-4E59-AF7B-B0D328955DD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rot="16200000" flipH="1">
            <a:off x="8702150" y="3801101"/>
            <a:ext cx="914400" cy="914400"/>
          </a:xfrm>
          <a:prstGeom prst="rect">
            <a:avLst/>
          </a:prstGeom>
        </p:spPr>
      </p:pic>
      <p:sp>
        <p:nvSpPr>
          <p:cNvPr id="51" name="Content Placeholder 2">
            <a:extLst>
              <a:ext uri="{FF2B5EF4-FFF2-40B4-BE49-F238E27FC236}">
                <a16:creationId xmlns:a16="http://schemas.microsoft.com/office/drawing/2014/main" id="{1F4E169E-0A1D-48E5-A547-1328A0F4DFE9}"/>
              </a:ext>
            </a:extLst>
          </p:cNvPr>
          <p:cNvSpPr txBox="1">
            <a:spLocks/>
          </p:cNvSpPr>
          <p:nvPr/>
        </p:nvSpPr>
        <p:spPr>
          <a:xfrm>
            <a:off x="9661122" y="4092715"/>
            <a:ext cx="2104812" cy="38787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Freight Company does the shipping</a:t>
            </a:r>
            <a:endParaRPr kumimoji="0" lang="en-IN" sz="2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2" name="Content Placeholder 2">
            <a:extLst>
              <a:ext uri="{FF2B5EF4-FFF2-40B4-BE49-F238E27FC236}">
                <a16:creationId xmlns:a16="http://schemas.microsoft.com/office/drawing/2014/main" id="{5D1E0B0F-1565-485F-83F6-D1335842F5AC}"/>
              </a:ext>
            </a:extLst>
          </p:cNvPr>
          <p:cNvSpPr txBox="1">
            <a:spLocks/>
          </p:cNvSpPr>
          <p:nvPr/>
        </p:nvSpPr>
        <p:spPr>
          <a:xfrm>
            <a:off x="1965" y="337995"/>
            <a:ext cx="1866305" cy="274002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User gets Realtime quote, live transit details, Delivery time/details in calendar and gets address/order details to confirm booking. Remote user gets notified about the package so that they can confirm the address and details prior to shipping is done. This avoid wrong shipping address and unwanted wrong shipping's</a:t>
            </a:r>
            <a:endParaRPr kumimoji="0" lang="en-IN" sz="2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3" name="Content Placeholder 2">
            <a:extLst>
              <a:ext uri="{FF2B5EF4-FFF2-40B4-BE49-F238E27FC236}">
                <a16:creationId xmlns:a16="http://schemas.microsoft.com/office/drawing/2014/main" id="{81A19774-94FD-4F4D-A26A-47CD9B70AB5A}"/>
              </a:ext>
            </a:extLst>
          </p:cNvPr>
          <p:cNvSpPr txBox="1">
            <a:spLocks/>
          </p:cNvSpPr>
          <p:nvPr/>
        </p:nvSpPr>
        <p:spPr>
          <a:xfrm>
            <a:off x="7121491" y="3986292"/>
            <a:ext cx="2104812" cy="24970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IOT Functions</a:t>
            </a:r>
            <a:endParaRPr kumimoji="0" lang="en-IN" sz="2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4" name="Content Placeholder 2">
            <a:extLst>
              <a:ext uri="{FF2B5EF4-FFF2-40B4-BE49-F238E27FC236}">
                <a16:creationId xmlns:a16="http://schemas.microsoft.com/office/drawing/2014/main" id="{E7D0D082-E8BD-4997-997B-AC430A7A36DF}"/>
              </a:ext>
            </a:extLst>
          </p:cNvPr>
          <p:cNvSpPr txBox="1">
            <a:spLocks/>
          </p:cNvSpPr>
          <p:nvPr/>
        </p:nvSpPr>
        <p:spPr>
          <a:xfrm>
            <a:off x="8611981" y="3292891"/>
            <a:ext cx="3298053" cy="55777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50"/>
                </a:solidFill>
                <a:effectLst/>
                <a:uLnTx/>
                <a:uFillTx/>
                <a:latin typeface="Calibri" panose="020F0502020204030204"/>
                <a:ea typeface="+mn-ea"/>
                <a:cs typeface="+mn-cs"/>
              </a:rPr>
              <a:t>BOT connected to Global Exchange Data and DHL IT Systems to Place/Cancel/Modify Orders and even get quotes</a:t>
            </a:r>
            <a:endParaRPr kumimoji="0" lang="en-IN" sz="2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pic>
        <p:nvPicPr>
          <p:cNvPr id="3" name="Picture 2" descr="A picture containing thing&#10;&#10;Description generated with high confidence">
            <a:extLst>
              <a:ext uri="{FF2B5EF4-FFF2-40B4-BE49-F238E27FC236}">
                <a16:creationId xmlns:a16="http://schemas.microsoft.com/office/drawing/2014/main" id="{DFBD5492-58D5-421D-AA38-831AA2A65230}"/>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164419" y="1988964"/>
            <a:ext cx="475559" cy="624171"/>
          </a:xfrm>
          <a:prstGeom prst="rect">
            <a:avLst/>
          </a:prstGeom>
        </p:spPr>
      </p:pic>
      <p:pic>
        <p:nvPicPr>
          <p:cNvPr id="4" name="Picture 3">
            <a:extLst>
              <a:ext uri="{FF2B5EF4-FFF2-40B4-BE49-F238E27FC236}">
                <a16:creationId xmlns:a16="http://schemas.microsoft.com/office/drawing/2014/main" id="{E5EA0734-7E2F-40D8-B4A0-3B423435E20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0404918" y="2410421"/>
            <a:ext cx="820823" cy="820823"/>
          </a:xfrm>
          <a:prstGeom prst="rect">
            <a:avLst/>
          </a:prstGeom>
        </p:spPr>
      </p:pic>
      <p:pic>
        <p:nvPicPr>
          <p:cNvPr id="13" name="Picture 12" descr="A picture containing thing, object&#10;&#10;Description generated with high confidence">
            <a:extLst>
              <a:ext uri="{FF2B5EF4-FFF2-40B4-BE49-F238E27FC236}">
                <a16:creationId xmlns:a16="http://schemas.microsoft.com/office/drawing/2014/main" id="{1AF2E36D-0469-48EC-ADB7-27F1839EB6FE}"/>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9376560" y="2468223"/>
            <a:ext cx="774605" cy="774605"/>
          </a:xfrm>
          <a:prstGeom prst="rect">
            <a:avLst/>
          </a:prstGeom>
        </p:spPr>
      </p:pic>
      <p:sp>
        <p:nvSpPr>
          <p:cNvPr id="45" name="Arrow: Left-Right 44">
            <a:extLst>
              <a:ext uri="{FF2B5EF4-FFF2-40B4-BE49-F238E27FC236}">
                <a16:creationId xmlns:a16="http://schemas.microsoft.com/office/drawing/2014/main" id="{1A66AFDD-09C3-4B41-A10D-A03CB92E557A}"/>
              </a:ext>
            </a:extLst>
          </p:cNvPr>
          <p:cNvSpPr/>
          <p:nvPr/>
        </p:nvSpPr>
        <p:spPr>
          <a:xfrm>
            <a:off x="1309313" y="2779900"/>
            <a:ext cx="818006" cy="349741"/>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Arrow: Left-Right 45">
            <a:extLst>
              <a:ext uri="{FF2B5EF4-FFF2-40B4-BE49-F238E27FC236}">
                <a16:creationId xmlns:a16="http://schemas.microsoft.com/office/drawing/2014/main" id="{72865949-5672-4618-961A-473A6659BF3B}"/>
              </a:ext>
            </a:extLst>
          </p:cNvPr>
          <p:cNvSpPr/>
          <p:nvPr/>
        </p:nvSpPr>
        <p:spPr>
          <a:xfrm>
            <a:off x="5209981" y="2723809"/>
            <a:ext cx="818006" cy="349741"/>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Arrow: Left-Right 48">
            <a:extLst>
              <a:ext uri="{FF2B5EF4-FFF2-40B4-BE49-F238E27FC236}">
                <a16:creationId xmlns:a16="http://schemas.microsoft.com/office/drawing/2014/main" id="{1ACFD9C4-CC2B-4257-8E2F-C2BC1B9939B6}"/>
              </a:ext>
            </a:extLst>
          </p:cNvPr>
          <p:cNvSpPr/>
          <p:nvPr/>
        </p:nvSpPr>
        <p:spPr>
          <a:xfrm>
            <a:off x="7683075" y="2754414"/>
            <a:ext cx="818006" cy="349741"/>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7992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FAB34A-75CE-4FCB-AF76-283A6E073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437" y="1351128"/>
            <a:ext cx="2088108" cy="956480"/>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3FE9C643-0EAF-43F7-A074-247EC3259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349" y="163753"/>
            <a:ext cx="628284" cy="789351"/>
          </a:xfrm>
          <a:prstGeom prst="rect">
            <a:avLst/>
          </a:prstGeom>
        </p:spPr>
      </p:pic>
      <p:pic>
        <p:nvPicPr>
          <p:cNvPr id="8" name="Content Placeholder 4" descr="Man">
            <a:extLst>
              <a:ext uri="{FF2B5EF4-FFF2-40B4-BE49-F238E27FC236}">
                <a16:creationId xmlns:a16="http://schemas.microsoft.com/office/drawing/2014/main" id="{2E81A216-00C1-4E45-9EF0-AF5C9C0B7531}"/>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41" y="716488"/>
            <a:ext cx="914400" cy="914400"/>
          </a:xfrm>
        </p:spPr>
      </p:pic>
      <p:pic>
        <p:nvPicPr>
          <p:cNvPr id="10" name="Picture 9">
            <a:extLst>
              <a:ext uri="{FF2B5EF4-FFF2-40B4-BE49-F238E27FC236}">
                <a16:creationId xmlns:a16="http://schemas.microsoft.com/office/drawing/2014/main" id="{92F22489-EB26-4499-86EF-3DB15B6B53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2747" y="188829"/>
            <a:ext cx="4042859" cy="1528550"/>
          </a:xfrm>
          <a:prstGeom prst="rect">
            <a:avLst/>
          </a:prstGeom>
        </p:spPr>
      </p:pic>
      <p:pic>
        <p:nvPicPr>
          <p:cNvPr id="11" name="Graphic 10" descr="Call center">
            <a:extLst>
              <a:ext uri="{FF2B5EF4-FFF2-40B4-BE49-F238E27FC236}">
                <a16:creationId xmlns:a16="http://schemas.microsoft.com/office/drawing/2014/main" id="{5962DC92-805A-4117-A8EA-8B29652BEB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06885" y="4868573"/>
            <a:ext cx="914400" cy="914400"/>
          </a:xfrm>
          <a:prstGeom prst="rect">
            <a:avLst/>
          </a:prstGeom>
        </p:spPr>
      </p:pic>
      <p:pic>
        <p:nvPicPr>
          <p:cNvPr id="12" name="Graphic 11" descr="Box trolley">
            <a:extLst>
              <a:ext uri="{FF2B5EF4-FFF2-40B4-BE49-F238E27FC236}">
                <a16:creationId xmlns:a16="http://schemas.microsoft.com/office/drawing/2014/main" id="{6C09C8BD-638F-416A-91DE-3C17C32A41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18104" y="4868573"/>
            <a:ext cx="914400" cy="914400"/>
          </a:xfrm>
          <a:prstGeom prst="rect">
            <a:avLst/>
          </a:prstGeom>
        </p:spPr>
      </p:pic>
      <p:pic>
        <p:nvPicPr>
          <p:cNvPr id="13" name="Graphic 12" descr="Map with pin">
            <a:extLst>
              <a:ext uri="{FF2B5EF4-FFF2-40B4-BE49-F238E27FC236}">
                <a16:creationId xmlns:a16="http://schemas.microsoft.com/office/drawing/2014/main" id="{672169BC-C2CA-4694-A75A-CFD0ADEB3E3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8406" y="4868573"/>
            <a:ext cx="914400" cy="914400"/>
          </a:xfrm>
          <a:prstGeom prst="rect">
            <a:avLst/>
          </a:prstGeom>
        </p:spPr>
      </p:pic>
      <p:pic>
        <p:nvPicPr>
          <p:cNvPr id="14" name="Graphic 13" descr="Schoolhouse">
            <a:extLst>
              <a:ext uri="{FF2B5EF4-FFF2-40B4-BE49-F238E27FC236}">
                <a16:creationId xmlns:a16="http://schemas.microsoft.com/office/drawing/2014/main" id="{446B2D60-A336-45AC-8D38-8127E7855D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25352" y="4868573"/>
            <a:ext cx="914400" cy="914400"/>
          </a:xfrm>
          <a:prstGeom prst="rect">
            <a:avLst/>
          </a:prstGeom>
        </p:spPr>
      </p:pic>
      <p:pic>
        <p:nvPicPr>
          <p:cNvPr id="16" name="Graphic 15" descr="Return">
            <a:extLst>
              <a:ext uri="{FF2B5EF4-FFF2-40B4-BE49-F238E27FC236}">
                <a16:creationId xmlns:a16="http://schemas.microsoft.com/office/drawing/2014/main" id="{EB6A2F6E-CFE1-4C85-A1CC-F4240DCAE80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5400000" flipH="1">
            <a:off x="3268152" y="3471403"/>
            <a:ext cx="914400" cy="914400"/>
          </a:xfrm>
          <a:prstGeom prst="rect">
            <a:avLst/>
          </a:prstGeom>
        </p:spPr>
      </p:pic>
      <p:pic>
        <p:nvPicPr>
          <p:cNvPr id="18" name="Graphic 17" descr="Repeat">
            <a:extLst>
              <a:ext uri="{FF2B5EF4-FFF2-40B4-BE49-F238E27FC236}">
                <a16:creationId xmlns:a16="http://schemas.microsoft.com/office/drawing/2014/main" id="{D8D1D1E6-44E3-493F-AB6E-335F0D9332A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88419" y="759176"/>
            <a:ext cx="914400" cy="914400"/>
          </a:xfrm>
          <a:prstGeom prst="rect">
            <a:avLst/>
          </a:prstGeom>
        </p:spPr>
      </p:pic>
      <p:pic>
        <p:nvPicPr>
          <p:cNvPr id="19" name="Graphic 18" descr="Repeat">
            <a:extLst>
              <a:ext uri="{FF2B5EF4-FFF2-40B4-BE49-F238E27FC236}">
                <a16:creationId xmlns:a16="http://schemas.microsoft.com/office/drawing/2014/main" id="{8792E219-2722-4208-BFA3-B2CC4AF2315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25352" y="716488"/>
            <a:ext cx="914400" cy="914400"/>
          </a:xfrm>
          <a:prstGeom prst="rect">
            <a:avLst/>
          </a:prstGeom>
        </p:spPr>
      </p:pic>
      <p:pic>
        <p:nvPicPr>
          <p:cNvPr id="21" name="Picture 20">
            <a:extLst>
              <a:ext uri="{FF2B5EF4-FFF2-40B4-BE49-F238E27FC236}">
                <a16:creationId xmlns:a16="http://schemas.microsoft.com/office/drawing/2014/main" id="{143C1528-8D73-44B7-9EC5-E20FE867730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794016" y="2979485"/>
            <a:ext cx="1203535" cy="902651"/>
          </a:xfrm>
          <a:prstGeom prst="rect">
            <a:avLst/>
          </a:prstGeom>
        </p:spPr>
      </p:pic>
      <p:pic>
        <p:nvPicPr>
          <p:cNvPr id="22" name="Graphic 21" descr="Repeat">
            <a:extLst>
              <a:ext uri="{FF2B5EF4-FFF2-40B4-BE49-F238E27FC236}">
                <a16:creationId xmlns:a16="http://schemas.microsoft.com/office/drawing/2014/main" id="{1949863E-162B-4A4E-8F13-63E272659CD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888391" y="1850408"/>
            <a:ext cx="914400" cy="914400"/>
          </a:xfrm>
          <a:prstGeom prst="rect">
            <a:avLst/>
          </a:prstGeom>
        </p:spPr>
      </p:pic>
      <p:pic>
        <p:nvPicPr>
          <p:cNvPr id="23" name="Graphic 22" descr="Return">
            <a:extLst>
              <a:ext uri="{FF2B5EF4-FFF2-40B4-BE49-F238E27FC236}">
                <a16:creationId xmlns:a16="http://schemas.microsoft.com/office/drawing/2014/main" id="{8387509F-34D1-4040-AEE7-117C9220CBE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6200000">
            <a:off x="8115382" y="3471403"/>
            <a:ext cx="914400" cy="914400"/>
          </a:xfrm>
          <a:prstGeom prst="rect">
            <a:avLst/>
          </a:prstGeom>
        </p:spPr>
      </p:pic>
      <p:pic>
        <p:nvPicPr>
          <p:cNvPr id="25" name="Picture 24" descr="A close up of a card&#10;&#10;Description generated with high confidence">
            <a:extLst>
              <a:ext uri="{FF2B5EF4-FFF2-40B4-BE49-F238E27FC236}">
                <a16:creationId xmlns:a16="http://schemas.microsoft.com/office/drawing/2014/main" id="{CF6340DD-EC34-4A4B-840F-C9B0141C2D1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5005520"/>
            <a:ext cx="1381657" cy="777453"/>
          </a:xfrm>
          <a:prstGeom prst="rect">
            <a:avLst/>
          </a:prstGeom>
        </p:spPr>
      </p:pic>
      <p:pic>
        <p:nvPicPr>
          <p:cNvPr id="27" name="Graphic 26" descr="Rocket">
            <a:extLst>
              <a:ext uri="{FF2B5EF4-FFF2-40B4-BE49-F238E27FC236}">
                <a16:creationId xmlns:a16="http://schemas.microsoft.com/office/drawing/2014/main" id="{F1361E7D-579F-4B33-8268-7DC4C423997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844780" y="3471402"/>
            <a:ext cx="914400" cy="914400"/>
          </a:xfrm>
          <a:prstGeom prst="rect">
            <a:avLst/>
          </a:prstGeom>
        </p:spPr>
      </p:pic>
      <p:sp>
        <p:nvSpPr>
          <p:cNvPr id="30" name="Arrow: Left-Right 29">
            <a:extLst>
              <a:ext uri="{FF2B5EF4-FFF2-40B4-BE49-F238E27FC236}">
                <a16:creationId xmlns:a16="http://schemas.microsoft.com/office/drawing/2014/main" id="{BABA2737-45CF-4B05-936D-A0092660F344}"/>
              </a:ext>
            </a:extLst>
          </p:cNvPr>
          <p:cNvSpPr/>
          <p:nvPr/>
        </p:nvSpPr>
        <p:spPr>
          <a:xfrm rot="5400000">
            <a:off x="-669260" y="3099902"/>
            <a:ext cx="2222063" cy="349741"/>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Arrow: Left-Right 30">
            <a:extLst>
              <a:ext uri="{FF2B5EF4-FFF2-40B4-BE49-F238E27FC236}">
                <a16:creationId xmlns:a16="http://schemas.microsoft.com/office/drawing/2014/main" id="{6FF02153-9BD5-4E1B-A653-B5E7ACE6AB86}"/>
              </a:ext>
            </a:extLst>
          </p:cNvPr>
          <p:cNvSpPr/>
          <p:nvPr/>
        </p:nvSpPr>
        <p:spPr>
          <a:xfrm>
            <a:off x="1376721" y="5219375"/>
            <a:ext cx="818006" cy="349741"/>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31">
            <a:extLst>
              <a:ext uri="{FF2B5EF4-FFF2-40B4-BE49-F238E27FC236}">
                <a16:creationId xmlns:a16="http://schemas.microsoft.com/office/drawing/2014/main" id="{42A47638-021D-42E8-AC26-FBF2D6E18E02}"/>
              </a:ext>
            </a:extLst>
          </p:cNvPr>
          <p:cNvSpPr/>
          <p:nvPr/>
        </p:nvSpPr>
        <p:spPr>
          <a:xfrm>
            <a:off x="2406885" y="4749421"/>
            <a:ext cx="2342536" cy="116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022165D1-1D51-464B-8F10-F10A1F5007DC}"/>
              </a:ext>
            </a:extLst>
          </p:cNvPr>
          <p:cNvSpPr/>
          <p:nvPr/>
        </p:nvSpPr>
        <p:spPr>
          <a:xfrm>
            <a:off x="7619689" y="4749421"/>
            <a:ext cx="2342536" cy="116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5" name="Picture 34" descr="A close up of a sign&#10;&#10;Description generated with very high confidence">
            <a:extLst>
              <a:ext uri="{FF2B5EF4-FFF2-40B4-BE49-F238E27FC236}">
                <a16:creationId xmlns:a16="http://schemas.microsoft.com/office/drawing/2014/main" id="{EEE41BC9-B8A2-4A2B-97D0-C5AA9A14512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725808" y="462648"/>
            <a:ext cx="879787" cy="879787"/>
          </a:xfrm>
          <a:prstGeom prst="rect">
            <a:avLst/>
          </a:prstGeom>
        </p:spPr>
      </p:pic>
      <p:pic>
        <p:nvPicPr>
          <p:cNvPr id="37" name="Picture 36" descr="A close up of a logo&#10;&#10;Description generated with very high confidence">
            <a:extLst>
              <a:ext uri="{FF2B5EF4-FFF2-40B4-BE49-F238E27FC236}">
                <a16:creationId xmlns:a16="http://schemas.microsoft.com/office/drawing/2014/main" id="{9CDE0F73-1B7D-4933-ABD3-6CCA524F980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877797" y="1461587"/>
            <a:ext cx="1909414" cy="1103114"/>
          </a:xfrm>
          <a:prstGeom prst="rect">
            <a:avLst/>
          </a:prstGeom>
        </p:spPr>
      </p:pic>
    </p:spTree>
    <p:extLst>
      <p:ext uri="{BB962C8B-B14F-4D97-AF65-F5344CB8AC3E}">
        <p14:creationId xmlns:p14="http://schemas.microsoft.com/office/powerpoint/2010/main" val="1317449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TotalTime>
  <Words>688</Words>
  <Application>Microsoft Office PowerPoint</Application>
  <PresentationFormat>Widescreen</PresentationFormat>
  <Paragraphs>66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Solomon</dc:creator>
  <cp:lastModifiedBy>Pradeep Solomon</cp:lastModifiedBy>
  <cp:revision>25</cp:revision>
  <dcterms:created xsi:type="dcterms:W3CDTF">2017-07-01T15:15:25Z</dcterms:created>
  <dcterms:modified xsi:type="dcterms:W3CDTF">2017-07-02T16:08:32Z</dcterms:modified>
</cp:coreProperties>
</file>