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1" d="100"/>
          <a:sy n="81" d="100"/>
        </p:scale>
        <p:origin x="725" y="53"/>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customXml" Target="../customXml/item1.xml"/><Relationship Id="rId24" Type="http://schemas.openxmlformats.org/officeDocument/2006/relationships/customXmlProps" Target="../customXml/itemProps1.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9" name=""/>
        <p:cNvGrpSpPr/>
        <p:nvPr/>
      </p:nvGrpSpPr>
      <p:grpSpPr>
        <a:xfrm>
          <a:off x="0" y="0"/>
          <a:ext cx="0" cy="0"/>
          <a:chOff x="0" y="0"/>
          <a:chExt cx="0" cy="0"/>
        </a:xfrm>
      </p:grpSpPr>
      <p:sp>
        <p:nvSpPr>
          <p:cNvPr id="104868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10-04-2024</a:t>
            </a:fld>
            <a:endParaRPr lang="en-IN"/>
          </a:p>
        </p:txBody>
      </p:sp>
      <p:sp>
        <p:nvSpPr>
          <p:cNvPr id="104868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4/10/2024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p>
            <a:r>
              <a:rPr lang="en-US"/>
              <a:t>Click to edit Master title style</a:t>
            </a:r>
          </a:p>
        </p:txBody>
      </p:sp>
      <p:sp>
        <p:nvSpPr>
          <p:cNvPr id="104864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p>
            <a:fld id="{2CED4963-E985-44C4-B8C4-FDD613B7C2F8}" type="datetime1">
              <a:rPr lang="en-US" smtClean="0"/>
              <a:t>4/10/2024</a:t>
            </a:fld>
            <a:endParaRPr lang="en-US"/>
          </a:p>
        </p:txBody>
      </p:sp>
      <p:sp>
        <p:nvSpPr>
          <p:cNvPr id="1048648" name="Footer Placeholder 4"/>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1"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p>
            <a:fld id="{ED291B17-9318-49DB-B28B-6E5994AE9581}" type="datetime1">
              <a:rPr lang="en-US" smtClean="0"/>
              <a:t>4/10/2024</a:t>
            </a:fld>
            <a:endParaRPr lang="en-US"/>
          </a:p>
        </p:txBody>
      </p:sp>
      <p:sp>
        <p:nvSpPr>
          <p:cNvPr id="104863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4/10/2024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p>
            <a:fld id="{B2497495-0637-405E-AE64-5CC7506D51F5}" type="datetime1">
              <a:rPr lang="en-US" smtClean="0"/>
              <a:t>4/10/2024</a:t>
            </a:fld>
            <a:endParaRPr lang="en-US"/>
          </a:p>
        </p:txBody>
      </p:sp>
      <p:sp>
        <p:nvSpPr>
          <p:cNvPr id="1048654" name="Footer Placeholder 8"/>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56" name="Title 1"/>
          <p:cNvSpPr>
            <a:spLocks noGrp="1"/>
          </p:cNvSpPr>
          <p:nvPr>
            <p:ph type="title"/>
          </p:nvPr>
        </p:nvSpPr>
        <p:spPr>
          <a:xfrm>
            <a:off x="581193" y="729658"/>
            <a:ext cx="11029616" cy="492855"/>
          </a:xfrm>
        </p:spPr>
        <p:txBody>
          <a:bodyPr/>
          <a:p>
            <a:r>
              <a:rPr lang="en-US"/>
              <a:t>Click to edit Master title style</a:t>
            </a:r>
          </a:p>
        </p:txBody>
      </p:sp>
      <p:sp>
        <p:nvSpPr>
          <p:cNvPr id="104865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p>
            <a:fld id="{7BFFD690-9426-415D-8B65-26881E07B2D4}" type="datetime1">
              <a:rPr lang="en-US" smtClean="0"/>
              <a:t>4/10/2024</a:t>
            </a:fld>
            <a:endParaRPr lang="en-US"/>
          </a:p>
        </p:txBody>
      </p:sp>
      <p:sp>
        <p:nvSpPr>
          <p:cNvPr id="1048660" name="Footer Placeholder 5"/>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6"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p>
            <a:fld id="{04C4989A-474C-40DE-95B9-011C28B71673}" type="datetime1">
              <a:rPr lang="en-US" smtClean="0"/>
              <a:t>4/10/2024</a:t>
            </a:fld>
            <a:endParaRPr lang="en-US"/>
          </a:p>
        </p:txBody>
      </p:sp>
      <p:sp>
        <p:nvSpPr>
          <p:cNvPr id="1048668" name="Footer Placeholder 7"/>
          <p:cNvSpPr>
            <a:spLocks noGrp="1"/>
          </p:cNvSpPr>
          <p:nvPr>
            <p:ph type="ftr" sz="quarter" idx="11"/>
          </p:nvPr>
        </p:nvSpPr>
        <p:spPr>
          <a:xfrm>
            <a:off x="581192" y="6423914"/>
            <a:ext cx="6917210" cy="365125"/>
          </a:xfrm>
          <a:prstGeom prst="rect"/>
        </p:spPr>
        <p:txBody>
          <a:bodyPr/>
          <a:p>
            <a:endParaRPr lang="en-US"/>
          </a:p>
        </p:txBody>
      </p:sp>
      <p:sp>
        <p:nvSpPr>
          <p:cNvPr id="104866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25" name="Title 1"/>
          <p:cNvSpPr>
            <a:spLocks noGrp="1"/>
          </p:cNvSpPr>
          <p:nvPr>
            <p:ph type="title"/>
          </p:nvPr>
        </p:nvSpPr>
        <p:spPr>
          <a:xfrm>
            <a:off x="575894" y="729658"/>
            <a:ext cx="11029616" cy="592246"/>
          </a:xfrm>
        </p:spPr>
        <p:txBody>
          <a:bodyPr/>
          <a:p>
            <a:r>
              <a:rPr lang="en-US"/>
              <a:t>Click to edit Master title style</a:t>
            </a:r>
          </a:p>
        </p:txBody>
      </p:sp>
      <p:sp>
        <p:nvSpPr>
          <p:cNvPr id="1048626" name="Date Placeholder 2"/>
          <p:cNvSpPr>
            <a:spLocks noGrp="1"/>
          </p:cNvSpPr>
          <p:nvPr>
            <p:ph type="dt" sz="half" idx="10"/>
          </p:nvPr>
        </p:nvSpPr>
        <p:spPr/>
        <p:txBody>
          <a:bodyPr/>
          <a:p>
            <a:fld id="{5DB4ED54-5B5E-4A04-93D3-5772E3CE3818}" type="datetime1">
              <a:rPr lang="en-US" smtClean="0"/>
              <a:t>4/10/2024</a:t>
            </a:fld>
            <a:endParaRPr lang="en-US"/>
          </a:p>
        </p:txBody>
      </p:sp>
      <p:sp>
        <p:nvSpPr>
          <p:cNvPr id="1048627" name="Footer Placeholder 3"/>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7" name=""/>
        <p:cNvGrpSpPr/>
        <p:nvPr/>
      </p:nvGrpSpPr>
      <p:grpSpPr>
        <a:xfrm>
          <a:off x="0" y="0"/>
          <a:ext cx="0" cy="0"/>
          <a:chOff x="0" y="0"/>
          <a:chExt cx="0" cy="0"/>
        </a:xfrm>
      </p:grpSpPr>
      <p:sp>
        <p:nvSpPr>
          <p:cNvPr id="1048670" name="Date Placeholder 1"/>
          <p:cNvSpPr>
            <a:spLocks noGrp="1"/>
          </p:cNvSpPr>
          <p:nvPr>
            <p:ph type="dt" sz="half" idx="10"/>
          </p:nvPr>
        </p:nvSpPr>
        <p:spPr/>
        <p:txBody>
          <a:bodyPr/>
          <a:p>
            <a:fld id="{4EDE50D6-574B-40AF-946F-D52A04ADE379}" type="datetime1">
              <a:rPr lang="en-US" smtClean="0"/>
              <a:t>4/10/2024</a:t>
            </a:fld>
            <a:endParaRPr lang="en-US"/>
          </a:p>
        </p:txBody>
      </p:sp>
      <p:sp>
        <p:nvSpPr>
          <p:cNvPr id="1048671" name="Footer Placeholder 2"/>
          <p:cNvSpPr>
            <a:spLocks noGrp="1"/>
          </p:cNvSpPr>
          <p:nvPr>
            <p:ph type="ftr" sz="quarter" idx="11"/>
          </p:nvPr>
        </p:nvSpPr>
        <p:spPr>
          <a:xfrm>
            <a:off x="581192" y="6423914"/>
            <a:ext cx="6917210" cy="365125"/>
          </a:xfrm>
          <a:prstGeom prst="rect"/>
        </p:spPr>
        <p:txBody>
          <a:bodyPr/>
          <a:p>
            <a:endParaRPr lang="en-US"/>
          </a:p>
        </p:txBody>
      </p:sp>
      <p:sp>
        <p:nvSpPr>
          <p:cNvPr id="104867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7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7" name="Date Placeholder 7"/>
          <p:cNvSpPr>
            <a:spLocks noGrp="1"/>
          </p:cNvSpPr>
          <p:nvPr>
            <p:ph type="dt" sz="half" idx="10"/>
          </p:nvPr>
        </p:nvSpPr>
        <p:spPr>
          <a:xfrm>
            <a:off x="7605951" y="6456916"/>
            <a:ext cx="2844799" cy="365125"/>
          </a:xfrm>
        </p:spPr>
        <p:txBody>
          <a:bodyPr/>
          <a:p>
            <a:fld id="{D82884F1-FFEA-405F-9602-3DCA865EDA4E}" type="datetime1">
              <a:rPr lang="en-US" smtClean="0"/>
              <a:t>4/10/2024</a:t>
            </a:fld>
            <a:endParaRPr lang="en-US"/>
          </a:p>
        </p:txBody>
      </p:sp>
      <p:sp>
        <p:nvSpPr>
          <p:cNvPr id="1048678" name="Footer Placeholder 9"/>
          <p:cNvSpPr>
            <a:spLocks noGrp="1"/>
          </p:cNvSpPr>
          <p:nvPr>
            <p:ph type="ftr" sz="quarter" idx="11"/>
          </p:nvPr>
        </p:nvSpPr>
        <p:spPr>
          <a:xfrm>
            <a:off x="581192" y="6452590"/>
            <a:ext cx="6917210" cy="365125"/>
          </a:xfrm>
          <a:prstGeom prst="rect"/>
        </p:spPr>
        <p:txBody>
          <a:bodyPr/>
          <a:p>
            <a:endParaRPr lang="en-US"/>
          </a:p>
        </p:txBody>
      </p:sp>
      <p:sp>
        <p:nvSpPr>
          <p:cNvPr id="104867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7E18DB4A-8810-4A10-AD5C-D5E2C667F5B3}" type="datetime1">
              <a:rPr lang="en-US" smtClean="0"/>
              <a:t>4/10/2024</a:t>
            </a:fld>
            <a:endParaRPr lang="en-US"/>
          </a:p>
        </p:txBody>
      </p:sp>
      <p:sp>
        <p:nvSpPr>
          <p:cNvPr id="104864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4/10/2024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2522925" y="4176907"/>
            <a:ext cx="7980183" cy="13106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1.</a:t>
            </a:r>
            <a:r>
              <a:rPr altLang="en-IN" b="1" dirty="0" sz="2000" lang="en-US" err="1">
                <a:solidFill>
                  <a:schemeClr val="accent1">
                    <a:lumMod val="75000"/>
                  </a:schemeClr>
                </a:solidFill>
                <a:latin typeface="Arial"/>
                <a:cs typeface="Arial"/>
              </a:rPr>
              <a:t>P</a:t>
            </a:r>
            <a:r>
              <a:rPr altLang="en-IN" b="1" dirty="0" sz="2000" lang="en-US" err="1">
                <a:solidFill>
                  <a:schemeClr val="accent1">
                    <a:lumMod val="75000"/>
                  </a:schemeClr>
                </a:solidFill>
                <a:latin typeface="Arial"/>
                <a:cs typeface="Arial"/>
              </a:rPr>
              <a:t>r</a:t>
            </a:r>
            <a:r>
              <a:rPr altLang="en-IN" b="1" dirty="0" sz="2000" lang="en-US" err="1">
                <a:solidFill>
                  <a:schemeClr val="accent1">
                    <a:lumMod val="75000"/>
                  </a:schemeClr>
                </a:solidFill>
                <a:latin typeface="Arial"/>
                <a:cs typeface="Arial"/>
              </a:rPr>
              <a:t>a</a:t>
            </a:r>
            <a:r>
              <a:rPr altLang="en-IN" b="1" dirty="0" sz="2000" lang="en-US" err="1">
                <a:solidFill>
                  <a:schemeClr val="accent1">
                    <a:lumMod val="75000"/>
                  </a:schemeClr>
                </a:solidFill>
                <a:latin typeface="Arial"/>
                <a:cs typeface="Arial"/>
              </a:rPr>
              <a:t>d</a:t>
            </a:r>
            <a:r>
              <a:rPr altLang="en-IN" b="1" dirty="0" sz="2000" lang="en-US" err="1">
                <a:solidFill>
                  <a:schemeClr val="accent1">
                    <a:lumMod val="75000"/>
                  </a:schemeClr>
                </a:solidFill>
                <a:latin typeface="Arial"/>
                <a:cs typeface="Arial"/>
              </a:rPr>
              <a:t>e</a:t>
            </a:r>
            <a:r>
              <a:rPr altLang="en-IN" b="1" dirty="0" sz="2000" lang="en-US" err="1">
                <a:solidFill>
                  <a:schemeClr val="accent1">
                    <a:lumMod val="75000"/>
                  </a:schemeClr>
                </a:solidFill>
                <a:latin typeface="Arial"/>
                <a:cs typeface="Arial"/>
              </a:rPr>
              <a:t>e</a:t>
            </a:r>
            <a:r>
              <a:rPr altLang="en-IN" b="1" dirty="0" sz="2000" lang="en-US" err="1">
                <a:solidFill>
                  <a:schemeClr val="accent1">
                    <a:lumMod val="75000"/>
                  </a:schemeClr>
                </a:solidFill>
                <a:latin typeface="Arial"/>
                <a:cs typeface="Arial"/>
              </a:rPr>
              <a:t>p</a:t>
            </a:r>
            <a:r>
              <a:rPr altLang="en-IN" b="1" dirty="0" sz="2000" lang="en-US" err="1">
                <a:solidFill>
                  <a:schemeClr val="accent1">
                    <a:lumMod val="75000"/>
                  </a:schemeClr>
                </a:solidFill>
                <a:latin typeface="Arial"/>
                <a:cs typeface="Arial"/>
              </a:rPr>
              <a:t> </a:t>
            </a:r>
            <a:r>
              <a:rPr altLang="en-IN" b="1" dirty="0" sz="2000" lang="en-US" err="1">
                <a:solidFill>
                  <a:schemeClr val="accent1">
                    <a:lumMod val="75000"/>
                  </a:schemeClr>
                </a:solidFill>
                <a:latin typeface="Arial"/>
                <a:cs typeface="Arial"/>
              </a:rPr>
              <a:t>K</a:t>
            </a:r>
            <a:r>
              <a:rPr altLang="en-IN" b="1" dirty="0" sz="2000" lang="en-US" err="1">
                <a:solidFill>
                  <a:schemeClr val="accent1">
                    <a:lumMod val="75000"/>
                  </a:schemeClr>
                </a:solidFill>
                <a:latin typeface="Arial"/>
                <a:cs typeface="Arial"/>
              </a:rPr>
              <a:t>u</a:t>
            </a:r>
            <a:r>
              <a:rPr altLang="en-IN" b="1" dirty="0" sz="2000" lang="en-US" err="1">
                <a:solidFill>
                  <a:schemeClr val="accent1">
                    <a:lumMod val="75000"/>
                  </a:schemeClr>
                </a:solidFill>
                <a:latin typeface="Arial"/>
                <a:cs typeface="Arial"/>
              </a:rPr>
              <a:t>m</a:t>
            </a:r>
            <a:r>
              <a:rPr altLang="en-IN" b="1" dirty="0" sz="2000" lang="en-US" err="1">
                <a:solidFill>
                  <a:schemeClr val="accent1">
                    <a:lumMod val="75000"/>
                  </a:schemeClr>
                </a:solidFill>
                <a:latin typeface="Arial"/>
                <a:cs typeface="Arial"/>
              </a:rPr>
              <a:t>a</a:t>
            </a:r>
            <a:r>
              <a:rPr altLang="en-IN" b="1" dirty="0" sz="2000" lang="en-US" err="1">
                <a:solidFill>
                  <a:schemeClr val="accent1">
                    <a:lumMod val="75000"/>
                  </a:schemeClr>
                </a:solidFill>
                <a:latin typeface="Arial"/>
                <a:cs typeface="Arial"/>
              </a:rPr>
              <a:t>r</a:t>
            </a:r>
            <a:r>
              <a:rPr altLang="en-IN" b="1" dirty="0" sz="2000" lang="en-US" err="1">
                <a:solidFill>
                  <a:schemeClr val="accent1">
                    <a:lumMod val="75000"/>
                  </a:schemeClr>
                </a:solidFill>
                <a:latin typeface="Arial"/>
                <a:cs typeface="Arial"/>
              </a:rPr>
              <a:t>.</a:t>
            </a:r>
            <a:r>
              <a:rPr altLang="en-IN" b="1" dirty="0" sz="2000" lang="en-US" err="1">
                <a:solidFill>
                  <a:schemeClr val="accent1">
                    <a:lumMod val="75000"/>
                  </a:schemeClr>
                </a:solidFill>
                <a:latin typeface="Arial"/>
                <a:cs typeface="Arial"/>
              </a:rPr>
              <a:t>P</a:t>
            </a:r>
            <a:endParaRPr altLang="en-US" lang="zh-CN"/>
          </a:p>
          <a:p>
            <a:r>
              <a:rPr b="1" dirty="0" sz="2000" lang="en-US">
                <a:solidFill>
                  <a:schemeClr val="accent1">
                    <a:lumMod val="75000"/>
                  </a:schemeClr>
                </a:solidFill>
                <a:latin typeface="Arial"/>
                <a:cs typeface="Arial"/>
              </a:rPr>
              <a:t>– M.A.M. College of Engineering and Technology – Information Technology</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2" name="Content Placeholder 1"/>
          <p:cNvSpPr>
            <a:spLocks noGrp="1"/>
          </p:cNvSpPr>
          <p:nvPr>
            <p:ph idx="1"/>
          </p:nvPr>
        </p:nvSpPr>
        <p:spPr/>
        <p:txBody>
          <a:bodyPr>
            <a:noAutofit/>
          </a:bodyPr>
          <a:p>
            <a:pPr indent="-305435" marL="305435"/>
            <a:r>
              <a:rPr dirty="0" sz="1200" lang="en-IN"/>
              <a:t>Development Plan:</a:t>
            </a:r>
          </a:p>
          <a:p>
            <a:pPr indent="-305435" marL="305435"/>
            <a:endParaRPr dirty="0" sz="1200" lang="en-IN"/>
          </a:p>
          <a:p>
            <a:pPr indent="-305435" marL="305435"/>
            <a:r>
              <a:rPr dirty="0" sz="1200" lang="en-IN"/>
              <a:t>1. Setup Development Environment:</a:t>
            </a:r>
          </a:p>
          <a:p>
            <a:pPr indent="-305435" marL="305435"/>
            <a:r>
              <a:rPr dirty="0" sz="1200" lang="en-IN"/>
              <a:t>   - Install Python and required libraries.</a:t>
            </a:r>
          </a:p>
          <a:p>
            <a:pPr indent="-305435" marL="305435"/>
            <a:r>
              <a:rPr dirty="0" sz="1200" lang="en-IN"/>
              <a:t>   - Configure development environment.</a:t>
            </a:r>
          </a:p>
          <a:p>
            <a:pPr indent="-305435" marL="305435"/>
            <a:r>
              <a:rPr dirty="0" sz="1200" lang="en-IN"/>
              <a:t>   - Set up project directory.</a:t>
            </a:r>
          </a:p>
          <a:p>
            <a:pPr indent="-305435" marL="305435"/>
            <a:endParaRPr dirty="0" sz="1200" lang="en-IN"/>
          </a:p>
          <a:p>
            <a:pPr indent="-305435" marL="305435"/>
            <a:r>
              <a:rPr dirty="0" sz="1200" lang="en-IN"/>
              <a:t>2. GUI Design:</a:t>
            </a:r>
          </a:p>
          <a:p>
            <a:pPr indent="-305435" marL="305435"/>
            <a:r>
              <a:rPr dirty="0" sz="1200" lang="en-IN"/>
              <a:t>   - Create basic GUI layout using </a:t>
            </a:r>
            <a:r>
              <a:rPr dirty="0" sz="1200" lang="en-IN" err="1"/>
              <a:t>tkinter</a:t>
            </a:r>
            <a:r>
              <a:rPr dirty="0" sz="1200" lang="en-IN"/>
              <a:t>.</a:t>
            </a:r>
          </a:p>
          <a:p>
            <a:pPr indent="-305435" marL="305435"/>
            <a:r>
              <a:rPr dirty="0" sz="1200" lang="en-IN"/>
              <a:t>   - Add start and stop buttons.</a:t>
            </a:r>
          </a:p>
          <a:p>
            <a:pPr indent="-305435" marL="305435"/>
            <a:r>
              <a:rPr dirty="0" sz="1200" lang="en-IN"/>
              <a:t>   - Include status labels.</a:t>
            </a:r>
          </a:p>
          <a:p>
            <a:pPr indent="-305435" marL="305435"/>
            <a:r>
              <a:rPr dirty="0" sz="1200" lang="en-IN"/>
              <a:t>   - Define button actions.</a:t>
            </a:r>
          </a:p>
          <a:p>
            <a:pPr indent="-305435" marL="305435"/>
            <a:r>
              <a:rPr dirty="0" sz="1200" lang="en-IN"/>
              <a:t>   - Ensure user-friendly interface 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4" name="Content Placeholder 1"/>
          <p:cNvSpPr>
            <a:spLocks noGrp="1"/>
          </p:cNvSpPr>
          <p:nvPr>
            <p:ph idx="1"/>
          </p:nvPr>
        </p:nvSpPr>
        <p:spPr/>
        <p:txBody>
          <a:bodyPr>
            <a:noAutofit/>
          </a:bodyPr>
          <a:p>
            <a:pPr indent="-305435" marL="305435"/>
            <a:endParaRPr dirty="0" sz="1200" lang="en-IN"/>
          </a:p>
          <a:p>
            <a:pPr indent="-305435" marL="305435"/>
            <a:r>
              <a:rPr dirty="0" sz="1200" lang="en-IN"/>
              <a:t>3. Keylogging Functionality:</a:t>
            </a:r>
          </a:p>
          <a:p>
            <a:pPr indent="-305435" marL="305435"/>
            <a:r>
              <a:rPr dirty="0" sz="1200" lang="en-IN"/>
              <a:t>   - Implement event listeners for key press and release.</a:t>
            </a:r>
          </a:p>
          <a:p>
            <a:pPr indent="-305435" marL="305435"/>
            <a:r>
              <a:rPr dirty="0" sz="1200" lang="en-IN"/>
              <a:t>   - Store keystroke data.</a:t>
            </a:r>
          </a:p>
          <a:p>
            <a:pPr indent="-305435" marL="305435"/>
            <a:r>
              <a:rPr dirty="0" sz="1200" lang="en-IN"/>
              <a:t>   - Test keylogging functionality.</a:t>
            </a:r>
          </a:p>
          <a:p>
            <a:pPr indent="-305435" marL="305435"/>
            <a:r>
              <a:rPr dirty="0" sz="1200" lang="en-IN"/>
              <a:t>   - Handle edge cases and unexpected </a:t>
            </a:r>
            <a:r>
              <a:rPr dirty="0" sz="1200" lang="en-IN" err="1"/>
              <a:t>behaviors</a:t>
            </a:r>
            <a:r>
              <a:rPr dirty="0" sz="1200" lang="en-IN"/>
              <a:t>.</a:t>
            </a:r>
          </a:p>
          <a:p>
            <a:pPr indent="-305435" marL="305435"/>
            <a:r>
              <a:rPr dirty="0" sz="1200" lang="en-IN"/>
              <a:t>   - Ensure compatibility with different keyboard layouts.</a:t>
            </a:r>
          </a:p>
          <a:p>
            <a:pPr indent="-305435" marL="305435"/>
            <a:endParaRPr dirty="0" sz="1200" lang="en-IN"/>
          </a:p>
          <a:p>
            <a:pPr indent="-305435" marL="305435"/>
            <a:r>
              <a:rPr dirty="0" sz="1200" lang="en-IN"/>
              <a:t>4. Data Logging:</a:t>
            </a:r>
          </a:p>
          <a:p>
            <a:pPr indent="-305435" marL="305435"/>
            <a:r>
              <a:rPr dirty="0" sz="1200" lang="en-IN"/>
              <a:t>   - Develop logging mechanisms.</a:t>
            </a:r>
          </a:p>
          <a:p>
            <a:pPr indent="-305435" marL="305435"/>
            <a:r>
              <a:rPr dirty="0" sz="1200" lang="en-IN"/>
              <a:t>   - Save data to file.</a:t>
            </a:r>
          </a:p>
          <a:p>
            <a:pPr indent="-305435" marL="305435"/>
            <a:r>
              <a:rPr dirty="0" sz="1200" lang="en-IN"/>
              <a:t>   - Verify data integrity.</a:t>
            </a:r>
          </a:p>
          <a:p>
            <a:pPr indent="-305435" marL="305435"/>
            <a:r>
              <a:rPr dirty="0" sz="1200" lang="en-IN"/>
              <a:t>   - Implement error handling for file operations.</a:t>
            </a:r>
          </a:p>
          <a:p>
            <a:pPr indent="-305435" marL="305435"/>
            <a:r>
              <a:rPr dirty="0" sz="1200" lang="en-IN"/>
              <a:t>   - Optimize logging for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5"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6" name="Content Placeholder 1"/>
          <p:cNvSpPr>
            <a:spLocks noGrp="1"/>
          </p:cNvSpPr>
          <p:nvPr>
            <p:ph idx="1"/>
          </p:nvPr>
        </p:nvSpPr>
        <p:spPr/>
        <p:txBody>
          <a:bodyPr>
            <a:noAutofit/>
          </a:bodyPr>
          <a:p>
            <a:pPr indent="-305435" marL="305435"/>
            <a:endParaRPr dirty="0" sz="1200" lang="en-IN"/>
          </a:p>
          <a:p>
            <a:pPr indent="-305435" marL="305435"/>
            <a:r>
              <a:rPr dirty="0" sz="1200" lang="en-IN"/>
              <a:t>5. Start and Stop Mechanisms:</a:t>
            </a:r>
          </a:p>
          <a:p>
            <a:pPr indent="-305435" marL="305435"/>
            <a:r>
              <a:rPr dirty="0" sz="1200" lang="en-IN"/>
              <a:t>   - Create functions to start and stop keylogging.</a:t>
            </a:r>
          </a:p>
          <a:p>
            <a:pPr indent="-305435" marL="305435"/>
            <a:r>
              <a:rPr dirty="0" sz="1200" lang="en-IN"/>
              <a:t>   - Integrate start and stop actions with GUI.</a:t>
            </a:r>
          </a:p>
          <a:p>
            <a:pPr indent="-305435" marL="305435"/>
            <a:r>
              <a:rPr dirty="0" sz="1200" lang="en-IN"/>
              <a:t>   - Ensure proper synchronization between GUI and keylogging operations.</a:t>
            </a:r>
          </a:p>
          <a:p>
            <a:pPr indent="-305435" marL="305435"/>
            <a:r>
              <a:rPr dirty="0" sz="1200" lang="en-IN"/>
              <a:t>   - Handle user interactions effectively.</a:t>
            </a:r>
          </a:p>
          <a:p>
            <a:pPr indent="-305435" marL="305435"/>
            <a:r>
              <a:rPr dirty="0" sz="1200" lang="en-IN"/>
              <a:t>   - Provide feedback on keylogger status.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18" name="Content Placeholder 1"/>
          <p:cNvSpPr>
            <a:spLocks noGrp="1"/>
          </p:cNvSpPr>
          <p:nvPr>
            <p:ph idx="1"/>
          </p:nvPr>
        </p:nvSpPr>
        <p:spPr/>
        <p:txBody>
          <a:bodyPr>
            <a:normAutofit/>
          </a:bodyPr>
          <a:p>
            <a:pPr indent="0" marL="0">
              <a:buNone/>
            </a:pPr>
            <a:br>
              <a:rPr dirty="0" sz="2400" lang="en-IN">
                <a:solidFill>
                  <a:schemeClr val="tx1">
                    <a:lumMod val="85000"/>
                    <a:lumOff val="15000"/>
                  </a:schemeClr>
                </a:solidFill>
              </a:rPr>
            </a:br>
            <a:r>
              <a:rPr b="0" dirty="0" sz="2400" i="0" lang="en-IN">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b="0" dirty="0" sz="2400" i="0" lang="en-IN" err="1">
                <a:solidFill>
                  <a:schemeClr val="tx1">
                    <a:lumMod val="85000"/>
                    <a:lumOff val="15000"/>
                  </a:schemeClr>
                </a:solidFill>
                <a:effectLst/>
                <a:latin typeface="Söhne"/>
              </a:rPr>
              <a:t>tkinter</a:t>
            </a:r>
            <a:r>
              <a:rPr b="0" dirty="0" sz="2400" i="0" lang="en-IN">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dirty="0" sz="2400" lang="en-IN">
              <a:solidFill>
                <a:schemeClr val="tx1">
                  <a:lumMod val="85000"/>
                  <a:lumOff val="1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0" name="Content Placeholder 1"/>
          <p:cNvSpPr>
            <a:spLocks noGrp="1"/>
          </p:cNvSpPr>
          <p:nvPr>
            <p:ph idx="1"/>
          </p:nvPr>
        </p:nvSpPr>
        <p:spPr/>
        <p:txBody>
          <a:bodyPr>
            <a:normAutofit/>
          </a:bodyPr>
          <a:p>
            <a:pPr indent="-305435" marL="305435"/>
            <a:r>
              <a:rPr b="0" dirty="0" sz="2000" i="0" lang="en-IN">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dirty="0" sz="2000" lang="en-IN">
              <a:solidFill>
                <a:schemeClr val="tx1">
                  <a:lumMod val="85000"/>
                  <a:lumOff val="1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1" name="Content Placeholder 2"/>
          <p:cNvSpPr>
            <a:spLocks noGrp="1"/>
          </p:cNvSpPr>
          <p:nvPr>
            <p:ph idx="1"/>
          </p:nvPr>
        </p:nvSpPr>
        <p:spPr/>
        <p:txBody>
          <a:bodyPr/>
          <a:p>
            <a:pPr indent="0" marL="0">
              <a:buNone/>
            </a:pPr>
            <a:r>
              <a:rPr b="0" dirty="0" sz="2000" i="0" lang="en-IN">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dirty="0" lang="en-US">
              <a:solidFill>
                <a:schemeClr val="tx1">
                  <a:lumMod val="85000"/>
                  <a:lumOff val="15000"/>
                </a:schemeClr>
              </a:solidFill>
            </a:endParaRPr>
          </a:p>
        </p:txBody>
      </p:sp>
      <p:sp>
        <p:nvSpPr>
          <p:cNvPr id="104862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4" name="Content Placeholder 1"/>
          <p:cNvSpPr>
            <a:spLocks noGrp="1"/>
          </p:cNvSpPr>
          <p:nvPr>
            <p:ph idx="1"/>
          </p:nvPr>
        </p:nvSpPr>
        <p:spPr/>
        <p:txBody>
          <a:bodyPr>
            <a:normAutofit/>
          </a:bodyPr>
          <a:p>
            <a:pPr indent="-305435" marL="305435"/>
            <a:r>
              <a:rPr b="0" dirty="0" sz="2400" i="0" lang="en-IN">
                <a:solidFill>
                  <a:schemeClr val="tx1">
                    <a:lumMod val="85000"/>
                    <a:lumOff val="15000"/>
                  </a:schemeClr>
                </a:solidFill>
                <a:effectLst/>
                <a:latin typeface="Söhne"/>
              </a:rPr>
              <a:t>Author: John Smith </a:t>
            </a:r>
          </a:p>
          <a:p>
            <a:pPr indent="-305435" marL="305435"/>
            <a:r>
              <a:rPr b="0" dirty="0" sz="2400" i="0" lang="en-IN">
                <a:solidFill>
                  <a:schemeClr val="tx1">
                    <a:lumMod val="85000"/>
                    <a:lumOff val="15000"/>
                  </a:schemeClr>
                </a:solidFill>
                <a:effectLst/>
                <a:latin typeface="Söhne"/>
              </a:rPr>
              <a:t>Title: "Building a Keylogger Application in Python" </a:t>
            </a:r>
          </a:p>
          <a:p>
            <a:pPr indent="-305435" marL="305435"/>
            <a:r>
              <a:rPr b="0" dirty="0" sz="2400" i="0" lang="en-IN">
                <a:solidFill>
                  <a:schemeClr val="tx1">
                    <a:lumMod val="85000"/>
                    <a:lumOff val="15000"/>
                  </a:schemeClr>
                </a:solidFill>
                <a:effectLst/>
                <a:latin typeface="Söhne"/>
              </a:rPr>
              <a:t>Website: </a:t>
            </a:r>
            <a:r>
              <a:rPr b="0" dirty="0" sz="2400" i="0" lang="en-IN" err="1">
                <a:solidFill>
                  <a:schemeClr val="tx1">
                    <a:lumMod val="85000"/>
                    <a:lumOff val="15000"/>
                  </a:schemeClr>
                </a:solidFill>
                <a:effectLst/>
                <a:latin typeface="Söhne"/>
              </a:rPr>
              <a:t>RealPython</a:t>
            </a:r>
            <a:r>
              <a:rPr b="0" dirty="0" sz="2400" i="0" lang="en-IN">
                <a:solidFill>
                  <a:schemeClr val="tx1">
                    <a:lumMod val="85000"/>
                    <a:lumOff val="15000"/>
                  </a:schemeClr>
                </a:solidFill>
                <a:effectLst/>
                <a:latin typeface="Söhne"/>
              </a:rPr>
              <a:t> URL: </a:t>
            </a:r>
            <a:r>
              <a:rPr b="0" dirty="0" sz="2400" i="0" lang="en-IN" strike="noStrike" u="none">
                <a:solidFill>
                  <a:schemeClr val="tx1">
                    <a:lumMod val="85000"/>
                    <a:lumOff val="15000"/>
                  </a:schemeClr>
                </a:solidFill>
                <a:effectLst/>
                <a:latin typeface="Söhne"/>
              </a:rPr>
              <a:t>https://realpython.com/python-keylogger/</a:t>
            </a:r>
            <a:r>
              <a:rPr b="0" dirty="0" sz="2400" i="0" lang="en-IN">
                <a:solidFill>
                  <a:schemeClr val="tx1">
                    <a:lumMod val="85000"/>
                    <a:lumOff val="15000"/>
                  </a:schemeClr>
                </a:solidFill>
                <a:effectLst/>
                <a:latin typeface="Söhne"/>
              </a:rPr>
              <a:t> </a:t>
            </a:r>
          </a:p>
          <a:p>
            <a:pPr indent="-305435" marL="305435"/>
            <a:r>
              <a:rPr b="0" dirty="0" sz="2400" i="0" lang="en-IN">
                <a:solidFill>
                  <a:schemeClr val="tx1">
                    <a:lumMod val="85000"/>
                    <a:lumOff val="15000"/>
                  </a:schemeClr>
                </a:solidFill>
                <a:effectLst/>
                <a:latin typeface="Söhne"/>
              </a:rPr>
              <a:t>Accessed: April 5, 2024</a:t>
            </a:r>
            <a:endParaRPr dirty="0" sz="2400" lang="en-IN">
              <a:solidFill>
                <a:schemeClr val="tx1">
                  <a:lumMod val="85000"/>
                  <a:lumOff val="1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4" y="1407315"/>
            <a:ext cx="11029615" cy="2806467"/>
          </a:xfrm>
        </p:spPr>
        <p:txBody>
          <a:bodyPr>
            <a:normAutofit/>
          </a:bodyPr>
          <a:p>
            <a:pPr indent="0" marL="0">
              <a:buNone/>
            </a:pPr>
            <a:r>
              <a:rPr b="0" dirty="0" sz="2400" i="0" lang="en-IN">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dirty="0" sz="2400" lang="en-IN">
              <a:solidFill>
                <a:schemeClr val="tx1">
                  <a:lumMod val="85000"/>
                  <a:lumOff val="1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32244" y="1337897"/>
            <a:ext cx="11613485" cy="4182206"/>
          </a:xfrm>
        </p:spPr>
        <p:txBody>
          <a:bodyPr anchor="ctr" bIns="45720" lIns="91440" rIns="91440" rtlCol="0" tIns="45720" vert="horz">
            <a:noAutofit/>
          </a:bodyPr>
          <a:p>
            <a:pPr algn="l"/>
            <a:r>
              <a:rPr b="0" dirty="0" sz="1400" i="0" lang="en-IN">
                <a:solidFill>
                  <a:schemeClr val="tx1">
                    <a:lumMod val="85000"/>
                    <a:lumOff val="15000"/>
                  </a:schemeClr>
                </a:solidFill>
                <a:effectLst/>
                <a:latin typeface="Söhne"/>
              </a:rPr>
              <a:t>The Python script implements a basic keylogger application with a graphical user interface (GUI) using the </a:t>
            </a:r>
            <a:r>
              <a:rPr b="0" dirty="0" sz="1400" i="0" lang="en-IN" err="1">
                <a:solidFill>
                  <a:schemeClr val="tx1">
                    <a:lumMod val="85000"/>
                    <a:lumOff val="15000"/>
                  </a:schemeClr>
                </a:solidFill>
                <a:effectLst/>
                <a:latin typeface="Söhne"/>
              </a:rPr>
              <a:t>tkinter</a:t>
            </a:r>
            <a:r>
              <a:rPr b="0" dirty="0" sz="1400" i="0" lang="en-IN">
                <a:solidFill>
                  <a:schemeClr val="tx1">
                    <a:lumMod val="85000"/>
                    <a:lumOff val="15000"/>
                  </a:schemeClr>
                </a:solidFill>
                <a:effectLst/>
                <a:latin typeface="Söhne"/>
              </a:rPr>
              <a:t> library. The keylogger functionality is achieved through the </a:t>
            </a:r>
            <a:r>
              <a:rPr b="0" dirty="0" sz="1400" i="0" lang="en-IN" err="1">
                <a:solidFill>
                  <a:schemeClr val="tx1">
                    <a:lumMod val="85000"/>
                    <a:lumOff val="15000"/>
                  </a:schemeClr>
                </a:solidFill>
                <a:effectLst/>
                <a:latin typeface="Söhne"/>
              </a:rPr>
              <a:t>pynput</a:t>
            </a:r>
            <a:r>
              <a:rPr b="0" dirty="0" sz="1400" i="0" lang="en-IN">
                <a:solidFill>
                  <a:schemeClr val="tx1">
                    <a:lumMod val="85000"/>
                    <a:lumOff val="15000"/>
                  </a:schemeClr>
                </a:solidFill>
                <a:effectLst/>
                <a:latin typeface="Söhne"/>
              </a:rPr>
              <a:t> library, which enables monitoring of keyboard events including key presses and releases.</a:t>
            </a:r>
          </a:p>
          <a:p>
            <a:pPr algn="l"/>
            <a:r>
              <a:rPr b="1" dirty="0" sz="1400" i="0" lang="en-IN">
                <a:solidFill>
                  <a:schemeClr val="tx1">
                    <a:lumMod val="85000"/>
                    <a:lumOff val="15000"/>
                  </a:schemeClr>
                </a:solidFill>
                <a:effectLst/>
                <a:latin typeface="Söhne"/>
              </a:rPr>
              <a:t>Features:</a:t>
            </a:r>
            <a:endParaRPr b="0" dirty="0" sz="1400" i="0" lang="en-IN">
              <a:solidFill>
                <a:schemeClr val="tx1">
                  <a:lumMod val="85000"/>
                  <a:lumOff val="15000"/>
                </a:schemeClr>
              </a:solidFill>
              <a:effectLst/>
              <a:latin typeface="Söhne"/>
            </a:endParaRPr>
          </a:p>
          <a:p>
            <a:pPr algn="l">
              <a:buFont typeface="Arial" panose="020B0604020202020204" pitchFamily="34" charset="0"/>
              <a:buChar char="•"/>
            </a:pPr>
            <a:r>
              <a:rPr b="0" dirty="0" sz="1400" i="0" lang="en-IN">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b="0" dirty="0" sz="1400" i="0" lang="en-IN">
                <a:solidFill>
                  <a:schemeClr val="tx1">
                    <a:lumMod val="85000"/>
                    <a:lumOff val="15000"/>
                  </a:schemeClr>
                </a:solidFill>
                <a:effectLst/>
                <a:latin typeface="Söhne"/>
              </a:rPr>
              <a:t>Saves </a:t>
            </a:r>
            <a:r>
              <a:rPr b="0" dirty="0" sz="1400" i="0" lang="en-IN" err="1">
                <a:solidFill>
                  <a:schemeClr val="tx1">
                    <a:lumMod val="85000"/>
                    <a:lumOff val="15000"/>
                  </a:schemeClr>
                </a:solidFill>
                <a:effectLst/>
                <a:latin typeface="Söhne"/>
              </a:rPr>
              <a:t>keylog</a:t>
            </a:r>
            <a:r>
              <a:rPr b="0" dirty="0" sz="1400" i="0" lang="en-IN">
                <a:solidFill>
                  <a:schemeClr val="tx1">
                    <a:lumMod val="85000"/>
                    <a:lumOff val="15000"/>
                  </a:schemeClr>
                </a:solidFill>
                <a:effectLst/>
                <a:latin typeface="Söhne"/>
              </a:rPr>
              <a:t> data in two formats: a text file ('key_log.txt') and a JSON file ('</a:t>
            </a:r>
            <a:r>
              <a:rPr b="0" dirty="0" sz="1400" i="0" lang="en-IN" err="1">
                <a:solidFill>
                  <a:schemeClr val="tx1">
                    <a:lumMod val="85000"/>
                    <a:lumOff val="15000"/>
                  </a:schemeClr>
                </a:solidFill>
                <a:effectLst/>
                <a:latin typeface="Söhne"/>
              </a:rPr>
              <a:t>key_log.json</a:t>
            </a:r>
            <a:r>
              <a:rPr b="0" dirty="0" sz="1400" i="0" lang="en-IN">
                <a:solidFill>
                  <a:schemeClr val="tx1">
                    <a:lumMod val="85000"/>
                    <a:lumOff val="15000"/>
                  </a:schemeClr>
                </a:solidFill>
                <a:effectLst/>
                <a:latin typeface="Söhne"/>
              </a:rPr>
              <a:t>').</a:t>
            </a:r>
          </a:p>
          <a:p>
            <a:pPr algn="l">
              <a:buFont typeface="Arial" panose="020B0604020202020204" pitchFamily="34" charset="0"/>
              <a:buChar char="•"/>
            </a:pPr>
            <a:r>
              <a:rPr b="0" dirty="0" sz="1400" i="0" lang="en-IN">
                <a:solidFill>
                  <a:schemeClr val="tx1">
                    <a:lumMod val="85000"/>
                    <a:lumOff val="15000"/>
                  </a:schemeClr>
                </a:solidFill>
                <a:effectLst/>
                <a:latin typeface="Söhne"/>
              </a:rPr>
              <a:t>User-friendly interface with options to start and stop the keylogging process.</a:t>
            </a:r>
          </a:p>
          <a:p>
            <a:pPr algn="l"/>
            <a:r>
              <a:rPr b="1" dirty="0" sz="1400" i="0" lang="en-IN">
                <a:solidFill>
                  <a:schemeClr val="tx1">
                    <a:lumMod val="85000"/>
                    <a:lumOff val="15000"/>
                  </a:schemeClr>
                </a:solidFill>
                <a:effectLst/>
                <a:latin typeface="Söhne"/>
              </a:rPr>
              <a:t>Usage:</a:t>
            </a:r>
            <a:endParaRPr b="0" dirty="0" sz="1400" i="0" lang="en-IN">
              <a:solidFill>
                <a:schemeClr val="tx1">
                  <a:lumMod val="85000"/>
                  <a:lumOff val="15000"/>
                </a:schemeClr>
              </a:solidFill>
              <a:effectLst/>
              <a:latin typeface="Söhne"/>
            </a:endParaRPr>
          </a:p>
          <a:p>
            <a:pPr algn="l">
              <a:buFont typeface="+mj-lt"/>
              <a:buAutoNum type="arabicPeriod"/>
            </a:pPr>
            <a:r>
              <a:rPr b="0" dirty="0" sz="1400" i="0" lang="en-IN">
                <a:solidFill>
                  <a:schemeClr val="tx1">
                    <a:lumMod val="85000"/>
                    <a:lumOff val="15000"/>
                  </a:schemeClr>
                </a:solidFill>
                <a:effectLst/>
                <a:latin typeface="Söhne"/>
              </a:rPr>
              <a:t>Click the "Start" button to initiate the keylogging process.</a:t>
            </a:r>
          </a:p>
          <a:p>
            <a:pPr algn="l">
              <a:buFont typeface="+mj-lt"/>
              <a:buAutoNum type="arabicPeriod"/>
            </a:pPr>
            <a:r>
              <a:rPr b="0" dirty="0" sz="1400" i="0" lang="en-IN">
                <a:solidFill>
                  <a:schemeClr val="tx1">
                    <a:lumMod val="85000"/>
                    <a:lumOff val="15000"/>
                  </a:schemeClr>
                </a:solidFill>
                <a:effectLst/>
                <a:latin typeface="Söhne"/>
              </a:rPr>
              <a:t>The application will begin capturing keyboard input in real-time.</a:t>
            </a:r>
          </a:p>
          <a:p>
            <a:pPr algn="l">
              <a:buFont typeface="+mj-lt"/>
              <a:buAutoNum type="arabicPeriod"/>
            </a:pPr>
            <a:r>
              <a:rPr b="0" dirty="0" sz="1400" i="0" lang="en-IN">
                <a:solidFill>
                  <a:schemeClr val="tx1">
                    <a:lumMod val="85000"/>
                    <a:lumOff val="15000"/>
                  </a:schemeClr>
                </a:solidFill>
                <a:effectLst/>
                <a:latin typeface="Söhne"/>
              </a:rPr>
              <a:t>Press the "Stop" button to halt the keylogging process.</a:t>
            </a:r>
          </a:p>
          <a:p>
            <a:pPr algn="l">
              <a:buFont typeface="+mj-lt"/>
              <a:buAutoNum type="arabicPeriod"/>
            </a:pPr>
            <a:r>
              <a:rPr b="0" dirty="0" sz="1400" i="0" lang="en-IN">
                <a:solidFill>
                  <a:schemeClr val="tx1">
                    <a:lumMod val="85000"/>
                    <a:lumOff val="15000"/>
                  </a:schemeClr>
                </a:solidFill>
                <a:effectLst/>
                <a:latin typeface="Söhne"/>
              </a:rPr>
              <a:t>Access the generated </a:t>
            </a:r>
            <a:r>
              <a:rPr b="0" dirty="0" sz="1400" i="0" lang="en-IN" err="1">
                <a:solidFill>
                  <a:schemeClr val="tx1">
                    <a:lumMod val="85000"/>
                    <a:lumOff val="15000"/>
                  </a:schemeClr>
                </a:solidFill>
                <a:effectLst/>
                <a:latin typeface="Söhne"/>
              </a:rPr>
              <a:t>keylog</a:t>
            </a:r>
            <a:r>
              <a:rPr b="0" dirty="0" sz="1400" i="0" lang="en-IN">
                <a:solidFill>
                  <a:schemeClr val="tx1">
                    <a:lumMod val="85000"/>
                    <a:lumOff val="15000"/>
                  </a:schemeClr>
                </a:solidFill>
                <a:effectLst/>
                <a:latin typeface="Söhne"/>
              </a:rPr>
              <a:t> files for analysis or further processing.</a:t>
            </a:r>
          </a:p>
          <a:p>
            <a:pPr algn="l"/>
            <a:r>
              <a:rPr b="1" dirty="0" sz="1400" i="0" lang="en-IN">
                <a:solidFill>
                  <a:schemeClr val="tx1">
                    <a:lumMod val="85000"/>
                    <a:lumOff val="15000"/>
                  </a:schemeClr>
                </a:solidFill>
                <a:effectLst/>
                <a:latin typeface="Söhne"/>
              </a:rPr>
              <a:t>Note:</a:t>
            </a:r>
            <a:r>
              <a:rPr b="0" dirty="0" sz="1400" i="0" lang="en-IN">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a:xfrm>
            <a:off x="581193" y="1522104"/>
            <a:ext cx="11029615" cy="4673324"/>
          </a:xfrm>
        </p:spPr>
        <p:txBody>
          <a:bodyPr>
            <a:noAutofit/>
          </a:bodyPr>
          <a:p>
            <a:pPr algn="l"/>
            <a:r>
              <a:rPr b="1" dirty="0" sz="1200" i="0" lang="en-IN">
                <a:solidFill>
                  <a:schemeClr val="tx1">
                    <a:lumMod val="85000"/>
                    <a:lumOff val="15000"/>
                  </a:schemeClr>
                </a:solidFill>
                <a:effectLst/>
                <a:latin typeface="Söhne"/>
              </a:rPr>
              <a:t>1. Requirement Analysis:</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b="0" dirty="0" sz="1200" i="0" lang="en-IN">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b="0" dirty="0" sz="1200" i="0" lang="en-IN">
                <a:solidFill>
                  <a:schemeClr val="tx1">
                    <a:lumMod val="85000"/>
                    <a:lumOff val="15000"/>
                  </a:schemeClr>
                </a:solidFill>
                <a:effectLst/>
                <a:latin typeface="Söhne"/>
              </a:rPr>
              <a:t>Define the key features and functionalities required.</a:t>
            </a:r>
          </a:p>
          <a:p>
            <a:pPr algn="l"/>
            <a:r>
              <a:rPr b="1" dirty="0" sz="1200" i="0" lang="en-IN">
                <a:solidFill>
                  <a:schemeClr val="tx1">
                    <a:lumMod val="85000"/>
                    <a:lumOff val="15000"/>
                  </a:schemeClr>
                </a:solidFill>
                <a:effectLst/>
                <a:latin typeface="Söhne"/>
              </a:rPr>
              <a:t>2. Design:</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b="0" dirty="0" sz="1200" i="0" lang="en-IN">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b="0" dirty="0" sz="1200" i="0" lang="en-IN">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b="0" dirty="0" sz="1200" i="0" lang="en-IN">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b="0" dirty="0" sz="1200" i="0" lang="en-IN">
                <a:solidFill>
                  <a:schemeClr val="tx1">
                    <a:lumMod val="85000"/>
                    <a:lumOff val="15000"/>
                  </a:schemeClr>
                </a:solidFill>
                <a:effectLst/>
                <a:latin typeface="Söhne"/>
              </a:rPr>
              <a:t>Consider security and privacy measures.</a:t>
            </a:r>
          </a:p>
          <a:p>
            <a:pPr algn="l"/>
            <a:r>
              <a:rPr b="1" dirty="0" sz="1200" i="0" lang="en-IN">
                <a:solidFill>
                  <a:schemeClr val="tx1">
                    <a:lumMod val="85000"/>
                    <a:lumOff val="15000"/>
                  </a:schemeClr>
                </a:solidFill>
                <a:effectLst/>
                <a:latin typeface="Söhne"/>
              </a:rPr>
              <a:t>3. Development:</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Implement the keylogging functionality using libraries like </a:t>
            </a:r>
            <a:r>
              <a:rPr b="0" dirty="0" sz="1200" i="0" lang="en-IN" err="1">
                <a:solidFill>
                  <a:schemeClr val="tx1">
                    <a:lumMod val="85000"/>
                    <a:lumOff val="15000"/>
                  </a:schemeClr>
                </a:solidFill>
                <a:effectLst/>
                <a:latin typeface="Söhne"/>
              </a:rPr>
              <a:t>pynput</a:t>
            </a:r>
            <a:r>
              <a:rPr b="0" dirty="0" sz="1200" i="0" lang="en-IN">
                <a:solidFill>
                  <a:schemeClr val="tx1">
                    <a:lumMod val="85000"/>
                    <a:lumOff val="15000"/>
                  </a:schemeClr>
                </a:solidFill>
                <a:effectLst/>
                <a:latin typeface="Söhne"/>
              </a:rPr>
              <a:t> or </a:t>
            </a:r>
            <a:r>
              <a:rPr b="0" dirty="0" sz="1200" i="0" lang="en-IN" err="1">
                <a:solidFill>
                  <a:schemeClr val="tx1">
                    <a:lumMod val="85000"/>
                    <a:lumOff val="15000"/>
                  </a:schemeClr>
                </a:solidFill>
                <a:effectLst/>
                <a:latin typeface="Söhne"/>
              </a:rPr>
              <a:t>pyHook</a:t>
            </a:r>
            <a:r>
              <a:rPr b="0" dirty="0" sz="1200" i="0" lang="en-IN">
                <a:solidFill>
                  <a:schemeClr val="tx1">
                    <a:lumMod val="85000"/>
                    <a:lumOff val="15000"/>
                  </a:schemeClr>
                </a:solidFill>
                <a:effectLst/>
                <a:latin typeface="Söhne"/>
              </a:rPr>
              <a:t>.</a:t>
            </a:r>
          </a:p>
          <a:p>
            <a:pPr algn="l">
              <a:buFont typeface="Arial" panose="020B0604020202020204" pitchFamily="34" charset="0"/>
              <a:buChar char="•"/>
            </a:pPr>
            <a:r>
              <a:rPr b="0" dirty="0" sz="1200" i="0" lang="en-IN">
                <a:solidFill>
                  <a:schemeClr val="tx1">
                    <a:lumMod val="85000"/>
                    <a:lumOff val="15000"/>
                  </a:schemeClr>
                </a:solidFill>
                <a:effectLst/>
                <a:latin typeface="Söhne"/>
              </a:rPr>
              <a:t>Develop the graphical user interface (GUI) using a toolkit such as </a:t>
            </a:r>
            <a:r>
              <a:rPr b="0" dirty="0" sz="1200" i="0" lang="en-IN" err="1">
                <a:solidFill>
                  <a:schemeClr val="tx1">
                    <a:lumMod val="85000"/>
                    <a:lumOff val="15000"/>
                  </a:schemeClr>
                </a:solidFill>
                <a:effectLst/>
                <a:latin typeface="Söhne"/>
              </a:rPr>
              <a:t>tkinter</a:t>
            </a:r>
            <a:r>
              <a:rPr b="0" dirty="0" sz="1200" i="0" lang="en-IN">
                <a:solidFill>
                  <a:schemeClr val="tx1">
                    <a:lumMod val="85000"/>
                    <a:lumOff val="15000"/>
                  </a:schemeClr>
                </a:solidFill>
                <a:effectLst/>
                <a:latin typeface="Söhne"/>
              </a:rPr>
              <a:t>.</a:t>
            </a:r>
          </a:p>
          <a:p>
            <a:pPr algn="l">
              <a:buFont typeface="Arial" panose="020B0604020202020204" pitchFamily="34" charset="0"/>
              <a:buChar char="•"/>
            </a:pPr>
            <a:r>
              <a:rPr b="0" dirty="0" sz="1200" i="0" lang="en-IN">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b="0" dirty="0" sz="1200" i="0" lang="en-IN">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b="0" dirty="0" sz="1200" i="0" lang="en-IN">
                <a:solidFill>
                  <a:schemeClr val="tx1">
                    <a:lumMod val="85000"/>
                    <a:lumOff val="15000"/>
                  </a:schemeClr>
                </a:solidFill>
                <a:effectLst/>
                <a:latin typeface="Söhne"/>
              </a:rPr>
              <a:t>Test each component individually and then integrate them into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3"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4" name="Content Placeholder 1"/>
          <p:cNvSpPr>
            <a:spLocks noGrp="1"/>
          </p:cNvSpPr>
          <p:nvPr>
            <p:ph idx="1"/>
          </p:nvPr>
        </p:nvSpPr>
        <p:spPr>
          <a:xfrm>
            <a:off x="581193" y="1522104"/>
            <a:ext cx="11029615" cy="4673324"/>
          </a:xfrm>
        </p:spPr>
        <p:txBody>
          <a:bodyPr>
            <a:noAutofit/>
          </a:bodyPr>
          <a:p>
            <a:pPr algn="l">
              <a:buFont typeface="Arial" panose="020B0604020202020204" pitchFamily="34" charset="0"/>
              <a:buChar char="•"/>
            </a:pPr>
            <a:endParaRPr b="0" dirty="0" sz="1200" i="0" lang="en-IN">
              <a:solidFill>
                <a:schemeClr val="tx1">
                  <a:lumMod val="85000"/>
                  <a:lumOff val="15000"/>
                </a:schemeClr>
              </a:solidFill>
              <a:effectLst/>
              <a:latin typeface="Söhne"/>
            </a:endParaRPr>
          </a:p>
          <a:p>
            <a:pPr algn="l"/>
            <a:r>
              <a:rPr b="1" dirty="0" sz="1200" i="0" lang="en-IN">
                <a:solidFill>
                  <a:schemeClr val="tx1">
                    <a:lumMod val="85000"/>
                    <a:lumOff val="15000"/>
                  </a:schemeClr>
                </a:solidFill>
                <a:effectLst/>
                <a:latin typeface="Söhne"/>
              </a:rPr>
              <a:t>4. Testing:</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b="0" dirty="0" sz="1200" i="0" lang="en-IN">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b="0" dirty="0" sz="1200" i="0" lang="en-IN">
                <a:solidFill>
                  <a:schemeClr val="tx1">
                    <a:lumMod val="85000"/>
                    <a:lumOff val="15000"/>
                  </a:schemeClr>
                </a:solidFill>
                <a:effectLst/>
                <a:latin typeface="Söhne"/>
              </a:rPr>
              <a:t>Execute system tests to validate the keylogger's </a:t>
            </a:r>
            <a:r>
              <a:rPr b="0" dirty="0" sz="1200" i="0" lang="en-IN" err="1">
                <a:solidFill>
                  <a:schemeClr val="tx1">
                    <a:lumMod val="85000"/>
                    <a:lumOff val="15000"/>
                  </a:schemeClr>
                </a:solidFill>
                <a:effectLst/>
                <a:latin typeface="Söhne"/>
              </a:rPr>
              <a:t>behavior</a:t>
            </a:r>
            <a:r>
              <a:rPr b="0" dirty="0" sz="1200" i="0" lang="en-IN">
                <a:solidFill>
                  <a:schemeClr val="tx1">
                    <a:lumMod val="85000"/>
                    <a:lumOff val="15000"/>
                  </a:schemeClr>
                </a:solidFill>
                <a:effectLst/>
                <a:latin typeface="Söhne"/>
              </a:rPr>
              <a:t> in different scenarios.</a:t>
            </a:r>
          </a:p>
          <a:p>
            <a:pPr algn="l">
              <a:buFont typeface="Arial" panose="020B0604020202020204" pitchFamily="34" charset="0"/>
              <a:buChar char="•"/>
            </a:pPr>
            <a:r>
              <a:rPr b="0" dirty="0" sz="1200" i="0" lang="en-IN">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b="0" dirty="0" sz="1200" i="0" lang="en-IN">
                <a:solidFill>
                  <a:schemeClr val="tx1">
                    <a:lumMod val="85000"/>
                    <a:lumOff val="15000"/>
                  </a:schemeClr>
                </a:solidFill>
                <a:effectLst/>
                <a:latin typeface="Söhne"/>
              </a:rPr>
              <a:t>Solicit feedback from stakeholders for improvements.</a:t>
            </a:r>
          </a:p>
          <a:p>
            <a:pPr algn="l"/>
            <a:r>
              <a:rPr b="1" dirty="0" sz="1200" i="0" lang="en-IN">
                <a:solidFill>
                  <a:schemeClr val="tx1">
                    <a:lumMod val="85000"/>
                    <a:lumOff val="15000"/>
                  </a:schemeClr>
                </a:solidFill>
                <a:effectLst/>
                <a:latin typeface="Söhne"/>
              </a:rPr>
              <a:t>5. Deployment:</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b="0" dirty="0" sz="1200" i="0" lang="en-IN">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b="0" dirty="0" sz="1200" i="0" lang="en-IN">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b="0" dirty="0" sz="1200" i="0" lang="en-IN">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b="0" dirty="0" sz="1200" i="0" lang="en-IN">
                <a:solidFill>
                  <a:schemeClr val="tx1">
                    <a:lumMod val="85000"/>
                    <a:lumOff val="15000"/>
                  </a:schemeClr>
                </a:solidFill>
                <a:effectLst/>
                <a:latin typeface="Söhne"/>
              </a:rPr>
              <a:t>Deploy the application via appropriate channels (e.g., direct download, software repositories).</a:t>
            </a:r>
          </a:p>
          <a:p>
            <a:pPr algn="l"/>
            <a:r>
              <a:rPr b="1" dirty="0" sz="1200" i="0" lang="en-IN">
                <a:solidFill>
                  <a:schemeClr val="tx1">
                    <a:lumMod val="85000"/>
                    <a:lumOff val="15000"/>
                  </a:schemeClr>
                </a:solidFill>
                <a:effectLst/>
                <a:latin typeface="Söhne"/>
              </a:rPr>
              <a:t>6. Maintenance and Updates:</a:t>
            </a:r>
            <a:endParaRPr b="0" dirty="0" sz="1200" i="0" lang="en-IN">
              <a:solidFill>
                <a:schemeClr val="tx1">
                  <a:lumMod val="85000"/>
                  <a:lumOff val="15000"/>
                </a:schemeClr>
              </a:solidFill>
              <a:effectLst/>
              <a:latin typeface="Söhne"/>
            </a:endParaRPr>
          </a:p>
          <a:p>
            <a:pPr algn="l">
              <a:buFont typeface="Arial" panose="020B0604020202020204" pitchFamily="34" charset="0"/>
              <a:buChar char="•"/>
            </a:pPr>
            <a:r>
              <a:rPr b="0" dirty="0" sz="1200" i="0" lang="en-IN">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b="0" dirty="0" sz="1200" i="0" lang="en-IN">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b="0" dirty="0" sz="1200" i="0" lang="en-IN">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b="0" dirty="0" sz="1200" i="0" lang="en-IN">
                <a:solidFill>
                  <a:schemeClr val="tx1">
                    <a:lumMod val="85000"/>
                    <a:lumOff val="15000"/>
                  </a:schemeClr>
                </a:solidFill>
                <a:effectLst/>
                <a:latin typeface="Söhne"/>
              </a:rPr>
              <a:t>Continuously evaluate and improve security measures to prevent misuse or unauthorized access.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6" name="Content Placeholder 1"/>
          <p:cNvSpPr>
            <a:spLocks noGrp="1"/>
          </p:cNvSpPr>
          <p:nvPr>
            <p:ph idx="1"/>
          </p:nvPr>
        </p:nvSpPr>
        <p:spPr/>
        <p:txBody>
          <a:bodyPr>
            <a:noAutofit/>
          </a:bodyPr>
          <a:p>
            <a:pPr indent="-305435" marL="305435"/>
            <a:endParaRPr dirty="0" sz="1200" lang="en-IN"/>
          </a:p>
          <a:p>
            <a:pPr indent="-305435" marL="305435"/>
            <a:r>
              <a:rPr dirty="0" sz="1200" lang="en-IN"/>
              <a:t>Algorithm:</a:t>
            </a:r>
          </a:p>
          <a:p>
            <a:pPr indent="-305435" marL="305435"/>
            <a:endParaRPr dirty="0" sz="1200" lang="en-IN"/>
          </a:p>
          <a:p>
            <a:pPr indent="-305435" marL="305435"/>
            <a:r>
              <a:rPr dirty="0" sz="1200" lang="en-IN"/>
              <a:t>1. Initialization:</a:t>
            </a:r>
          </a:p>
          <a:p>
            <a:pPr indent="-305435" marL="305435"/>
            <a:r>
              <a:rPr dirty="0" sz="1200" lang="en-IN"/>
              <a:t>   - Import required libraries.</a:t>
            </a:r>
          </a:p>
          <a:p>
            <a:pPr indent="-305435" marL="305435"/>
            <a:r>
              <a:rPr dirty="0" sz="1200" lang="en-IN"/>
              <a:t>   - Define global variables.</a:t>
            </a:r>
          </a:p>
          <a:p>
            <a:pPr indent="-305435" marL="305435"/>
            <a:r>
              <a:rPr dirty="0" sz="1200" lang="en-IN"/>
              <a:t>   - Set up initial configurations.</a:t>
            </a:r>
          </a:p>
          <a:p>
            <a:pPr indent="-305435" marL="305435"/>
            <a:endParaRPr dirty="0" sz="1200" lang="en-IN"/>
          </a:p>
          <a:p>
            <a:pPr indent="-305435" marL="305435"/>
            <a:r>
              <a:rPr dirty="0" sz="1200" lang="en-IN"/>
              <a:t>2. GUI Setup:</a:t>
            </a:r>
          </a:p>
          <a:p>
            <a:pPr indent="-305435" marL="305435"/>
            <a:r>
              <a:rPr dirty="0" sz="1200" lang="en-IN"/>
              <a:t>   - Create a </a:t>
            </a:r>
            <a:r>
              <a:rPr dirty="0" sz="1200" lang="en-IN" err="1"/>
              <a:t>tkinter</a:t>
            </a:r>
            <a:r>
              <a:rPr dirty="0" sz="1200" lang="en-IN"/>
              <a:t> window.</a:t>
            </a:r>
          </a:p>
          <a:p>
            <a:pPr indent="-305435" marL="305435"/>
            <a:r>
              <a:rPr dirty="0" sz="1200" lang="en-IN"/>
              <a:t>   - Add start and stop buttons.</a:t>
            </a:r>
          </a:p>
          <a:p>
            <a:pPr indent="-305435" marL="305435"/>
            <a:r>
              <a:rPr dirty="0" sz="1200" lang="en-IN"/>
              <a:t>   - Include labels for status updates.</a:t>
            </a:r>
          </a:p>
          <a:p>
            <a:pPr indent="-305435" marL="305435"/>
            <a:r>
              <a:rPr dirty="0" sz="1200" lang="en-IN"/>
              <a:t>   - Designate event handlers for UI elements.</a:t>
            </a:r>
          </a:p>
          <a:p>
            <a:pPr indent="-305435" marL="305435"/>
            <a:r>
              <a:rPr dirty="0" sz="1200" lang="en-IN"/>
              <a:t>   - Ensure clear and intuitive layout.</a:t>
            </a:r>
          </a:p>
          <a:p>
            <a:pPr indent="0" marL="0">
              <a:buNone/>
            </a:pPr>
            <a:endParaRPr dirty="0" sz="12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8" name="Content Placeholder 1"/>
          <p:cNvSpPr>
            <a:spLocks noGrp="1"/>
          </p:cNvSpPr>
          <p:nvPr>
            <p:ph idx="1"/>
          </p:nvPr>
        </p:nvSpPr>
        <p:spPr/>
        <p:txBody>
          <a:bodyPr>
            <a:noAutofit/>
          </a:bodyPr>
          <a:p>
            <a:pPr indent="-305435" marL="305435"/>
            <a:endParaRPr dirty="0" sz="1200" lang="en-IN"/>
          </a:p>
          <a:p>
            <a:pPr indent="-305435" marL="305435"/>
            <a:r>
              <a:rPr dirty="0" sz="1200" lang="en-IN"/>
              <a:t>3. Keylogging Functions:</a:t>
            </a:r>
          </a:p>
          <a:p>
            <a:pPr indent="-305435" marL="305435"/>
            <a:r>
              <a:rPr dirty="0" sz="1200" lang="en-IN"/>
              <a:t>   - Implement functions for capturing key events.</a:t>
            </a:r>
          </a:p>
          <a:p>
            <a:pPr indent="-305435" marL="305435"/>
            <a:r>
              <a:rPr dirty="0" sz="1200" lang="en-IN"/>
              <a:t>   - Differentiate between key press and release.</a:t>
            </a:r>
          </a:p>
          <a:p>
            <a:pPr indent="-305435" marL="305435"/>
            <a:r>
              <a:rPr dirty="0" sz="1200" lang="en-IN"/>
              <a:t>   - Store captured keystrokes.</a:t>
            </a:r>
          </a:p>
          <a:p>
            <a:pPr indent="-305435" marL="305435"/>
            <a:r>
              <a:rPr dirty="0" sz="1200" lang="en-IN"/>
              <a:t>   - Ensure accuracy and reliability of keylogging.</a:t>
            </a:r>
          </a:p>
          <a:p>
            <a:pPr indent="-305435" marL="305435"/>
            <a:endParaRPr dirty="0" sz="1200" lang="en-IN"/>
          </a:p>
          <a:p>
            <a:pPr indent="-305435" marL="305435"/>
            <a:r>
              <a:rPr dirty="0" sz="1200" lang="en-IN"/>
              <a:t>4. Data Logging:</a:t>
            </a:r>
          </a:p>
          <a:p>
            <a:pPr indent="-305435" marL="305435"/>
            <a:r>
              <a:rPr dirty="0" sz="1200" lang="en-IN"/>
              <a:t>   - Save captured keystrokes to a file.</a:t>
            </a:r>
          </a:p>
          <a:p>
            <a:pPr indent="-305435" marL="305435"/>
            <a:r>
              <a:rPr dirty="0" sz="1200" lang="en-IN"/>
              <a:t>   - Choose appropriate file format (e.g., text, JSON).</a:t>
            </a:r>
          </a:p>
          <a:p>
            <a:pPr indent="-305435" marL="305435"/>
            <a:r>
              <a:rPr dirty="0" sz="1200" lang="en-IN"/>
              <a:t>   - Handle file writing operations efficiently.</a:t>
            </a:r>
          </a:p>
          <a:p>
            <a:pPr indent="-305435" marL="305435"/>
            <a:r>
              <a:rPr dirty="0" sz="1200" lang="en-IN"/>
              <a:t>   - Ensure proper formatting of logged data.</a:t>
            </a:r>
          </a:p>
          <a:p>
            <a:pPr indent="-305435" marL="305435"/>
            <a:r>
              <a:rPr dirty="0" sz="1200" lang="en-IN"/>
              <a:t>   - Implement periodic or batched logging.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10" name="Content Placeholder 1"/>
          <p:cNvSpPr>
            <a:spLocks noGrp="1"/>
          </p:cNvSpPr>
          <p:nvPr>
            <p:ph idx="1"/>
          </p:nvPr>
        </p:nvSpPr>
        <p:spPr/>
        <p:txBody>
          <a:bodyPr>
            <a:noAutofit/>
          </a:bodyPr>
          <a:p>
            <a:pPr indent="-305435" marL="305435"/>
            <a:endParaRPr dirty="0" sz="1200" lang="en-IN"/>
          </a:p>
          <a:p>
            <a:pPr indent="-305435" marL="305435"/>
            <a:r>
              <a:rPr dirty="0" sz="1200" lang="en-IN"/>
              <a:t>5. Start and Stop Mechanisms:</a:t>
            </a:r>
          </a:p>
          <a:p>
            <a:pPr indent="-305435" marL="305435"/>
            <a:r>
              <a:rPr dirty="0" sz="1200" lang="en-IN"/>
              <a:t>   - Implement functions to start and stop keylogging.</a:t>
            </a:r>
          </a:p>
          <a:p>
            <a:pPr indent="-305435" marL="305435"/>
            <a:r>
              <a:rPr dirty="0" sz="1200" lang="en-IN"/>
              <a:t>   - Toggle event listeners based on application state.</a:t>
            </a:r>
          </a:p>
          <a:p>
            <a:pPr indent="-305435" marL="305435"/>
            <a:r>
              <a:rPr dirty="0" sz="1200" lang="en-IN"/>
              <a:t>   - Provide visual feedback on keylogger status.</a:t>
            </a:r>
          </a:p>
          <a:p>
            <a:pPr indent="-305435" marL="305435"/>
            <a:r>
              <a:rPr dirty="0" sz="1200" lang="en-IN"/>
              <a:t>   - Ensure synchronization between GUI and keylogging functionality.</a:t>
            </a:r>
          </a:p>
          <a:p>
            <a:pPr indent="-305435" marL="305435"/>
            <a:r>
              <a:rPr dirty="0" sz="1200" lang="en-IN"/>
              <a:t>   - Handle edge cases such as unexpected shutdowns.</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919843217364</cp:lastModifiedBy>
  <dcterms:created xsi:type="dcterms:W3CDTF">2021-05-26T05:50:10Z</dcterms:created>
  <dcterms:modified xsi:type="dcterms:W3CDTF">2024-04-10T09:22:17Z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3417c0d37b2d45f19200d369b97323ac</vt:lpwstr>
  </property>
</Properties>
</file>