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0" r:id="rId16"/>
    <p:sldId id="271" r:id="rId17"/>
    <p:sldId id="272" r:id="rId18"/>
    <p:sldId id="275" r:id="rId19"/>
    <p:sldId id="276" r:id="rId20"/>
    <p:sldId id="281" r:id="rId21"/>
    <p:sldId id="283" r:id="rId22"/>
    <p:sldId id="284" r:id="rId23"/>
    <p:sldId id="285" r:id="rId24"/>
    <p:sldId id="286" r:id="rId25"/>
    <p:sldId id="287" r:id="rId26"/>
    <p:sldId id="288" r:id="rId27"/>
    <p:sldId id="290" r:id="rId28"/>
    <p:sldId id="291" r:id="rId29"/>
    <p:sldId id="292" r:id="rId30"/>
    <p:sldId id="293" r:id="rId31"/>
    <p:sldId id="294" r:id="rId32"/>
    <p:sldId id="298" r:id="rId33"/>
    <p:sldId id="295" r:id="rId34"/>
    <p:sldId id="296" r:id="rId35"/>
    <p:sldId id="297" r:id="rId36"/>
    <p:sldId id="299" r:id="rId37"/>
    <p:sldId id="300" r:id="rId38"/>
    <p:sldId id="301" r:id="rId39"/>
    <p:sldId id="330" r:id="rId40"/>
    <p:sldId id="331" r:id="rId41"/>
    <p:sldId id="302" r:id="rId42"/>
    <p:sldId id="303" r:id="rId43"/>
    <p:sldId id="304" r:id="rId44"/>
    <p:sldId id="305" r:id="rId45"/>
    <p:sldId id="306" r:id="rId46"/>
    <p:sldId id="307" r:id="rId47"/>
    <p:sldId id="308" r:id="rId48"/>
    <p:sldId id="309" r:id="rId49"/>
    <p:sldId id="310" r:id="rId50"/>
    <p:sldId id="317" r:id="rId51"/>
    <p:sldId id="318" r:id="rId52"/>
    <p:sldId id="319" r:id="rId53"/>
    <p:sldId id="320" r:id="rId54"/>
    <p:sldId id="321" r:id="rId55"/>
    <p:sldId id="323" r:id="rId56"/>
    <p:sldId id="311" r:id="rId57"/>
    <p:sldId id="312" r:id="rId58"/>
    <p:sldId id="313" r:id="rId59"/>
    <p:sldId id="314" r:id="rId60"/>
    <p:sldId id="324" r:id="rId61"/>
    <p:sldId id="326" r:id="rId62"/>
    <p:sldId id="327" r:id="rId63"/>
    <p:sldId id="328" r:id="rId64"/>
    <p:sldId id="329" r:id="rId65"/>
    <p:sldId id="332" r:id="rId66"/>
    <p:sldId id="32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134CB-EA16-4968-A91B-52BAD18CDB02}" type="datetimeFigureOut">
              <a:rPr lang="en-US" smtClean="0"/>
              <a:t>10/6/2014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16AD8-8A2B-4B59-8448-BC1DE5A50C13}" type="slidenum">
              <a:rPr lang="en-US" smtClean="0"/>
              <a:t>‹#›</a:t>
            </a:fld>
            <a:endParaRPr lang="en-US"/>
          </a:p>
        </p:txBody>
      </p:sp>
    </p:spTree>
    <p:extLst>
      <p:ext uri="{BB962C8B-B14F-4D97-AF65-F5344CB8AC3E}">
        <p14:creationId xmlns:p14="http://schemas.microsoft.com/office/powerpoint/2010/main" val="366938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D16AD8-8A2B-4B59-8448-BC1DE5A50C13}" type="slidenum">
              <a:rPr lang="en-US" smtClean="0"/>
              <a:t>1</a:t>
            </a:fld>
            <a:endParaRPr lang="en-US"/>
          </a:p>
        </p:txBody>
      </p:sp>
    </p:spTree>
    <p:extLst>
      <p:ext uri="{BB962C8B-B14F-4D97-AF65-F5344CB8AC3E}">
        <p14:creationId xmlns:p14="http://schemas.microsoft.com/office/powerpoint/2010/main" val="3460582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A3678D-3CCD-4FA6-8C16-3EC7EDF7DE5F}"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311479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3678D-3CCD-4FA6-8C16-3EC7EDF7DE5F}"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100329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3678D-3CCD-4FA6-8C16-3EC7EDF7DE5F}"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266796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3678D-3CCD-4FA6-8C16-3EC7EDF7DE5F}"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144093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3678D-3CCD-4FA6-8C16-3EC7EDF7DE5F}"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230647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A3678D-3CCD-4FA6-8C16-3EC7EDF7DE5F}"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197634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A3678D-3CCD-4FA6-8C16-3EC7EDF7DE5F}" type="datetimeFigureOut">
              <a:rPr lang="en-US" smtClean="0"/>
              <a:t>10/6/2014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218308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3678D-3CCD-4FA6-8C16-3EC7EDF7DE5F}" type="datetimeFigureOut">
              <a:rPr lang="en-US" smtClean="0"/>
              <a:t>10/6/2014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580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3678D-3CCD-4FA6-8C16-3EC7EDF7DE5F}" type="datetimeFigureOut">
              <a:rPr lang="en-US" smtClean="0"/>
              <a:t>10/6/2014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2224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3678D-3CCD-4FA6-8C16-3EC7EDF7DE5F}"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21264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A3678D-3CCD-4FA6-8C16-3EC7EDF7DE5F}"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D28CD-AD9D-4C29-B6DB-0600D1D77416}" type="slidenum">
              <a:rPr lang="en-US" smtClean="0"/>
              <a:t>‹#›</a:t>
            </a:fld>
            <a:endParaRPr lang="en-US"/>
          </a:p>
        </p:txBody>
      </p:sp>
    </p:spTree>
    <p:extLst>
      <p:ext uri="{BB962C8B-B14F-4D97-AF65-F5344CB8AC3E}">
        <p14:creationId xmlns:p14="http://schemas.microsoft.com/office/powerpoint/2010/main" val="133178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3678D-3CCD-4FA6-8C16-3EC7EDF7DE5F}" type="datetimeFigureOut">
              <a:rPr lang="en-US" smtClean="0"/>
              <a:t>10/6/2014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D28CD-AD9D-4C29-B6DB-0600D1D77416}" type="slidenum">
              <a:rPr lang="en-US" smtClean="0"/>
              <a:t>‹#›</a:t>
            </a:fld>
            <a:endParaRPr lang="en-US"/>
          </a:p>
        </p:txBody>
      </p:sp>
    </p:spTree>
    <p:extLst>
      <p:ext uri="{BB962C8B-B14F-4D97-AF65-F5344CB8AC3E}">
        <p14:creationId xmlns:p14="http://schemas.microsoft.com/office/powerpoint/2010/main" val="22432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quote.org/wiki/Linus_Torval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lkml.org/" TargetMode="External"/><Relationship Id="rId7" Type="http://schemas.openxmlformats.org/officeDocument/2006/relationships/hyperlink" Target="http://tldp.org/" TargetMode="External"/><Relationship Id="rId2" Type="http://schemas.openxmlformats.org/officeDocument/2006/relationships/hyperlink" Target="http://kernel.org/" TargetMode="External"/><Relationship Id="rId1" Type="http://schemas.openxmlformats.org/officeDocument/2006/relationships/slideLayout" Target="../slideLayouts/slideLayout2.xml"/><Relationship Id="rId6" Type="http://schemas.openxmlformats.org/officeDocument/2006/relationships/hyperlink" Target="http://kernel.org/doc/" TargetMode="External"/><Relationship Id="rId5" Type="http://schemas.openxmlformats.org/officeDocument/2006/relationships/hyperlink" Target="http://www.linuxfoundation.org/" TargetMode="External"/><Relationship Id="rId4" Type="http://schemas.openxmlformats.org/officeDocument/2006/relationships/hyperlink" Target="http://www.tux.org/lk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iki.ubuntu.com/Artwork?action=show&amp;redirect=ArtworkTeam" TargetMode="External"/><Relationship Id="rId2" Type="http://schemas.openxmlformats.org/officeDocument/2006/relationships/hyperlink" Target="http://www.ubuntu.com/community/get-involved/developers" TargetMode="External"/><Relationship Id="rId1" Type="http://schemas.openxmlformats.org/officeDocument/2006/relationships/slideLayout" Target="../slideLayouts/slideLayout2.xml"/><Relationship Id="rId5" Type="http://schemas.openxmlformats.org/officeDocument/2006/relationships/hyperlink" Target="https://wiki.ubuntu.com/DocumentationTeam" TargetMode="External"/><Relationship Id="rId4" Type="http://schemas.openxmlformats.org/officeDocument/2006/relationships/hyperlink" Target="https://wiki.ubuntu.com/BugSquad"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iki.ubuntu.com/Testing" TargetMode="External"/><Relationship Id="rId2" Type="http://schemas.openxmlformats.org/officeDocument/2006/relationships/hyperlink" Target="http://www.ubuntu.com/support/community" TargetMode="External"/><Relationship Id="rId1" Type="http://schemas.openxmlformats.org/officeDocument/2006/relationships/slideLayout" Target="../slideLayouts/slideLayout2.xml"/><Relationship Id="rId4" Type="http://schemas.openxmlformats.org/officeDocument/2006/relationships/hyperlink" Target="http://brainstorm.ubuntu.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mozilla.org/contribu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fsf.org/volunteer/internship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405718"/>
            <a:ext cx="9144000" cy="2129051"/>
          </a:xfrm>
        </p:spPr>
        <p:txBody>
          <a:bodyPr>
            <a:normAutofit/>
          </a:bodyPr>
          <a:lstStyle/>
          <a:p>
            <a:r>
              <a:rPr lang="en-US" sz="7200" dirty="0" smtClean="0">
                <a:solidFill>
                  <a:schemeClr val="accent1"/>
                </a:solidFill>
                <a:latin typeface="+mn-lt"/>
                <a:ea typeface="Verdana" panose="020B0604030504040204" pitchFamily="34" charset="0"/>
                <a:cs typeface="Verdana" panose="020B0604030504040204" pitchFamily="34" charset="0"/>
              </a:rPr>
              <a:t>How to get started in</a:t>
            </a:r>
            <a:br>
              <a:rPr lang="en-US" sz="7200" dirty="0" smtClean="0">
                <a:solidFill>
                  <a:schemeClr val="accent1"/>
                </a:solidFill>
                <a:latin typeface="+mn-lt"/>
                <a:ea typeface="Verdana" panose="020B0604030504040204" pitchFamily="34" charset="0"/>
                <a:cs typeface="Verdana" panose="020B0604030504040204" pitchFamily="34" charset="0"/>
              </a:rPr>
            </a:br>
            <a:r>
              <a:rPr lang="en-US" sz="7200" dirty="0" smtClean="0">
                <a:solidFill>
                  <a:schemeClr val="accent1"/>
                </a:solidFill>
                <a:latin typeface="+mn-lt"/>
                <a:ea typeface="Verdana" panose="020B0604030504040204" pitchFamily="34" charset="0"/>
                <a:cs typeface="Verdana" panose="020B0604030504040204" pitchFamily="34" charset="0"/>
              </a:rPr>
              <a:t>Open Source!</a:t>
            </a:r>
            <a:endParaRPr lang="en-US" sz="7200" dirty="0">
              <a:solidFill>
                <a:schemeClr val="accent1"/>
              </a:solidFill>
              <a:latin typeface="+mn-lt"/>
              <a:ea typeface="Verdana" panose="020B0604030504040204" pitchFamily="34" charset="0"/>
              <a:cs typeface="Verdana" panose="020B0604030504040204" pitchFamily="34" charset="0"/>
            </a:endParaRPr>
          </a:p>
        </p:txBody>
      </p:sp>
      <p:sp>
        <p:nvSpPr>
          <p:cNvPr id="5" name="Subtitle 4"/>
          <p:cNvSpPr>
            <a:spLocks noGrp="1"/>
          </p:cNvSpPr>
          <p:nvPr>
            <p:ph type="subTitle" idx="1"/>
          </p:nvPr>
        </p:nvSpPr>
        <p:spPr>
          <a:xfrm>
            <a:off x="1524000" y="3711124"/>
            <a:ext cx="9144000" cy="1978926"/>
          </a:xfrm>
        </p:spPr>
        <p:txBody>
          <a:bodyPr>
            <a:normAutofit fontScale="70000" lnSpcReduction="20000"/>
          </a:bodyPr>
          <a:lstStyle/>
          <a:p>
            <a:endParaRPr lang="en-US" dirty="0" smtClean="0"/>
          </a:p>
          <a:p>
            <a:endParaRPr lang="en-US" dirty="0"/>
          </a:p>
          <a:p>
            <a:r>
              <a:rPr lang="en-US" sz="67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Pradeep Singh</a:t>
            </a:r>
          </a:p>
          <a:p>
            <a:endParaRPr lang="en-US" sz="36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US" sz="3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mail@pradeepsingh.co.in /    @</a:t>
            </a:r>
            <a:r>
              <a:rPr lang="en-US" sz="3200" dirty="0">
                <a:solidFill>
                  <a:schemeClr val="accent1"/>
                </a:solidFill>
                <a:latin typeface="Verdana" panose="020B0604030504040204" pitchFamily="34" charset="0"/>
                <a:ea typeface="Verdana" panose="020B0604030504040204" pitchFamily="34" charset="0"/>
                <a:cs typeface="Verdana" panose="020B0604030504040204" pitchFamily="34" charset="0"/>
              </a:rPr>
              <a:t>pradeep_sinngh</a:t>
            </a:r>
            <a:r>
              <a:rPr lang="en-US" sz="3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endParaRPr lang="en-US" sz="3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381" y="5348855"/>
            <a:ext cx="277475" cy="233079"/>
          </a:xfrm>
          <a:prstGeom prst="rect">
            <a:avLst/>
          </a:prstGeom>
        </p:spPr>
      </p:pic>
    </p:spTree>
    <p:extLst>
      <p:ext uri="{BB962C8B-B14F-4D97-AF65-F5344CB8AC3E}">
        <p14:creationId xmlns:p14="http://schemas.microsoft.com/office/powerpoint/2010/main" val="4004149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solidFill>
                  <a:schemeClr val="accent1"/>
                </a:solidFill>
              </a:rPr>
              <a:t>To use, share, adapt, modify and collaborate.</a:t>
            </a:r>
            <a:endParaRPr lang="en-US" i="1" dirty="0">
              <a:solidFill>
                <a:schemeClr val="accent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493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8740" y="1122363"/>
            <a:ext cx="9999260" cy="3872718"/>
          </a:xfrm>
        </p:spPr>
        <p:txBody>
          <a:bodyPr/>
          <a:lstStyle/>
          <a:p>
            <a:r>
              <a:rPr lang="en-US" dirty="0" smtClean="0">
                <a:solidFill>
                  <a:schemeClr val="accent1"/>
                </a:solidFill>
              </a:rPr>
              <a:t>It does not mean….</a:t>
            </a:r>
            <a:br>
              <a:rPr lang="en-US" dirty="0" smtClean="0">
                <a:solidFill>
                  <a:schemeClr val="accent1"/>
                </a:solidFill>
              </a:rPr>
            </a:br>
            <a:r>
              <a:rPr lang="en-US" dirty="0" smtClean="0">
                <a:solidFill>
                  <a:schemeClr val="accent1"/>
                </a:solidFill>
              </a:rPr>
              <a:t>“free of cost, cheap piece of software, hardware, product or project etc.”</a:t>
            </a:r>
            <a:endParaRPr lang="en-US" dirty="0">
              <a:solidFill>
                <a:schemeClr val="accent1"/>
              </a:solidFill>
            </a:endParaRPr>
          </a:p>
        </p:txBody>
      </p:sp>
      <p:sp>
        <p:nvSpPr>
          <p:cNvPr id="5" name="Subtitle 4"/>
          <p:cNvSpPr>
            <a:spLocks noGrp="1"/>
          </p:cNvSpPr>
          <p:nvPr>
            <p:ph type="subTitle" idx="1"/>
          </p:nvPr>
        </p:nvSpPr>
        <p:spPr>
          <a:xfrm flipV="1">
            <a:off x="1524000" y="5257800"/>
            <a:ext cx="3157182" cy="1170296"/>
          </a:xfrm>
        </p:spPr>
        <p:txBody>
          <a:bodyPr/>
          <a:lstStyle/>
          <a:p>
            <a:endParaRPr lang="en-US" dirty="0"/>
          </a:p>
        </p:txBody>
      </p:sp>
    </p:spTree>
    <p:extLst>
      <p:ext uri="{BB962C8B-B14F-4D97-AF65-F5344CB8AC3E}">
        <p14:creationId xmlns:p14="http://schemas.microsoft.com/office/powerpoint/2010/main" val="586821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27546"/>
            <a:ext cx="9144000" cy="6277969"/>
          </a:xfrm>
        </p:spPr>
        <p:txBody>
          <a:bodyPr>
            <a:normAutofit fontScale="90000"/>
          </a:bodyPr>
          <a:lstStyle/>
          <a:p>
            <a:r>
              <a:rPr lang="en-US" b="1" i="1" dirty="0" smtClean="0">
                <a:solidFill>
                  <a:schemeClr val="accent1"/>
                </a:solidFill>
              </a:rPr>
              <a:t>#free </a:t>
            </a:r>
            <a:r>
              <a:rPr lang="en-US" i="1" dirty="0" smtClean="0">
                <a:solidFill>
                  <a:schemeClr val="accent1"/>
                </a:solidFill>
              </a:rPr>
              <a:t>here is </a:t>
            </a:r>
            <a:r>
              <a:rPr lang="en-US" b="1" i="1" dirty="0" smtClean="0">
                <a:solidFill>
                  <a:schemeClr val="accent1"/>
                </a:solidFill>
              </a:rPr>
              <a:t>#freedom </a:t>
            </a:r>
            <a:r>
              <a:rPr lang="en-US" i="1" dirty="0" smtClean="0">
                <a:solidFill>
                  <a:schemeClr val="accent1"/>
                </a:solidFill>
              </a:rPr>
              <a:t>not </a:t>
            </a:r>
            <a:r>
              <a:rPr lang="en-US" b="1" i="1" dirty="0" smtClean="0">
                <a:solidFill>
                  <a:schemeClr val="accent1"/>
                </a:solidFill>
              </a:rPr>
              <a:t>#free</a:t>
            </a:r>
            <a:r>
              <a:rPr lang="en-US" i="1" dirty="0" smtClean="0">
                <a:solidFill>
                  <a:schemeClr val="accent1"/>
                </a:solidFill>
              </a:rPr>
              <a:t>.</a:t>
            </a:r>
            <a:br>
              <a:rPr lang="en-US" i="1" dirty="0" smtClean="0">
                <a:solidFill>
                  <a:schemeClr val="accent1"/>
                </a:solidFill>
              </a:rPr>
            </a:br>
            <a:r>
              <a:rPr lang="en-US" dirty="0" smtClean="0">
                <a:solidFill>
                  <a:schemeClr val="accent1"/>
                </a:solidFill>
              </a:rPr>
              <a:t/>
            </a:r>
            <a:br>
              <a:rPr lang="en-US" dirty="0" smtClean="0">
                <a:solidFill>
                  <a:schemeClr val="accent1"/>
                </a:solidFill>
              </a:rPr>
            </a:br>
            <a:r>
              <a:rPr lang="en-US" dirty="0" smtClean="0">
                <a:solidFill>
                  <a:schemeClr val="accent1"/>
                </a:solidFill>
              </a:rPr>
              <a:t>Open Source gives you certain freedom and rights, it doesn’t means you can just use it for free.</a:t>
            </a:r>
            <a:br>
              <a:rPr lang="en-US" dirty="0" smtClean="0">
                <a:solidFill>
                  <a:schemeClr val="accent1"/>
                </a:solidFill>
              </a:rPr>
            </a:br>
            <a:endParaRPr lang="en-US" dirty="0">
              <a:solidFill>
                <a:schemeClr val="accent1"/>
              </a:solidFill>
            </a:endParaRPr>
          </a:p>
        </p:txBody>
      </p:sp>
      <p:sp>
        <p:nvSpPr>
          <p:cNvPr id="5" name="Subtitle 4"/>
          <p:cNvSpPr>
            <a:spLocks noGrp="1"/>
          </p:cNvSpPr>
          <p:nvPr>
            <p:ph type="subTitle" idx="1"/>
          </p:nvPr>
        </p:nvSpPr>
        <p:spPr>
          <a:xfrm>
            <a:off x="1524000" y="6482686"/>
            <a:ext cx="9144000" cy="122829"/>
          </a:xfrm>
        </p:spPr>
        <p:txBody>
          <a:bodyPr>
            <a:normAutofit fontScale="25000" lnSpcReduction="20000"/>
          </a:bodyPr>
          <a:lstStyle/>
          <a:p>
            <a:endParaRPr lang="en-US" dirty="0"/>
          </a:p>
        </p:txBody>
      </p:sp>
    </p:spTree>
    <p:extLst>
      <p:ext uri="{BB962C8B-B14F-4D97-AF65-F5344CB8AC3E}">
        <p14:creationId xmlns:p14="http://schemas.microsoft.com/office/powerpoint/2010/main" val="3515977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a:bodyPr>
          <a:lstStyle/>
          <a:p>
            <a:pPr marL="0" indent="0">
              <a:buNone/>
            </a:pPr>
            <a:r>
              <a:rPr lang="en-US" sz="4000" dirty="0" smtClean="0">
                <a:solidFill>
                  <a:schemeClr val="accent1"/>
                </a:solidFill>
              </a:rPr>
              <a:t>Every </a:t>
            </a:r>
            <a:r>
              <a:rPr lang="en-US" sz="4000" dirty="0">
                <a:solidFill>
                  <a:schemeClr val="accent1"/>
                </a:solidFill>
              </a:rPr>
              <a:t>free Software is not Open Source.</a:t>
            </a:r>
            <a:br>
              <a:rPr lang="en-US" sz="4000" dirty="0">
                <a:solidFill>
                  <a:schemeClr val="accent1"/>
                </a:solidFill>
              </a:rPr>
            </a:br>
            <a:r>
              <a:rPr lang="en-US" sz="4000" dirty="0">
                <a:solidFill>
                  <a:schemeClr val="accent1"/>
                </a:solidFill>
              </a:rPr>
              <a:t/>
            </a:r>
            <a:br>
              <a:rPr lang="en-US" sz="4000" dirty="0">
                <a:solidFill>
                  <a:schemeClr val="accent1"/>
                </a:solidFill>
              </a:rPr>
            </a:br>
            <a:r>
              <a:rPr lang="en-US" sz="4000" dirty="0">
                <a:solidFill>
                  <a:schemeClr val="accent1"/>
                </a:solidFill>
              </a:rPr>
              <a:t>Every Open Source Software is not free.</a:t>
            </a:r>
            <a:br>
              <a:rPr lang="en-US" sz="4000" dirty="0">
                <a:solidFill>
                  <a:schemeClr val="accent1"/>
                </a:solidFill>
              </a:rPr>
            </a:br>
            <a:r>
              <a:rPr lang="en-US" sz="4000" dirty="0">
                <a:solidFill>
                  <a:schemeClr val="accent1"/>
                </a:solidFill>
              </a:rPr>
              <a:t/>
            </a:r>
            <a:br>
              <a:rPr lang="en-US" sz="4000" dirty="0">
                <a:solidFill>
                  <a:schemeClr val="accent1"/>
                </a:solidFill>
              </a:rPr>
            </a:br>
            <a:r>
              <a:rPr lang="en-US" sz="4000" dirty="0">
                <a:solidFill>
                  <a:schemeClr val="accent1"/>
                </a:solidFill>
              </a:rPr>
              <a:t>Some software are Open Source as well as free.</a:t>
            </a:r>
            <a:endParaRPr lang="en-US" sz="4000" dirty="0"/>
          </a:p>
        </p:txBody>
      </p:sp>
    </p:spTree>
    <p:extLst>
      <p:ext uri="{BB962C8B-B14F-4D97-AF65-F5344CB8AC3E}">
        <p14:creationId xmlns:p14="http://schemas.microsoft.com/office/powerpoint/2010/main" val="2648547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i="1" dirty="0" smtClean="0">
                <a:solidFill>
                  <a:schemeClr val="accent1"/>
                </a:solidFill>
              </a:rPr>
              <a:t>Open Source is not limited to Software.</a:t>
            </a:r>
            <a:endParaRPr lang="en-US" sz="4800" i="1" dirty="0">
              <a:solidFill>
                <a:schemeClr val="accent1"/>
              </a:solidFill>
            </a:endParaRPr>
          </a:p>
        </p:txBody>
      </p:sp>
      <p:sp>
        <p:nvSpPr>
          <p:cNvPr id="3" name="Content Placeholder 2"/>
          <p:cNvSpPr>
            <a:spLocks noGrp="1"/>
          </p:cNvSpPr>
          <p:nvPr>
            <p:ph idx="1"/>
          </p:nvPr>
        </p:nvSpPr>
        <p:spPr/>
        <p:txBody>
          <a:bodyPr/>
          <a:lstStyle/>
          <a:p>
            <a:r>
              <a:rPr lang="en-US" sz="3200" dirty="0" smtClean="0">
                <a:solidFill>
                  <a:schemeClr val="accent1"/>
                </a:solidFill>
              </a:rPr>
              <a:t>Anything and Everything can be Open Source.</a:t>
            </a:r>
          </a:p>
          <a:p>
            <a:endParaRPr lang="en-US" sz="3200" dirty="0" smtClean="0">
              <a:solidFill>
                <a:schemeClr val="accent1"/>
              </a:solidFill>
            </a:endParaRPr>
          </a:p>
          <a:p>
            <a:r>
              <a:rPr lang="en-US" sz="3200" dirty="0">
                <a:solidFill>
                  <a:schemeClr val="accent1"/>
                </a:solidFill>
              </a:rPr>
              <a:t> </a:t>
            </a:r>
            <a:r>
              <a:rPr lang="en-US" sz="3200" dirty="0" smtClean="0">
                <a:solidFill>
                  <a:schemeClr val="accent1"/>
                </a:solidFill>
              </a:rPr>
              <a:t>Anything here means, anything!</a:t>
            </a:r>
          </a:p>
          <a:p>
            <a:endParaRPr lang="en-US" sz="3200" dirty="0" smtClean="0">
              <a:solidFill>
                <a:schemeClr val="accent1"/>
              </a:solidFill>
            </a:endParaRPr>
          </a:p>
          <a:p>
            <a:r>
              <a:rPr lang="en-US" sz="3200" dirty="0" smtClean="0">
                <a:solidFill>
                  <a:schemeClr val="accent1"/>
                </a:solidFill>
              </a:rPr>
              <a:t>For </a:t>
            </a:r>
            <a:r>
              <a:rPr lang="en-US" sz="3200" dirty="0" err="1" smtClean="0">
                <a:solidFill>
                  <a:schemeClr val="accent1"/>
                </a:solidFill>
              </a:rPr>
              <a:t>eg</a:t>
            </a:r>
            <a:r>
              <a:rPr lang="en-US" sz="3200" dirty="0" smtClean="0">
                <a:solidFill>
                  <a:schemeClr val="accent1"/>
                </a:solidFill>
              </a:rPr>
              <a:t> </a:t>
            </a:r>
            <a:r>
              <a:rPr lang="en-US" sz="3200" dirty="0">
                <a:solidFill>
                  <a:schemeClr val="accent1"/>
                </a:solidFill>
              </a:rPr>
              <a:t>:- Hardware, </a:t>
            </a:r>
            <a:r>
              <a:rPr lang="en-US" sz="3200" dirty="0" smtClean="0">
                <a:solidFill>
                  <a:schemeClr val="accent1"/>
                </a:solidFill>
              </a:rPr>
              <a:t>Cooking Recipes, Books etc.</a:t>
            </a:r>
          </a:p>
          <a:p>
            <a:endParaRPr lang="en-US" dirty="0"/>
          </a:p>
        </p:txBody>
      </p:sp>
    </p:spTree>
    <p:extLst>
      <p:ext uri="{BB962C8B-B14F-4D97-AF65-F5344CB8AC3E}">
        <p14:creationId xmlns:p14="http://schemas.microsoft.com/office/powerpoint/2010/main" val="270873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accent1"/>
                </a:solidFill>
              </a:rPr>
              <a:t>Open Source Beer : Free Beer</a:t>
            </a:r>
            <a:endParaRPr lang="en-US" sz="4800"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413" y="1561514"/>
            <a:ext cx="4206240" cy="4881489"/>
          </a:xfrm>
        </p:spPr>
      </p:pic>
    </p:spTree>
    <p:extLst>
      <p:ext uri="{BB962C8B-B14F-4D97-AF65-F5344CB8AC3E}">
        <p14:creationId xmlns:p14="http://schemas.microsoft.com/office/powerpoint/2010/main" val="752558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i="1" dirty="0" smtClean="0">
                <a:solidFill>
                  <a:schemeClr val="accent1"/>
                </a:solidFill>
              </a:rPr>
              <a:t>Free Beer</a:t>
            </a:r>
            <a:endParaRPr lang="en-US" sz="4800" i="1" dirty="0">
              <a:solidFill>
                <a:schemeClr val="accent1"/>
              </a:solidFill>
            </a:endParaRPr>
          </a:p>
        </p:txBody>
      </p:sp>
      <p:sp>
        <p:nvSpPr>
          <p:cNvPr id="5" name="Content Placeholder 4"/>
          <p:cNvSpPr>
            <a:spLocks noGrp="1"/>
          </p:cNvSpPr>
          <p:nvPr>
            <p:ph idx="1"/>
          </p:nvPr>
        </p:nvSpPr>
        <p:spPr/>
        <p:txBody>
          <a:bodyPr/>
          <a:lstStyle/>
          <a:p>
            <a:r>
              <a:rPr lang="en-US" sz="3200" dirty="0">
                <a:solidFill>
                  <a:schemeClr val="accent1"/>
                </a:solidFill>
              </a:rPr>
              <a:t>Free Beer is an </a:t>
            </a:r>
            <a:r>
              <a:rPr lang="en-US" sz="3200" i="1" dirty="0">
                <a:solidFill>
                  <a:schemeClr val="accent1"/>
                </a:solidFill>
              </a:rPr>
              <a:t>Open Source Beer</a:t>
            </a:r>
            <a:r>
              <a:rPr lang="en-US" sz="3200" dirty="0">
                <a:solidFill>
                  <a:schemeClr val="accent1"/>
                </a:solidFill>
              </a:rPr>
              <a:t>.</a:t>
            </a:r>
          </a:p>
          <a:p>
            <a:r>
              <a:rPr lang="en-US" sz="3200" dirty="0">
                <a:solidFill>
                  <a:schemeClr val="accent1"/>
                </a:solidFill>
              </a:rPr>
              <a:t>"</a:t>
            </a:r>
            <a:r>
              <a:rPr lang="en-US" sz="3200" b="1" i="1" dirty="0">
                <a:solidFill>
                  <a:schemeClr val="accent1"/>
                </a:solidFill>
              </a:rPr>
              <a:t>Free as in free speech</a:t>
            </a:r>
            <a:r>
              <a:rPr lang="en-US" sz="3200" dirty="0">
                <a:solidFill>
                  <a:schemeClr val="accent1"/>
                </a:solidFill>
              </a:rPr>
              <a:t>“.</a:t>
            </a:r>
          </a:p>
          <a:p>
            <a:r>
              <a:rPr lang="en-US" sz="3200" dirty="0" smtClean="0">
                <a:solidFill>
                  <a:schemeClr val="accent1"/>
                </a:solidFill>
              </a:rPr>
              <a:t>It’s formula is </a:t>
            </a:r>
            <a:r>
              <a:rPr lang="en-US" sz="3200" dirty="0">
                <a:solidFill>
                  <a:schemeClr val="accent1"/>
                </a:solidFill>
              </a:rPr>
              <a:t>available under </a:t>
            </a:r>
            <a:r>
              <a:rPr lang="en-US" sz="3200" i="1" u="sng" dirty="0">
                <a:solidFill>
                  <a:schemeClr val="accent1"/>
                </a:solidFill>
              </a:rPr>
              <a:t>C</a:t>
            </a:r>
            <a:r>
              <a:rPr lang="en-US" sz="3200" i="1" u="sng" dirty="0" smtClean="0">
                <a:solidFill>
                  <a:schemeClr val="accent1"/>
                </a:solidFill>
              </a:rPr>
              <a:t>ommon Creative License</a:t>
            </a:r>
            <a:r>
              <a:rPr lang="en-US" sz="3200" dirty="0" smtClean="0">
                <a:solidFill>
                  <a:schemeClr val="accent1"/>
                </a:solidFill>
              </a:rPr>
              <a:t>.</a:t>
            </a:r>
          </a:p>
          <a:p>
            <a:r>
              <a:rPr lang="en-US" sz="3200" dirty="0" smtClean="0">
                <a:solidFill>
                  <a:schemeClr val="accent1"/>
                </a:solidFill>
              </a:rPr>
              <a:t>Common Creative License is an famous Open Source License.</a:t>
            </a:r>
          </a:p>
          <a:p>
            <a:r>
              <a:rPr lang="en-US" sz="3200" dirty="0" smtClean="0">
                <a:solidFill>
                  <a:schemeClr val="accent1"/>
                </a:solidFill>
              </a:rPr>
              <a:t>It’s name is free because it grants certain </a:t>
            </a:r>
            <a:r>
              <a:rPr lang="en-US" sz="3200" i="1" dirty="0" smtClean="0">
                <a:solidFill>
                  <a:schemeClr val="accent1"/>
                </a:solidFill>
              </a:rPr>
              <a:t>freedom</a:t>
            </a:r>
            <a:r>
              <a:rPr lang="en-US" sz="3200" dirty="0" smtClean="0">
                <a:solidFill>
                  <a:schemeClr val="accent1"/>
                </a:solidFill>
              </a:rPr>
              <a:t> and </a:t>
            </a:r>
            <a:r>
              <a:rPr lang="en-US" sz="3200" i="1" dirty="0" smtClean="0">
                <a:solidFill>
                  <a:schemeClr val="accent1"/>
                </a:solidFill>
              </a:rPr>
              <a:t>rights</a:t>
            </a:r>
            <a:r>
              <a:rPr lang="en-US" sz="3200" dirty="0" smtClean="0">
                <a:solidFill>
                  <a:schemeClr val="accent1"/>
                </a:solidFill>
              </a:rPr>
              <a:t>.</a:t>
            </a:r>
          </a:p>
          <a:p>
            <a:r>
              <a:rPr lang="en-US" sz="3200" dirty="0" smtClean="0">
                <a:solidFill>
                  <a:schemeClr val="accent1"/>
                </a:solidFill>
              </a:rPr>
              <a:t>Free here does not means that you can just pick it up from some store without paying!</a:t>
            </a:r>
            <a:endParaRPr lang="en-US" sz="3200" dirty="0">
              <a:solidFill>
                <a:schemeClr val="accent1"/>
              </a:solidFill>
            </a:endParaRPr>
          </a:p>
          <a:p>
            <a:endParaRPr lang="en-US" dirty="0"/>
          </a:p>
        </p:txBody>
      </p:sp>
    </p:spTree>
    <p:extLst>
      <p:ext uri="{BB962C8B-B14F-4D97-AF65-F5344CB8AC3E}">
        <p14:creationId xmlns:p14="http://schemas.microsoft.com/office/powerpoint/2010/main" val="3749474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rPr>
              <a:t>Arduino </a:t>
            </a:r>
            <a:r>
              <a:rPr lang="en-US" dirty="0">
                <a:solidFill>
                  <a:schemeClr val="accent1"/>
                </a:solidFill>
              </a:rPr>
              <a:t>:</a:t>
            </a:r>
            <a:r>
              <a:rPr lang="en-US" dirty="0" smtClean="0">
                <a:solidFill>
                  <a:schemeClr val="accent1"/>
                </a:solidFill>
              </a:rPr>
              <a:t> Open Source Hardware</a:t>
            </a:r>
            <a:endParaRPr lang="en-US" dirty="0">
              <a:solidFill>
                <a:schemeClr val="accent1"/>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5908" y="1561515"/>
            <a:ext cx="5950634" cy="4487593"/>
          </a:xfrm>
        </p:spPr>
      </p:pic>
    </p:spTree>
    <p:extLst>
      <p:ext uri="{BB962C8B-B14F-4D97-AF65-F5344CB8AC3E}">
        <p14:creationId xmlns:p14="http://schemas.microsoft.com/office/powerpoint/2010/main" val="589105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9398"/>
            <a:ext cx="10515600" cy="1325563"/>
          </a:xfrm>
        </p:spPr>
        <p:txBody>
          <a:bodyPr>
            <a:normAutofit/>
          </a:bodyPr>
          <a:lstStyle/>
          <a:p>
            <a:pPr algn="ctr"/>
            <a:r>
              <a:rPr lang="en-US" sz="6600" dirty="0">
                <a:solidFill>
                  <a:schemeClr val="accent1"/>
                </a:solidFill>
                <a:latin typeface="Verdana" panose="020B0604030504040204" pitchFamily="34" charset="0"/>
                <a:ea typeface="Verdana" panose="020B0604030504040204" pitchFamily="34" charset="0"/>
                <a:cs typeface="Verdana" panose="020B0604030504040204" pitchFamily="34" charset="0"/>
              </a:rPr>
              <a:t>Why Open Source ?</a:t>
            </a:r>
          </a:p>
        </p:txBody>
      </p:sp>
      <p:sp>
        <p:nvSpPr>
          <p:cNvPr id="4" name="Content Placeholder 3"/>
          <p:cNvSpPr>
            <a:spLocks noGrp="1"/>
          </p:cNvSpPr>
          <p:nvPr>
            <p:ph idx="1"/>
          </p:nvPr>
        </p:nvSpPr>
        <p:spPr/>
        <p:txBody>
          <a:bodyPr/>
          <a:lstStyle/>
          <a:p>
            <a:pPr marL="0" indent="0">
              <a:lnSpc>
                <a:spcPts val="2700"/>
              </a:lnSpc>
              <a:buNone/>
              <a:tabLst>
                <a:tab pos="139700" algn="l"/>
                <a:tab pos="1790700" algn="l"/>
              </a:tabLst>
            </a:pPr>
            <a:endParaRPr lang="en-US" altLang="zh-CN" dirty="0">
              <a:solidFill>
                <a:srgbClr val="1F497D"/>
              </a:solidFill>
              <a:latin typeface="Gill Sans MT" pitchFamily="18" charset="0"/>
              <a:cs typeface="Gill Sans MT" pitchFamily="18" charset="0"/>
            </a:endParaRPr>
          </a:p>
          <a:p>
            <a:pPr marL="0" indent="0">
              <a:lnSpc>
                <a:spcPts val="3100"/>
              </a:lnSpc>
              <a:buNone/>
              <a:tabLst>
                <a:tab pos="139700" algn="l"/>
                <a:tab pos="1790700" algn="l"/>
              </a:tabLst>
            </a:pPr>
            <a:endParaRPr lang="en-US" altLang="zh-CN" u="sng" dirty="0">
              <a:solidFill>
                <a:srgbClr val="0000FF"/>
              </a:solidFill>
              <a:latin typeface="Gill Sans MT" pitchFamily="18" charset="0"/>
              <a:cs typeface="Gill Sans MT" pitchFamily="18" charset="0"/>
              <a:hlinkClick r:id="rId2"/>
            </a:endParaRPr>
          </a:p>
          <a:p>
            <a:endParaRPr lang="en-US" dirty="0"/>
          </a:p>
        </p:txBody>
      </p:sp>
    </p:spTree>
    <p:extLst>
      <p:ext uri="{BB962C8B-B14F-4D97-AF65-F5344CB8AC3E}">
        <p14:creationId xmlns:p14="http://schemas.microsoft.com/office/powerpoint/2010/main" val="3312843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027906"/>
            <a:ext cx="10515600" cy="5704763"/>
          </a:xfrm>
        </p:spPr>
        <p:txBody>
          <a:bodyPr>
            <a:normAutofit/>
          </a:bodyPr>
          <a:lstStyle/>
          <a:p>
            <a:r>
              <a:rPr lang="en-US" altLang="zh-CN" sz="3000" dirty="0">
                <a:solidFill>
                  <a:schemeClr val="accent1"/>
                </a:solidFill>
                <a:ea typeface="Verdana" panose="020B0604030504040204" pitchFamily="34" charset="0"/>
                <a:cs typeface="Verdana" panose="020B0604030504040204" pitchFamily="34" charset="0"/>
              </a:rPr>
              <a:t>Making Linux </a:t>
            </a:r>
            <a:r>
              <a:rPr lang="en-US" altLang="zh-CN" sz="3000" dirty="0" err="1">
                <a:solidFill>
                  <a:schemeClr val="accent1"/>
                </a:solidFill>
                <a:ea typeface="Verdana" panose="020B0604030504040204" pitchFamily="34" charset="0"/>
                <a:cs typeface="Verdana" panose="020B0604030504040204" pitchFamily="34" charset="0"/>
              </a:rPr>
              <a:t>GPL'd</a:t>
            </a:r>
            <a:r>
              <a:rPr lang="en-US" altLang="zh-CN" sz="3000" dirty="0">
                <a:solidFill>
                  <a:schemeClr val="accent1"/>
                </a:solidFill>
                <a:ea typeface="Verdana" panose="020B0604030504040204" pitchFamily="34" charset="0"/>
                <a:cs typeface="Verdana" panose="020B0604030504040204" pitchFamily="34" charset="0"/>
              </a:rPr>
              <a:t> was definitely the best thing I ever did.- Linus </a:t>
            </a:r>
            <a:r>
              <a:rPr lang="en-US" altLang="zh-CN" sz="3000" dirty="0" smtClean="0">
                <a:solidFill>
                  <a:schemeClr val="accent1"/>
                </a:solidFill>
                <a:ea typeface="Verdana" panose="020B0604030504040204" pitchFamily="34" charset="0"/>
                <a:cs typeface="Verdana" panose="020B0604030504040204" pitchFamily="34" charset="0"/>
              </a:rPr>
              <a:t>Torvalds</a:t>
            </a:r>
            <a:endParaRPr lang="en-US" altLang="zh-CN" sz="3000" dirty="0">
              <a:solidFill>
                <a:schemeClr val="accent1"/>
              </a:solidFill>
              <a:ea typeface="Verdana" panose="020B0604030504040204" pitchFamily="34" charset="0"/>
              <a:cs typeface="Verdana" panose="020B0604030504040204" pitchFamily="34" charset="0"/>
            </a:endParaRPr>
          </a:p>
          <a:p>
            <a:r>
              <a:rPr lang="en-US" altLang="zh-CN" sz="3000" dirty="0" smtClean="0">
                <a:solidFill>
                  <a:schemeClr val="accent1"/>
                </a:solidFill>
                <a:ea typeface="Verdana" panose="020B0604030504040204" pitchFamily="34" charset="0"/>
                <a:cs typeface="Verdana" panose="020B0604030504040204" pitchFamily="34" charset="0"/>
              </a:rPr>
              <a:t>FOSS </a:t>
            </a:r>
            <a:r>
              <a:rPr lang="en-US" altLang="zh-CN" sz="3000" dirty="0">
                <a:solidFill>
                  <a:schemeClr val="accent1"/>
                </a:solidFill>
                <a:ea typeface="Verdana" panose="020B0604030504040204" pitchFamily="34" charset="0"/>
                <a:cs typeface="Verdana" panose="020B0604030504040204" pitchFamily="34" charset="0"/>
              </a:rPr>
              <a:t>potentially saves industry over 36% in software R&amp;D investment that further can result in increased profits or be more usefully spent in further innovation</a:t>
            </a:r>
            <a:r>
              <a:rPr lang="en-US" altLang="zh-CN" sz="3000" dirty="0" smtClean="0">
                <a:solidFill>
                  <a:schemeClr val="accent1"/>
                </a:solidFill>
                <a:ea typeface="Verdana" panose="020B0604030504040204" pitchFamily="34" charset="0"/>
                <a:cs typeface="Verdana" panose="020B0604030504040204" pitchFamily="34" charset="0"/>
              </a:rPr>
              <a:t>.</a:t>
            </a:r>
          </a:p>
          <a:p>
            <a:pPr>
              <a:lnSpc>
                <a:spcPts val="3100"/>
              </a:lnSpc>
              <a:tabLst>
                <a:tab pos="139700" algn="l"/>
                <a:tab pos="1790700" algn="l"/>
              </a:tabLst>
            </a:pPr>
            <a:r>
              <a:rPr lang="en-US" altLang="zh-CN" sz="3000" dirty="0">
                <a:solidFill>
                  <a:schemeClr val="accent1"/>
                </a:solidFill>
                <a:latin typeface="Gill Sans MT" pitchFamily="18" charset="0"/>
                <a:cs typeface="Gill Sans MT" pitchFamily="18" charset="0"/>
              </a:rPr>
              <a:t>No</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code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is</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good</a:t>
            </a:r>
            <a:r>
              <a:rPr lang="en-US" altLang="zh-CN" sz="3000" dirty="0">
                <a:solidFill>
                  <a:schemeClr val="accent1"/>
                </a:solidFill>
                <a:latin typeface="Times New Roman" pitchFamily="18" charset="0"/>
                <a:cs typeface="Times New Roman" pitchFamily="18" charset="0"/>
              </a:rPr>
              <a:t> </a:t>
            </a:r>
            <a:r>
              <a:rPr lang="en-US" altLang="zh-CN" sz="3000" dirty="0" err="1">
                <a:solidFill>
                  <a:schemeClr val="accent1"/>
                </a:solidFill>
                <a:latin typeface="Gill Sans MT" pitchFamily="18" charset="0"/>
                <a:cs typeface="Gill Sans MT" pitchFamily="18" charset="0"/>
              </a:rPr>
              <a:t>code,there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is</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always</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scope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for</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improvement</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and</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human limit</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may</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restrict</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the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growth</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of</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your</a:t>
            </a:r>
            <a:r>
              <a:rPr lang="en-US" altLang="zh-CN" sz="3000" dirty="0">
                <a:solidFill>
                  <a:schemeClr val="accent1"/>
                </a:solidFill>
                <a:latin typeface="Times New Roman" pitchFamily="18" charset="0"/>
                <a:cs typeface="Times New Roman" pitchFamily="18" charset="0"/>
              </a:rPr>
              <a:t> </a:t>
            </a:r>
            <a:r>
              <a:rPr lang="en-US" altLang="zh-CN" sz="3000" dirty="0" err="1">
                <a:solidFill>
                  <a:schemeClr val="accent1"/>
                </a:solidFill>
                <a:latin typeface="Gill Sans MT" pitchFamily="18" charset="0"/>
                <a:cs typeface="Gill Sans MT" pitchFamily="18" charset="0"/>
              </a:rPr>
              <a:t>project,so</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open</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the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source</a:t>
            </a:r>
            <a:r>
              <a:rPr lang="en-US" altLang="zh-CN" sz="3000" dirty="0" smtClean="0">
                <a:solidFill>
                  <a:schemeClr val="accent1"/>
                </a:solidFill>
                <a:latin typeface="Gill Sans MT" pitchFamily="18" charset="0"/>
                <a:cs typeface="Gill Sans MT" pitchFamily="18" charset="0"/>
              </a:rPr>
              <a:t>.</a:t>
            </a:r>
            <a:endParaRPr lang="en-US" altLang="zh-CN" sz="3000" dirty="0">
              <a:solidFill>
                <a:schemeClr val="accent1"/>
              </a:solidFill>
              <a:latin typeface="Gill Sans MT" pitchFamily="18" charset="0"/>
              <a:cs typeface="Gill Sans MT" pitchFamily="18" charset="0"/>
            </a:endParaRPr>
          </a:p>
          <a:p>
            <a:pPr>
              <a:lnSpc>
                <a:spcPts val="3100"/>
              </a:lnSpc>
              <a:tabLst>
                <a:tab pos="139700" algn="l"/>
                <a:tab pos="1790700" algn="l"/>
              </a:tabLst>
            </a:pPr>
            <a:r>
              <a:rPr lang="en-US" altLang="zh-CN" sz="3000" dirty="0">
                <a:solidFill>
                  <a:schemeClr val="accent1"/>
                </a:solidFill>
                <a:latin typeface="Gill Sans MT" pitchFamily="18" charset="0"/>
                <a:cs typeface="Gill Sans MT" pitchFamily="18" charset="0"/>
              </a:rPr>
              <a:t>To</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make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your</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code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world</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class</a:t>
            </a:r>
            <a:r>
              <a:rPr lang="en-US" altLang="zh-CN" sz="3000" dirty="0" smtClean="0">
                <a:solidFill>
                  <a:schemeClr val="accent1"/>
                </a:solidFill>
                <a:latin typeface="Gill Sans MT" pitchFamily="18" charset="0"/>
                <a:cs typeface="Gill Sans MT" pitchFamily="18" charset="0"/>
              </a:rPr>
              <a:t>.</a:t>
            </a:r>
          </a:p>
          <a:p>
            <a:pPr>
              <a:lnSpc>
                <a:spcPts val="3100"/>
              </a:lnSpc>
              <a:tabLst>
                <a:tab pos="139700" algn="l"/>
                <a:tab pos="1790700" algn="l"/>
              </a:tabLst>
            </a:pPr>
            <a:r>
              <a:rPr lang="en-US" altLang="zh-CN" sz="3000" dirty="0">
                <a:solidFill>
                  <a:schemeClr val="accent1"/>
                </a:solidFill>
                <a:latin typeface="Gill Sans MT" pitchFamily="18" charset="0"/>
                <a:cs typeface="Gill Sans MT" pitchFamily="18" charset="0"/>
              </a:rPr>
              <a:t>Open</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source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software</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projects</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may</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offer</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a</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learning</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opportunity</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those students</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aren’t</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getting</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in</a:t>
            </a:r>
            <a:r>
              <a:rPr lang="en-US" altLang="zh-CN" sz="3000" dirty="0">
                <a:solidFill>
                  <a:schemeClr val="accent1"/>
                </a:solidFill>
                <a:latin typeface="Times New Roman" pitchFamily="18" charset="0"/>
                <a:cs typeface="Times New Roman" pitchFamily="18" charset="0"/>
              </a:rPr>
              <a:t> </a:t>
            </a:r>
            <a:r>
              <a:rPr lang="en-US" altLang="zh-CN" sz="3000" dirty="0">
                <a:solidFill>
                  <a:schemeClr val="accent1"/>
                </a:solidFill>
                <a:latin typeface="Gill Sans MT" pitchFamily="18" charset="0"/>
                <a:cs typeface="Gill Sans MT" pitchFamily="18" charset="0"/>
              </a:rPr>
              <a:t>school.</a:t>
            </a:r>
          </a:p>
          <a:p>
            <a:endParaRPr lang="en-US" sz="4000" dirty="0">
              <a:solidFill>
                <a:schemeClr val="accent1"/>
              </a:solidFill>
            </a:endParaRPr>
          </a:p>
          <a:p>
            <a:pPr>
              <a:lnSpc>
                <a:spcPts val="3100"/>
              </a:lnSpc>
              <a:tabLst>
                <a:tab pos="139700" algn="l"/>
                <a:tab pos="1790700" algn="l"/>
              </a:tabLst>
            </a:pPr>
            <a:endParaRPr lang="en-US" altLang="zh-CN" sz="3600" dirty="0">
              <a:solidFill>
                <a:srgbClr val="1F497D"/>
              </a:solidFill>
              <a:latin typeface="Gill Sans MT" pitchFamily="18" charset="0"/>
              <a:cs typeface="Gill Sans MT" pitchFamily="18" charset="0"/>
            </a:endParaRPr>
          </a:p>
          <a:p>
            <a:pPr>
              <a:lnSpc>
                <a:spcPts val="3100"/>
              </a:lnSpc>
              <a:tabLst>
                <a:tab pos="139700" algn="l"/>
                <a:tab pos="1790700" algn="l"/>
              </a:tabLst>
            </a:pPr>
            <a:endParaRPr lang="en-US" altLang="zh-CN" sz="3600" dirty="0">
              <a:solidFill>
                <a:srgbClr val="1F497D"/>
              </a:solidFill>
              <a:latin typeface="Gill Sans MT" pitchFamily="18" charset="0"/>
              <a:cs typeface="Gill Sans MT" pitchFamily="18" charset="0"/>
            </a:endParaRPr>
          </a:p>
          <a:p>
            <a:endParaRPr lang="en-US" altLang="zh-CN" sz="3600" dirty="0" smtClean="0">
              <a:solidFill>
                <a:schemeClr val="accent1"/>
              </a:solidFill>
              <a:ea typeface="Verdana" panose="020B0604030504040204" pitchFamily="34" charset="0"/>
              <a:cs typeface="Verdana" panose="020B0604030504040204" pitchFamily="34" charset="0"/>
            </a:endParaRPr>
          </a:p>
          <a:p>
            <a:endParaRPr lang="en-US" altLang="zh-CN" sz="3600" dirty="0" smtClean="0">
              <a:solidFill>
                <a:schemeClr val="accent1"/>
              </a:solidFill>
              <a:ea typeface="Verdana" panose="020B0604030504040204" pitchFamily="34" charset="0"/>
              <a:cs typeface="Verdana" panose="020B0604030504040204" pitchFamily="34" charset="0"/>
            </a:endParaRPr>
          </a:p>
          <a:p>
            <a:endParaRPr lang="en-US" sz="4000" dirty="0"/>
          </a:p>
          <a:p>
            <a:pPr marL="0" indent="0" algn="ctr">
              <a:buNone/>
            </a:pPr>
            <a:endParaRPr lang="en-US" altLang="zh-CN" sz="4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lnSpc>
                <a:spcPts val="3100"/>
              </a:lnSpc>
              <a:tabLst>
                <a:tab pos="139700" algn="l"/>
                <a:tab pos="1790700" algn="l"/>
              </a:tabLst>
            </a:pPr>
            <a:endParaRPr lang="en-US" altLang="zh-CN" sz="4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991795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5760"/>
            <a:ext cx="9144000" cy="3395046"/>
          </a:xfrm>
        </p:spPr>
        <p:txBody>
          <a:bodyPr/>
          <a:lstStyle/>
          <a:p>
            <a:r>
              <a:rPr lang="en-US" dirty="0" smtClean="0">
                <a:solidFill>
                  <a:schemeClr val="accent1"/>
                </a:solidFill>
              </a:rPr>
              <a:t>( Goals of the talk )</a:t>
            </a:r>
            <a:br>
              <a:rPr lang="en-US" dirty="0" smtClean="0">
                <a:solidFill>
                  <a:schemeClr val="accent1"/>
                </a:solidFill>
              </a:rPr>
            </a:br>
            <a:r>
              <a:rPr lang="en-US" dirty="0" smtClean="0">
                <a:solidFill>
                  <a:schemeClr val="accent1"/>
                </a:solidFill>
              </a:rPr>
              <a:t>#outline</a:t>
            </a:r>
            <a:endParaRPr lang="en-US" dirty="0">
              <a:solidFill>
                <a:schemeClr val="accent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7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5667" y="0"/>
            <a:ext cx="9141180" cy="6857942"/>
          </a:xfrm>
          <a:prstGeom prst="rect">
            <a:avLst/>
          </a:prstGeom>
          <a:noFill/>
        </p:spPr>
      </p:pic>
      <p:sp>
        <p:nvSpPr>
          <p:cNvPr id="4" name="Freeform 3"/>
          <p:cNvSpPr/>
          <p:nvPr/>
        </p:nvSpPr>
        <p:spPr>
          <a:xfrm>
            <a:off x="1525667" y="-56"/>
            <a:ext cx="9140724" cy="6858057"/>
          </a:xfrm>
          <a:custGeom>
            <a:avLst/>
            <a:gdLst>
              <a:gd name="connsiteX0" fmla="*/ 0 w 10158476"/>
              <a:gd name="connsiteY0" fmla="*/ 7621650 h 7621651"/>
              <a:gd name="connsiteX1" fmla="*/ 10158476 w 10158476"/>
              <a:gd name="connsiteY1" fmla="*/ 7621650 h 7621651"/>
              <a:gd name="connsiteX2" fmla="*/ 10158476 w 10158476"/>
              <a:gd name="connsiteY2" fmla="*/ 0 h 7621651"/>
              <a:gd name="connsiteX3" fmla="*/ 0 w 10158476"/>
              <a:gd name="connsiteY3" fmla="*/ 0 h 7621651"/>
              <a:gd name="connsiteX4" fmla="*/ 0 w 10158476"/>
              <a:gd name="connsiteY4" fmla="*/ 7621650 h 76216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58476" h="7621651">
                <a:moveTo>
                  <a:pt x="0" y="7621650"/>
                </a:moveTo>
                <a:lnTo>
                  <a:pt x="10158476" y="7621650"/>
                </a:lnTo>
                <a:lnTo>
                  <a:pt x="10158476" y="0"/>
                </a:lnTo>
                <a:lnTo>
                  <a:pt x="0" y="0"/>
                </a:lnTo>
                <a:lnTo>
                  <a:pt x="0" y="762165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3" name="Freeform 3"/>
          <p:cNvSpPr/>
          <p:nvPr/>
        </p:nvSpPr>
        <p:spPr>
          <a:xfrm>
            <a:off x="2586755" y="1854588"/>
            <a:ext cx="7021437" cy="2808566"/>
          </a:xfrm>
          <a:custGeom>
            <a:avLst/>
            <a:gdLst>
              <a:gd name="connsiteX0" fmla="*/ 0 w 7803222"/>
              <a:gd name="connsiteY0" fmla="*/ 0 h 3121279"/>
              <a:gd name="connsiteX1" fmla="*/ 6242520 w 7803222"/>
              <a:gd name="connsiteY1" fmla="*/ 0 h 3121279"/>
              <a:gd name="connsiteX2" fmla="*/ 7803223 w 7803222"/>
              <a:gd name="connsiteY2" fmla="*/ 1560702 h 3121279"/>
              <a:gd name="connsiteX3" fmla="*/ 6242520 w 7803222"/>
              <a:gd name="connsiteY3" fmla="*/ 3121279 h 3121279"/>
              <a:gd name="connsiteX4" fmla="*/ 0 w 7803222"/>
              <a:gd name="connsiteY4" fmla="*/ 3121279 h 3121279"/>
              <a:gd name="connsiteX5" fmla="*/ 1560665 w 7803222"/>
              <a:gd name="connsiteY5" fmla="*/ 1560702 h 3121279"/>
              <a:gd name="connsiteX6" fmla="*/ 0 w 7803222"/>
              <a:gd name="connsiteY6" fmla="*/ 0 h 31212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803222" h="3121279">
                <a:moveTo>
                  <a:pt x="0" y="0"/>
                </a:moveTo>
                <a:lnTo>
                  <a:pt x="6242520" y="0"/>
                </a:lnTo>
                <a:lnTo>
                  <a:pt x="7803223" y="1560702"/>
                </a:lnTo>
                <a:lnTo>
                  <a:pt x="6242520" y="3121279"/>
                </a:lnTo>
                <a:lnTo>
                  <a:pt x="0" y="3121279"/>
                </a:lnTo>
                <a:lnTo>
                  <a:pt x="1560665" y="1560702"/>
                </a:lnTo>
                <a:lnTo>
                  <a:pt x="0" y="0"/>
                </a:lnTo>
              </a:path>
            </a:pathLst>
          </a:custGeom>
          <a:solidFill>
            <a:srgbClr val="4F81B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 name="Freeform 3"/>
          <p:cNvSpPr/>
          <p:nvPr/>
        </p:nvSpPr>
        <p:spPr>
          <a:xfrm>
            <a:off x="2575328" y="1843160"/>
            <a:ext cx="7044292" cy="2831421"/>
          </a:xfrm>
          <a:custGeom>
            <a:avLst/>
            <a:gdLst>
              <a:gd name="connsiteX0" fmla="*/ 12700 w 7828622"/>
              <a:gd name="connsiteY0" fmla="*/ 12700 h 3146679"/>
              <a:gd name="connsiteX1" fmla="*/ 6255220 w 7828622"/>
              <a:gd name="connsiteY1" fmla="*/ 12700 h 3146679"/>
              <a:gd name="connsiteX2" fmla="*/ 7815923 w 7828622"/>
              <a:gd name="connsiteY2" fmla="*/ 1573402 h 3146679"/>
              <a:gd name="connsiteX3" fmla="*/ 6255220 w 7828622"/>
              <a:gd name="connsiteY3" fmla="*/ 3133979 h 3146679"/>
              <a:gd name="connsiteX4" fmla="*/ 12700 w 7828622"/>
              <a:gd name="connsiteY4" fmla="*/ 3133979 h 3146679"/>
              <a:gd name="connsiteX5" fmla="*/ 1573365 w 7828622"/>
              <a:gd name="connsiteY5" fmla="*/ 1573402 h 3146679"/>
              <a:gd name="connsiteX6" fmla="*/ 12700 w 7828622"/>
              <a:gd name="connsiteY6" fmla="*/ 12700 h 31466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828622" h="3146679">
                <a:moveTo>
                  <a:pt x="12700" y="12700"/>
                </a:moveTo>
                <a:lnTo>
                  <a:pt x="6255220" y="12700"/>
                </a:lnTo>
                <a:lnTo>
                  <a:pt x="7815923" y="1573402"/>
                </a:lnTo>
                <a:lnTo>
                  <a:pt x="6255220" y="3133979"/>
                </a:lnTo>
                <a:lnTo>
                  <a:pt x="12700" y="3133979"/>
                </a:lnTo>
                <a:lnTo>
                  <a:pt x="1573365" y="1573402"/>
                </a:lnTo>
                <a:lnTo>
                  <a:pt x="12700" y="12700"/>
                </a:lnTo>
              </a:path>
            </a:pathLst>
          </a:custGeom>
          <a:solidFill>
            <a:schemeClr val="accent1">
              <a:lumMod val="60000"/>
              <a:lumOff val="40000"/>
              <a:alpha val="0"/>
            </a:schemeClr>
          </a:solidFill>
          <a:ln w="254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2" name="TextBox 1"/>
          <p:cNvSpPr txBox="1"/>
          <p:nvPr/>
        </p:nvSpPr>
        <p:spPr>
          <a:xfrm>
            <a:off x="4679690" y="2445511"/>
            <a:ext cx="2909451" cy="1674817"/>
          </a:xfrm>
          <a:prstGeom prst="rect">
            <a:avLst/>
          </a:prstGeom>
          <a:noFill/>
        </p:spPr>
        <p:txBody>
          <a:bodyPr wrap="none" lIns="0" tIns="0" rIns="0" rtlCol="0">
            <a:spAutoFit/>
          </a:bodyPr>
          <a:lstStyle/>
          <a:p>
            <a:pPr>
              <a:lnSpc>
                <a:spcPts val="6749"/>
              </a:lnSpc>
              <a:tabLst>
                <a:tab pos="217122" algn="l"/>
              </a:tabLst>
            </a:pPr>
            <a:r>
              <a:rPr lang="en-US" altLang="zh-CN" sz="1620" dirty="0"/>
              <a:t>	</a:t>
            </a:r>
            <a:r>
              <a:rPr lang="en-US" altLang="zh-CN" sz="5854" b="1" dirty="0">
                <a:solidFill>
                  <a:srgbClr val="FFFFFF"/>
                </a:solidFill>
                <a:latin typeface="Gill Sans MT" pitchFamily="18" charset="0"/>
                <a:cs typeface="Gill Sans MT" pitchFamily="18" charset="0"/>
              </a:rPr>
              <a:t>Who</a:t>
            </a:r>
            <a:r>
              <a:rPr lang="en-US" altLang="zh-CN" sz="5854" dirty="0">
                <a:latin typeface="Times New Roman" pitchFamily="18" charset="0"/>
                <a:cs typeface="Times New Roman" pitchFamily="18" charset="0"/>
              </a:rPr>
              <a:t> </a:t>
            </a:r>
            <a:r>
              <a:rPr lang="en-US" altLang="zh-CN" sz="5854" b="1" dirty="0">
                <a:solidFill>
                  <a:srgbClr val="FFFFFF"/>
                </a:solidFill>
                <a:latin typeface="Gill Sans MT" pitchFamily="18" charset="0"/>
                <a:cs typeface="Gill Sans MT" pitchFamily="18" charset="0"/>
              </a:rPr>
              <a:t>is</a:t>
            </a:r>
          </a:p>
          <a:p>
            <a:pPr>
              <a:lnSpc>
                <a:spcPts val="6029"/>
              </a:lnSpc>
              <a:tabLst>
                <a:tab pos="217122" algn="l"/>
              </a:tabLst>
            </a:pPr>
            <a:r>
              <a:rPr lang="en-US" altLang="zh-CN" sz="5854" b="1" dirty="0">
                <a:solidFill>
                  <a:srgbClr val="FFFFFF"/>
                </a:solidFill>
                <a:latin typeface="Gill Sans MT" pitchFamily="18" charset="0"/>
                <a:cs typeface="Gill Sans MT" pitchFamily="18" charset="0"/>
              </a:rPr>
              <a:t>doing</a:t>
            </a:r>
            <a:r>
              <a:rPr lang="en-US" altLang="zh-CN" sz="5854" dirty="0">
                <a:latin typeface="Times New Roman" pitchFamily="18" charset="0"/>
                <a:cs typeface="Times New Roman" pitchFamily="18" charset="0"/>
              </a:rPr>
              <a:t> </a:t>
            </a:r>
            <a:r>
              <a:rPr lang="en-US" altLang="zh-CN" sz="5854" b="1" dirty="0">
                <a:solidFill>
                  <a:srgbClr val="FFFFFF"/>
                </a:solidFill>
                <a:latin typeface="Gill Sans MT" pitchFamily="18" charset="0"/>
                <a:cs typeface="Gill Sans MT" pitchFamily="18" charset="0"/>
              </a:rPr>
              <a:t>it?</a:t>
            </a:r>
          </a:p>
        </p:txBody>
      </p:sp>
      <p:sp>
        <p:nvSpPr>
          <p:cNvPr id="6" name="TextBox 1"/>
          <p:cNvSpPr txBox="1"/>
          <p:nvPr/>
        </p:nvSpPr>
        <p:spPr>
          <a:xfrm>
            <a:off x="10039243" y="6490888"/>
            <a:ext cx="75342" cy="174407"/>
          </a:xfrm>
          <a:prstGeom prst="rect">
            <a:avLst/>
          </a:prstGeom>
          <a:noFill/>
        </p:spPr>
        <p:txBody>
          <a:bodyPr wrap="none" lIns="0" tIns="0" rIns="0" rtlCol="0">
            <a:spAutoFit/>
          </a:bodyPr>
          <a:lstStyle/>
          <a:p>
            <a:pPr>
              <a:lnSpc>
                <a:spcPts val="990"/>
              </a:lnSpc>
            </a:pPr>
            <a:r>
              <a:rPr lang="en-US" altLang="zh-CN" sz="1166" dirty="0">
                <a:solidFill>
                  <a:srgbClr val="8C95AA"/>
                </a:solidFill>
                <a:latin typeface="Times New Roman" pitchFamily="18" charset="0"/>
                <a:cs typeface="Times New Roman" pitchFamily="18" charset="0"/>
              </a:rPr>
              <a:t>5</a:t>
            </a:r>
          </a:p>
        </p:txBody>
      </p:sp>
    </p:spTree>
    <p:extLst>
      <p:ext uri="{BB962C8B-B14F-4D97-AF65-F5344CB8AC3E}">
        <p14:creationId xmlns:p14="http://schemas.microsoft.com/office/powerpoint/2010/main" val="3820501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5667" y="0"/>
            <a:ext cx="9141180" cy="6857942"/>
          </a:xfrm>
          <a:prstGeom prst="rect">
            <a:avLst/>
          </a:prstGeom>
          <a:noFill/>
        </p:spPr>
      </p:pic>
      <p:sp>
        <p:nvSpPr>
          <p:cNvPr id="4" name="Freeform 3"/>
          <p:cNvSpPr/>
          <p:nvPr/>
        </p:nvSpPr>
        <p:spPr>
          <a:xfrm>
            <a:off x="1525667" y="-56"/>
            <a:ext cx="9140724" cy="6858057"/>
          </a:xfrm>
          <a:custGeom>
            <a:avLst/>
            <a:gdLst>
              <a:gd name="connsiteX0" fmla="*/ 0 w 10158476"/>
              <a:gd name="connsiteY0" fmla="*/ 7621650 h 7621651"/>
              <a:gd name="connsiteX1" fmla="*/ 10158476 w 10158476"/>
              <a:gd name="connsiteY1" fmla="*/ 7621650 h 7621651"/>
              <a:gd name="connsiteX2" fmla="*/ 10158476 w 10158476"/>
              <a:gd name="connsiteY2" fmla="*/ 0 h 7621651"/>
              <a:gd name="connsiteX3" fmla="*/ 0 w 10158476"/>
              <a:gd name="connsiteY3" fmla="*/ 0 h 7621651"/>
              <a:gd name="connsiteX4" fmla="*/ 0 w 10158476"/>
              <a:gd name="connsiteY4" fmla="*/ 7621650 h 76216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58476" h="7621651">
                <a:moveTo>
                  <a:pt x="0" y="7621650"/>
                </a:moveTo>
                <a:lnTo>
                  <a:pt x="10158476" y="7621650"/>
                </a:lnTo>
                <a:lnTo>
                  <a:pt x="10158476" y="0"/>
                </a:lnTo>
                <a:lnTo>
                  <a:pt x="0" y="0"/>
                </a:lnTo>
                <a:lnTo>
                  <a:pt x="0" y="762165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pic>
        <p:nvPicPr>
          <p:cNvPr id="3" name="Picture 3"/>
          <p:cNvPicPr>
            <a:picLocks noChangeAspect="1" noChangeArrowheads="1"/>
          </p:cNvPicPr>
          <p:nvPr/>
        </p:nvPicPr>
        <p:blipFill>
          <a:blip r:embed="rId3"/>
          <a:srcRect/>
          <a:stretch>
            <a:fillRect/>
          </a:stretch>
        </p:blipFill>
        <p:spPr bwMode="auto">
          <a:xfrm>
            <a:off x="2405593" y="251407"/>
            <a:ext cx="7382242" cy="6365184"/>
          </a:xfrm>
          <a:prstGeom prst="rect">
            <a:avLst/>
          </a:prstGeom>
          <a:noFill/>
        </p:spPr>
      </p:pic>
      <p:sp>
        <p:nvSpPr>
          <p:cNvPr id="2" name="TextBox 1"/>
          <p:cNvSpPr txBox="1"/>
          <p:nvPr/>
        </p:nvSpPr>
        <p:spPr>
          <a:xfrm>
            <a:off x="9810691" y="6433750"/>
            <a:ext cx="75342" cy="174407"/>
          </a:xfrm>
          <a:prstGeom prst="rect">
            <a:avLst/>
          </a:prstGeom>
          <a:noFill/>
        </p:spPr>
        <p:txBody>
          <a:bodyPr wrap="none" lIns="0" tIns="0" rIns="0" rtlCol="0">
            <a:spAutoFit/>
          </a:bodyPr>
          <a:lstStyle/>
          <a:p>
            <a:pPr>
              <a:lnSpc>
                <a:spcPts val="990"/>
              </a:lnSpc>
            </a:pPr>
            <a:r>
              <a:rPr lang="en-US" altLang="zh-CN" sz="1166" dirty="0">
                <a:solidFill>
                  <a:srgbClr val="8C95AA"/>
                </a:solidFill>
                <a:latin typeface="Times New Roman" pitchFamily="18" charset="0"/>
                <a:cs typeface="Times New Roman" pitchFamily="18" charset="0"/>
              </a:rPr>
              <a:t>6</a:t>
            </a:r>
          </a:p>
        </p:txBody>
      </p:sp>
    </p:spTree>
    <p:extLst>
      <p:ext uri="{BB962C8B-B14F-4D97-AF65-F5344CB8AC3E}">
        <p14:creationId xmlns:p14="http://schemas.microsoft.com/office/powerpoint/2010/main" val="381281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5667" y="0"/>
            <a:ext cx="9141180" cy="6857942"/>
          </a:xfrm>
          <a:prstGeom prst="rect">
            <a:avLst/>
          </a:prstGeom>
          <a:noFill/>
        </p:spPr>
      </p:pic>
      <p:sp>
        <p:nvSpPr>
          <p:cNvPr id="4" name="Freeform 3"/>
          <p:cNvSpPr/>
          <p:nvPr/>
        </p:nvSpPr>
        <p:spPr>
          <a:xfrm>
            <a:off x="1525667" y="-56"/>
            <a:ext cx="9140724" cy="6858057"/>
          </a:xfrm>
          <a:custGeom>
            <a:avLst/>
            <a:gdLst>
              <a:gd name="connsiteX0" fmla="*/ 0 w 10158476"/>
              <a:gd name="connsiteY0" fmla="*/ 7621650 h 7621651"/>
              <a:gd name="connsiteX1" fmla="*/ 10158476 w 10158476"/>
              <a:gd name="connsiteY1" fmla="*/ 7621650 h 7621651"/>
              <a:gd name="connsiteX2" fmla="*/ 10158476 w 10158476"/>
              <a:gd name="connsiteY2" fmla="*/ 0 h 7621651"/>
              <a:gd name="connsiteX3" fmla="*/ 0 w 10158476"/>
              <a:gd name="connsiteY3" fmla="*/ 0 h 7621651"/>
              <a:gd name="connsiteX4" fmla="*/ 0 w 10158476"/>
              <a:gd name="connsiteY4" fmla="*/ 7621650 h 76216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58476" h="7621651">
                <a:moveTo>
                  <a:pt x="0" y="7621650"/>
                </a:moveTo>
                <a:lnTo>
                  <a:pt x="10158476" y="7621650"/>
                </a:lnTo>
                <a:lnTo>
                  <a:pt x="10158476" y="0"/>
                </a:lnTo>
                <a:lnTo>
                  <a:pt x="0" y="0"/>
                </a:lnTo>
                <a:lnTo>
                  <a:pt x="0" y="7621650"/>
                </a:lnTo>
              </a:path>
            </a:pathLst>
          </a:custGeom>
          <a:no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pic>
        <p:nvPicPr>
          <p:cNvPr id="3" name="Picture 3"/>
          <p:cNvPicPr>
            <a:picLocks noChangeAspect="1" noChangeArrowheads="1"/>
          </p:cNvPicPr>
          <p:nvPr/>
        </p:nvPicPr>
        <p:blipFill>
          <a:blip r:embed="rId3"/>
          <a:srcRect/>
          <a:stretch>
            <a:fillRect/>
          </a:stretch>
        </p:blipFill>
        <p:spPr bwMode="auto">
          <a:xfrm>
            <a:off x="2965547" y="651374"/>
            <a:ext cx="6262335" cy="5553823"/>
          </a:xfrm>
          <a:prstGeom prst="rect">
            <a:avLst/>
          </a:prstGeom>
          <a:noFill/>
        </p:spPr>
      </p:pic>
      <p:sp>
        <p:nvSpPr>
          <p:cNvPr id="2" name="TextBox 1"/>
          <p:cNvSpPr txBox="1"/>
          <p:nvPr/>
        </p:nvSpPr>
        <p:spPr>
          <a:xfrm>
            <a:off x="10039243" y="6490888"/>
            <a:ext cx="75342" cy="174407"/>
          </a:xfrm>
          <a:prstGeom prst="rect">
            <a:avLst/>
          </a:prstGeom>
          <a:noFill/>
        </p:spPr>
        <p:txBody>
          <a:bodyPr wrap="none" lIns="0" tIns="0" rIns="0" rtlCol="0">
            <a:spAutoFit/>
          </a:bodyPr>
          <a:lstStyle/>
          <a:p>
            <a:pPr>
              <a:lnSpc>
                <a:spcPts val="990"/>
              </a:lnSpc>
            </a:pPr>
            <a:r>
              <a:rPr lang="en-US" altLang="zh-CN" sz="1166" dirty="0">
                <a:solidFill>
                  <a:srgbClr val="8C95AA"/>
                </a:solidFill>
                <a:latin typeface="Times New Roman" pitchFamily="18" charset="0"/>
                <a:cs typeface="Times New Roman" pitchFamily="18" charset="0"/>
              </a:rPr>
              <a:t>7</a:t>
            </a:r>
          </a:p>
        </p:txBody>
      </p:sp>
    </p:spTree>
    <p:extLst>
      <p:ext uri="{BB962C8B-B14F-4D97-AF65-F5344CB8AC3E}">
        <p14:creationId xmlns:p14="http://schemas.microsoft.com/office/powerpoint/2010/main" val="2871218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7256" y="150125"/>
            <a:ext cx="10515600" cy="994653"/>
          </a:xfrm>
        </p:spPr>
        <p:txBody>
          <a:bodyPr>
            <a:normAutofit/>
          </a:bodyPr>
          <a:lstStyle/>
          <a:p>
            <a:pPr algn="ctr"/>
            <a:r>
              <a:rPr lang="en-US" sz="4800" dirty="0" smtClean="0">
                <a:solidFill>
                  <a:schemeClr val="accent1"/>
                </a:solidFill>
              </a:rPr>
              <a:t>Why they contribute? </a:t>
            </a:r>
            <a:endParaRPr lang="en-US" sz="4800" dirty="0">
              <a:solidFill>
                <a:schemeClr val="accent1"/>
              </a:solidFill>
            </a:endParaRPr>
          </a:p>
        </p:txBody>
      </p:sp>
      <p:sp>
        <p:nvSpPr>
          <p:cNvPr id="5" name="Content Placeholder 4"/>
          <p:cNvSpPr>
            <a:spLocks noGrp="1"/>
          </p:cNvSpPr>
          <p:nvPr>
            <p:ph idx="1"/>
          </p:nvPr>
        </p:nvSpPr>
        <p:spPr>
          <a:xfrm>
            <a:off x="436728" y="1144778"/>
            <a:ext cx="11300347" cy="5528977"/>
          </a:xfrm>
        </p:spPr>
        <p:txBody>
          <a:bodyPr>
            <a:normAutofit/>
          </a:bodyPr>
          <a:lstStyle/>
          <a:p>
            <a:pPr>
              <a:lnSpc>
                <a:spcPts val="2800"/>
              </a:lnSpc>
              <a:tabLst>
                <a:tab pos="203200" algn="l"/>
              </a:tabLst>
            </a:pPr>
            <a:r>
              <a:rPr lang="en-US" altLang="zh-CN" dirty="0" smtClean="0">
                <a:solidFill>
                  <a:schemeClr val="accent1"/>
                </a:solidFill>
                <a:latin typeface="Gill Sans MT" pitchFamily="18" charset="0"/>
                <a:cs typeface="Gill Sans MT" pitchFamily="18" charset="0"/>
              </a:rPr>
              <a:t>Companies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like</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IBM, Intel, </a:t>
            </a:r>
            <a:r>
              <a:rPr lang="en-US" altLang="zh-CN" dirty="0" err="1" smtClean="0">
                <a:solidFill>
                  <a:schemeClr val="accent1"/>
                </a:solidFill>
                <a:latin typeface="Gill Sans MT" pitchFamily="18" charset="0"/>
                <a:cs typeface="Gill Sans MT" pitchFamily="18" charset="0"/>
              </a:rPr>
              <a:t>HP,etc</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ensure</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that Linux</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runs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well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their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hardware.</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Distributors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like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Red</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Hat,</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CentOS</a:t>
            </a:r>
            <a:r>
              <a:rPr lang="en-US" altLang="zh-CN" dirty="0" smtClean="0">
                <a:solidFill>
                  <a:schemeClr val="accent1"/>
                </a:solidFill>
                <a:latin typeface="Gill Sans MT" pitchFamily="18" charset="0"/>
                <a:cs typeface="Gill Sans MT" pitchFamily="18" charset="0"/>
              </a:rPr>
              <a:t>, Ubuntu</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have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clear</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interest in</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making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Linux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capable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Companies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like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Sony</a:t>
            </a:r>
            <a:r>
              <a:rPr lang="en-US" altLang="zh-CN" dirty="0" smtClean="0">
                <a:solidFill>
                  <a:schemeClr val="accent1"/>
                </a:solidFill>
                <a:latin typeface="Gill Sans MT" pitchFamily="18" charset="0"/>
                <a:cs typeface="Gill Sans MT" pitchFamily="18" charset="0"/>
              </a:rPr>
              <a:t>, Nokia, &amp; Samsung</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ship</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Linux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component</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of products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like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video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cameras</a:t>
            </a:r>
            <a:r>
              <a:rPr lang="en-US" altLang="zh-CN" dirty="0" smtClean="0">
                <a:solidFill>
                  <a:schemeClr val="accent1"/>
                </a:solidFill>
                <a:latin typeface="Gill Sans MT" pitchFamily="18" charset="0"/>
                <a:cs typeface="Gill Sans MT" pitchFamily="18" charset="0"/>
              </a:rPr>
              <a:t>, television</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sets</a:t>
            </a:r>
            <a:r>
              <a:rPr lang="en-US" altLang="zh-CN" dirty="0" smtClean="0">
                <a:solidFill>
                  <a:schemeClr val="accent1"/>
                </a:solidFill>
                <a:latin typeface="Gill Sans MT" pitchFamily="18" charset="0"/>
                <a:cs typeface="Gill Sans MT" pitchFamily="18" charset="0"/>
              </a:rPr>
              <a:t>, and</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mobile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telephones.</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VMWare</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built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Linux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kernel.</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NVidia</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Interested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Graphics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business.</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Intel</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Processor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family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interest</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Google, Facebook, Yahoo, Microsoft</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Runs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many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Linux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based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servers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house.</a:t>
            </a:r>
          </a:p>
          <a:p>
            <a:pPr marL="0" indent="0">
              <a:lnSpc>
                <a:spcPts val="3100"/>
              </a:lnSpc>
              <a:buNone/>
              <a:tabLst>
                <a:tab pos="203200" algn="l"/>
              </a:tabLst>
            </a:pPr>
            <a:endParaRPr lang="en-US" altLang="zh-CN" sz="11200" dirty="0">
              <a:solidFill>
                <a:schemeClr val="accent1"/>
              </a:solidFill>
              <a:latin typeface="Gill Sans MT" pitchFamily="18" charset="0"/>
              <a:cs typeface="Gill Sans MT" pitchFamily="18" charset="0"/>
            </a:endParaRPr>
          </a:p>
          <a:p>
            <a:endParaRPr lang="en-US" dirty="0"/>
          </a:p>
        </p:txBody>
      </p:sp>
    </p:spTree>
    <p:extLst>
      <p:ext uri="{BB962C8B-B14F-4D97-AF65-F5344CB8AC3E}">
        <p14:creationId xmlns:p14="http://schemas.microsoft.com/office/powerpoint/2010/main" val="1519805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8516"/>
            <a:ext cx="10515600" cy="1325563"/>
          </a:xfrm>
        </p:spPr>
        <p:txBody>
          <a:bodyPr>
            <a:normAutofit/>
          </a:bodyPr>
          <a:lstStyle/>
          <a:p>
            <a:pPr algn="ctr"/>
            <a:r>
              <a:rPr lang="en-US" sz="5400" dirty="0" smtClean="0">
                <a:solidFill>
                  <a:schemeClr val="accent1"/>
                </a:solidFill>
              </a:rPr>
              <a:t>What do I get as a student out of it?</a:t>
            </a:r>
            <a:endParaRPr lang="en-US" sz="5400" dirty="0">
              <a:solidFill>
                <a:schemeClr val="accent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548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normAutofit/>
          </a:bodyPr>
          <a:lstStyle/>
          <a:p>
            <a:r>
              <a:rPr lang="en-US" sz="4800" b="1" i="1" dirty="0" smtClean="0">
                <a:solidFill>
                  <a:schemeClr val="accent1"/>
                </a:solidFill>
              </a:rPr>
              <a:t>You get : </a:t>
            </a:r>
            <a:r>
              <a:rPr lang="en-US" sz="4800" b="1" i="1" dirty="0" smtClean="0">
                <a:solidFill>
                  <a:schemeClr val="accent1"/>
                </a:solidFill>
                <a:sym typeface="Wingdings" panose="05000000000000000000" pitchFamily="2" charset="2"/>
              </a:rPr>
              <a:t></a:t>
            </a:r>
            <a:endParaRPr lang="en-US" sz="4800" b="1" i="1" dirty="0">
              <a:solidFill>
                <a:schemeClr val="accent1"/>
              </a:solidFill>
            </a:endParaRPr>
          </a:p>
        </p:txBody>
      </p:sp>
      <p:sp>
        <p:nvSpPr>
          <p:cNvPr id="3" name="Content Placeholder 2"/>
          <p:cNvSpPr>
            <a:spLocks noGrp="1"/>
          </p:cNvSpPr>
          <p:nvPr>
            <p:ph idx="1"/>
          </p:nvPr>
        </p:nvSpPr>
        <p:spPr>
          <a:xfrm>
            <a:off x="838200" y="1542197"/>
            <a:ext cx="10515600" cy="4667534"/>
          </a:xfrm>
        </p:spPr>
        <p:txBody>
          <a:bodyPr>
            <a:normAutofit/>
          </a:bodyPr>
          <a:lstStyle/>
          <a:p>
            <a:pPr>
              <a:lnSpc>
                <a:spcPts val="2500"/>
              </a:lnSpc>
              <a:tabLst/>
            </a:pPr>
            <a:r>
              <a:rPr lang="en-US" altLang="zh-CN" sz="3200" dirty="0">
                <a:solidFill>
                  <a:schemeClr val="accent1"/>
                </a:solidFill>
                <a:latin typeface="Gill Sans MT" pitchFamily="18" charset="0"/>
                <a:cs typeface="Gill Sans MT" pitchFamily="18" charset="0"/>
              </a:rPr>
              <a:t>Chance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to</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interact</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with</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world</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class</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software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team.</a:t>
            </a:r>
          </a:p>
          <a:p>
            <a:pPr>
              <a:lnSpc>
                <a:spcPts val="3100"/>
              </a:lnSpc>
              <a:tabLst/>
            </a:pPr>
            <a:r>
              <a:rPr lang="en-US" altLang="zh-CN" sz="3200" dirty="0">
                <a:solidFill>
                  <a:schemeClr val="accent1"/>
                </a:solidFill>
                <a:latin typeface="Gill Sans MT" pitchFamily="18" charset="0"/>
                <a:cs typeface="Gill Sans MT" pitchFamily="18" charset="0"/>
              </a:rPr>
              <a:t>Chance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to</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modify</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or</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improve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world</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class</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source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code.</a:t>
            </a:r>
          </a:p>
          <a:p>
            <a:pPr>
              <a:lnSpc>
                <a:spcPts val="3100"/>
              </a:lnSpc>
              <a:tabLst/>
            </a:pPr>
            <a:r>
              <a:rPr lang="en-US" altLang="zh-CN" sz="3200" dirty="0">
                <a:solidFill>
                  <a:schemeClr val="accent1"/>
                </a:solidFill>
                <a:latin typeface="Gill Sans MT" pitchFamily="18" charset="0"/>
                <a:cs typeface="Gill Sans MT" pitchFamily="18" charset="0"/>
              </a:rPr>
              <a:t>Come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out</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with</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better</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skills</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than</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students</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who</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only</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do</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the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required</a:t>
            </a:r>
            <a:r>
              <a:rPr lang="en-US" altLang="zh-CN" sz="3200" dirty="0">
                <a:solidFill>
                  <a:schemeClr val="accent1"/>
                </a:solidFill>
                <a:latin typeface="Times New Roman" pitchFamily="18" charset="0"/>
                <a:cs typeface="Times New Roman" pitchFamily="18" charset="0"/>
              </a:rPr>
              <a:t> </a:t>
            </a:r>
            <a:r>
              <a:rPr lang="en-US" altLang="zh-CN" sz="3200" dirty="0" smtClean="0">
                <a:solidFill>
                  <a:schemeClr val="accent1"/>
                </a:solidFill>
                <a:latin typeface="Gill Sans MT" pitchFamily="18" charset="0"/>
                <a:cs typeface="Gill Sans MT" pitchFamily="18" charset="0"/>
              </a:rPr>
              <a:t>class work</a:t>
            </a:r>
            <a:r>
              <a:rPr lang="en-US" altLang="zh-CN" sz="3200" dirty="0">
                <a:solidFill>
                  <a:schemeClr val="accent1"/>
                </a:solidFill>
                <a:latin typeface="Gill Sans MT" pitchFamily="18" charset="0"/>
                <a:cs typeface="Gill Sans MT" pitchFamily="18" charset="0"/>
              </a:rPr>
              <a:t>.</a:t>
            </a:r>
          </a:p>
          <a:p>
            <a:pPr>
              <a:lnSpc>
                <a:spcPts val="3100"/>
              </a:lnSpc>
              <a:tabLst/>
            </a:pPr>
            <a:r>
              <a:rPr lang="en-US" altLang="zh-CN" sz="3200" dirty="0">
                <a:solidFill>
                  <a:schemeClr val="accent1"/>
                </a:solidFill>
                <a:latin typeface="Gill Sans MT" pitchFamily="18" charset="0"/>
                <a:cs typeface="Gill Sans MT" pitchFamily="18" charset="0"/>
              </a:rPr>
              <a:t>Learn</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from</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professionals.</a:t>
            </a:r>
          </a:p>
          <a:p>
            <a:pPr>
              <a:lnSpc>
                <a:spcPts val="3100"/>
              </a:lnSpc>
              <a:tabLst/>
            </a:pPr>
            <a:r>
              <a:rPr lang="en-US" altLang="zh-CN" sz="3200" dirty="0">
                <a:solidFill>
                  <a:schemeClr val="accent1"/>
                </a:solidFill>
                <a:latin typeface="Gill Sans MT" pitchFamily="18" charset="0"/>
                <a:cs typeface="Gill Sans MT" pitchFamily="18" charset="0"/>
              </a:rPr>
              <a:t>Build</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your</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resume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stronger.</a:t>
            </a:r>
          </a:p>
          <a:p>
            <a:pPr>
              <a:lnSpc>
                <a:spcPts val="3100"/>
              </a:lnSpc>
              <a:tabLst/>
            </a:pPr>
            <a:r>
              <a:rPr lang="en-US" altLang="zh-CN" sz="3200" dirty="0">
                <a:solidFill>
                  <a:schemeClr val="accent1"/>
                </a:solidFill>
                <a:latin typeface="Gill Sans MT" pitchFamily="18" charset="0"/>
                <a:cs typeface="Gill Sans MT" pitchFamily="18" charset="0"/>
              </a:rPr>
              <a:t>Learn</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project</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management.</a:t>
            </a:r>
          </a:p>
          <a:p>
            <a:pPr>
              <a:lnSpc>
                <a:spcPts val="3100"/>
              </a:lnSpc>
              <a:tabLst/>
            </a:pPr>
            <a:r>
              <a:rPr lang="en-US" altLang="zh-CN" sz="3200" dirty="0">
                <a:solidFill>
                  <a:schemeClr val="accent1"/>
                </a:solidFill>
                <a:latin typeface="Gill Sans MT" pitchFamily="18" charset="0"/>
                <a:cs typeface="Gill Sans MT" pitchFamily="18" charset="0"/>
              </a:rPr>
              <a:t>Learn</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ins</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and</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out</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of</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Source</a:t>
            </a:r>
            <a:r>
              <a:rPr lang="en-US" altLang="zh-CN" sz="3200" dirty="0">
                <a:solidFill>
                  <a:schemeClr val="accent1"/>
                </a:solidFill>
                <a:latin typeface="Times New Roman" pitchFamily="18" charset="0"/>
                <a:cs typeface="Times New Roman" pitchFamily="18" charset="0"/>
              </a:rPr>
              <a:t> </a:t>
            </a:r>
            <a:r>
              <a:rPr lang="en-US" altLang="zh-CN" sz="3200" dirty="0">
                <a:solidFill>
                  <a:schemeClr val="accent1"/>
                </a:solidFill>
                <a:latin typeface="Gill Sans MT" pitchFamily="18" charset="0"/>
                <a:cs typeface="Gill Sans MT" pitchFamily="18" charset="0"/>
              </a:rPr>
              <a:t>code.</a:t>
            </a:r>
          </a:p>
          <a:p>
            <a:endParaRPr lang="en-US" dirty="0"/>
          </a:p>
        </p:txBody>
      </p:sp>
    </p:spTree>
    <p:extLst>
      <p:ext uri="{BB962C8B-B14F-4D97-AF65-F5344CB8AC3E}">
        <p14:creationId xmlns:p14="http://schemas.microsoft.com/office/powerpoint/2010/main" val="4140789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445028"/>
          </a:xfrm>
        </p:spPr>
        <p:txBody>
          <a:bodyPr>
            <a:normAutofit/>
          </a:bodyPr>
          <a:lstStyle/>
          <a:p>
            <a:r>
              <a:rPr lang="en-US" sz="4800" dirty="0" smtClean="0">
                <a:solidFill>
                  <a:schemeClr val="accent1"/>
                </a:solidFill>
              </a:rPr>
              <a:t>How to Get Started!</a:t>
            </a:r>
            <a:endParaRPr lang="en-US" sz="4800" dirty="0">
              <a:solidFill>
                <a:schemeClr val="accent1"/>
              </a:solidFill>
            </a:endParaRPr>
          </a:p>
        </p:txBody>
      </p:sp>
      <p:sp>
        <p:nvSpPr>
          <p:cNvPr id="3" name="Content Placeholder 2"/>
          <p:cNvSpPr>
            <a:spLocks noGrp="1"/>
          </p:cNvSpPr>
          <p:nvPr>
            <p:ph idx="1"/>
          </p:nvPr>
        </p:nvSpPr>
        <p:spPr>
          <a:xfrm>
            <a:off x="838200" y="1241946"/>
            <a:ext cx="10515600" cy="5227093"/>
          </a:xfrm>
        </p:spPr>
        <p:txBody>
          <a:bodyPr>
            <a:normAutofit lnSpcReduction="10000"/>
          </a:bodyPr>
          <a:lstStyle/>
          <a:p>
            <a:r>
              <a:rPr lang="en-US" sz="2400" dirty="0" smtClean="0">
                <a:solidFill>
                  <a:schemeClr val="accent1"/>
                </a:solidFill>
              </a:rPr>
              <a:t>Choose your area of Network.</a:t>
            </a:r>
          </a:p>
          <a:p>
            <a:endParaRPr lang="en-US" sz="2400" dirty="0" smtClean="0">
              <a:solidFill>
                <a:schemeClr val="accent1"/>
              </a:solidFill>
            </a:endParaRPr>
          </a:p>
          <a:p>
            <a:r>
              <a:rPr lang="en-US" sz="2400" dirty="0" smtClean="0">
                <a:solidFill>
                  <a:schemeClr val="accent1"/>
                </a:solidFill>
              </a:rPr>
              <a:t>Do your homework – mailing list,</a:t>
            </a:r>
            <a:r>
              <a:rPr lang="en-US" altLang="zh-CN" sz="2400" dirty="0" smtClean="0">
                <a:solidFill>
                  <a:schemeClr val="accent1"/>
                </a:solidFill>
                <a:latin typeface="Gill Sans MT" pitchFamily="18" charset="0"/>
                <a:cs typeface="Gill Sans MT" pitchFamily="18" charset="0"/>
              </a:rPr>
              <a:t> </a:t>
            </a:r>
            <a:r>
              <a:rPr lang="en-US" altLang="zh-CN" sz="2400" dirty="0">
                <a:solidFill>
                  <a:schemeClr val="accent1"/>
                </a:solidFill>
                <a:latin typeface="Gill Sans MT" pitchFamily="18" charset="0"/>
                <a:cs typeface="Gill Sans MT" pitchFamily="18" charset="0"/>
              </a:rPr>
              <a:t>wiki</a:t>
            </a:r>
            <a:r>
              <a:rPr lang="en-US" altLang="zh-CN" sz="2400" dirty="0" smtClean="0">
                <a:solidFill>
                  <a:schemeClr val="accent1"/>
                </a:solidFill>
                <a:latin typeface="Gill Sans MT" pitchFamily="18" charset="0"/>
                <a:cs typeface="Gill Sans MT" pitchFamily="18" charset="0"/>
              </a:rPr>
              <a:t>, code</a:t>
            </a:r>
            <a:r>
              <a:rPr lang="en-US" altLang="zh-CN" sz="2400" dirty="0" smtClean="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repository; things</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done</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in the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past</a:t>
            </a:r>
            <a:r>
              <a:rPr lang="en-US" altLang="zh-CN" sz="2400" dirty="0" smtClean="0">
                <a:solidFill>
                  <a:schemeClr val="accent1"/>
                </a:solidFill>
                <a:latin typeface="Gill Sans MT" pitchFamily="18" charset="0"/>
                <a:cs typeface="Gill Sans MT" pitchFamily="18" charset="0"/>
              </a:rPr>
              <a:t>, things</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discussed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mailing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list</a:t>
            </a:r>
            <a:r>
              <a:rPr lang="en-US" altLang="zh-CN" sz="2400" dirty="0" smtClean="0">
                <a:solidFill>
                  <a:schemeClr val="accent1"/>
                </a:solidFill>
                <a:latin typeface="Gill Sans MT" pitchFamily="18" charset="0"/>
                <a:cs typeface="Gill Sans MT" pitchFamily="18" charset="0"/>
              </a:rPr>
              <a:t>.</a:t>
            </a:r>
          </a:p>
          <a:p>
            <a:endParaRPr lang="en-US" altLang="zh-CN" sz="2400" dirty="0" smtClean="0">
              <a:solidFill>
                <a:schemeClr val="accent1"/>
              </a:solidFill>
              <a:latin typeface="Gill Sans MT" pitchFamily="18" charset="0"/>
              <a:cs typeface="Gill Sans MT" pitchFamily="18" charset="0"/>
            </a:endParaRPr>
          </a:p>
          <a:p>
            <a:pPr>
              <a:lnSpc>
                <a:spcPts val="3100"/>
              </a:lnSpc>
              <a:tabLst>
                <a:tab pos="165100" algn="l"/>
                <a:tab pos="8343900" algn="l"/>
              </a:tabLst>
            </a:pPr>
            <a:r>
              <a:rPr lang="en-US" altLang="zh-CN" sz="2400" dirty="0" smtClean="0">
                <a:solidFill>
                  <a:schemeClr val="accent1"/>
                </a:solidFill>
                <a:latin typeface="Gill Sans MT" pitchFamily="18" charset="0"/>
                <a:cs typeface="Gill Sans MT" pitchFamily="18" charset="0"/>
              </a:rPr>
              <a:t>“Be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familiar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with</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coding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style</a:t>
            </a:r>
            <a:r>
              <a:rPr lang="en-US" altLang="zh-CN" sz="2400" dirty="0" smtClean="0">
                <a:solidFill>
                  <a:schemeClr val="accent1"/>
                </a:solidFill>
                <a:latin typeface="Gill Sans MT" pitchFamily="18" charset="0"/>
                <a:cs typeface="Gill Sans MT" pitchFamily="18" charset="0"/>
              </a:rPr>
              <a:t>, contribution</a:t>
            </a:r>
            <a:r>
              <a:rPr lang="en-US" altLang="zh-CN" sz="2400" dirty="0" smtClean="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practices, community</a:t>
            </a:r>
            <a:r>
              <a:rPr lang="en-US" altLang="zh-CN" sz="2400" dirty="0" smtClean="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email etiquette, and</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copyright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assignment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practices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project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you</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are contributing</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smtClean="0">
                <a:solidFill>
                  <a:schemeClr val="accent1"/>
                </a:solidFill>
                <a:latin typeface="Gill Sans MT" pitchFamily="18" charset="0"/>
                <a:cs typeface="Gill Sans MT" pitchFamily="18" charset="0"/>
              </a:rPr>
              <a:t>.”</a:t>
            </a:r>
          </a:p>
          <a:p>
            <a:pPr>
              <a:lnSpc>
                <a:spcPts val="3100"/>
              </a:lnSpc>
              <a:tabLst>
                <a:tab pos="165100" algn="l"/>
                <a:tab pos="8343900" algn="l"/>
              </a:tabLst>
            </a:pPr>
            <a:endParaRPr lang="en-US" altLang="zh-CN" sz="2400" dirty="0" smtClean="0">
              <a:solidFill>
                <a:schemeClr val="accent1"/>
              </a:solidFill>
              <a:latin typeface="Gill Sans MT" pitchFamily="18" charset="0"/>
              <a:cs typeface="Gill Sans MT" pitchFamily="18" charset="0"/>
            </a:endParaRPr>
          </a:p>
          <a:p>
            <a:pPr>
              <a:lnSpc>
                <a:spcPts val="2600"/>
              </a:lnSpc>
              <a:tabLst>
                <a:tab pos="165100" algn="l"/>
                <a:tab pos="8343900" algn="l"/>
              </a:tabLst>
            </a:pPr>
            <a:r>
              <a:rPr lang="en-US" altLang="zh-CN" sz="2400" dirty="0" smtClean="0">
                <a:solidFill>
                  <a:schemeClr val="accent1"/>
                </a:solidFill>
                <a:latin typeface="Gill Sans MT" pitchFamily="18" charset="0"/>
                <a:cs typeface="Gill Sans MT" pitchFamily="18" charset="0"/>
              </a:rPr>
              <a:t>“Don't</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discouraged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by</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strong personalities</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community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try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understand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other</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people’s perspectives.”</a:t>
            </a:r>
          </a:p>
          <a:p>
            <a:pPr>
              <a:lnSpc>
                <a:spcPts val="2600"/>
              </a:lnSpc>
              <a:tabLst>
                <a:tab pos="165100" algn="l"/>
                <a:tab pos="8343900" algn="l"/>
              </a:tabLst>
            </a:pPr>
            <a:endParaRPr lang="en-US" altLang="zh-CN" sz="2400" dirty="0" smtClean="0">
              <a:solidFill>
                <a:schemeClr val="accent1"/>
              </a:solidFill>
              <a:latin typeface="Gill Sans MT" pitchFamily="18" charset="0"/>
              <a:cs typeface="Gill Sans MT" pitchFamily="18" charset="0"/>
            </a:endParaRPr>
          </a:p>
          <a:p>
            <a:pPr>
              <a:lnSpc>
                <a:spcPts val="2600"/>
              </a:lnSpc>
              <a:tabLst>
                <a:tab pos="165100" algn="l"/>
                <a:tab pos="8343900" algn="l"/>
              </a:tabLst>
            </a:pPr>
            <a:r>
              <a:rPr lang="en-US" altLang="zh-CN" sz="2400" dirty="0">
                <a:solidFill>
                  <a:schemeClr val="accent1"/>
                </a:solidFill>
                <a:latin typeface="Gill Sans MT" pitchFamily="18" charset="0"/>
                <a:cs typeface="Gill Sans MT" pitchFamily="18" charset="0"/>
              </a:rPr>
              <a:t>Most of all, Have fun</a:t>
            </a:r>
            <a:r>
              <a:rPr lang="en-US" altLang="zh-CN" sz="2400" dirty="0" smtClean="0">
                <a:solidFill>
                  <a:schemeClr val="accent1"/>
                </a:solidFill>
                <a:latin typeface="Gill Sans MT" pitchFamily="18" charset="0"/>
                <a:cs typeface="Gill Sans MT" pitchFamily="18" charset="0"/>
              </a:rPr>
              <a:t>! </a:t>
            </a:r>
            <a:r>
              <a:rPr lang="en-US" altLang="zh-CN" sz="2400" dirty="0" smtClean="0">
                <a:solidFill>
                  <a:schemeClr val="accent1"/>
                </a:solidFill>
                <a:latin typeface="Gill Sans MT" pitchFamily="18" charset="0"/>
                <a:cs typeface="Gill Sans MT" pitchFamily="18" charset="0"/>
                <a:sym typeface="Wingdings" panose="05000000000000000000" pitchFamily="2" charset="2"/>
              </a:rPr>
              <a:t></a:t>
            </a:r>
            <a:endParaRPr lang="en-US" altLang="zh-CN" dirty="0">
              <a:solidFill>
                <a:schemeClr val="accent1"/>
              </a:solidFill>
              <a:latin typeface="Gill Sans MT" pitchFamily="18" charset="0"/>
              <a:cs typeface="Gill Sans MT" pitchFamily="18" charset="0"/>
            </a:endParaRPr>
          </a:p>
          <a:p>
            <a:endParaRPr lang="en-US" dirty="0"/>
          </a:p>
        </p:txBody>
      </p:sp>
    </p:spTree>
    <p:extLst>
      <p:ext uri="{BB962C8B-B14F-4D97-AF65-F5344CB8AC3E}">
        <p14:creationId xmlns:p14="http://schemas.microsoft.com/office/powerpoint/2010/main" val="636880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40" y="382138"/>
            <a:ext cx="10515600" cy="928048"/>
          </a:xfrm>
        </p:spPr>
        <p:txBody>
          <a:bodyPr>
            <a:normAutofit/>
          </a:bodyPr>
          <a:lstStyle/>
          <a:p>
            <a:r>
              <a:rPr lang="en-US" dirty="0" smtClean="0"/>
              <a:t>  </a:t>
            </a:r>
            <a:r>
              <a:rPr lang="en-US" sz="4800" dirty="0" err="1" smtClean="0">
                <a:solidFill>
                  <a:schemeClr val="accent1"/>
                </a:solidFill>
              </a:rPr>
              <a:t>Contd</a:t>
            </a:r>
            <a:r>
              <a:rPr lang="en-US" sz="4800" dirty="0" smtClean="0">
                <a:solidFill>
                  <a:schemeClr val="accent1"/>
                </a:solidFill>
              </a:rPr>
              <a:t>…</a:t>
            </a:r>
            <a:endParaRPr lang="en-US" sz="4800" dirty="0">
              <a:solidFill>
                <a:schemeClr val="accent1"/>
              </a:solidFill>
            </a:endParaRPr>
          </a:p>
        </p:txBody>
      </p:sp>
      <p:sp>
        <p:nvSpPr>
          <p:cNvPr id="3" name="Content Placeholder 2"/>
          <p:cNvSpPr>
            <a:spLocks noGrp="1"/>
          </p:cNvSpPr>
          <p:nvPr>
            <p:ph idx="1"/>
          </p:nvPr>
        </p:nvSpPr>
        <p:spPr>
          <a:xfrm>
            <a:off x="797257" y="1690973"/>
            <a:ext cx="10515600" cy="5071494"/>
          </a:xfrm>
        </p:spPr>
        <p:txBody>
          <a:bodyPr>
            <a:normAutofit/>
          </a:bodyPr>
          <a:lstStyle/>
          <a:p>
            <a:pPr>
              <a:lnSpc>
                <a:spcPts val="3100"/>
              </a:lnSpc>
              <a:tabLst>
                <a:tab pos="165100" algn="l"/>
                <a:tab pos="8343900" algn="l"/>
              </a:tabLst>
            </a:pPr>
            <a:r>
              <a:rPr lang="en-US" altLang="zh-CN" dirty="0">
                <a:solidFill>
                  <a:schemeClr val="accent1"/>
                </a:solidFill>
                <a:latin typeface="Gill Sans MT" pitchFamily="18" charset="0"/>
                <a:cs typeface="Gill Sans MT" pitchFamily="18" charset="0"/>
              </a:rPr>
              <a:t>Reviewing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code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competent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developer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appreciates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eyes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the code.</a:t>
            </a:r>
          </a:p>
          <a:p>
            <a:pPr>
              <a:lnSpc>
                <a:spcPts val="3100"/>
              </a:lnSpc>
              <a:tabLst>
                <a:tab pos="165100" algn="l"/>
                <a:tab pos="8343900" algn="l"/>
              </a:tabLst>
            </a:pPr>
            <a:endParaRPr lang="en-US" altLang="zh-CN" dirty="0">
              <a:solidFill>
                <a:schemeClr val="accent1"/>
              </a:solidFill>
              <a:latin typeface="Gill Sans MT" pitchFamily="18" charset="0"/>
              <a:cs typeface="Gill Sans MT" pitchFamily="18" charset="0"/>
            </a:endParaRPr>
          </a:p>
          <a:p>
            <a:pPr>
              <a:lnSpc>
                <a:spcPts val="3100"/>
              </a:lnSpc>
              <a:tabLst>
                <a:tab pos="165100" algn="l"/>
                <a:tab pos="8343900" algn="l"/>
              </a:tabLst>
            </a:pPr>
            <a:r>
              <a:rPr lang="en-US" altLang="zh-CN" dirty="0" smtClean="0">
                <a:solidFill>
                  <a:schemeClr val="accent1"/>
                </a:solidFill>
                <a:latin typeface="Gill Sans MT" pitchFamily="18" charset="0"/>
                <a:cs typeface="Gill Sans MT" pitchFamily="18" charset="0"/>
              </a:rPr>
              <a:t>ASK</a:t>
            </a:r>
            <a:r>
              <a:rPr lang="en-US" altLang="zh-CN" dirty="0" smtClean="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questions!</a:t>
            </a:r>
          </a:p>
          <a:p>
            <a:pPr>
              <a:lnSpc>
                <a:spcPts val="3100"/>
              </a:lnSpc>
              <a:tabLst>
                <a:tab pos="165100" algn="l"/>
                <a:tab pos="8343900" algn="l"/>
              </a:tabLst>
            </a:pPr>
            <a:endParaRPr lang="en-US" altLang="zh-CN" dirty="0">
              <a:solidFill>
                <a:schemeClr val="accent1"/>
              </a:solidFill>
              <a:latin typeface="Gill Sans MT" pitchFamily="18" charset="0"/>
              <a:cs typeface="Gill Sans MT" pitchFamily="18" charset="0"/>
            </a:endParaRPr>
          </a:p>
          <a:p>
            <a:pPr>
              <a:lnSpc>
                <a:spcPts val="3100"/>
              </a:lnSpc>
              <a:tabLst>
                <a:tab pos="165100" algn="l"/>
                <a:tab pos="8343900" algn="l"/>
              </a:tabLst>
            </a:pPr>
            <a:r>
              <a:rPr lang="en-US" altLang="zh-CN" dirty="0" smtClean="0">
                <a:solidFill>
                  <a:schemeClr val="accent1"/>
                </a:solidFill>
                <a:latin typeface="Gill Sans MT" pitchFamily="18" charset="0"/>
                <a:cs typeface="Gill Sans MT" pitchFamily="18" charset="0"/>
              </a:rPr>
              <a:t>Documentation</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comments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inside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source</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code.</a:t>
            </a:r>
          </a:p>
          <a:p>
            <a:pPr>
              <a:lnSpc>
                <a:spcPts val="3100"/>
              </a:lnSpc>
              <a:tabLst>
                <a:tab pos="165100" algn="l"/>
                <a:tab pos="8343900" algn="l"/>
              </a:tabLst>
            </a:pPr>
            <a:endParaRPr lang="en-US" altLang="zh-CN" dirty="0">
              <a:solidFill>
                <a:schemeClr val="accent1"/>
              </a:solidFill>
              <a:latin typeface="Gill Sans MT" pitchFamily="18" charset="0"/>
              <a:cs typeface="Gill Sans MT" pitchFamily="18" charset="0"/>
            </a:endParaRPr>
          </a:p>
          <a:p>
            <a:pPr>
              <a:lnSpc>
                <a:spcPts val="3100"/>
              </a:lnSpc>
              <a:tabLst>
                <a:tab pos="165100" algn="l"/>
                <a:tab pos="8343900" algn="l"/>
              </a:tabLst>
            </a:pPr>
            <a:r>
              <a:rPr lang="en-US" altLang="zh-CN" dirty="0" smtClean="0">
                <a:solidFill>
                  <a:schemeClr val="accent1"/>
                </a:solidFill>
                <a:latin typeface="Gill Sans MT" pitchFamily="18" charset="0"/>
                <a:cs typeface="Gill Sans MT" pitchFamily="18" charset="0"/>
              </a:rPr>
              <a:t>Don’t</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forget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understand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licensing</a:t>
            </a:r>
            <a:r>
              <a:rPr lang="en-US" altLang="zh-CN" dirty="0" smtClean="0">
                <a:solidFill>
                  <a:schemeClr val="accent1"/>
                </a:solidFill>
                <a:latin typeface="Gill Sans MT" pitchFamily="18" charset="0"/>
                <a:cs typeface="Gill Sans MT" pitchFamily="18" charset="0"/>
              </a:rPr>
              <a:t>.</a:t>
            </a:r>
          </a:p>
          <a:p>
            <a:pPr>
              <a:lnSpc>
                <a:spcPts val="3100"/>
              </a:lnSpc>
              <a:tabLst>
                <a:tab pos="165100" algn="l"/>
                <a:tab pos="8343900" algn="l"/>
              </a:tabLst>
            </a:pPr>
            <a:endParaRPr lang="en-US" altLang="zh-CN" dirty="0">
              <a:solidFill>
                <a:schemeClr val="accent1"/>
              </a:solidFill>
              <a:latin typeface="Gill Sans MT" pitchFamily="18" charset="0"/>
              <a:cs typeface="Gill Sans MT" pitchFamily="18" charset="0"/>
            </a:endParaRPr>
          </a:p>
        </p:txBody>
      </p:sp>
    </p:spTree>
    <p:extLst>
      <p:ext uri="{BB962C8B-B14F-4D97-AF65-F5344CB8AC3E}">
        <p14:creationId xmlns:p14="http://schemas.microsoft.com/office/powerpoint/2010/main" val="203633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6" y="2958199"/>
            <a:ext cx="10515600" cy="1325563"/>
          </a:xfrm>
        </p:spPr>
        <p:txBody>
          <a:bodyPr>
            <a:noAutofit/>
          </a:bodyPr>
          <a:lstStyle/>
          <a:p>
            <a:pPr algn="ctr"/>
            <a:r>
              <a:rPr lang="en-US" sz="6000" dirty="0" smtClean="0">
                <a:solidFill>
                  <a:schemeClr val="accent1"/>
                </a:solidFill>
              </a:rPr>
              <a:t>Can Open Source be used as Business Model</a:t>
            </a:r>
            <a:r>
              <a:rPr lang="en-US" sz="6000" b="1" dirty="0" smtClean="0">
                <a:solidFill>
                  <a:schemeClr val="accent1"/>
                </a:solidFill>
              </a:rPr>
              <a:t>?</a:t>
            </a:r>
            <a:br>
              <a:rPr lang="en-US" sz="6000" b="1" dirty="0" smtClean="0">
                <a:solidFill>
                  <a:schemeClr val="accent1"/>
                </a:solidFill>
              </a:rPr>
            </a:br>
            <a:r>
              <a:rPr lang="en-US" sz="6000" b="1" dirty="0" smtClean="0">
                <a:solidFill>
                  <a:schemeClr val="accent1"/>
                </a:solidFill>
              </a:rPr>
              <a:t> </a:t>
            </a:r>
            <a:r>
              <a:rPr lang="en-US" sz="6000" dirty="0" smtClean="0">
                <a:solidFill>
                  <a:schemeClr val="accent1"/>
                </a:solidFill>
              </a:rPr>
              <a:t>(</a:t>
            </a:r>
            <a:r>
              <a:rPr lang="en-US" sz="6000" b="1" dirty="0" smtClean="0">
                <a:solidFill>
                  <a:schemeClr val="accent1"/>
                </a:solidFill>
              </a:rPr>
              <a:t> </a:t>
            </a:r>
            <a:r>
              <a:rPr lang="en-US" sz="6000" dirty="0" smtClean="0">
                <a:solidFill>
                  <a:schemeClr val="accent1"/>
                </a:solidFill>
              </a:rPr>
              <a:t>any idea! )</a:t>
            </a:r>
            <a:endParaRPr lang="en-US" sz="6000" dirty="0">
              <a:solidFill>
                <a:schemeClr val="accent1"/>
              </a:solidFill>
            </a:endParaRPr>
          </a:p>
        </p:txBody>
      </p:sp>
    </p:spTree>
    <p:extLst>
      <p:ext uri="{BB962C8B-B14F-4D97-AF65-F5344CB8AC3E}">
        <p14:creationId xmlns:p14="http://schemas.microsoft.com/office/powerpoint/2010/main" val="3501807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accent1"/>
                </a:solidFill>
              </a:rPr>
              <a:t>Yes, it can be used. In fact, its been used by some of the biggies. </a:t>
            </a:r>
            <a:endParaRPr lang="en-US" dirty="0">
              <a:solidFill>
                <a:schemeClr val="accent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553512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5265"/>
            <a:ext cx="9144000" cy="2387600"/>
          </a:xfrm>
        </p:spPr>
        <p:txBody>
          <a:bodyPr/>
          <a:lstStyle/>
          <a:p>
            <a:r>
              <a:rPr lang="en-US" dirty="0" smtClean="0"/>
              <a:t> </a:t>
            </a:r>
            <a:r>
              <a:rPr lang="en-US" dirty="0" smtClean="0">
                <a:solidFill>
                  <a:schemeClr val="accent1"/>
                </a:solidFill>
              </a:rPr>
              <a:t>(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About Me </a:t>
            </a:r>
            <a:r>
              <a:rPr lang="en-US" dirty="0" smtClean="0">
                <a:solidFill>
                  <a:schemeClr val="accent1"/>
                </a:solidFill>
              </a:rPr>
              <a:t>)</a:t>
            </a:r>
            <a:endParaRPr lang="en-US" dirty="0">
              <a:solidFill>
                <a:schemeClr val="accent1"/>
              </a:solidFill>
            </a:endParaRPr>
          </a:p>
        </p:txBody>
      </p:sp>
      <p:sp>
        <p:nvSpPr>
          <p:cNvPr id="4" name="Subtitle 3"/>
          <p:cNvSpPr>
            <a:spLocks noGrp="1"/>
          </p:cNvSpPr>
          <p:nvPr>
            <p:ph type="subTitle" idx="1"/>
          </p:nvPr>
        </p:nvSpPr>
        <p:spPr>
          <a:xfrm>
            <a:off x="1524000" y="3468580"/>
            <a:ext cx="9144000" cy="1655762"/>
          </a:xfrm>
        </p:spPr>
        <p:txBody>
          <a:bodyPr>
            <a:normAutofit/>
          </a:bodyPr>
          <a:lstStyle/>
          <a:p>
            <a:r>
              <a:rPr lang="en-US" sz="28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www.pradeepsingh.co.in</a:t>
            </a:r>
          </a:p>
          <a:p>
            <a:r>
              <a:rPr lang="en-US" sz="28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mail@pradeepsingh.co.in /    @pradeep_sinngh</a:t>
            </a:r>
            <a:endParaRPr 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53" y="4100367"/>
            <a:ext cx="366499" cy="307859"/>
          </a:xfrm>
          <a:prstGeom prst="rect">
            <a:avLst/>
          </a:prstGeom>
        </p:spPr>
      </p:pic>
    </p:spTree>
    <p:extLst>
      <p:ext uri="{BB962C8B-B14F-4D97-AF65-F5344CB8AC3E}">
        <p14:creationId xmlns:p14="http://schemas.microsoft.com/office/powerpoint/2010/main" val="2466032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i="1" dirty="0" smtClean="0">
                <a:solidFill>
                  <a:schemeClr val="accent1"/>
                </a:solidFill>
              </a:rPr>
              <a:t>Business Models :</a:t>
            </a:r>
            <a:endParaRPr lang="en-US" i="1" dirty="0">
              <a:solidFill>
                <a:schemeClr val="accent1"/>
              </a:solidFill>
            </a:endParaRPr>
          </a:p>
        </p:txBody>
      </p:sp>
      <p:sp>
        <p:nvSpPr>
          <p:cNvPr id="3" name="Content Placeholder 2"/>
          <p:cNvSpPr>
            <a:spLocks noGrp="1"/>
          </p:cNvSpPr>
          <p:nvPr>
            <p:ph idx="1"/>
          </p:nvPr>
        </p:nvSpPr>
        <p:spPr>
          <a:xfrm>
            <a:off x="838200" y="1325562"/>
            <a:ext cx="10515600" cy="5088885"/>
          </a:xfrm>
        </p:spPr>
        <p:txBody>
          <a:bodyPr>
            <a:normAutofit/>
          </a:bodyPr>
          <a:lstStyle/>
          <a:p>
            <a:pPr>
              <a:lnSpc>
                <a:spcPts val="2500"/>
              </a:lnSpc>
              <a:tabLst/>
            </a:pPr>
            <a:r>
              <a:rPr lang="en-US" altLang="zh-CN" dirty="0">
                <a:solidFill>
                  <a:schemeClr val="accent1"/>
                </a:solidFill>
                <a:latin typeface="Gill Sans MT" pitchFamily="18" charset="0"/>
                <a:cs typeface="Gill Sans MT" pitchFamily="18" charset="0"/>
              </a:rPr>
              <a:t>Open source </a:t>
            </a:r>
            <a:r>
              <a:rPr lang="en-US" altLang="zh-CN" dirty="0" smtClean="0">
                <a:solidFill>
                  <a:schemeClr val="accent1"/>
                </a:solidFill>
                <a:latin typeface="Gill Sans MT" pitchFamily="18" charset="0"/>
                <a:cs typeface="Gill Sans MT" pitchFamily="18" charset="0"/>
              </a:rPr>
              <a:t>product’s can</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sold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used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commercially.</a:t>
            </a:r>
          </a:p>
          <a:p>
            <a:pPr>
              <a:lnSpc>
                <a:spcPts val="3100"/>
              </a:lnSpc>
              <a:tabLst/>
            </a:pPr>
            <a:r>
              <a:rPr lang="en-US" altLang="zh-CN" dirty="0">
                <a:solidFill>
                  <a:schemeClr val="accent1"/>
                </a:solidFill>
                <a:latin typeface="Gill Sans MT" pitchFamily="18" charset="0"/>
                <a:cs typeface="Gill Sans MT" pitchFamily="18" charset="0"/>
              </a:rPr>
              <a:t>Donations?</a:t>
            </a:r>
          </a:p>
          <a:p>
            <a:pPr>
              <a:lnSpc>
                <a:spcPts val="3100"/>
              </a:lnSpc>
              <a:tabLst/>
            </a:pPr>
            <a:r>
              <a:rPr lang="en-US" altLang="zh-CN" dirty="0" err="1">
                <a:solidFill>
                  <a:schemeClr val="accent1"/>
                </a:solidFill>
                <a:latin typeface="Gill Sans MT" pitchFamily="18" charset="0"/>
                <a:cs typeface="Gill Sans MT" pitchFamily="18" charset="0"/>
              </a:rPr>
              <a:t>Saas</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Iaas</a:t>
            </a:r>
            <a:r>
              <a:rPr lang="en-US" altLang="zh-CN" dirty="0">
                <a:solidFill>
                  <a:schemeClr val="accent1"/>
                </a:solidFill>
                <a:latin typeface="Gill Sans MT" pitchFamily="18" charset="0"/>
                <a:cs typeface="Gill Sans MT" pitchFamily="18" charset="0"/>
              </a:rPr>
              <a:t>?</a:t>
            </a:r>
          </a:p>
          <a:p>
            <a:pPr>
              <a:lnSpc>
                <a:spcPts val="3100"/>
              </a:lnSpc>
              <a:tabLst/>
            </a:pPr>
            <a:r>
              <a:rPr lang="en-US" altLang="zh-CN" dirty="0" smtClean="0">
                <a:solidFill>
                  <a:schemeClr val="accent1"/>
                </a:solidFill>
                <a:latin typeface="Gill Sans MT" pitchFamily="18" charset="0"/>
                <a:cs typeface="Gill Sans MT" pitchFamily="18" charset="0"/>
              </a:rPr>
              <a:t>Though</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FOSS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apps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around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developed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big</a:t>
            </a:r>
            <a:r>
              <a:rPr lang="en-US" altLang="zh-CN" dirty="0">
                <a:solidFill>
                  <a:schemeClr val="accent1"/>
                </a:solidFill>
                <a:latin typeface="Times New Roman" pitchFamily="18" charset="0"/>
                <a:cs typeface="Times New Roman" pitchFamily="18" charset="0"/>
              </a:rPr>
              <a:t> </a:t>
            </a:r>
            <a:r>
              <a:rPr lang="en-US" altLang="zh-CN" dirty="0" err="1" smtClean="0">
                <a:solidFill>
                  <a:schemeClr val="accent1"/>
                </a:solidFill>
                <a:latin typeface="Gill Sans MT" pitchFamily="18" charset="0"/>
                <a:cs typeface="Gill Sans MT" pitchFamily="18" charset="0"/>
              </a:rPr>
              <a:t>companies,Open</a:t>
            </a:r>
            <a:r>
              <a:rPr lang="en-US" altLang="zh-CN" dirty="0" smtClean="0">
                <a:solidFill>
                  <a:schemeClr val="accent1"/>
                </a:solidFill>
                <a:latin typeface="Gill Sans MT" pitchFamily="18" charset="0"/>
                <a:cs typeface="Gill Sans MT" pitchFamily="18" charset="0"/>
              </a:rPr>
              <a:t> source</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not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always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means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free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cost.</a:t>
            </a:r>
          </a:p>
          <a:p>
            <a:pPr>
              <a:lnSpc>
                <a:spcPts val="3100"/>
              </a:lnSpc>
              <a:tabLst/>
            </a:pP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charge/sell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software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along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with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source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code.</a:t>
            </a:r>
          </a:p>
          <a:p>
            <a:pPr>
              <a:lnSpc>
                <a:spcPts val="3100"/>
              </a:lnSpc>
              <a:tabLst/>
            </a:pP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distribute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free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charge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Support.</a:t>
            </a:r>
          </a:p>
          <a:p>
            <a:pPr>
              <a:lnSpc>
                <a:spcPts val="3100"/>
              </a:lnSpc>
              <a:tabLst/>
            </a:pPr>
            <a:r>
              <a:rPr lang="en-US" altLang="zh-CN" dirty="0">
                <a:solidFill>
                  <a:srgbClr val="FF0000"/>
                </a:solidFill>
                <a:latin typeface="Gill Sans MT" pitchFamily="18" charset="0"/>
                <a:cs typeface="Gill Sans MT" pitchFamily="18" charset="0"/>
              </a:rPr>
              <a:t>Important: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First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understand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Licensing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depth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go</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with business</a:t>
            </a:r>
            <a:r>
              <a:rPr lang="en-US" altLang="zh-CN" dirty="0">
                <a:solidFill>
                  <a:schemeClr val="accent1"/>
                </a:solidFill>
                <a:latin typeface="Gill Sans MT" pitchFamily="18" charset="0"/>
                <a:cs typeface="Gill Sans MT" pitchFamily="18" charset="0"/>
              </a:rPr>
              <a:t>.</a:t>
            </a:r>
          </a:p>
          <a:p>
            <a:endParaRPr lang="en-US" sz="3200" dirty="0">
              <a:solidFill>
                <a:schemeClr val="accent1"/>
              </a:solidFill>
            </a:endParaRPr>
          </a:p>
        </p:txBody>
      </p:sp>
    </p:spTree>
    <p:extLst>
      <p:ext uri="{BB962C8B-B14F-4D97-AF65-F5344CB8AC3E}">
        <p14:creationId xmlns:p14="http://schemas.microsoft.com/office/powerpoint/2010/main" val="2293332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07120"/>
            <a:ext cx="10515600" cy="1325563"/>
          </a:xfrm>
        </p:spPr>
        <p:txBody>
          <a:bodyPr/>
          <a:lstStyle/>
          <a:p>
            <a:pPr algn="ctr"/>
            <a:r>
              <a:rPr lang="en-US" i="1" dirty="0" smtClean="0">
                <a:solidFill>
                  <a:schemeClr val="accent1"/>
                </a:solidFill>
              </a:rPr>
              <a:t>Few </a:t>
            </a:r>
            <a:r>
              <a:rPr lang="en-US" i="1" dirty="0" err="1">
                <a:solidFill>
                  <a:schemeClr val="accent1"/>
                </a:solidFill>
              </a:rPr>
              <a:t>e</a:t>
            </a:r>
            <a:r>
              <a:rPr lang="en-US" i="1" dirty="0" err="1" smtClean="0">
                <a:solidFill>
                  <a:schemeClr val="accent1"/>
                </a:solidFill>
              </a:rPr>
              <a:t>g</a:t>
            </a:r>
            <a:r>
              <a:rPr lang="en-US" i="1" dirty="0" smtClean="0">
                <a:solidFill>
                  <a:schemeClr val="accent1"/>
                </a:solidFill>
              </a:rPr>
              <a:t> :-</a:t>
            </a:r>
            <a:endParaRPr lang="en-US" i="1" dirty="0">
              <a:solidFill>
                <a:schemeClr val="accent1"/>
              </a:solidFill>
            </a:endParaRPr>
          </a:p>
        </p:txBody>
      </p:sp>
      <p:sp>
        <p:nvSpPr>
          <p:cNvPr id="3" name="Content Placeholder 2"/>
          <p:cNvSpPr>
            <a:spLocks noGrp="1"/>
          </p:cNvSpPr>
          <p:nvPr>
            <p:ph idx="1"/>
          </p:nvPr>
        </p:nvSpPr>
        <p:spPr>
          <a:xfrm>
            <a:off x="698500" y="1432683"/>
            <a:ext cx="10515600" cy="5425317"/>
          </a:xfrm>
        </p:spPr>
        <p:txBody>
          <a:bodyPr>
            <a:normAutofit/>
          </a:bodyPr>
          <a:lstStyle/>
          <a:p>
            <a:pPr>
              <a:lnSpc>
                <a:spcPts val="3200"/>
              </a:lnSpc>
              <a:tabLst>
                <a:tab pos="177800" algn="l"/>
              </a:tabLst>
            </a:pPr>
            <a:r>
              <a:rPr lang="en-US" altLang="zh-CN" dirty="0">
                <a:solidFill>
                  <a:schemeClr val="accent1"/>
                </a:solidFill>
                <a:cs typeface="Gill Sans MT" pitchFamily="18" charset="0"/>
              </a:rPr>
              <a:t>Canonical</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Ltd</a:t>
            </a:r>
            <a:r>
              <a:rPr lang="en-US" altLang="zh-CN" dirty="0" smtClean="0">
                <a:solidFill>
                  <a:schemeClr val="accent1"/>
                </a:solidFill>
                <a:cs typeface="Gill Sans MT" pitchFamily="18" charset="0"/>
              </a:rPr>
              <a:t>. offers</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Ubuntu</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for</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free</a:t>
            </a:r>
            <a:r>
              <a:rPr lang="en-US" altLang="zh-CN" dirty="0" smtClean="0">
                <a:solidFill>
                  <a:schemeClr val="accent1"/>
                </a:solidFill>
                <a:cs typeface="Gill Sans MT" pitchFamily="18" charset="0"/>
              </a:rPr>
              <a:t>, while</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they</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sell</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commercial</a:t>
            </a:r>
            <a:r>
              <a:rPr lang="en-US" altLang="zh-CN" dirty="0">
                <a:solidFill>
                  <a:schemeClr val="accent1"/>
                </a:solidFill>
                <a:cs typeface="Times New Roman" pitchFamily="18" charset="0"/>
              </a:rPr>
              <a:t> </a:t>
            </a:r>
            <a:r>
              <a:rPr lang="en-US" altLang="zh-CN" dirty="0" smtClean="0">
                <a:solidFill>
                  <a:schemeClr val="accent1"/>
                </a:solidFill>
                <a:cs typeface="Gill Sans MT" pitchFamily="18" charset="0"/>
              </a:rPr>
              <a:t>technical support</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contracts.</a:t>
            </a:r>
          </a:p>
          <a:p>
            <a:pPr>
              <a:lnSpc>
                <a:spcPts val="3100"/>
              </a:lnSpc>
              <a:tabLst>
                <a:tab pos="177800" algn="l"/>
              </a:tabLst>
            </a:pPr>
            <a:r>
              <a:rPr lang="en-US" altLang="zh-CN" dirty="0" smtClean="0">
                <a:solidFill>
                  <a:schemeClr val="accent1"/>
                </a:solidFill>
                <a:cs typeface="Gill Sans MT" pitchFamily="18" charset="0"/>
              </a:rPr>
              <a:t>Mozilla </a:t>
            </a:r>
            <a:r>
              <a:rPr lang="en-US" altLang="zh-CN" dirty="0">
                <a:solidFill>
                  <a:schemeClr val="accent1"/>
                </a:solidFill>
                <a:cs typeface="Gill Sans MT" pitchFamily="18" charset="0"/>
              </a:rPr>
              <a:t>Foundation</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have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a</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partnership</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with</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Google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and</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other</a:t>
            </a:r>
            <a:r>
              <a:rPr lang="en-US" altLang="zh-CN" dirty="0">
                <a:solidFill>
                  <a:schemeClr val="accent1"/>
                </a:solidFill>
                <a:cs typeface="Times New Roman" pitchFamily="18" charset="0"/>
              </a:rPr>
              <a:t> </a:t>
            </a:r>
            <a:r>
              <a:rPr lang="en-US" altLang="zh-CN" dirty="0" smtClean="0">
                <a:solidFill>
                  <a:schemeClr val="accent1"/>
                </a:solidFill>
                <a:cs typeface="Gill Sans MT" pitchFamily="18" charset="0"/>
              </a:rPr>
              <a:t>companies which</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provides</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revenue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for</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inclusion</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of</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search</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engines</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in</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Mozilla Firefox.</a:t>
            </a:r>
          </a:p>
          <a:p>
            <a:pPr>
              <a:lnSpc>
                <a:spcPts val="3100"/>
              </a:lnSpc>
              <a:tabLst>
                <a:tab pos="177800" algn="l"/>
              </a:tabLst>
            </a:pPr>
            <a:r>
              <a:rPr lang="en-US" altLang="zh-CN" dirty="0" smtClean="0">
                <a:solidFill>
                  <a:schemeClr val="accent1"/>
                </a:solidFill>
                <a:cs typeface="Gill Sans MT" pitchFamily="18" charset="0"/>
              </a:rPr>
              <a:t>MySQL</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is</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offered</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for</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free</a:t>
            </a:r>
            <a:r>
              <a:rPr lang="en-US" altLang="zh-CN" dirty="0" smtClean="0">
                <a:solidFill>
                  <a:schemeClr val="accent1"/>
                </a:solidFill>
                <a:cs typeface="Gill Sans MT" pitchFamily="18" charset="0"/>
              </a:rPr>
              <a:t>, but</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with</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the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enterprise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version</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includes</a:t>
            </a:r>
            <a:r>
              <a:rPr lang="en-US" altLang="zh-CN" dirty="0">
                <a:solidFill>
                  <a:schemeClr val="accent1"/>
                </a:solidFill>
                <a:cs typeface="Times New Roman" pitchFamily="18" charset="0"/>
              </a:rPr>
              <a:t> </a:t>
            </a:r>
            <a:r>
              <a:rPr lang="en-US" altLang="zh-CN" dirty="0" smtClean="0">
                <a:solidFill>
                  <a:schemeClr val="accent1"/>
                </a:solidFill>
                <a:cs typeface="Gill Sans MT" pitchFamily="18" charset="0"/>
              </a:rPr>
              <a:t>support and</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additional</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features.</a:t>
            </a:r>
          </a:p>
          <a:p>
            <a:pPr>
              <a:lnSpc>
                <a:spcPts val="3100"/>
              </a:lnSpc>
              <a:tabLst>
                <a:tab pos="177800" algn="l"/>
              </a:tabLst>
            </a:pPr>
            <a:r>
              <a:rPr lang="en-US" altLang="zh-CN" dirty="0" smtClean="0">
                <a:solidFill>
                  <a:schemeClr val="accent1"/>
                </a:solidFill>
                <a:cs typeface="Gill Sans MT" pitchFamily="18" charset="0"/>
              </a:rPr>
              <a:t>Red </a:t>
            </a:r>
            <a:r>
              <a:rPr lang="en-US" altLang="zh-CN" dirty="0">
                <a:solidFill>
                  <a:schemeClr val="accent1"/>
                </a:solidFill>
                <a:cs typeface="Gill Sans MT" pitchFamily="18" charset="0"/>
              </a:rPr>
              <a:t>Hat</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offers</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the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Fedora</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for</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free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through</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the</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Fedora Project,</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while</a:t>
            </a:r>
            <a:r>
              <a:rPr lang="en-US" altLang="zh-CN" dirty="0">
                <a:solidFill>
                  <a:schemeClr val="accent1"/>
                </a:solidFill>
                <a:cs typeface="Times New Roman" pitchFamily="18" charset="0"/>
              </a:rPr>
              <a:t> </a:t>
            </a:r>
            <a:r>
              <a:rPr lang="en-US" altLang="zh-CN" dirty="0" smtClean="0">
                <a:solidFill>
                  <a:schemeClr val="accent1"/>
                </a:solidFill>
                <a:cs typeface="Gill Sans MT" pitchFamily="18" charset="0"/>
              </a:rPr>
              <a:t>selling Red </a:t>
            </a:r>
            <a:r>
              <a:rPr lang="en-US" altLang="zh-CN" dirty="0">
                <a:solidFill>
                  <a:schemeClr val="accent1"/>
                </a:solidFill>
                <a:cs typeface="Gill Sans MT" pitchFamily="18" charset="0"/>
              </a:rPr>
              <a:t>Hat Enterprise Linux</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(RHEL).</a:t>
            </a:r>
          </a:p>
          <a:p>
            <a:pPr>
              <a:lnSpc>
                <a:spcPts val="3100"/>
              </a:lnSpc>
              <a:tabLst>
                <a:tab pos="177800" algn="l"/>
              </a:tabLst>
            </a:pPr>
            <a:r>
              <a:rPr lang="en-US" altLang="zh-CN" dirty="0" smtClean="0">
                <a:solidFill>
                  <a:schemeClr val="accent1"/>
                </a:solidFill>
                <a:cs typeface="Gill Sans MT" pitchFamily="18" charset="0"/>
              </a:rPr>
              <a:t>Oracle</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offers</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OpenOffice.org</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for</a:t>
            </a:r>
            <a:r>
              <a:rPr lang="en-US" altLang="zh-CN" dirty="0">
                <a:solidFill>
                  <a:schemeClr val="accent1"/>
                </a:solidFill>
                <a:cs typeface="Times New Roman" pitchFamily="18" charset="0"/>
              </a:rPr>
              <a:t> </a:t>
            </a:r>
            <a:r>
              <a:rPr lang="en-US" altLang="zh-CN" dirty="0">
                <a:solidFill>
                  <a:schemeClr val="accent1"/>
                </a:solidFill>
                <a:cs typeface="Gill Sans MT" pitchFamily="18" charset="0"/>
              </a:rPr>
              <a:t>free</a:t>
            </a:r>
            <a:r>
              <a:rPr lang="en-US" altLang="zh-CN" dirty="0" smtClean="0">
                <a:solidFill>
                  <a:schemeClr val="accent1"/>
                </a:solidFill>
                <a:cs typeface="Gill Sans MT" pitchFamily="18" charset="0"/>
              </a:rPr>
              <a:t>, while</a:t>
            </a:r>
            <a:r>
              <a:rPr lang="en-US" altLang="zh-CN" dirty="0" smtClean="0">
                <a:solidFill>
                  <a:schemeClr val="accent1"/>
                </a:solidFill>
                <a:cs typeface="Times New Roman" pitchFamily="18" charset="0"/>
              </a:rPr>
              <a:t> </a:t>
            </a:r>
            <a:r>
              <a:rPr lang="en-US" altLang="zh-CN" dirty="0">
                <a:solidFill>
                  <a:schemeClr val="accent1"/>
                </a:solidFill>
                <a:cs typeface="Gill Sans MT" pitchFamily="18" charset="0"/>
              </a:rPr>
              <a:t>selling</a:t>
            </a:r>
            <a:r>
              <a:rPr lang="en-US" altLang="zh-CN" dirty="0">
                <a:solidFill>
                  <a:schemeClr val="accent1"/>
                </a:solidFill>
                <a:cs typeface="Times New Roman" pitchFamily="18" charset="0"/>
              </a:rPr>
              <a:t> </a:t>
            </a:r>
            <a:r>
              <a:rPr lang="en-US" altLang="zh-CN" dirty="0" err="1">
                <a:solidFill>
                  <a:schemeClr val="accent1"/>
                </a:solidFill>
                <a:cs typeface="Gill Sans MT" pitchFamily="18" charset="0"/>
              </a:rPr>
              <a:t>StarOffice</a:t>
            </a:r>
            <a:r>
              <a:rPr lang="en-US" altLang="zh-CN" dirty="0">
                <a:solidFill>
                  <a:schemeClr val="accent1"/>
                </a:solidFill>
                <a:cs typeface="Gill Sans MT" pitchFamily="18" charset="0"/>
              </a:rPr>
              <a:t>.</a:t>
            </a:r>
          </a:p>
          <a:p>
            <a:endParaRPr lang="en-US" dirty="0"/>
          </a:p>
        </p:txBody>
      </p:sp>
    </p:spTree>
    <p:extLst>
      <p:ext uri="{BB962C8B-B14F-4D97-AF65-F5344CB8AC3E}">
        <p14:creationId xmlns:p14="http://schemas.microsoft.com/office/powerpoint/2010/main" val="2458921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5667" y="0"/>
            <a:ext cx="9141180" cy="6857942"/>
          </a:xfrm>
          <a:prstGeom prst="rect">
            <a:avLst/>
          </a:prstGeom>
          <a:noFill/>
        </p:spPr>
      </p:pic>
      <p:sp>
        <p:nvSpPr>
          <p:cNvPr id="4" name="Freeform 3"/>
          <p:cNvSpPr/>
          <p:nvPr/>
        </p:nvSpPr>
        <p:spPr>
          <a:xfrm>
            <a:off x="1525667" y="-56"/>
            <a:ext cx="9140724" cy="6858057"/>
          </a:xfrm>
          <a:custGeom>
            <a:avLst/>
            <a:gdLst>
              <a:gd name="connsiteX0" fmla="*/ 0 w 10158476"/>
              <a:gd name="connsiteY0" fmla="*/ 7621650 h 7621651"/>
              <a:gd name="connsiteX1" fmla="*/ 10158476 w 10158476"/>
              <a:gd name="connsiteY1" fmla="*/ 7621650 h 7621651"/>
              <a:gd name="connsiteX2" fmla="*/ 10158476 w 10158476"/>
              <a:gd name="connsiteY2" fmla="*/ 0 h 7621651"/>
              <a:gd name="connsiteX3" fmla="*/ 0 w 10158476"/>
              <a:gd name="connsiteY3" fmla="*/ 0 h 7621651"/>
              <a:gd name="connsiteX4" fmla="*/ 0 w 10158476"/>
              <a:gd name="connsiteY4" fmla="*/ 7621650 h 76216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58476" h="7621651">
                <a:moveTo>
                  <a:pt x="0" y="7621650"/>
                </a:moveTo>
                <a:lnTo>
                  <a:pt x="10158476" y="7621650"/>
                </a:lnTo>
                <a:lnTo>
                  <a:pt x="10158476" y="0"/>
                </a:lnTo>
                <a:lnTo>
                  <a:pt x="0" y="0"/>
                </a:lnTo>
                <a:lnTo>
                  <a:pt x="0" y="7621650"/>
                </a:lnTo>
              </a:path>
            </a:pathLst>
          </a:custGeom>
          <a:solidFill>
            <a:srgbClr val="EEECE1">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pic>
        <p:nvPicPr>
          <p:cNvPr id="3" name="Picture 3"/>
          <p:cNvPicPr>
            <a:picLocks noChangeAspect="1" noChangeArrowheads="1"/>
          </p:cNvPicPr>
          <p:nvPr/>
        </p:nvPicPr>
        <p:blipFill>
          <a:blip r:embed="rId3"/>
          <a:srcRect/>
          <a:stretch>
            <a:fillRect/>
          </a:stretch>
        </p:blipFill>
        <p:spPr bwMode="auto">
          <a:xfrm>
            <a:off x="1902778" y="0"/>
            <a:ext cx="8502149" cy="6113776"/>
          </a:xfrm>
          <a:prstGeom prst="rect">
            <a:avLst/>
          </a:prstGeom>
          <a:noFill/>
        </p:spPr>
      </p:pic>
      <p:sp>
        <p:nvSpPr>
          <p:cNvPr id="2" name="TextBox 1"/>
          <p:cNvSpPr txBox="1"/>
          <p:nvPr/>
        </p:nvSpPr>
        <p:spPr>
          <a:xfrm>
            <a:off x="5605327" y="6159487"/>
            <a:ext cx="1108765" cy="353943"/>
          </a:xfrm>
          <a:prstGeom prst="rect">
            <a:avLst/>
          </a:prstGeom>
          <a:noFill/>
        </p:spPr>
        <p:txBody>
          <a:bodyPr wrap="none" lIns="0" tIns="0" rIns="0" rtlCol="0">
            <a:spAutoFit/>
          </a:bodyPr>
          <a:lstStyle/>
          <a:p>
            <a:pPr>
              <a:lnSpc>
                <a:spcPts val="2429"/>
              </a:lnSpc>
            </a:pPr>
            <a:r>
              <a:rPr lang="en-US" altLang="zh-CN" sz="2160" dirty="0">
                <a:solidFill>
                  <a:srgbClr val="0070C0"/>
                </a:solidFill>
                <a:latin typeface="Gill Sans MT" pitchFamily="18" charset="0"/>
                <a:cs typeface="Gill Sans MT" pitchFamily="18" charset="0"/>
              </a:rPr>
              <a:t>Prodigies?</a:t>
            </a:r>
          </a:p>
        </p:txBody>
      </p:sp>
    </p:spTree>
    <p:extLst>
      <p:ext uri="{BB962C8B-B14F-4D97-AF65-F5344CB8AC3E}">
        <p14:creationId xmlns:p14="http://schemas.microsoft.com/office/powerpoint/2010/main" val="3462059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Examples </a:t>
            </a:r>
            <a:r>
              <a:rPr lang="en-US" dirty="0" err="1" smtClean="0">
                <a:solidFill>
                  <a:schemeClr val="accent1"/>
                </a:solidFill>
              </a:rPr>
              <a:t>contd</a:t>
            </a:r>
            <a:r>
              <a:rPr lang="en-US" dirty="0" smtClean="0">
                <a:solidFill>
                  <a:schemeClr val="accent1"/>
                </a:solidFill>
              </a:rPr>
              <a:t>…</a:t>
            </a:r>
            <a:endParaRPr lang="en-US" dirty="0">
              <a:solidFill>
                <a:schemeClr val="accent1"/>
              </a:solidFill>
            </a:endParaRPr>
          </a:p>
        </p:txBody>
      </p:sp>
      <p:sp>
        <p:nvSpPr>
          <p:cNvPr id="3" name="Content Placeholder 2"/>
          <p:cNvSpPr>
            <a:spLocks noGrp="1"/>
          </p:cNvSpPr>
          <p:nvPr>
            <p:ph idx="1"/>
          </p:nvPr>
        </p:nvSpPr>
        <p:spPr/>
        <p:txBody>
          <a:bodyPr/>
          <a:lstStyle/>
          <a:p>
            <a:pPr>
              <a:lnSpc>
                <a:spcPts val="2500"/>
              </a:lnSpc>
              <a:tabLst/>
            </a:pPr>
            <a:r>
              <a:rPr lang="en-US" altLang="zh-CN" dirty="0" err="1">
                <a:solidFill>
                  <a:schemeClr val="accent1"/>
                </a:solidFill>
                <a:latin typeface="Gill Sans MT" pitchFamily="18" charset="0"/>
                <a:cs typeface="Gill Sans MT" pitchFamily="18" charset="0"/>
              </a:rPr>
              <a:t>Zend</a:t>
            </a:r>
            <a:r>
              <a:rPr lang="en-US" altLang="zh-CN" dirty="0">
                <a:solidFill>
                  <a:schemeClr val="accent1"/>
                </a:solidFill>
                <a:latin typeface="Gill Sans MT" pitchFamily="18" charset="0"/>
                <a:cs typeface="Gill Sans MT" pitchFamily="18" charset="0"/>
              </a:rPr>
              <a:t> Technologies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offers</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Zend</a:t>
            </a:r>
            <a:r>
              <a:rPr lang="en-US" altLang="zh-CN" dirty="0">
                <a:solidFill>
                  <a:schemeClr val="accent1"/>
                </a:solidFill>
                <a:latin typeface="Gill Sans MT" pitchFamily="18" charset="0"/>
                <a:cs typeface="Gill Sans MT" pitchFamily="18" charset="0"/>
              </a:rPr>
              <a:t> Server 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Zend</a:t>
            </a:r>
            <a:r>
              <a:rPr lang="en-US" altLang="zh-CN" dirty="0">
                <a:solidFill>
                  <a:schemeClr val="accent1"/>
                </a:solidFill>
                <a:latin typeface="Gill Sans MT" pitchFamily="18" charset="0"/>
                <a:cs typeface="Gill Sans MT" pitchFamily="18" charset="0"/>
              </a:rPr>
              <a:t> Framework</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free, but</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sells</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Zend</a:t>
            </a:r>
            <a:r>
              <a:rPr lang="en-US" altLang="zh-CN" dirty="0">
                <a:solidFill>
                  <a:schemeClr val="accent1"/>
                </a:solidFill>
                <a:latin typeface="Gill Sans MT" pitchFamily="18" charset="0"/>
                <a:cs typeface="Gill Sans MT" pitchFamily="18" charset="0"/>
              </a:rPr>
              <a:t> Server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with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support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additional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features.</a:t>
            </a:r>
          </a:p>
          <a:p>
            <a:pPr>
              <a:lnSpc>
                <a:spcPts val="3100"/>
              </a:lnSpc>
              <a:tabLst/>
            </a:pPr>
            <a:r>
              <a:rPr lang="en-US" altLang="zh-CN" dirty="0">
                <a:solidFill>
                  <a:schemeClr val="accent1"/>
                </a:solidFill>
                <a:latin typeface="Gill Sans MT" pitchFamily="18" charset="0"/>
                <a:cs typeface="Gill Sans MT" pitchFamily="18" charset="0"/>
              </a:rPr>
              <a:t>Wikipedia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Runs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donations.Sharing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what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know</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free.</a:t>
            </a:r>
          </a:p>
          <a:p>
            <a:pPr>
              <a:lnSpc>
                <a:spcPts val="3100"/>
              </a:lnSpc>
              <a:tabLst/>
            </a:pPr>
            <a:r>
              <a:rPr lang="en-US" altLang="zh-CN" dirty="0" err="1" smtClean="0">
                <a:solidFill>
                  <a:schemeClr val="accent1"/>
                </a:solidFill>
                <a:latin typeface="Gill Sans MT" pitchFamily="18" charset="0"/>
                <a:cs typeface="Gill Sans MT" pitchFamily="18" charset="0"/>
              </a:rPr>
              <a:t>KQInfotech's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ZFS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port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Linux</a:t>
            </a:r>
          </a:p>
          <a:p>
            <a:pPr>
              <a:lnSpc>
                <a:spcPts val="3100"/>
              </a:lnSpc>
              <a:tabLst/>
            </a:pPr>
            <a:r>
              <a:rPr lang="en-US" altLang="zh-CN" dirty="0" err="1">
                <a:solidFill>
                  <a:schemeClr val="accent1"/>
                </a:solidFill>
                <a:latin typeface="Gill Sans MT" pitchFamily="18" charset="0"/>
                <a:cs typeface="Gill Sans MT" pitchFamily="18" charset="0"/>
              </a:rPr>
              <a:t>Infibeam</a:t>
            </a:r>
            <a:r>
              <a:rPr lang="en-US" altLang="zh-CN" dirty="0">
                <a:solidFill>
                  <a:schemeClr val="accent1"/>
                </a:solidFill>
                <a:latin typeface="Gill Sans MT" pitchFamily="18" charset="0"/>
                <a:cs typeface="Gill Sans MT" pitchFamily="18" charset="0"/>
              </a:rPr>
              <a:t>?</a:t>
            </a:r>
          </a:p>
          <a:p>
            <a:endParaRPr lang="en-US" dirty="0"/>
          </a:p>
        </p:txBody>
      </p:sp>
    </p:spTree>
    <p:extLst>
      <p:ext uri="{BB962C8B-B14F-4D97-AF65-F5344CB8AC3E}">
        <p14:creationId xmlns:p14="http://schemas.microsoft.com/office/powerpoint/2010/main" val="1599732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1"/>
                </a:solidFill>
              </a:rPr>
              <a:t>So do you…</a:t>
            </a:r>
            <a:endParaRPr lang="en-US" sz="4800" dirty="0">
              <a:solidFill>
                <a:schemeClr val="accent1"/>
              </a:solidFill>
            </a:endParaRPr>
          </a:p>
        </p:txBody>
      </p:sp>
      <p:sp>
        <p:nvSpPr>
          <p:cNvPr id="3" name="Content Placeholder 2"/>
          <p:cNvSpPr>
            <a:spLocks noGrp="1"/>
          </p:cNvSpPr>
          <p:nvPr>
            <p:ph idx="1"/>
          </p:nvPr>
        </p:nvSpPr>
        <p:spPr/>
        <p:txBody>
          <a:bodyPr/>
          <a:lstStyle/>
          <a:p>
            <a:pPr>
              <a:lnSpc>
                <a:spcPts val="2800"/>
              </a:lnSpc>
              <a:tabLst>
                <a:tab pos="203200" algn="l"/>
              </a:tabLst>
            </a:pPr>
            <a:r>
              <a:rPr lang="en-US" altLang="zh-CN" dirty="0">
                <a:solidFill>
                  <a:schemeClr val="accent1"/>
                </a:solidFill>
                <a:latin typeface="Gill Sans MT" pitchFamily="18" charset="0"/>
                <a:cs typeface="Gill Sans MT" pitchFamily="18" charset="0"/>
              </a:rPr>
              <a:t>..use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good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quality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FOSS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every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day?</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a:t>
            </a:r>
            <a:r>
              <a:rPr lang="en-US" altLang="zh-CN" dirty="0">
                <a:solidFill>
                  <a:schemeClr val="accent1"/>
                </a:solidFill>
                <a:latin typeface="Gill Sans MT" pitchFamily="18" charset="0"/>
                <a:cs typeface="Gill Sans MT" pitchFamily="18" charset="0"/>
              </a:rPr>
              <a:t>like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freedom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openness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Internet?</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a:t>
            </a:r>
            <a:r>
              <a:rPr lang="en-US" altLang="zh-CN" dirty="0">
                <a:solidFill>
                  <a:schemeClr val="accent1"/>
                </a:solidFill>
                <a:latin typeface="Gill Sans MT" pitchFamily="18" charset="0"/>
                <a:cs typeface="Gill Sans MT" pitchFamily="18" charset="0"/>
              </a:rPr>
              <a:t>think</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Internet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content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should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remain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free?</a:t>
            </a:r>
          </a:p>
          <a:p>
            <a:pPr>
              <a:lnSpc>
                <a:spcPts val="3100"/>
              </a:lnSpc>
              <a:tabLst>
                <a:tab pos="203200" algn="l"/>
              </a:tabLst>
            </a:pPr>
            <a:r>
              <a:rPr lang="en-US" altLang="zh-CN" dirty="0" smtClean="0">
                <a:solidFill>
                  <a:schemeClr val="accent1"/>
                </a:solidFill>
                <a:latin typeface="Gill Sans MT" pitchFamily="18" charset="0"/>
                <a:cs typeface="Gill Sans MT" pitchFamily="18" charset="0"/>
              </a:rPr>
              <a:t>..</a:t>
            </a:r>
            <a:r>
              <a:rPr lang="en-US" altLang="zh-CN" dirty="0">
                <a:solidFill>
                  <a:schemeClr val="accent1"/>
                </a:solidFill>
                <a:latin typeface="Gill Sans MT" pitchFamily="18" charset="0"/>
                <a:cs typeface="Gill Sans MT" pitchFamily="18" charset="0"/>
              </a:rPr>
              <a:t>share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stuff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with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friends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free</a:t>
            </a:r>
            <a:r>
              <a:rPr lang="en-US" altLang="zh-CN" dirty="0" smtClean="0">
                <a:solidFill>
                  <a:schemeClr val="accent1"/>
                </a:solidFill>
                <a:latin typeface="Gill Sans MT" pitchFamily="18" charset="0"/>
                <a:cs typeface="Gill Sans MT" pitchFamily="18" charset="0"/>
              </a:rPr>
              <a:t>?</a:t>
            </a:r>
          </a:p>
          <a:p>
            <a:pPr marL="0" indent="0">
              <a:lnSpc>
                <a:spcPts val="3100"/>
              </a:lnSpc>
              <a:buNone/>
              <a:tabLst>
                <a:tab pos="203200" algn="l"/>
              </a:tabLst>
            </a:pPr>
            <a:r>
              <a:rPr lang="en-US" altLang="zh-CN" dirty="0" smtClean="0">
                <a:solidFill>
                  <a:schemeClr val="accent1"/>
                </a:solidFill>
                <a:latin typeface="Gill Sans MT" pitchFamily="18" charset="0"/>
                <a:cs typeface="Gill Sans MT" pitchFamily="18" charset="0"/>
              </a:rPr>
              <a:t>But</a:t>
            </a:r>
          </a:p>
          <a:p>
            <a:pPr>
              <a:lnSpc>
                <a:spcPts val="3100"/>
              </a:lnSpc>
              <a:tabLst>
                <a:tab pos="203200" algn="l"/>
              </a:tabLst>
            </a:pPr>
            <a:r>
              <a:rPr lang="en-US" altLang="zh-CN" dirty="0">
                <a:solidFill>
                  <a:schemeClr val="accent1"/>
                </a:solidFill>
                <a:latin typeface="Gill Sans MT" pitchFamily="18" charset="0"/>
                <a:cs typeface="Gill Sans MT" pitchFamily="18" charset="0"/>
              </a:rPr>
              <a:t>Did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know</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all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lot)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this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stuff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based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smtClean="0">
                <a:solidFill>
                  <a:schemeClr val="accent1"/>
                </a:solidFill>
                <a:latin typeface="Gill Sans MT" pitchFamily="18" charset="0"/>
                <a:cs typeface="Gill Sans MT" pitchFamily="18" charset="0"/>
              </a:rPr>
              <a:t>...</a:t>
            </a:r>
          </a:p>
          <a:p>
            <a:pPr marL="0" indent="0">
              <a:lnSpc>
                <a:spcPts val="3100"/>
              </a:lnSpc>
              <a:buNone/>
              <a:tabLst>
                <a:tab pos="203200" algn="l"/>
              </a:tabLst>
            </a:pPr>
            <a:r>
              <a:rPr lang="en-US" altLang="zh-CN" dirty="0">
                <a:solidFill>
                  <a:schemeClr val="accent1"/>
                </a:solidFill>
                <a:latin typeface="Gill Sans MT" pitchFamily="18" charset="0"/>
                <a:cs typeface="Gill Sans MT" pitchFamily="18" charset="0"/>
              </a:rPr>
              <a:t> </a:t>
            </a:r>
            <a:r>
              <a:rPr lang="en-US" altLang="zh-CN" dirty="0" smtClean="0">
                <a:solidFill>
                  <a:schemeClr val="accent1"/>
                </a:solidFill>
                <a:latin typeface="Gill Sans MT" pitchFamily="18" charset="0"/>
                <a:cs typeface="Gill Sans MT" pitchFamily="18" charset="0"/>
              </a:rPr>
              <a:t>                            </a:t>
            </a:r>
          </a:p>
          <a:p>
            <a:pPr marL="0" indent="0" algn="ctr">
              <a:lnSpc>
                <a:spcPts val="3100"/>
              </a:lnSpc>
              <a:buNone/>
              <a:tabLst>
                <a:tab pos="203200" algn="l"/>
              </a:tabLst>
            </a:pPr>
            <a:r>
              <a:rPr lang="en-US" altLang="zh-CN" sz="4400" b="1" dirty="0" smtClean="0">
                <a:solidFill>
                  <a:schemeClr val="accent2">
                    <a:lumMod val="60000"/>
                    <a:lumOff val="40000"/>
                  </a:schemeClr>
                </a:solidFill>
                <a:latin typeface="Gill Sans MT" pitchFamily="18" charset="0"/>
                <a:cs typeface="Gill Sans MT" pitchFamily="18" charset="0"/>
              </a:rPr>
              <a:t>Open Source!</a:t>
            </a:r>
            <a:endParaRPr lang="en-US" altLang="zh-CN" sz="4400" b="1" dirty="0">
              <a:solidFill>
                <a:schemeClr val="accent2">
                  <a:lumMod val="60000"/>
                  <a:lumOff val="40000"/>
                </a:schemeClr>
              </a:solidFill>
              <a:latin typeface="Gill Sans MT" pitchFamily="18" charset="0"/>
              <a:cs typeface="Gill Sans MT" pitchFamily="18" charset="0"/>
            </a:endParaRPr>
          </a:p>
          <a:p>
            <a:pPr marL="0" indent="0">
              <a:lnSpc>
                <a:spcPts val="3100"/>
              </a:lnSpc>
              <a:buNone/>
              <a:tabLst>
                <a:tab pos="203200" algn="l"/>
              </a:tabLst>
            </a:pPr>
            <a:endParaRPr lang="en-US" altLang="zh-CN" dirty="0">
              <a:solidFill>
                <a:srgbClr val="1F497D"/>
              </a:solidFill>
              <a:latin typeface="Gill Sans MT" pitchFamily="18" charset="0"/>
              <a:cs typeface="Gill Sans MT" pitchFamily="18" charset="0"/>
            </a:endParaRPr>
          </a:p>
          <a:p>
            <a:endParaRPr lang="en-US" dirty="0"/>
          </a:p>
        </p:txBody>
      </p:sp>
    </p:spTree>
    <p:extLst>
      <p:ext uri="{BB962C8B-B14F-4D97-AF65-F5344CB8AC3E}">
        <p14:creationId xmlns:p14="http://schemas.microsoft.com/office/powerpoint/2010/main" val="3132979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8"/>
            <a:ext cx="10515600" cy="1325563"/>
          </a:xfrm>
        </p:spPr>
        <p:txBody>
          <a:bodyPr/>
          <a:lstStyle/>
          <a:p>
            <a:r>
              <a:rPr lang="en-US" dirty="0" smtClean="0">
                <a:solidFill>
                  <a:schemeClr val="accent1"/>
                </a:solidFill>
              </a:rPr>
              <a:t>Opportunities in India…?</a:t>
            </a:r>
            <a:endParaRPr lang="en-US" dirty="0">
              <a:solidFill>
                <a:schemeClr val="accent1"/>
              </a:solidFill>
            </a:endParaRPr>
          </a:p>
        </p:txBody>
      </p:sp>
      <p:sp>
        <p:nvSpPr>
          <p:cNvPr id="3" name="Content Placeholder 2"/>
          <p:cNvSpPr>
            <a:spLocks noGrp="1"/>
          </p:cNvSpPr>
          <p:nvPr>
            <p:ph idx="1"/>
          </p:nvPr>
        </p:nvSpPr>
        <p:spPr>
          <a:xfrm>
            <a:off x="838200" y="1431381"/>
            <a:ext cx="10515600" cy="4351338"/>
          </a:xfrm>
        </p:spPr>
        <p:txBody>
          <a:bodyPr/>
          <a:lstStyle/>
          <a:p>
            <a:r>
              <a:rPr lang="en-US" dirty="0" smtClean="0">
                <a:solidFill>
                  <a:schemeClr val="accent1"/>
                </a:solidFill>
              </a:rPr>
              <a:t>Ever growing market.</a:t>
            </a:r>
          </a:p>
          <a:p>
            <a:r>
              <a:rPr lang="en-US" dirty="0" smtClean="0">
                <a:solidFill>
                  <a:schemeClr val="accent1"/>
                </a:solidFill>
              </a:rPr>
              <a:t>Indian government is going to create business opportunity worth billons of dollars. (Yes, I am serious :P)</a:t>
            </a:r>
          </a:p>
          <a:p>
            <a:r>
              <a:rPr lang="en-US" dirty="0" smtClean="0">
                <a:solidFill>
                  <a:schemeClr val="accent1"/>
                </a:solidFill>
              </a:rPr>
              <a:t>Web 2.0 or 3.0 – ever growing online business. Semantic Web is the next big thing.</a:t>
            </a:r>
          </a:p>
          <a:p>
            <a:r>
              <a:rPr lang="en-US" dirty="0" smtClean="0">
                <a:solidFill>
                  <a:schemeClr val="accent1"/>
                </a:solidFill>
              </a:rPr>
              <a:t>With players like Mozilla, Web is becoming more and more open day by day.</a:t>
            </a:r>
          </a:p>
          <a:p>
            <a:r>
              <a:rPr lang="en-US" dirty="0" smtClean="0">
                <a:solidFill>
                  <a:schemeClr val="accent1"/>
                </a:solidFill>
              </a:rPr>
              <a:t>Education.</a:t>
            </a:r>
          </a:p>
          <a:p>
            <a:r>
              <a:rPr lang="en-US" dirty="0" smtClean="0">
                <a:solidFill>
                  <a:schemeClr val="accent1"/>
                </a:solidFill>
              </a:rPr>
              <a:t>Services. Hosted Services.</a:t>
            </a:r>
            <a:endParaRPr lang="en-US" dirty="0">
              <a:solidFill>
                <a:schemeClr val="accent1"/>
              </a:solidFill>
            </a:endParaRPr>
          </a:p>
        </p:txBody>
      </p:sp>
    </p:spTree>
    <p:extLst>
      <p:ext uri="{BB962C8B-B14F-4D97-AF65-F5344CB8AC3E}">
        <p14:creationId xmlns:p14="http://schemas.microsoft.com/office/powerpoint/2010/main" val="241220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solidFill>
              </a:rPr>
              <a:t>HotTech</a:t>
            </a:r>
            <a:r>
              <a:rPr lang="en-US" dirty="0" smtClean="0">
                <a:solidFill>
                  <a:schemeClr val="accent1"/>
                </a:solidFill>
              </a:rPr>
              <a:t> Trends Today (Off course with the help of Open Source tools)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solidFill>
                  <a:schemeClr val="accent1"/>
                </a:solidFill>
              </a:rPr>
              <a:t>Android</a:t>
            </a:r>
          </a:p>
          <a:p>
            <a:r>
              <a:rPr lang="en-US" dirty="0" smtClean="0">
                <a:solidFill>
                  <a:schemeClr val="accent1"/>
                </a:solidFill>
              </a:rPr>
              <a:t>Chrome OS (Google)</a:t>
            </a:r>
          </a:p>
          <a:p>
            <a:r>
              <a:rPr lang="en-US" dirty="0" smtClean="0">
                <a:solidFill>
                  <a:schemeClr val="accent1"/>
                </a:solidFill>
              </a:rPr>
              <a:t>Python (the next java </a:t>
            </a:r>
            <a:r>
              <a:rPr lang="en-US" dirty="0" smtClean="0">
                <a:solidFill>
                  <a:schemeClr val="accent1"/>
                </a:solidFill>
                <a:sym typeface="Wingdings" panose="05000000000000000000" pitchFamily="2" charset="2"/>
              </a:rPr>
              <a:t> </a:t>
            </a:r>
            <a:r>
              <a:rPr lang="en-US" dirty="0" smtClean="0">
                <a:solidFill>
                  <a:schemeClr val="accent1"/>
                </a:solidFill>
              </a:rPr>
              <a:t>)</a:t>
            </a:r>
          </a:p>
          <a:p>
            <a:r>
              <a:rPr lang="en-US" dirty="0" smtClean="0">
                <a:solidFill>
                  <a:schemeClr val="accent1"/>
                </a:solidFill>
              </a:rPr>
              <a:t>Amazon cloud solutions</a:t>
            </a:r>
          </a:p>
          <a:p>
            <a:r>
              <a:rPr lang="en-US" dirty="0" smtClean="0">
                <a:solidFill>
                  <a:schemeClr val="accent1"/>
                </a:solidFill>
              </a:rPr>
              <a:t>Virtualization</a:t>
            </a:r>
          </a:p>
          <a:p>
            <a:r>
              <a:rPr lang="en-US" dirty="0" smtClean="0">
                <a:solidFill>
                  <a:schemeClr val="accent1"/>
                </a:solidFill>
              </a:rPr>
              <a:t>Drop Box</a:t>
            </a:r>
          </a:p>
          <a:p>
            <a:pPr marL="0" indent="0">
              <a:buNone/>
            </a:pPr>
            <a:endParaRPr lang="en-US" dirty="0">
              <a:solidFill>
                <a:schemeClr val="accent1"/>
              </a:solidFill>
            </a:endParaRPr>
          </a:p>
        </p:txBody>
      </p:sp>
    </p:spTree>
    <p:extLst>
      <p:ext uri="{BB962C8B-B14F-4D97-AF65-F5344CB8AC3E}">
        <p14:creationId xmlns:p14="http://schemas.microsoft.com/office/powerpoint/2010/main" val="2135834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160408"/>
            <a:ext cx="10515600" cy="1325563"/>
          </a:xfrm>
        </p:spPr>
        <p:txBody>
          <a:bodyPr/>
          <a:lstStyle/>
          <a:p>
            <a:pPr algn="ctr"/>
            <a:r>
              <a:rPr lang="en-US" dirty="0" smtClean="0">
                <a:solidFill>
                  <a:schemeClr val="accent1"/>
                </a:solidFill>
              </a:rPr>
              <a:t>What are the ways to contribute?</a:t>
            </a:r>
            <a:endParaRPr lang="en-US" dirty="0">
              <a:solidFill>
                <a:schemeClr val="accent1"/>
              </a:solidFill>
            </a:endParaRPr>
          </a:p>
        </p:txBody>
      </p:sp>
      <p:sp>
        <p:nvSpPr>
          <p:cNvPr id="3" name="Content Placeholder 2"/>
          <p:cNvSpPr>
            <a:spLocks noGrp="1"/>
          </p:cNvSpPr>
          <p:nvPr>
            <p:ph idx="1"/>
          </p:nvPr>
        </p:nvSpPr>
        <p:spPr>
          <a:xfrm>
            <a:off x="865496" y="1375249"/>
            <a:ext cx="10515600" cy="5093790"/>
          </a:xfrm>
        </p:spPr>
        <p:txBody>
          <a:bodyPr>
            <a:normAutofit/>
          </a:bodyPr>
          <a:lstStyle/>
          <a:p>
            <a:r>
              <a:rPr lang="en-US" sz="3200" dirty="0" smtClean="0">
                <a:solidFill>
                  <a:schemeClr val="accent1"/>
                </a:solidFill>
                <a:ea typeface="Verdana" panose="020B0604030504040204" pitchFamily="34" charset="0"/>
                <a:cs typeface="Verdana" panose="020B0604030504040204" pitchFamily="34" charset="0"/>
              </a:rPr>
              <a:t>Coding :- Write codes</a:t>
            </a:r>
          </a:p>
          <a:p>
            <a:r>
              <a:rPr lang="en-US" sz="3200" dirty="0" smtClean="0">
                <a:solidFill>
                  <a:schemeClr val="accent1"/>
                </a:solidFill>
                <a:ea typeface="Verdana" panose="020B0604030504040204" pitchFamily="34" charset="0"/>
                <a:cs typeface="Verdana" panose="020B0604030504040204" pitchFamily="34" charset="0"/>
              </a:rPr>
              <a:t>Localization :- Act of Localizing.</a:t>
            </a:r>
          </a:p>
          <a:p>
            <a:r>
              <a:rPr lang="en-US" sz="3200" dirty="0" smtClean="0">
                <a:solidFill>
                  <a:schemeClr val="accent1"/>
                </a:solidFill>
                <a:ea typeface="Verdana" panose="020B0604030504040204" pitchFamily="34" charset="0"/>
                <a:cs typeface="Verdana" panose="020B0604030504040204" pitchFamily="34" charset="0"/>
              </a:rPr>
              <a:t>Bugs :- Fix and report bugs.</a:t>
            </a:r>
          </a:p>
          <a:p>
            <a:r>
              <a:rPr lang="en-US" sz="3200" dirty="0" smtClean="0">
                <a:solidFill>
                  <a:schemeClr val="accent1"/>
                </a:solidFill>
                <a:ea typeface="Verdana" panose="020B0604030504040204" pitchFamily="34" charset="0"/>
                <a:cs typeface="Verdana" panose="020B0604030504040204" pitchFamily="34" charset="0"/>
              </a:rPr>
              <a:t>Documentation :- Write Reports and Documents to support the product.</a:t>
            </a:r>
          </a:p>
          <a:p>
            <a:r>
              <a:rPr lang="en-US" sz="3200" dirty="0" smtClean="0">
                <a:solidFill>
                  <a:schemeClr val="accent1"/>
                </a:solidFill>
                <a:ea typeface="Verdana" panose="020B0604030504040204" pitchFamily="34" charset="0"/>
                <a:cs typeface="Verdana" panose="020B0604030504040204" pitchFamily="34" charset="0"/>
              </a:rPr>
              <a:t>Testing and Quality Assurance :- Test the product and help enhancing the quality.</a:t>
            </a:r>
            <a:endParaRPr lang="en-US" sz="3200" dirty="0">
              <a:solidFill>
                <a:schemeClr val="accent1"/>
              </a:solidFill>
              <a:ea typeface="Verdana" panose="020B0604030504040204" pitchFamily="34" charset="0"/>
              <a:cs typeface="Verdana" panose="020B0604030504040204" pitchFamily="34" charset="0"/>
            </a:endParaRPr>
          </a:p>
          <a:p>
            <a:r>
              <a:rPr lang="en-US" sz="3200" dirty="0" smtClean="0">
                <a:solidFill>
                  <a:schemeClr val="accent1"/>
                </a:solidFill>
                <a:ea typeface="Verdana" panose="020B0604030504040204" pitchFamily="34" charset="0"/>
                <a:cs typeface="Verdana" panose="020B0604030504040204" pitchFamily="34" charset="0"/>
              </a:rPr>
              <a:t>Visual Design :- Design the product.</a:t>
            </a:r>
          </a:p>
          <a:p>
            <a:r>
              <a:rPr lang="en-US" sz="3200" dirty="0" smtClean="0">
                <a:solidFill>
                  <a:schemeClr val="accent1"/>
                </a:solidFill>
                <a:ea typeface="Verdana" panose="020B0604030504040204" pitchFamily="34" charset="0"/>
                <a:cs typeface="Verdana" panose="020B0604030504040204" pitchFamily="34" charset="0"/>
              </a:rPr>
              <a:t>Evangelism :- Promote the product or project.</a:t>
            </a:r>
          </a:p>
          <a:p>
            <a:endParaRPr lang="en-US" dirty="0" smtClean="0"/>
          </a:p>
          <a:p>
            <a:endParaRPr lang="en-US" dirty="0"/>
          </a:p>
        </p:txBody>
      </p:sp>
    </p:spTree>
    <p:extLst>
      <p:ext uri="{BB962C8B-B14F-4D97-AF65-F5344CB8AC3E}">
        <p14:creationId xmlns:p14="http://schemas.microsoft.com/office/powerpoint/2010/main" val="3541241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030" y="174057"/>
            <a:ext cx="10515600" cy="1325563"/>
          </a:xfrm>
        </p:spPr>
        <p:txBody>
          <a:bodyPr>
            <a:normAutofit/>
          </a:bodyPr>
          <a:lstStyle/>
          <a:p>
            <a:pPr algn="ctr"/>
            <a:r>
              <a:rPr lang="en-US" sz="5400" dirty="0" smtClean="0">
                <a:solidFill>
                  <a:schemeClr val="accent1"/>
                </a:solidFill>
              </a:rPr>
              <a:t>Different Open Source Projects</a:t>
            </a:r>
            <a:endParaRPr lang="en-US" sz="5400" dirty="0">
              <a:solidFill>
                <a:schemeClr val="accent1"/>
              </a:solidFill>
            </a:endParaRPr>
          </a:p>
        </p:txBody>
      </p:sp>
      <p:sp>
        <p:nvSpPr>
          <p:cNvPr id="3" name="Content Placeholder 2"/>
          <p:cNvSpPr>
            <a:spLocks noGrp="1"/>
          </p:cNvSpPr>
          <p:nvPr>
            <p:ph idx="1"/>
          </p:nvPr>
        </p:nvSpPr>
        <p:spPr>
          <a:xfrm>
            <a:off x="382137" y="1499620"/>
            <a:ext cx="11094493" cy="4583350"/>
          </a:xfrm>
        </p:spPr>
        <p:txBody>
          <a:bodyPr>
            <a:normAutofit fontScale="85000" lnSpcReduction="20000"/>
          </a:bodyPr>
          <a:lstStyle/>
          <a:p>
            <a:pPr marL="0" indent="0">
              <a:buNone/>
            </a:pPr>
            <a:r>
              <a:rPr lang="en-US" sz="3200" dirty="0" smtClean="0">
                <a:solidFill>
                  <a:schemeClr val="accent1"/>
                </a:solidFill>
              </a:rPr>
              <a:t>There are thousands of Open Source Projects available, out of which some of the most famous projects are :</a:t>
            </a:r>
          </a:p>
          <a:p>
            <a:pPr marL="0" indent="0" algn="ctr">
              <a:buNone/>
            </a:pPr>
            <a:endParaRPr lang="en-US" sz="3200" dirty="0" smtClean="0">
              <a:solidFill>
                <a:schemeClr val="accent1"/>
              </a:solidFill>
            </a:endParaRPr>
          </a:p>
          <a:p>
            <a:r>
              <a:rPr lang="en-US" sz="3600" i="1" dirty="0" smtClean="0">
                <a:solidFill>
                  <a:schemeClr val="accent1"/>
                </a:solidFill>
              </a:rPr>
              <a:t>Fedora Project</a:t>
            </a:r>
          </a:p>
          <a:p>
            <a:r>
              <a:rPr lang="en-US" sz="3600" i="1" dirty="0" smtClean="0">
                <a:solidFill>
                  <a:schemeClr val="accent1"/>
                </a:solidFill>
              </a:rPr>
              <a:t> Mozilla Project</a:t>
            </a:r>
            <a:endParaRPr lang="en-US" sz="3600" i="1" dirty="0">
              <a:solidFill>
                <a:schemeClr val="accent1"/>
              </a:solidFill>
            </a:endParaRPr>
          </a:p>
          <a:p>
            <a:r>
              <a:rPr lang="en-US" sz="3600" i="1" dirty="0" smtClean="0">
                <a:solidFill>
                  <a:schemeClr val="accent1"/>
                </a:solidFill>
              </a:rPr>
              <a:t>Ubuntu </a:t>
            </a:r>
            <a:endParaRPr lang="en-US" sz="3600" i="1" dirty="0">
              <a:solidFill>
                <a:schemeClr val="accent1"/>
              </a:solidFill>
            </a:endParaRPr>
          </a:p>
          <a:p>
            <a:r>
              <a:rPr lang="en-US" sz="3600" i="1" dirty="0" smtClean="0">
                <a:solidFill>
                  <a:schemeClr val="accent1"/>
                </a:solidFill>
              </a:rPr>
              <a:t> Wikipedia</a:t>
            </a:r>
          </a:p>
          <a:p>
            <a:r>
              <a:rPr lang="en-US" sz="3600" i="1" dirty="0" smtClean="0">
                <a:solidFill>
                  <a:schemeClr val="accent1"/>
                </a:solidFill>
              </a:rPr>
              <a:t>Chromium OS </a:t>
            </a:r>
          </a:p>
          <a:p>
            <a:r>
              <a:rPr lang="en-US" sz="3600" i="1" dirty="0" smtClean="0">
                <a:solidFill>
                  <a:schemeClr val="accent1"/>
                </a:solidFill>
              </a:rPr>
              <a:t> Android</a:t>
            </a:r>
          </a:p>
          <a:p>
            <a:r>
              <a:rPr lang="en-US" sz="3600" i="1" dirty="0" smtClean="0">
                <a:solidFill>
                  <a:schemeClr val="accent1"/>
                </a:solidFill>
              </a:rPr>
              <a:t>  KDE  </a:t>
            </a:r>
          </a:p>
          <a:p>
            <a:pPr marL="0" indent="0" algn="ctr">
              <a:buNone/>
            </a:pPr>
            <a:endParaRPr lang="en-US" dirty="0" smtClean="0">
              <a:solidFill>
                <a:schemeClr val="accent1"/>
              </a:solidFill>
            </a:endParaRPr>
          </a:p>
          <a:p>
            <a:pPr marL="0" indent="0" algn="ctr">
              <a:buNone/>
            </a:pPr>
            <a:endParaRPr lang="en-US" dirty="0" smtClean="0">
              <a:solidFill>
                <a:schemeClr val="accent1"/>
              </a:solidFill>
            </a:endParaRPr>
          </a:p>
          <a:p>
            <a:pPr marL="0" indent="0" algn="ctr">
              <a:buNone/>
            </a:pPr>
            <a:endParaRPr lang="en-US" dirty="0"/>
          </a:p>
        </p:txBody>
      </p:sp>
    </p:spTree>
    <p:extLst>
      <p:ext uri="{BB962C8B-B14F-4D97-AF65-F5344CB8AC3E}">
        <p14:creationId xmlns:p14="http://schemas.microsoft.com/office/powerpoint/2010/main" val="296782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836" y="464024"/>
            <a:ext cx="10515600" cy="5704763"/>
          </a:xfrm>
        </p:spPr>
        <p:txBody>
          <a:bodyPr>
            <a:normAutofit/>
          </a:bodyPr>
          <a:lstStyle/>
          <a:p>
            <a:r>
              <a:rPr lang="en-US" sz="3200" i="1" dirty="0">
                <a:solidFill>
                  <a:schemeClr val="accent1"/>
                </a:solidFill>
              </a:rPr>
              <a:t>Gnome </a:t>
            </a:r>
          </a:p>
          <a:p>
            <a:r>
              <a:rPr lang="en-US" sz="3200" i="1" dirty="0">
                <a:solidFill>
                  <a:schemeClr val="accent1"/>
                </a:solidFill>
              </a:rPr>
              <a:t> Drupal</a:t>
            </a:r>
          </a:p>
          <a:p>
            <a:r>
              <a:rPr lang="en-US" sz="3200" i="1" dirty="0">
                <a:solidFill>
                  <a:schemeClr val="accent1"/>
                </a:solidFill>
              </a:rPr>
              <a:t>Arduino </a:t>
            </a:r>
            <a:endParaRPr lang="en-US" sz="3200" i="1" dirty="0" smtClean="0">
              <a:solidFill>
                <a:schemeClr val="accent1"/>
              </a:solidFill>
            </a:endParaRPr>
          </a:p>
          <a:p>
            <a:r>
              <a:rPr lang="en-US" sz="3200" i="1" dirty="0" smtClean="0">
                <a:solidFill>
                  <a:schemeClr val="accent1"/>
                </a:solidFill>
              </a:rPr>
              <a:t>Apache</a:t>
            </a:r>
            <a:endParaRPr lang="en-US" sz="3200" i="1" dirty="0">
              <a:solidFill>
                <a:schemeClr val="accent1"/>
              </a:solidFill>
            </a:endParaRPr>
          </a:p>
          <a:p>
            <a:r>
              <a:rPr lang="en-US" sz="3200" i="1" dirty="0">
                <a:solidFill>
                  <a:schemeClr val="accent1"/>
                </a:solidFill>
              </a:rPr>
              <a:t>Moodle </a:t>
            </a:r>
            <a:endParaRPr lang="en-US" sz="3200" i="1" dirty="0" smtClean="0">
              <a:solidFill>
                <a:schemeClr val="accent1"/>
              </a:solidFill>
            </a:endParaRPr>
          </a:p>
          <a:p>
            <a:r>
              <a:rPr lang="en-US" sz="3200" i="1" dirty="0" smtClean="0">
                <a:solidFill>
                  <a:schemeClr val="accent1"/>
                </a:solidFill>
              </a:rPr>
              <a:t>Joomla </a:t>
            </a:r>
          </a:p>
          <a:p>
            <a:r>
              <a:rPr lang="en-US" sz="3200" i="1" dirty="0" smtClean="0">
                <a:solidFill>
                  <a:schemeClr val="accent1"/>
                </a:solidFill>
              </a:rPr>
              <a:t>Python </a:t>
            </a:r>
          </a:p>
          <a:p>
            <a:r>
              <a:rPr lang="en-US" sz="3200" i="1" dirty="0" smtClean="0">
                <a:solidFill>
                  <a:schemeClr val="accent1"/>
                </a:solidFill>
              </a:rPr>
              <a:t>Speed Dreams</a:t>
            </a:r>
          </a:p>
          <a:p>
            <a:r>
              <a:rPr lang="en-US" sz="3200" i="1" dirty="0" err="1" smtClean="0">
                <a:solidFill>
                  <a:schemeClr val="accent1"/>
                </a:solidFill>
              </a:rPr>
              <a:t>Wordpress</a:t>
            </a:r>
            <a:endParaRPr lang="en-US" sz="3200" i="1" dirty="0">
              <a:solidFill>
                <a:schemeClr val="accent1"/>
              </a:solidFill>
            </a:endParaRPr>
          </a:p>
          <a:p>
            <a:endParaRPr lang="en-US" dirty="0"/>
          </a:p>
        </p:txBody>
      </p:sp>
    </p:spTree>
    <p:extLst>
      <p:ext uri="{BB962C8B-B14F-4D97-AF65-F5344CB8AC3E}">
        <p14:creationId xmlns:p14="http://schemas.microsoft.com/office/powerpoint/2010/main" val="3017187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804751"/>
            <a:ext cx="9144000" cy="2387600"/>
          </a:xfrm>
        </p:spPr>
        <p:txBody>
          <a:bodyPr>
            <a:normAutofit/>
          </a:bodyPr>
          <a:lstStyle/>
          <a:p>
            <a:r>
              <a:rPr lang="en-US" sz="6600" dirty="0" smtClean="0">
                <a:solidFill>
                  <a:schemeClr val="accent1"/>
                </a:solidFill>
              </a:rPr>
              <a:t>How I got involved in Open Source!</a:t>
            </a:r>
            <a:endParaRPr lang="en-US" sz="6600" dirty="0">
              <a:solidFill>
                <a:schemeClr val="accent1"/>
              </a:solidFill>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425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29018" y="570031"/>
            <a:ext cx="10515600" cy="5789826"/>
          </a:xfrm>
        </p:spPr>
        <p:txBody>
          <a:bodyPr>
            <a:noAutofit/>
          </a:bodyPr>
          <a:lstStyle/>
          <a:p>
            <a:r>
              <a:rPr lang="en-US" sz="3200" dirty="0">
                <a:solidFill>
                  <a:schemeClr val="accent1"/>
                </a:solidFill>
              </a:rPr>
              <a:t>Well, that’s definitely not all as the open source world is a vast one. Here is a list of open source project repositories where you can find work on many small and big open source projects looking for help</a:t>
            </a:r>
            <a:r>
              <a:rPr lang="en-US" sz="3200" dirty="0" smtClean="0">
                <a:solidFill>
                  <a:schemeClr val="accent1"/>
                </a:solidFill>
              </a:rPr>
              <a:t>:-</a:t>
            </a:r>
          </a:p>
          <a:p>
            <a:r>
              <a:rPr lang="en-US" sz="3200" dirty="0" err="1" smtClean="0">
                <a:solidFill>
                  <a:schemeClr val="accent1"/>
                </a:solidFill>
              </a:rPr>
              <a:t>Github</a:t>
            </a:r>
            <a:endParaRPr lang="en-US" sz="3200" dirty="0" smtClean="0">
              <a:solidFill>
                <a:schemeClr val="accent1"/>
              </a:solidFill>
            </a:endParaRPr>
          </a:p>
          <a:p>
            <a:r>
              <a:rPr lang="en-US" sz="3200" dirty="0" err="1" smtClean="0">
                <a:solidFill>
                  <a:schemeClr val="accent1"/>
                </a:solidFill>
              </a:rPr>
              <a:t>SourceForge</a:t>
            </a:r>
            <a:endParaRPr lang="en-US" sz="3200" dirty="0" smtClean="0">
              <a:solidFill>
                <a:schemeClr val="accent1"/>
              </a:solidFill>
            </a:endParaRPr>
          </a:p>
          <a:p>
            <a:r>
              <a:rPr lang="en-US" sz="3200" dirty="0" smtClean="0">
                <a:solidFill>
                  <a:schemeClr val="accent1"/>
                </a:solidFill>
              </a:rPr>
              <a:t>Google Code</a:t>
            </a:r>
          </a:p>
          <a:p>
            <a:r>
              <a:rPr lang="en-US" sz="3200" dirty="0" err="1" smtClean="0">
                <a:solidFill>
                  <a:schemeClr val="accent1"/>
                </a:solidFill>
              </a:rPr>
              <a:t>Bitbucket</a:t>
            </a:r>
            <a:endParaRPr lang="en-US" sz="3200" dirty="0" smtClean="0">
              <a:solidFill>
                <a:schemeClr val="accent1"/>
              </a:solidFill>
            </a:endParaRPr>
          </a:p>
          <a:p>
            <a:r>
              <a:rPr lang="en-US" sz="3200" dirty="0" err="1" smtClean="0">
                <a:solidFill>
                  <a:schemeClr val="accent1"/>
                </a:solidFill>
              </a:rPr>
              <a:t>CodePlex</a:t>
            </a:r>
            <a:endParaRPr lang="en-US" sz="3200" dirty="0" smtClean="0">
              <a:solidFill>
                <a:schemeClr val="accent1"/>
              </a:solidFill>
            </a:endParaRPr>
          </a:p>
          <a:p>
            <a:r>
              <a:rPr lang="en-US" sz="3200" dirty="0" smtClean="0">
                <a:solidFill>
                  <a:schemeClr val="accent1"/>
                </a:solidFill>
              </a:rPr>
              <a:t>Open Hatch</a:t>
            </a:r>
          </a:p>
          <a:p>
            <a:r>
              <a:rPr lang="en-US" sz="3200" dirty="0" err="1" smtClean="0">
                <a:solidFill>
                  <a:schemeClr val="accent1"/>
                </a:solidFill>
              </a:rPr>
              <a:t>Gamedev</a:t>
            </a:r>
            <a:endParaRPr lang="en-US" sz="3200" dirty="0">
              <a:solidFill>
                <a:schemeClr val="accent1"/>
              </a:solidFill>
            </a:endParaRPr>
          </a:p>
        </p:txBody>
      </p:sp>
    </p:spTree>
    <p:extLst>
      <p:ext uri="{BB962C8B-B14F-4D97-AF65-F5344CB8AC3E}">
        <p14:creationId xmlns:p14="http://schemas.microsoft.com/office/powerpoint/2010/main" val="134921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5" y="0"/>
            <a:ext cx="10515600" cy="1325563"/>
          </a:xfrm>
        </p:spPr>
        <p:txBody>
          <a:bodyPr/>
          <a:lstStyle/>
          <a:p>
            <a:r>
              <a:rPr lang="en-US" b="1" dirty="0" smtClean="0">
                <a:solidFill>
                  <a:schemeClr val="accent1"/>
                </a:solidFill>
              </a:rPr>
              <a:t>Linux Kernel</a:t>
            </a:r>
            <a:endParaRPr lang="en-US" b="1" dirty="0">
              <a:solidFill>
                <a:schemeClr val="accent1"/>
              </a:solidFill>
            </a:endParaRPr>
          </a:p>
        </p:txBody>
      </p:sp>
      <p:sp>
        <p:nvSpPr>
          <p:cNvPr id="3" name="Content Placeholder 2"/>
          <p:cNvSpPr>
            <a:spLocks noGrp="1"/>
          </p:cNvSpPr>
          <p:nvPr>
            <p:ph idx="1"/>
          </p:nvPr>
        </p:nvSpPr>
        <p:spPr>
          <a:xfrm>
            <a:off x="742665" y="1197828"/>
            <a:ext cx="10515600" cy="5080142"/>
          </a:xfrm>
        </p:spPr>
        <p:txBody>
          <a:bodyPr>
            <a:noAutofit/>
          </a:bodyPr>
          <a:lstStyle/>
          <a:p>
            <a:pPr>
              <a:lnSpc>
                <a:spcPts val="3100"/>
              </a:lnSpc>
              <a:tabLst>
                <a:tab pos="2641600" algn="l"/>
              </a:tabLst>
            </a:pPr>
            <a:r>
              <a:rPr lang="en-US" altLang="zh-CN" dirty="0">
                <a:solidFill>
                  <a:schemeClr val="accent1"/>
                </a:solidFill>
                <a:latin typeface="Gill Sans MT" pitchFamily="18" charset="0"/>
                <a:cs typeface="Gill Sans MT" pitchFamily="18" charset="0"/>
              </a:rPr>
              <a:t>Choose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area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kernel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interest.</a:t>
            </a:r>
          </a:p>
          <a:p>
            <a:pPr>
              <a:lnSpc>
                <a:spcPts val="3100"/>
              </a:lnSpc>
              <a:tabLst>
                <a:tab pos="2641600" algn="l"/>
              </a:tabLst>
            </a:pPr>
            <a:r>
              <a:rPr lang="en-US" altLang="zh-CN" dirty="0">
                <a:solidFill>
                  <a:schemeClr val="accent1"/>
                </a:solidFill>
                <a:latin typeface="Gill Sans MT" pitchFamily="18" charset="0"/>
                <a:cs typeface="Gill Sans MT" pitchFamily="18" charset="0"/>
              </a:rPr>
              <a:t>Do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homework</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mailing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list(s),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wiki,code</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repository;things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done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the </a:t>
            </a:r>
            <a:r>
              <a:rPr lang="en-US" altLang="zh-CN" dirty="0" err="1" smtClean="0">
                <a:solidFill>
                  <a:schemeClr val="accent1"/>
                </a:solidFill>
                <a:latin typeface="Gill Sans MT" pitchFamily="18" charset="0"/>
                <a:cs typeface="Gill Sans MT" pitchFamily="18" charset="0"/>
              </a:rPr>
              <a:t>past,things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discussed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mailing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list.</a:t>
            </a:r>
          </a:p>
          <a:p>
            <a:pPr>
              <a:lnSpc>
                <a:spcPts val="3100"/>
              </a:lnSpc>
              <a:tabLst>
                <a:tab pos="2641600" algn="l"/>
              </a:tabLst>
            </a:pPr>
            <a:r>
              <a:rPr lang="en-US" altLang="zh-CN" dirty="0">
                <a:solidFill>
                  <a:schemeClr val="accent1"/>
                </a:solidFill>
                <a:latin typeface="Gill Sans MT" pitchFamily="18" charset="0"/>
                <a:cs typeface="Gill Sans MT" pitchFamily="18" charset="0"/>
              </a:rPr>
              <a:t>"Be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familiar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with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coding</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style,contribution</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practices,community</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email </a:t>
            </a:r>
            <a:r>
              <a:rPr lang="en-US" altLang="zh-CN" dirty="0" err="1" smtClean="0">
                <a:solidFill>
                  <a:schemeClr val="accent1"/>
                </a:solidFill>
                <a:latin typeface="Gill Sans MT" pitchFamily="18" charset="0"/>
                <a:cs typeface="Gill Sans MT" pitchFamily="18" charset="0"/>
              </a:rPr>
              <a:t>etiquette,and</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copyright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assignment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practices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project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are contributing</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smtClean="0">
                <a:solidFill>
                  <a:schemeClr val="accent1"/>
                </a:solidFill>
                <a:latin typeface="Gill Sans MT" pitchFamily="18" charset="0"/>
                <a:cs typeface="Gill Sans MT" pitchFamily="18" charset="0"/>
              </a:rPr>
              <a:t>.“</a:t>
            </a:r>
            <a:endParaRPr lang="en-US" altLang="zh-CN" dirty="0" smtClean="0">
              <a:solidFill>
                <a:schemeClr val="accent1"/>
              </a:solidFill>
              <a:latin typeface="Times New Roman" pitchFamily="18" charset="0"/>
              <a:cs typeface="Times New Roman" pitchFamily="18" charset="0"/>
            </a:endParaRPr>
          </a:p>
          <a:p>
            <a:pPr>
              <a:lnSpc>
                <a:spcPts val="3100"/>
              </a:lnSpc>
              <a:tabLst>
                <a:tab pos="2641600" algn="l"/>
              </a:tabLst>
            </a:pP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discouraged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by</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strong personalities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community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try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understand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other</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people’s perspectives.“</a:t>
            </a:r>
          </a:p>
          <a:p>
            <a:pPr>
              <a:lnSpc>
                <a:spcPts val="3100"/>
              </a:lnSpc>
              <a:tabLst>
                <a:tab pos="2641600" algn="l"/>
              </a:tabLst>
            </a:pPr>
            <a:r>
              <a:rPr lang="en-US" altLang="zh-CN" dirty="0">
                <a:solidFill>
                  <a:schemeClr val="accent1"/>
                </a:solidFill>
                <a:latin typeface="Gill Sans MT" pitchFamily="18" charset="0"/>
                <a:cs typeface="Gill Sans MT" pitchFamily="18" charset="0"/>
              </a:rPr>
              <a:t>Testing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kernel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different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QA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tests</a:t>
            </a:r>
            <a:r>
              <a:rPr lang="en-US" altLang="zh-CN" dirty="0" smtClean="0">
                <a:solidFill>
                  <a:schemeClr val="accent1"/>
                </a:solidFill>
                <a:latin typeface="Gill Sans MT" pitchFamily="18" charset="0"/>
                <a:cs typeface="Gill Sans MT" pitchFamily="18" charset="0"/>
              </a:rPr>
              <a:t>.</a:t>
            </a:r>
          </a:p>
          <a:p>
            <a:pPr>
              <a:lnSpc>
                <a:spcPts val="3100"/>
              </a:lnSpc>
              <a:tabLst>
                <a:tab pos="2641600" algn="l"/>
              </a:tabLst>
            </a:pPr>
            <a:r>
              <a:rPr lang="en-US" altLang="zh-CN" dirty="0">
                <a:solidFill>
                  <a:schemeClr val="accent1"/>
                </a:solidFill>
                <a:latin typeface="Gill Sans MT" pitchFamily="18" charset="0"/>
                <a:cs typeface="Gill Sans MT" pitchFamily="18" charset="0"/>
              </a:rPr>
              <a:t>Reviewing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code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competent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developer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appreciates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eyes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 code.</a:t>
            </a:r>
          </a:p>
          <a:p>
            <a:pPr>
              <a:lnSpc>
                <a:spcPts val="3100"/>
              </a:lnSpc>
              <a:tabLst>
                <a:tab pos="2641600" algn="l"/>
              </a:tabLst>
            </a:pPr>
            <a:endParaRPr lang="en-US" altLang="zh-CN" sz="2000" dirty="0" smtClean="0">
              <a:solidFill>
                <a:schemeClr val="accent1"/>
              </a:solidFill>
              <a:latin typeface="Gill Sans MT" pitchFamily="18" charset="0"/>
              <a:cs typeface="Gill Sans MT" pitchFamily="18" charset="0"/>
            </a:endParaRPr>
          </a:p>
          <a:p>
            <a:pPr>
              <a:lnSpc>
                <a:spcPts val="3100"/>
              </a:lnSpc>
              <a:tabLst>
                <a:tab pos="2641600" algn="l"/>
              </a:tabLst>
            </a:pPr>
            <a:endParaRPr lang="en-US" altLang="zh-CN" sz="2000" dirty="0" smtClean="0">
              <a:solidFill>
                <a:schemeClr val="accent1"/>
              </a:solidFill>
              <a:latin typeface="Gill Sans MT" pitchFamily="18" charset="0"/>
              <a:cs typeface="Gill Sans MT" pitchFamily="18" charset="0"/>
            </a:endParaRPr>
          </a:p>
          <a:p>
            <a:pPr>
              <a:lnSpc>
                <a:spcPts val="3100"/>
              </a:lnSpc>
              <a:tabLst>
                <a:tab pos="2641600" algn="l"/>
              </a:tabLst>
            </a:pPr>
            <a:endParaRPr lang="en-US" altLang="zh-CN" sz="2000" dirty="0">
              <a:solidFill>
                <a:schemeClr val="accent1"/>
              </a:solidFill>
              <a:latin typeface="Gill Sans MT" pitchFamily="18" charset="0"/>
              <a:cs typeface="Gill Sans MT" pitchFamily="18" charset="0"/>
            </a:endParaRPr>
          </a:p>
          <a:p>
            <a:pPr>
              <a:lnSpc>
                <a:spcPts val="3100"/>
              </a:lnSpc>
              <a:tabLst>
                <a:tab pos="2641600" algn="l"/>
              </a:tabLst>
            </a:pPr>
            <a:endParaRPr lang="en-US" altLang="zh-CN" sz="2000" dirty="0">
              <a:solidFill>
                <a:schemeClr val="accent1"/>
              </a:solidFill>
              <a:latin typeface="Gill Sans MT" pitchFamily="18" charset="0"/>
              <a:cs typeface="Gill Sans MT" pitchFamily="18" charset="0"/>
            </a:endParaRPr>
          </a:p>
        </p:txBody>
      </p:sp>
    </p:spTree>
    <p:extLst>
      <p:ext uri="{BB962C8B-B14F-4D97-AF65-F5344CB8AC3E}">
        <p14:creationId xmlns:p14="http://schemas.microsoft.com/office/powerpoint/2010/main" val="1909274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8395"/>
            <a:ext cx="10515600" cy="4351338"/>
          </a:xfrm>
        </p:spPr>
        <p:txBody>
          <a:bodyPr/>
          <a:lstStyle/>
          <a:p>
            <a:pPr>
              <a:lnSpc>
                <a:spcPts val="3100"/>
              </a:lnSpc>
              <a:tabLst>
                <a:tab pos="2641600" algn="l"/>
              </a:tabLst>
            </a:pPr>
            <a:r>
              <a:rPr lang="en-US" altLang="zh-CN" dirty="0" smtClean="0">
                <a:solidFill>
                  <a:schemeClr val="accent1"/>
                </a:solidFill>
                <a:latin typeface="Gill Sans MT" pitchFamily="18" charset="0"/>
                <a:cs typeface="Gill Sans MT" pitchFamily="18" charset="0"/>
              </a:rPr>
              <a:t>Documentation</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comments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inside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source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code</a:t>
            </a:r>
          </a:p>
          <a:p>
            <a:pPr>
              <a:lnSpc>
                <a:spcPts val="3100"/>
              </a:lnSpc>
              <a:tabLst>
                <a:tab pos="2641600" algn="l"/>
              </a:tabLst>
            </a:pPr>
            <a:r>
              <a:rPr lang="en-US" altLang="zh-CN" dirty="0">
                <a:solidFill>
                  <a:schemeClr val="accent1"/>
                </a:solidFill>
                <a:latin typeface="Gill Sans MT" pitchFamily="18" charset="0"/>
                <a:cs typeface="Gill Sans MT" pitchFamily="18" charset="0"/>
              </a:rPr>
              <a:t>Submitting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patches.</a:t>
            </a:r>
          </a:p>
          <a:p>
            <a:pPr>
              <a:lnSpc>
                <a:spcPts val="3100"/>
              </a:lnSpc>
              <a:tabLst>
                <a:tab pos="2641600" algn="l"/>
              </a:tabLst>
            </a:pP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know</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what?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never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ends</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a:t>
            </a:r>
          </a:p>
          <a:p>
            <a:pPr marL="0" indent="0">
              <a:lnSpc>
                <a:spcPts val="3100"/>
              </a:lnSpc>
              <a:buNone/>
              <a:tabLst>
                <a:tab pos="2641600" algn="l"/>
              </a:tabLst>
            </a:pPr>
            <a:endParaRPr lang="en-US" altLang="zh-CN" dirty="0" smtClean="0">
              <a:solidFill>
                <a:schemeClr val="accent1"/>
              </a:solidFill>
              <a:latin typeface="Gill Sans MT" pitchFamily="18" charset="0"/>
              <a:cs typeface="Gill Sans MT" pitchFamily="18" charset="0"/>
            </a:endParaRPr>
          </a:p>
          <a:p>
            <a:pPr marL="0" indent="0" algn="ctr">
              <a:lnSpc>
                <a:spcPts val="3100"/>
              </a:lnSpc>
              <a:buNone/>
              <a:tabLst>
                <a:tab pos="2641600" algn="l"/>
              </a:tabLst>
            </a:pPr>
            <a:endParaRPr lang="en-US" altLang="zh-CN" sz="4000" dirty="0" smtClean="0">
              <a:solidFill>
                <a:schemeClr val="accent1"/>
              </a:solidFill>
              <a:latin typeface="Gill Sans MT" pitchFamily="18" charset="0"/>
              <a:cs typeface="Gill Sans MT" pitchFamily="18" charset="0"/>
            </a:endParaRPr>
          </a:p>
          <a:p>
            <a:pPr marL="0" indent="0" algn="ctr">
              <a:lnSpc>
                <a:spcPts val="3100"/>
              </a:lnSpc>
              <a:buNone/>
              <a:tabLst>
                <a:tab pos="2641600" algn="l"/>
              </a:tabLst>
            </a:pPr>
            <a:r>
              <a:rPr lang="en-US" altLang="zh-CN" sz="4000" dirty="0" smtClean="0">
                <a:solidFill>
                  <a:schemeClr val="accent1"/>
                </a:solidFill>
                <a:latin typeface="Gill Sans MT" pitchFamily="18" charset="0"/>
                <a:cs typeface="Gill Sans MT" pitchFamily="18" charset="0"/>
              </a:rPr>
              <a:t>“And most of all, Have </a:t>
            </a:r>
            <a:r>
              <a:rPr lang="en-US" altLang="zh-CN" sz="4000" dirty="0" smtClean="0">
                <a:solidFill>
                  <a:srgbClr val="FF0000"/>
                </a:solidFill>
                <a:latin typeface="Gill Sans MT" pitchFamily="18" charset="0"/>
                <a:cs typeface="Gill Sans MT" pitchFamily="18" charset="0"/>
              </a:rPr>
              <a:t>f</a:t>
            </a:r>
            <a:r>
              <a:rPr lang="en-US" altLang="zh-CN" sz="4000" dirty="0" smtClean="0">
                <a:solidFill>
                  <a:schemeClr val="accent2">
                    <a:lumMod val="75000"/>
                  </a:schemeClr>
                </a:solidFill>
                <a:latin typeface="Gill Sans MT" pitchFamily="18" charset="0"/>
                <a:cs typeface="Gill Sans MT" pitchFamily="18" charset="0"/>
              </a:rPr>
              <a:t>u</a:t>
            </a:r>
            <a:r>
              <a:rPr lang="en-US" altLang="zh-CN" sz="4000" dirty="0" smtClean="0">
                <a:solidFill>
                  <a:schemeClr val="accent6"/>
                </a:solidFill>
                <a:latin typeface="Gill Sans MT" pitchFamily="18" charset="0"/>
                <a:cs typeface="Gill Sans MT" pitchFamily="18" charset="0"/>
              </a:rPr>
              <a:t>n</a:t>
            </a:r>
            <a:r>
              <a:rPr lang="en-US" altLang="zh-CN" sz="4000" dirty="0" smtClean="0">
                <a:solidFill>
                  <a:srgbClr val="FFFF00"/>
                </a:solidFill>
                <a:latin typeface="Gill Sans MT" pitchFamily="18" charset="0"/>
                <a:cs typeface="Gill Sans MT" pitchFamily="18" charset="0"/>
              </a:rPr>
              <a:t>!</a:t>
            </a:r>
            <a:r>
              <a:rPr lang="en-US" altLang="zh-CN" sz="4000" dirty="0" smtClean="0">
                <a:solidFill>
                  <a:schemeClr val="accent1"/>
                </a:solidFill>
                <a:latin typeface="Gill Sans MT" pitchFamily="18" charset="0"/>
                <a:cs typeface="Gill Sans MT" pitchFamily="18" charset="0"/>
              </a:rPr>
              <a:t>” </a:t>
            </a:r>
            <a:r>
              <a:rPr lang="en-US" altLang="zh-CN" sz="4000" dirty="0" smtClean="0">
                <a:solidFill>
                  <a:schemeClr val="accent2">
                    <a:lumMod val="60000"/>
                    <a:lumOff val="40000"/>
                  </a:schemeClr>
                </a:solidFill>
                <a:latin typeface="Gill Sans MT" pitchFamily="18" charset="0"/>
                <a:cs typeface="Gill Sans MT" pitchFamily="18" charset="0"/>
                <a:sym typeface="Wingdings" panose="05000000000000000000" pitchFamily="2" charset="2"/>
              </a:rPr>
              <a:t></a:t>
            </a:r>
            <a:endParaRPr lang="en-US" altLang="zh-CN" sz="4000" dirty="0">
              <a:solidFill>
                <a:schemeClr val="accent2">
                  <a:lumMod val="60000"/>
                  <a:lumOff val="40000"/>
                </a:schemeClr>
              </a:solidFill>
              <a:latin typeface="Gill Sans MT" pitchFamily="18" charset="0"/>
              <a:cs typeface="Gill Sans MT" pitchFamily="18" charset="0"/>
            </a:endParaRPr>
          </a:p>
          <a:p>
            <a:endParaRPr lang="en-US" dirty="0">
              <a:solidFill>
                <a:schemeClr val="accent1"/>
              </a:solidFill>
            </a:endParaRPr>
          </a:p>
          <a:p>
            <a:endParaRPr lang="en-US" dirty="0"/>
          </a:p>
        </p:txBody>
      </p:sp>
    </p:spTree>
    <p:extLst>
      <p:ext uri="{BB962C8B-B14F-4D97-AF65-F5344CB8AC3E}">
        <p14:creationId xmlns:p14="http://schemas.microsoft.com/office/powerpoint/2010/main" val="1635910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341"/>
            <a:ext cx="10515600" cy="1325563"/>
          </a:xfrm>
        </p:spPr>
        <p:txBody>
          <a:bodyPr/>
          <a:lstStyle/>
          <a:p>
            <a:r>
              <a:rPr lang="en-US" dirty="0" smtClean="0">
                <a:solidFill>
                  <a:schemeClr val="accent1"/>
                </a:solidFill>
              </a:rPr>
              <a:t>Linux Kernel useful links-</a:t>
            </a:r>
            <a:endParaRPr lang="en-US" dirty="0">
              <a:solidFill>
                <a:schemeClr val="accent1"/>
              </a:solidFill>
            </a:endParaRPr>
          </a:p>
        </p:txBody>
      </p:sp>
      <p:sp>
        <p:nvSpPr>
          <p:cNvPr id="3" name="Content Placeholder 2"/>
          <p:cNvSpPr>
            <a:spLocks noGrp="1"/>
          </p:cNvSpPr>
          <p:nvPr>
            <p:ph idx="1"/>
          </p:nvPr>
        </p:nvSpPr>
        <p:spPr>
          <a:xfrm>
            <a:off x="838200" y="1433016"/>
            <a:ext cx="10515600" cy="4954136"/>
          </a:xfrm>
        </p:spPr>
        <p:txBody>
          <a:bodyPr>
            <a:normAutofit fontScale="25000" lnSpcReduction="20000"/>
          </a:bodyPr>
          <a:lstStyle/>
          <a:p>
            <a:pPr marL="0" indent="0">
              <a:buNone/>
            </a:pPr>
            <a:r>
              <a:rPr lang="en-US" sz="11200" i="1" dirty="0" smtClean="0">
                <a:solidFill>
                  <a:schemeClr val="accent1"/>
                </a:solidFill>
                <a:latin typeface="Gill Sans MT" panose="020B0502020104020203" pitchFamily="34" charset="0"/>
              </a:rPr>
              <a:t>Mailing</a:t>
            </a:r>
            <a:r>
              <a:rPr lang="en-US" sz="11200" i="1" dirty="0" smtClean="0">
                <a:solidFill>
                  <a:schemeClr val="accent1"/>
                </a:solidFill>
              </a:rPr>
              <a:t> List :- </a:t>
            </a:r>
            <a:endParaRPr lang="en-US" sz="8000" dirty="0" smtClean="0">
              <a:solidFill>
                <a:schemeClr val="accent1"/>
              </a:solidFill>
            </a:endParaRPr>
          </a:p>
          <a:p>
            <a:r>
              <a:rPr lang="en-US" altLang="zh-CN" sz="9600" dirty="0" smtClean="0">
                <a:solidFill>
                  <a:schemeClr val="accent1"/>
                </a:solidFill>
                <a:latin typeface="Gill Sans MT" panose="020B0502020104020203" pitchFamily="34" charset="0"/>
                <a:cs typeface="Gill Sans MT" pitchFamily="18" charset="0"/>
              </a:rPr>
              <a:t>The</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Linux</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Kernel Archives                        http://kernel.org/</a:t>
            </a:r>
            <a:endParaRPr lang="en-US" altLang="zh-CN" sz="9600" dirty="0" smtClean="0">
              <a:solidFill>
                <a:schemeClr val="accent1"/>
              </a:solidFill>
              <a:latin typeface="Gill Sans MT" panose="020B0502020104020203" pitchFamily="34" charset="0"/>
              <a:cs typeface="Gill Sans MT" pitchFamily="18" charset="0"/>
              <a:hlinkClick r:id="rId2"/>
            </a:endParaRPr>
          </a:p>
          <a:p>
            <a:r>
              <a:rPr lang="en-US" altLang="zh-CN" sz="9600" dirty="0" smtClean="0">
                <a:solidFill>
                  <a:schemeClr val="accent1"/>
                </a:solidFill>
                <a:latin typeface="Gill Sans MT" panose="020B0502020104020203" pitchFamily="34" charset="0"/>
                <a:cs typeface="Gill Sans MT" pitchFamily="18" charset="0"/>
              </a:rPr>
              <a:t>The</a:t>
            </a:r>
            <a:r>
              <a:rPr lang="en-US" altLang="zh-CN" sz="9600" dirty="0" smtClean="0">
                <a:solidFill>
                  <a:schemeClr val="accent1"/>
                </a:solidFill>
                <a:latin typeface="Gill Sans MT" panose="020B0502020104020203" pitchFamily="34" charset="0"/>
                <a:cs typeface="Times New Roman" pitchFamily="18" charset="0"/>
              </a:rPr>
              <a:t> L</a:t>
            </a:r>
            <a:r>
              <a:rPr lang="en-US" altLang="zh-CN" sz="9600" dirty="0" smtClean="0">
                <a:solidFill>
                  <a:schemeClr val="accent1"/>
                </a:solidFill>
                <a:latin typeface="Gill Sans MT" panose="020B0502020104020203" pitchFamily="34" charset="0"/>
                <a:cs typeface="Gill Sans MT" pitchFamily="18" charset="0"/>
              </a:rPr>
              <a:t>inux</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kernel</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mailing</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list</a:t>
            </a:r>
            <a:r>
              <a:rPr lang="en-US" altLang="zh-CN" sz="9600" dirty="0" smtClean="0">
                <a:solidFill>
                  <a:schemeClr val="accent1"/>
                </a:solidFill>
                <a:latin typeface="Gill Sans MT" panose="020B0502020104020203" pitchFamily="34" charset="0"/>
                <a:cs typeface="Times New Roman" pitchFamily="18" charset="0"/>
              </a:rPr>
              <a:t> </a:t>
            </a:r>
            <a:r>
              <a:rPr lang="en-US" altLang="zh-CN" sz="9600" dirty="0" smtClean="0">
                <a:solidFill>
                  <a:schemeClr val="accent1"/>
                </a:solidFill>
                <a:latin typeface="Gill Sans MT" panose="020B0502020104020203" pitchFamily="34" charset="0"/>
                <a:cs typeface="Gill Sans MT" pitchFamily="18" charset="0"/>
              </a:rPr>
              <a:t>archive         </a:t>
            </a:r>
            <a:r>
              <a:rPr lang="en-US" altLang="zh-CN" sz="9600" dirty="0">
                <a:solidFill>
                  <a:schemeClr val="accent1"/>
                </a:solidFill>
                <a:latin typeface="Gill Sans MT" panose="020B0502020104020203" pitchFamily="34" charset="0"/>
                <a:cs typeface="Gill Sans MT" pitchFamily="18" charset="0"/>
              </a:rPr>
              <a:t> </a:t>
            </a:r>
            <a:r>
              <a:rPr lang="en-US" altLang="zh-CN" sz="9600" dirty="0" smtClean="0">
                <a:solidFill>
                  <a:schemeClr val="accent1"/>
                </a:solidFill>
                <a:latin typeface="Gill Sans MT" panose="020B0502020104020203" pitchFamily="34" charset="0"/>
                <a:cs typeface="Gill Sans MT" pitchFamily="18" charset="0"/>
              </a:rPr>
              <a:t> https://lkml.org/</a:t>
            </a:r>
            <a:endParaRPr lang="en-US" altLang="zh-CN" sz="9600" dirty="0" smtClean="0">
              <a:solidFill>
                <a:schemeClr val="accent1"/>
              </a:solidFill>
              <a:latin typeface="Gill Sans MT" panose="020B0502020104020203" pitchFamily="34" charset="0"/>
              <a:cs typeface="Gill Sans MT" pitchFamily="18" charset="0"/>
              <a:hlinkClick r:id="rId3"/>
            </a:endParaRPr>
          </a:p>
          <a:p>
            <a:r>
              <a:rPr lang="en-US" altLang="zh-CN" sz="9600" dirty="0" smtClean="0">
                <a:solidFill>
                  <a:schemeClr val="accent1"/>
                </a:solidFill>
                <a:latin typeface="Gill Sans MT" panose="020B0502020104020203" pitchFamily="34" charset="0"/>
                <a:cs typeface="Gill Sans MT" pitchFamily="18" charset="0"/>
              </a:rPr>
              <a:t>Subscriptions                                            http://www.tux.org/lkml</a:t>
            </a:r>
            <a:r>
              <a:rPr lang="en-US" altLang="zh-CN" sz="9600" u="sng" dirty="0" smtClean="0">
                <a:solidFill>
                  <a:schemeClr val="accent1"/>
                </a:solidFill>
                <a:latin typeface="Gill Sans MT" panose="020B0502020104020203" pitchFamily="34" charset="0"/>
                <a:cs typeface="Gill Sans MT" pitchFamily="18" charset="0"/>
              </a:rPr>
              <a:t>/</a:t>
            </a:r>
            <a:endParaRPr lang="en-US" altLang="zh-CN" sz="9600" u="sng" dirty="0" smtClean="0">
              <a:solidFill>
                <a:schemeClr val="accent1"/>
              </a:solidFill>
              <a:latin typeface="Gill Sans MT" panose="020B0502020104020203" pitchFamily="34" charset="0"/>
              <a:cs typeface="Gill Sans MT" pitchFamily="18" charset="0"/>
              <a:hlinkClick r:id="rId4"/>
            </a:endParaRPr>
          </a:p>
          <a:p>
            <a:pPr marL="0" indent="0">
              <a:buNone/>
            </a:pPr>
            <a:endParaRPr lang="en-US" altLang="zh-CN" sz="9600" dirty="0" smtClean="0">
              <a:solidFill>
                <a:schemeClr val="accent1"/>
              </a:solidFill>
              <a:latin typeface="Gill Sans MT" pitchFamily="18" charset="0"/>
              <a:cs typeface="Gill Sans MT" pitchFamily="18" charset="0"/>
            </a:endParaRPr>
          </a:p>
          <a:p>
            <a:pPr marL="0" indent="0">
              <a:buNone/>
            </a:pPr>
            <a:r>
              <a:rPr lang="en-US" altLang="zh-CN" sz="11200" i="1" dirty="0" smtClean="0">
                <a:solidFill>
                  <a:schemeClr val="accent1"/>
                </a:solidFill>
                <a:latin typeface="Gill Sans MT" pitchFamily="18" charset="0"/>
                <a:cs typeface="Gill Sans MT" pitchFamily="18" charset="0"/>
              </a:rPr>
              <a:t>Other important links</a:t>
            </a:r>
          </a:p>
          <a:p>
            <a:pPr>
              <a:lnSpc>
                <a:spcPts val="2500"/>
              </a:lnSpc>
              <a:tabLst/>
            </a:pPr>
            <a:r>
              <a:rPr lang="en-US" altLang="zh-CN" sz="9600" dirty="0">
                <a:solidFill>
                  <a:schemeClr val="accent1"/>
                </a:solidFill>
                <a:latin typeface="Gill Sans MT" pitchFamily="18" charset="0"/>
                <a:cs typeface="Gill Sans MT" pitchFamily="18" charset="0"/>
              </a:rPr>
              <a:t>Linux</a:t>
            </a:r>
            <a:r>
              <a:rPr lang="en-US" altLang="zh-CN" sz="9600" dirty="0">
                <a:solidFill>
                  <a:schemeClr val="accent1"/>
                </a:solidFill>
                <a:latin typeface="Times New Roman" pitchFamily="18" charset="0"/>
                <a:cs typeface="Times New Roman" pitchFamily="18" charset="0"/>
              </a:rPr>
              <a:t> </a:t>
            </a:r>
            <a:r>
              <a:rPr lang="en-US" altLang="zh-CN" sz="9600" dirty="0" smtClean="0">
                <a:solidFill>
                  <a:schemeClr val="accent1"/>
                </a:solidFill>
                <a:latin typeface="Gill Sans MT" pitchFamily="18" charset="0"/>
                <a:cs typeface="Gill Sans MT" pitchFamily="18" charset="0"/>
              </a:rPr>
              <a:t>foundation                                       http</a:t>
            </a:r>
            <a:r>
              <a:rPr lang="en-US" altLang="zh-CN" sz="9600" dirty="0">
                <a:solidFill>
                  <a:schemeClr val="accent1"/>
                </a:solidFill>
                <a:latin typeface="Gill Sans MT" pitchFamily="18" charset="0"/>
                <a:cs typeface="Gill Sans MT" pitchFamily="18" charset="0"/>
              </a:rPr>
              <a:t>://www.linuxfoundation.org/</a:t>
            </a:r>
            <a:endParaRPr lang="en-US" altLang="zh-CN" sz="9600" dirty="0">
              <a:solidFill>
                <a:schemeClr val="accent1"/>
              </a:solidFill>
              <a:latin typeface="Gill Sans MT" pitchFamily="18" charset="0"/>
              <a:cs typeface="Gill Sans MT" pitchFamily="18" charset="0"/>
              <a:hlinkClick r:id="rId5"/>
            </a:endParaRPr>
          </a:p>
          <a:p>
            <a:pPr>
              <a:lnSpc>
                <a:spcPts val="3100"/>
              </a:lnSpc>
            </a:pPr>
            <a:r>
              <a:rPr lang="en-US" altLang="zh-CN" sz="9600" dirty="0" smtClean="0">
                <a:solidFill>
                  <a:schemeClr val="accent1"/>
                </a:solidFill>
                <a:latin typeface="Gill Sans MT" pitchFamily="18" charset="0"/>
                <a:cs typeface="Gill Sans MT" pitchFamily="18" charset="0"/>
              </a:rPr>
              <a:t>Linux</a:t>
            </a:r>
            <a:r>
              <a:rPr lang="en-US" altLang="zh-CN" sz="9600" dirty="0" smtClean="0">
                <a:solidFill>
                  <a:schemeClr val="accent1"/>
                </a:solidFill>
                <a:latin typeface="Times New Roman" pitchFamily="18" charset="0"/>
                <a:cs typeface="Times New Roman" pitchFamily="18" charset="0"/>
              </a:rPr>
              <a:t> </a:t>
            </a:r>
            <a:r>
              <a:rPr lang="en-US" altLang="zh-CN" sz="9600" dirty="0">
                <a:solidFill>
                  <a:schemeClr val="accent1"/>
                </a:solidFill>
                <a:latin typeface="Gill Sans MT" pitchFamily="18" charset="0"/>
                <a:cs typeface="Gill Sans MT" pitchFamily="18" charset="0"/>
              </a:rPr>
              <a:t>kernel</a:t>
            </a:r>
            <a:r>
              <a:rPr lang="en-US" altLang="zh-CN" sz="9600" dirty="0">
                <a:solidFill>
                  <a:schemeClr val="accent1"/>
                </a:solidFill>
                <a:latin typeface="Times New Roman" pitchFamily="18" charset="0"/>
                <a:cs typeface="Times New Roman" pitchFamily="18" charset="0"/>
              </a:rPr>
              <a:t> </a:t>
            </a:r>
            <a:r>
              <a:rPr lang="en-US" altLang="zh-CN" sz="9600" dirty="0">
                <a:solidFill>
                  <a:schemeClr val="accent1"/>
                </a:solidFill>
                <a:latin typeface="Gill Sans MT" pitchFamily="18" charset="0"/>
                <a:cs typeface="Gill Sans MT" pitchFamily="18" charset="0"/>
              </a:rPr>
              <a:t>interactive</a:t>
            </a:r>
            <a:r>
              <a:rPr lang="en-US" altLang="zh-CN" sz="9600" dirty="0">
                <a:solidFill>
                  <a:schemeClr val="accent1"/>
                </a:solidFill>
                <a:latin typeface="Times New Roman" pitchFamily="18" charset="0"/>
                <a:cs typeface="Times New Roman" pitchFamily="18" charset="0"/>
              </a:rPr>
              <a:t> </a:t>
            </a:r>
            <a:r>
              <a:rPr lang="en-US" altLang="zh-CN" sz="9600" dirty="0">
                <a:solidFill>
                  <a:schemeClr val="accent1"/>
                </a:solidFill>
                <a:latin typeface="Gill Sans MT" pitchFamily="18" charset="0"/>
                <a:cs typeface="Gill Sans MT" pitchFamily="18" charset="0"/>
              </a:rPr>
              <a:t>map </a:t>
            </a:r>
            <a:r>
              <a:rPr lang="en-US" altLang="zh-CN" sz="9600" dirty="0" smtClean="0">
                <a:solidFill>
                  <a:schemeClr val="accent1"/>
                </a:solidFill>
                <a:latin typeface="Gill Sans MT" pitchFamily="18" charset="0"/>
                <a:cs typeface="Gill Sans MT" pitchFamily="18" charset="0"/>
              </a:rPr>
              <a:t>                     http</a:t>
            </a:r>
            <a:r>
              <a:rPr lang="en-US" altLang="zh-CN" sz="9600" dirty="0">
                <a:solidFill>
                  <a:schemeClr val="accent1"/>
                </a:solidFill>
                <a:latin typeface="Gill Sans MT" pitchFamily="18" charset="0"/>
                <a:cs typeface="Gill Sans MT" pitchFamily="18" charset="0"/>
              </a:rPr>
              <a:t>://</a:t>
            </a:r>
            <a:r>
              <a:rPr lang="en-US" altLang="zh-CN" sz="9600" dirty="0" smtClean="0">
                <a:solidFill>
                  <a:schemeClr val="accent1"/>
                </a:solidFill>
                <a:latin typeface="Gill Sans MT" pitchFamily="18" charset="0"/>
                <a:cs typeface="Gill Sans MT" pitchFamily="18" charset="0"/>
              </a:rPr>
              <a:t>www</a:t>
            </a:r>
            <a:r>
              <a:rPr lang="en-US" altLang="zh-CN" sz="9600" dirty="0">
                <a:solidFill>
                  <a:schemeClr val="accent1"/>
                </a:solidFill>
                <a:latin typeface="Gill Sans MT" pitchFamily="18" charset="0"/>
                <a:cs typeface="Gill Sans MT" pitchFamily="18" charset="0"/>
              </a:rPr>
              <a:t>ma</a:t>
            </a:r>
            <a:r>
              <a:rPr lang="en-US" altLang="zh-CN" sz="9600" dirty="0" smtClean="0">
                <a:solidFill>
                  <a:schemeClr val="accent1"/>
                </a:solidFill>
                <a:latin typeface="Gill Sans MT" pitchFamily="18" charset="0"/>
                <a:cs typeface="Gill Sans MT" pitchFamily="18" charset="0"/>
              </a:rPr>
              <a:t>. elinkxu.net/</a:t>
            </a:r>
            <a:r>
              <a:rPr lang="en-US" altLang="zh-CN" sz="9600" dirty="0" err="1" smtClean="0">
                <a:solidFill>
                  <a:schemeClr val="accent1"/>
                </a:solidFill>
                <a:latin typeface="Gill Sans MT" pitchFamily="18" charset="0"/>
                <a:cs typeface="Gill Sans MT" pitchFamily="18" charset="0"/>
              </a:rPr>
              <a:t>kernel_map</a:t>
            </a:r>
            <a:endParaRPr lang="en-US" altLang="zh-CN" sz="9600" dirty="0" smtClean="0">
              <a:solidFill>
                <a:schemeClr val="accent1"/>
              </a:solidFill>
              <a:latin typeface="Gill Sans MT" pitchFamily="18" charset="0"/>
              <a:cs typeface="Gill Sans MT" pitchFamily="18" charset="0"/>
            </a:endParaRPr>
          </a:p>
          <a:p>
            <a:pPr>
              <a:lnSpc>
                <a:spcPts val="3100"/>
              </a:lnSpc>
            </a:pPr>
            <a:r>
              <a:rPr lang="en-US" altLang="zh-CN" sz="9600" dirty="0" smtClean="0">
                <a:solidFill>
                  <a:schemeClr val="accent1"/>
                </a:solidFill>
                <a:latin typeface="Gill Sans MT" pitchFamily="18" charset="0"/>
                <a:cs typeface="Gill Sans MT" pitchFamily="18" charset="0"/>
              </a:rPr>
              <a:t>Kernel</a:t>
            </a:r>
            <a:r>
              <a:rPr lang="en-US" altLang="zh-CN" sz="9600" dirty="0" smtClean="0">
                <a:solidFill>
                  <a:schemeClr val="accent1"/>
                </a:solidFill>
                <a:latin typeface="Times New Roman" pitchFamily="18" charset="0"/>
                <a:cs typeface="Times New Roman" pitchFamily="18" charset="0"/>
              </a:rPr>
              <a:t> </a:t>
            </a:r>
            <a:r>
              <a:rPr lang="en-US" altLang="zh-CN" sz="9600" dirty="0" smtClean="0">
                <a:solidFill>
                  <a:schemeClr val="accent1"/>
                </a:solidFill>
                <a:latin typeface="Gill Sans MT" pitchFamily="18" charset="0"/>
                <a:cs typeface="Gill Sans MT" pitchFamily="18" charset="0"/>
              </a:rPr>
              <a:t>documentation                               http</a:t>
            </a:r>
            <a:r>
              <a:rPr lang="en-US" altLang="zh-CN" sz="9600" dirty="0">
                <a:solidFill>
                  <a:schemeClr val="accent1"/>
                </a:solidFill>
                <a:latin typeface="Gill Sans MT" pitchFamily="18" charset="0"/>
                <a:cs typeface="Gill Sans MT" pitchFamily="18" charset="0"/>
              </a:rPr>
              <a:t>://kernel.org/doc/</a:t>
            </a:r>
            <a:endParaRPr lang="en-US" altLang="zh-CN" sz="9600" dirty="0">
              <a:solidFill>
                <a:schemeClr val="accent1"/>
              </a:solidFill>
              <a:latin typeface="Gill Sans MT" pitchFamily="18" charset="0"/>
              <a:cs typeface="Gill Sans MT" pitchFamily="18" charset="0"/>
              <a:hlinkClick r:id="rId6"/>
            </a:endParaRPr>
          </a:p>
          <a:p>
            <a:pPr>
              <a:lnSpc>
                <a:spcPts val="3100"/>
              </a:lnSpc>
            </a:pPr>
            <a:r>
              <a:rPr lang="en-US" altLang="zh-CN" sz="9600" dirty="0">
                <a:solidFill>
                  <a:schemeClr val="accent1"/>
                </a:solidFill>
                <a:latin typeface="Gill Sans MT" pitchFamily="18" charset="0"/>
                <a:cs typeface="Gill Sans MT" pitchFamily="18" charset="0"/>
              </a:rPr>
              <a:t>Linux</a:t>
            </a:r>
            <a:r>
              <a:rPr lang="en-US" altLang="zh-CN" sz="9600" dirty="0">
                <a:solidFill>
                  <a:schemeClr val="accent1"/>
                </a:solidFill>
                <a:latin typeface="Times New Roman" pitchFamily="18" charset="0"/>
                <a:cs typeface="Times New Roman" pitchFamily="18" charset="0"/>
              </a:rPr>
              <a:t> </a:t>
            </a:r>
            <a:r>
              <a:rPr lang="en-US" altLang="zh-CN" sz="9600" dirty="0">
                <a:solidFill>
                  <a:schemeClr val="accent1"/>
                </a:solidFill>
                <a:latin typeface="Gill Sans MT" pitchFamily="18" charset="0"/>
                <a:cs typeface="Gill Sans MT" pitchFamily="18" charset="0"/>
              </a:rPr>
              <a:t>Kernel</a:t>
            </a:r>
            <a:r>
              <a:rPr lang="en-US" altLang="zh-CN" sz="9600" dirty="0">
                <a:solidFill>
                  <a:schemeClr val="accent1"/>
                </a:solidFill>
                <a:latin typeface="Times New Roman" pitchFamily="18" charset="0"/>
                <a:cs typeface="Times New Roman" pitchFamily="18" charset="0"/>
              </a:rPr>
              <a:t> </a:t>
            </a:r>
            <a:r>
              <a:rPr lang="en-US" altLang="zh-CN" sz="9600" dirty="0" smtClean="0">
                <a:solidFill>
                  <a:schemeClr val="accent1"/>
                </a:solidFill>
                <a:latin typeface="Gill Sans MT" pitchFamily="18" charset="0"/>
                <a:cs typeface="Gill Sans MT" pitchFamily="18" charset="0"/>
              </a:rPr>
              <a:t>Newbie's                               http</a:t>
            </a:r>
            <a:r>
              <a:rPr lang="en-US" altLang="zh-CN" sz="9600" dirty="0">
                <a:solidFill>
                  <a:schemeClr val="accent1"/>
                </a:solidFill>
                <a:latin typeface="Gill Sans MT" pitchFamily="18" charset="0"/>
                <a:cs typeface="Gill Sans MT" pitchFamily="18" charset="0"/>
              </a:rPr>
              <a:t>://kernelnewbies.org</a:t>
            </a:r>
            <a:r>
              <a:rPr lang="en-US" altLang="zh-CN" sz="9600" dirty="0" smtClean="0">
                <a:solidFill>
                  <a:schemeClr val="accent1"/>
                </a:solidFill>
                <a:latin typeface="Gill Sans MT" pitchFamily="18" charset="0"/>
                <a:cs typeface="Gill Sans MT" pitchFamily="18" charset="0"/>
              </a:rPr>
              <a:t>/</a:t>
            </a:r>
            <a:endParaRPr lang="en-US" altLang="zh-CN" sz="9600" dirty="0">
              <a:solidFill>
                <a:schemeClr val="accent1"/>
              </a:solidFill>
              <a:latin typeface="Gill Sans MT" pitchFamily="18" charset="0"/>
              <a:cs typeface="Gill Sans MT" pitchFamily="18" charset="0"/>
              <a:hlinkClick r:id="rId7"/>
            </a:endParaRPr>
          </a:p>
          <a:p>
            <a:pPr>
              <a:lnSpc>
                <a:spcPts val="2500"/>
              </a:lnSpc>
              <a:tabLst/>
            </a:pPr>
            <a:endParaRPr lang="en-US" altLang="zh-CN" sz="8000" dirty="0">
              <a:solidFill>
                <a:srgbClr val="1F497D"/>
              </a:solidFill>
              <a:latin typeface="Gill Sans MT" pitchFamily="18" charset="0"/>
              <a:cs typeface="Gill Sans MT" pitchFamily="18" charset="0"/>
            </a:endParaRPr>
          </a:p>
          <a:p>
            <a:pPr marL="0" indent="0">
              <a:buNone/>
            </a:pPr>
            <a:endParaRPr lang="en-US" altLang="zh-CN" dirty="0" smtClean="0">
              <a:solidFill>
                <a:srgbClr val="1F497D"/>
              </a:solidFill>
              <a:latin typeface="Gill Sans MT" pitchFamily="18" charset="0"/>
              <a:cs typeface="Gill Sans MT" pitchFamily="18" charset="0"/>
            </a:endParaRPr>
          </a:p>
          <a:p>
            <a:pPr marL="0" indent="0">
              <a:buNone/>
            </a:pPr>
            <a:endParaRPr lang="en-US" altLang="zh-CN" dirty="0">
              <a:solidFill>
                <a:srgbClr val="1F497D"/>
              </a:solidFill>
              <a:latin typeface="Gill Sans MT" pitchFamily="18" charset="0"/>
              <a:cs typeface="Gill Sans MT" pitchFamily="18" charset="0"/>
            </a:endParaRP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2292226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5" y="313898"/>
            <a:ext cx="10515600" cy="904117"/>
          </a:xfrm>
        </p:spPr>
        <p:txBody>
          <a:bodyPr/>
          <a:lstStyle/>
          <a:p>
            <a:pPr algn="ctr"/>
            <a:r>
              <a:rPr lang="en-US" b="1" dirty="0" smtClean="0">
                <a:solidFill>
                  <a:schemeClr val="accent1"/>
                </a:solidFill>
              </a:rPr>
              <a:t>Ubuntu</a:t>
            </a:r>
            <a:endParaRPr lang="en-US" b="1" dirty="0">
              <a:solidFill>
                <a:schemeClr val="accent1"/>
              </a:solidFill>
            </a:endParaRPr>
          </a:p>
        </p:txBody>
      </p:sp>
      <p:sp>
        <p:nvSpPr>
          <p:cNvPr id="3" name="Content Placeholder 2"/>
          <p:cNvSpPr>
            <a:spLocks noGrp="1"/>
          </p:cNvSpPr>
          <p:nvPr>
            <p:ph idx="1"/>
          </p:nvPr>
        </p:nvSpPr>
        <p:spPr>
          <a:xfrm>
            <a:off x="715371" y="904117"/>
            <a:ext cx="10515600" cy="5578570"/>
          </a:xfrm>
        </p:spPr>
        <p:txBody>
          <a:bodyPr>
            <a:noAutofit/>
          </a:bodyPr>
          <a:lstStyle/>
          <a:p>
            <a:pPr marL="0" indent="0">
              <a:lnSpc>
                <a:spcPts val="3400"/>
              </a:lnSpc>
              <a:buNone/>
              <a:tabLst>
                <a:tab pos="3403600" algn="l"/>
              </a:tabLst>
            </a:pPr>
            <a:r>
              <a:rPr lang="en-US" altLang="zh-CN" sz="2000" b="1" dirty="0">
                <a:solidFill>
                  <a:schemeClr val="accent1"/>
                </a:solidFill>
                <a:latin typeface="Gill Sans MT" pitchFamily="18" charset="0"/>
                <a:cs typeface="Gill Sans MT" pitchFamily="18" charset="0"/>
              </a:rPr>
              <a:t>Development</a:t>
            </a:r>
            <a:endParaRPr lang="en-US" altLang="zh-CN" sz="2000" b="1" dirty="0">
              <a:solidFill>
                <a:schemeClr val="accent1"/>
              </a:solidFill>
              <a:latin typeface="Gill Sans MT" pitchFamily="18" charset="0"/>
              <a:cs typeface="Gill Sans MT" pitchFamily="18" charset="0"/>
              <a:hlinkClick r:id="rId2"/>
            </a:endParaRPr>
          </a:p>
          <a:p>
            <a:pPr>
              <a:lnSpc>
                <a:spcPts val="3100"/>
              </a:lnSpc>
              <a:tabLst>
                <a:tab pos="3403600" algn="l"/>
              </a:tabLst>
            </a:pPr>
            <a:r>
              <a:rPr lang="en-US" altLang="zh-CN" sz="2400" dirty="0">
                <a:solidFill>
                  <a:schemeClr val="accent1"/>
                </a:solidFill>
                <a:latin typeface="Gill Sans MT" pitchFamily="18" charset="0"/>
                <a:cs typeface="Gill Sans MT" pitchFamily="18" charset="0"/>
              </a:rPr>
              <a:t>Write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package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new</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software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fix</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bugs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existing</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software. Your technical</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skills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can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make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real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difference.</a:t>
            </a:r>
          </a:p>
          <a:p>
            <a:pPr marL="0" indent="0">
              <a:lnSpc>
                <a:spcPts val="3100"/>
              </a:lnSpc>
              <a:buNone/>
              <a:tabLst>
                <a:tab pos="3403600" algn="l"/>
              </a:tabLst>
            </a:pPr>
            <a:r>
              <a:rPr lang="en-US" altLang="zh-CN" sz="2000" b="1" dirty="0">
                <a:solidFill>
                  <a:schemeClr val="accent1"/>
                </a:solidFill>
                <a:latin typeface="Gill Sans MT" pitchFamily="18" charset="0"/>
                <a:cs typeface="Gill Sans MT" pitchFamily="18" charset="0"/>
              </a:rPr>
              <a:t>Design</a:t>
            </a:r>
            <a:endParaRPr lang="en-US" altLang="zh-CN" sz="2000" b="1" dirty="0">
              <a:solidFill>
                <a:schemeClr val="accent1"/>
              </a:solidFill>
              <a:latin typeface="Gill Sans MT" pitchFamily="18" charset="0"/>
              <a:cs typeface="Gill Sans MT" pitchFamily="18" charset="0"/>
              <a:hlinkClick r:id="rId3"/>
            </a:endParaRPr>
          </a:p>
          <a:p>
            <a:pPr>
              <a:lnSpc>
                <a:spcPts val="3100"/>
              </a:lnSpc>
              <a:tabLst>
                <a:tab pos="3403600" algn="l"/>
              </a:tabLst>
            </a:pPr>
            <a:r>
              <a:rPr lang="en-US" altLang="zh-CN" sz="2400" dirty="0">
                <a:solidFill>
                  <a:schemeClr val="accent1"/>
                </a:solidFill>
                <a:latin typeface="Gill Sans MT" pitchFamily="18" charset="0"/>
                <a:cs typeface="Gill Sans MT" pitchFamily="18" charset="0"/>
              </a:rPr>
              <a:t>Put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your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creativity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work</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improving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look</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feel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of</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Ubuntu. Help design</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graphics, backgrounds</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themes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next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release.</a:t>
            </a:r>
          </a:p>
          <a:p>
            <a:pPr marL="0" indent="0">
              <a:lnSpc>
                <a:spcPts val="3100"/>
              </a:lnSpc>
              <a:buNone/>
              <a:tabLst>
                <a:tab pos="3403600" algn="l"/>
              </a:tabLst>
            </a:pPr>
            <a:r>
              <a:rPr lang="en-US" altLang="zh-CN" sz="2000" b="1" dirty="0">
                <a:solidFill>
                  <a:schemeClr val="accent1"/>
                </a:solidFill>
                <a:latin typeface="Gill Sans MT" pitchFamily="18" charset="0"/>
                <a:cs typeface="Gill Sans MT" pitchFamily="18" charset="0"/>
              </a:rPr>
              <a:t>Bug</a:t>
            </a:r>
            <a:r>
              <a:rPr lang="en-US" altLang="zh-CN" sz="2000" b="1" u="sng" dirty="0">
                <a:solidFill>
                  <a:schemeClr val="accent1"/>
                </a:solidFill>
                <a:latin typeface="Gill Sans MT" pitchFamily="18" charset="0"/>
                <a:cs typeface="Gill Sans MT" pitchFamily="18" charset="0"/>
              </a:rPr>
              <a:t> </a:t>
            </a:r>
            <a:r>
              <a:rPr lang="en-US" altLang="zh-CN" sz="2000" b="1" dirty="0">
                <a:solidFill>
                  <a:schemeClr val="accent1"/>
                </a:solidFill>
                <a:latin typeface="Gill Sans MT" pitchFamily="18" charset="0"/>
                <a:cs typeface="Gill Sans MT" pitchFamily="18" charset="0"/>
              </a:rPr>
              <a:t>squad</a:t>
            </a:r>
            <a:endParaRPr lang="en-US" altLang="zh-CN" sz="2000" b="1" dirty="0">
              <a:solidFill>
                <a:schemeClr val="accent1"/>
              </a:solidFill>
              <a:latin typeface="Gill Sans MT" pitchFamily="18" charset="0"/>
              <a:cs typeface="Gill Sans MT" pitchFamily="18" charset="0"/>
              <a:hlinkClick r:id="rId4"/>
            </a:endParaRPr>
          </a:p>
          <a:p>
            <a:pPr>
              <a:lnSpc>
                <a:spcPts val="3100"/>
              </a:lnSpc>
              <a:tabLst>
                <a:tab pos="3403600" algn="l"/>
              </a:tabLst>
            </a:pPr>
            <a:r>
              <a:rPr lang="en-US" altLang="zh-CN" sz="2400" dirty="0">
                <a:solidFill>
                  <a:schemeClr val="accent1"/>
                </a:solidFill>
                <a:latin typeface="Gill Sans MT" pitchFamily="18" charset="0"/>
                <a:cs typeface="Gill Sans MT" pitchFamily="18" charset="0"/>
              </a:rPr>
              <a:t>Help</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make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Ubuntu</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even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better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working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with</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bug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reports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ensure they're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clear</a:t>
            </a:r>
            <a:r>
              <a:rPr lang="en-US" altLang="zh-CN" sz="2400" dirty="0" smtClean="0">
                <a:solidFill>
                  <a:schemeClr val="accent1"/>
                </a:solidFill>
                <a:latin typeface="Gill Sans MT" pitchFamily="18" charset="0"/>
                <a:cs typeface="Gill Sans MT" pitchFamily="18" charset="0"/>
              </a:rPr>
              <a:t>, complete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easy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reproduce</a:t>
            </a:r>
            <a:r>
              <a:rPr lang="en-US" altLang="zh-CN" sz="2400" dirty="0" smtClean="0">
                <a:solidFill>
                  <a:schemeClr val="accent1"/>
                </a:solidFill>
                <a:latin typeface="Gill Sans MT" pitchFamily="18" charset="0"/>
                <a:cs typeface="Gill Sans MT" pitchFamily="18" charset="0"/>
              </a:rPr>
              <a:t>.  Anyone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can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help!</a:t>
            </a:r>
          </a:p>
          <a:p>
            <a:pPr marL="0" indent="0">
              <a:lnSpc>
                <a:spcPts val="3100"/>
              </a:lnSpc>
              <a:buNone/>
              <a:tabLst>
                <a:tab pos="3403600" algn="l"/>
              </a:tabLst>
            </a:pPr>
            <a:r>
              <a:rPr lang="en-US" altLang="zh-CN" sz="2000" b="1" dirty="0">
                <a:solidFill>
                  <a:schemeClr val="accent1"/>
                </a:solidFill>
                <a:latin typeface="Gill Sans MT" pitchFamily="18" charset="0"/>
                <a:cs typeface="Gill Sans MT" pitchFamily="18" charset="0"/>
              </a:rPr>
              <a:t>Documentation</a:t>
            </a:r>
            <a:endParaRPr lang="en-US" altLang="zh-CN" sz="2000" b="1" dirty="0">
              <a:solidFill>
                <a:schemeClr val="accent1"/>
              </a:solidFill>
              <a:latin typeface="Gill Sans MT" pitchFamily="18" charset="0"/>
              <a:cs typeface="Gill Sans MT" pitchFamily="18" charset="0"/>
              <a:hlinkClick r:id="rId5"/>
            </a:endParaRPr>
          </a:p>
          <a:p>
            <a:pPr>
              <a:lnSpc>
                <a:spcPts val="3100"/>
              </a:lnSpc>
              <a:tabLst>
                <a:tab pos="3403600" algn="l"/>
              </a:tabLst>
            </a:pPr>
            <a:r>
              <a:rPr lang="en-US" altLang="zh-CN" sz="2400" dirty="0">
                <a:solidFill>
                  <a:schemeClr val="accent1"/>
                </a:solidFill>
                <a:latin typeface="Gill Sans MT" pitchFamily="18" charset="0"/>
                <a:cs typeface="Gill Sans MT" pitchFamily="18" charset="0"/>
              </a:rPr>
              <a:t>Help</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produce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official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documentation</a:t>
            </a:r>
            <a:r>
              <a:rPr lang="en-US" altLang="zh-CN" sz="2400" dirty="0" smtClean="0">
                <a:solidFill>
                  <a:schemeClr val="accent1"/>
                </a:solidFill>
                <a:latin typeface="Gill Sans MT" pitchFamily="18" charset="0"/>
                <a:cs typeface="Gill Sans MT" pitchFamily="18" charset="0"/>
              </a:rPr>
              <a:t>, share</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solution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to</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problem ,or check, proof</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test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other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documents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accuracy.</a:t>
            </a:r>
          </a:p>
          <a:p>
            <a:endParaRPr lang="en-US" sz="2000" dirty="0"/>
          </a:p>
        </p:txBody>
      </p:sp>
    </p:spTree>
    <p:extLst>
      <p:ext uri="{BB962C8B-B14F-4D97-AF65-F5344CB8AC3E}">
        <p14:creationId xmlns:p14="http://schemas.microsoft.com/office/powerpoint/2010/main" val="1185100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11"/>
            <a:ext cx="10515600" cy="1325563"/>
          </a:xfrm>
        </p:spPr>
        <p:txBody>
          <a:bodyPr/>
          <a:lstStyle/>
          <a:p>
            <a:r>
              <a:rPr lang="en-US" dirty="0" smtClean="0">
                <a:solidFill>
                  <a:schemeClr val="accent1"/>
                </a:solidFill>
              </a:rPr>
              <a:t>Ubuntu </a:t>
            </a:r>
            <a:r>
              <a:rPr lang="en-US" dirty="0" err="1" smtClean="0">
                <a:solidFill>
                  <a:schemeClr val="accent1"/>
                </a:solidFill>
              </a:rPr>
              <a:t>contd</a:t>
            </a:r>
            <a:r>
              <a:rPr lang="en-US" dirty="0" smtClean="0">
                <a:solidFill>
                  <a:schemeClr val="accent1"/>
                </a:solidFill>
              </a:rPr>
              <a:t>…</a:t>
            </a:r>
            <a:endParaRPr lang="en-US" dirty="0">
              <a:solidFill>
                <a:schemeClr val="accent1"/>
              </a:solidFill>
            </a:endParaRPr>
          </a:p>
        </p:txBody>
      </p:sp>
      <p:sp>
        <p:nvSpPr>
          <p:cNvPr id="3" name="Content Placeholder 2"/>
          <p:cNvSpPr>
            <a:spLocks noGrp="1"/>
          </p:cNvSpPr>
          <p:nvPr>
            <p:ph idx="1"/>
          </p:nvPr>
        </p:nvSpPr>
        <p:spPr>
          <a:xfrm>
            <a:off x="586854" y="1347952"/>
            <a:ext cx="10766946" cy="5025551"/>
          </a:xfrm>
        </p:spPr>
        <p:txBody>
          <a:bodyPr>
            <a:normAutofit/>
          </a:bodyPr>
          <a:lstStyle/>
          <a:p>
            <a:pPr marL="0" indent="0">
              <a:lnSpc>
                <a:spcPts val="3400"/>
              </a:lnSpc>
              <a:buNone/>
              <a:tabLst>
                <a:tab pos="2578100" algn="l"/>
              </a:tabLst>
            </a:pPr>
            <a:r>
              <a:rPr lang="en-US" altLang="zh-CN" sz="2400" b="1" dirty="0">
                <a:solidFill>
                  <a:schemeClr val="accent1"/>
                </a:solidFill>
                <a:latin typeface="Gill Sans MT" pitchFamily="18" charset="0"/>
                <a:cs typeface="Gill Sans MT" pitchFamily="18" charset="0"/>
              </a:rPr>
              <a:t>Support</a:t>
            </a:r>
            <a:endParaRPr lang="en-US" altLang="zh-CN" sz="2400" b="1" dirty="0">
              <a:solidFill>
                <a:schemeClr val="accent1"/>
              </a:solidFill>
              <a:latin typeface="Gill Sans MT" pitchFamily="18" charset="0"/>
              <a:cs typeface="Gill Sans MT" pitchFamily="18" charset="0"/>
              <a:hlinkClick r:id="rId2"/>
            </a:endParaRPr>
          </a:p>
          <a:p>
            <a:pPr>
              <a:lnSpc>
                <a:spcPts val="3100"/>
              </a:lnSpc>
              <a:tabLst>
                <a:tab pos="2578100" algn="l"/>
              </a:tabLst>
            </a:pPr>
            <a:r>
              <a:rPr lang="en-US" altLang="zh-CN" sz="2400" dirty="0">
                <a:solidFill>
                  <a:schemeClr val="accent1"/>
                </a:solidFill>
                <a:latin typeface="Gill Sans MT" pitchFamily="18" charset="0"/>
                <a:cs typeface="Gill Sans MT" pitchFamily="18" charset="0"/>
              </a:rPr>
              <a:t>Share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your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technical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know-how</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with</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other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users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joining</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email</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and discussion</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lists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Internet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relay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chat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(IRC)</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channels.</a:t>
            </a:r>
          </a:p>
          <a:p>
            <a:pPr marL="0" indent="0">
              <a:lnSpc>
                <a:spcPts val="3100"/>
              </a:lnSpc>
              <a:buNone/>
              <a:tabLst>
                <a:tab pos="2578100" algn="l"/>
              </a:tabLst>
            </a:pPr>
            <a:r>
              <a:rPr lang="en-US" altLang="zh-CN" sz="2400" b="1" dirty="0">
                <a:solidFill>
                  <a:schemeClr val="accent1"/>
                </a:solidFill>
                <a:latin typeface="Gill Sans MT" pitchFamily="18" charset="0"/>
                <a:cs typeface="Gill Sans MT" pitchFamily="18" charset="0"/>
              </a:rPr>
              <a:t>Testing</a:t>
            </a:r>
            <a:endParaRPr lang="en-US" altLang="zh-CN" sz="2400" b="1" dirty="0">
              <a:solidFill>
                <a:schemeClr val="accent1"/>
              </a:solidFill>
              <a:latin typeface="Gill Sans MT" pitchFamily="18" charset="0"/>
              <a:cs typeface="Gill Sans MT" pitchFamily="18" charset="0"/>
              <a:hlinkClick r:id="rId3"/>
            </a:endParaRPr>
          </a:p>
          <a:p>
            <a:pPr>
              <a:lnSpc>
                <a:spcPts val="3100"/>
              </a:lnSpc>
              <a:tabLst>
                <a:tab pos="2578100" algn="l"/>
              </a:tabLst>
            </a:pPr>
            <a:r>
              <a:rPr lang="en-US" altLang="zh-CN" sz="2400" dirty="0">
                <a:solidFill>
                  <a:schemeClr val="accent1"/>
                </a:solidFill>
                <a:latin typeface="Gill Sans MT" pitchFamily="18" charset="0"/>
                <a:cs typeface="Gill Sans MT" pitchFamily="18" charset="0"/>
              </a:rPr>
              <a:t>Ubuntu</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releases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new</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versions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every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six</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months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so</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need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lots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of</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testers who</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can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report</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or</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confirm</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problems.</a:t>
            </a:r>
          </a:p>
          <a:p>
            <a:pPr marL="0" indent="0">
              <a:lnSpc>
                <a:spcPts val="3100"/>
              </a:lnSpc>
              <a:buNone/>
              <a:tabLst>
                <a:tab pos="2578100" algn="l"/>
              </a:tabLst>
            </a:pPr>
            <a:r>
              <a:rPr lang="en-US" altLang="zh-CN" sz="2400" b="1" dirty="0">
                <a:solidFill>
                  <a:schemeClr val="accent1"/>
                </a:solidFill>
                <a:latin typeface="Gill Sans MT" pitchFamily="18" charset="0"/>
                <a:cs typeface="Gill Sans MT" pitchFamily="18" charset="0"/>
              </a:rPr>
              <a:t>Ubuntu</a:t>
            </a:r>
            <a:r>
              <a:rPr lang="en-US" altLang="zh-CN" sz="2400" b="1" u="sng" dirty="0">
                <a:solidFill>
                  <a:schemeClr val="accent1"/>
                </a:solidFill>
                <a:latin typeface="Gill Sans MT" pitchFamily="18" charset="0"/>
                <a:cs typeface="Gill Sans MT" pitchFamily="18" charset="0"/>
              </a:rPr>
              <a:t> </a:t>
            </a:r>
            <a:r>
              <a:rPr lang="en-US" altLang="zh-CN" sz="2400" b="1" dirty="0">
                <a:solidFill>
                  <a:schemeClr val="accent1"/>
                </a:solidFill>
                <a:latin typeface="Gill Sans MT" pitchFamily="18" charset="0"/>
                <a:cs typeface="Gill Sans MT" pitchFamily="18" charset="0"/>
              </a:rPr>
              <a:t>Brainstorm</a:t>
            </a:r>
            <a:endParaRPr lang="en-US" altLang="zh-CN" sz="2400" b="1" dirty="0">
              <a:solidFill>
                <a:schemeClr val="accent1"/>
              </a:solidFill>
              <a:latin typeface="Gill Sans MT" pitchFamily="18" charset="0"/>
              <a:cs typeface="Gill Sans MT" pitchFamily="18" charset="0"/>
              <a:hlinkClick r:id="rId4"/>
            </a:endParaRPr>
          </a:p>
          <a:p>
            <a:pPr>
              <a:lnSpc>
                <a:spcPts val="3100"/>
              </a:lnSpc>
              <a:tabLst>
                <a:tab pos="2578100" algn="l"/>
              </a:tabLst>
            </a:pPr>
            <a:r>
              <a:rPr lang="en-US" altLang="zh-CN" sz="2400" dirty="0">
                <a:solidFill>
                  <a:schemeClr val="accent1"/>
                </a:solidFill>
                <a:latin typeface="Gill Sans MT" pitchFamily="18" charset="0"/>
                <a:cs typeface="Gill Sans MT" pitchFamily="18" charset="0"/>
              </a:rPr>
              <a:t>Everyone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can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participate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the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Brainstorm</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website</a:t>
            </a:r>
            <a:r>
              <a:rPr lang="en-US" altLang="zh-CN" sz="2400" dirty="0" smtClean="0">
                <a:solidFill>
                  <a:schemeClr val="accent1"/>
                </a:solidFill>
                <a:latin typeface="Gill Sans MT" pitchFamily="18" charset="0"/>
                <a:cs typeface="Gill Sans MT" pitchFamily="18" charset="0"/>
              </a:rPr>
              <a:t>. It's</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full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of</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ideas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on</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how to</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improve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Ubuntu.</a:t>
            </a:r>
          </a:p>
          <a:p>
            <a:pPr>
              <a:lnSpc>
                <a:spcPts val="3100"/>
              </a:lnSpc>
              <a:tabLst>
                <a:tab pos="2578100" algn="l"/>
              </a:tabLst>
            </a:pPr>
            <a:r>
              <a:rPr lang="en-US" altLang="zh-CN" sz="2400" dirty="0">
                <a:solidFill>
                  <a:schemeClr val="accent1"/>
                </a:solidFill>
                <a:latin typeface="Gill Sans MT" pitchFamily="18" charset="0"/>
                <a:cs typeface="Gill Sans MT" pitchFamily="18" charset="0"/>
              </a:rPr>
              <a:t>http://brainstorm.ubuntu.com</a:t>
            </a:r>
            <a:r>
              <a:rPr lang="en-US" altLang="zh-CN" sz="2400" u="sng" dirty="0">
                <a:solidFill>
                  <a:schemeClr val="accent1"/>
                </a:solidFill>
                <a:latin typeface="Gill Sans MT" pitchFamily="18" charset="0"/>
                <a:cs typeface="Gill Sans MT" pitchFamily="18" charset="0"/>
              </a:rPr>
              <a:t>/</a:t>
            </a:r>
            <a:endParaRPr lang="en-US" altLang="zh-CN" sz="2400" u="sng" dirty="0">
              <a:solidFill>
                <a:schemeClr val="accent1"/>
              </a:solidFill>
              <a:latin typeface="Gill Sans MT" pitchFamily="18" charset="0"/>
              <a:cs typeface="Gill Sans MT" pitchFamily="18" charset="0"/>
              <a:hlinkClick r:id="rId4"/>
            </a:endParaRPr>
          </a:p>
          <a:p>
            <a:endParaRPr lang="en-US" dirty="0"/>
          </a:p>
        </p:txBody>
      </p:sp>
    </p:spTree>
    <p:extLst>
      <p:ext uri="{BB962C8B-B14F-4D97-AF65-F5344CB8AC3E}">
        <p14:creationId xmlns:p14="http://schemas.microsoft.com/office/powerpoint/2010/main" val="5184525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Wikipedia-</a:t>
            </a:r>
            <a:endParaRPr lang="en-US" b="1" dirty="0">
              <a:solidFill>
                <a:schemeClr val="accent1"/>
              </a:solidFill>
            </a:endParaRPr>
          </a:p>
        </p:txBody>
      </p:sp>
      <p:sp>
        <p:nvSpPr>
          <p:cNvPr id="3" name="Content Placeholder 2"/>
          <p:cNvSpPr>
            <a:spLocks noGrp="1"/>
          </p:cNvSpPr>
          <p:nvPr>
            <p:ph idx="1"/>
          </p:nvPr>
        </p:nvSpPr>
        <p:spPr/>
        <p:txBody>
          <a:bodyPr/>
          <a:lstStyle/>
          <a:p>
            <a:pPr>
              <a:lnSpc>
                <a:spcPts val="3400"/>
              </a:lnSpc>
              <a:tabLst>
                <a:tab pos="3162300" algn="l"/>
              </a:tabLst>
            </a:pPr>
            <a:r>
              <a:rPr lang="en-US" altLang="zh-CN" dirty="0">
                <a:solidFill>
                  <a:schemeClr val="accent1"/>
                </a:solidFill>
                <a:latin typeface="Gill Sans MT" pitchFamily="18" charset="0"/>
                <a:cs typeface="Gill Sans MT" pitchFamily="18" charset="0"/>
              </a:rPr>
              <a:t>Among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top</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five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visited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website.</a:t>
            </a:r>
          </a:p>
          <a:p>
            <a:pPr>
              <a:lnSpc>
                <a:spcPts val="3100"/>
              </a:lnSpc>
              <a:tabLst>
                <a:tab pos="3162300" algn="l"/>
              </a:tabLst>
            </a:pPr>
            <a:r>
              <a:rPr lang="en-US" altLang="zh-CN" dirty="0">
                <a:solidFill>
                  <a:schemeClr val="accent1"/>
                </a:solidFill>
                <a:latin typeface="Gill Sans MT" pitchFamily="18" charset="0"/>
                <a:cs typeface="Gill Sans MT" pitchFamily="18" charset="0"/>
              </a:rPr>
              <a:t>Runs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donations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contributions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from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around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world.</a:t>
            </a:r>
          </a:p>
          <a:p>
            <a:pPr>
              <a:lnSpc>
                <a:spcPts val="3100"/>
              </a:lnSpc>
              <a:tabLst>
                <a:tab pos="3162300" algn="l"/>
              </a:tabLst>
            </a:pPr>
            <a:r>
              <a:rPr lang="en-US" altLang="zh-CN" dirty="0">
                <a:solidFill>
                  <a:schemeClr val="accent1"/>
                </a:solidFill>
                <a:latin typeface="Gill Sans MT" pitchFamily="18" charset="0"/>
                <a:cs typeface="Gill Sans MT" pitchFamily="18" charset="0"/>
              </a:rPr>
              <a:t>Everyone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should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contribute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because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cool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share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knowledge</a:t>
            </a:r>
            <a:r>
              <a:rPr lang="en-US" altLang="zh-CN" dirty="0" smtClean="0">
                <a:solidFill>
                  <a:schemeClr val="accent1"/>
                </a:solidFill>
                <a:latin typeface="Gill Sans MT" pitchFamily="18" charset="0"/>
                <a:cs typeface="Gill Sans MT" pitchFamily="18" charset="0"/>
              </a:rPr>
              <a:t>.</a:t>
            </a:r>
          </a:p>
          <a:p>
            <a:pPr>
              <a:lnSpc>
                <a:spcPts val="3100"/>
              </a:lnSpc>
              <a:tabLst>
                <a:tab pos="3162300" algn="l"/>
              </a:tabLst>
            </a:pPr>
            <a:r>
              <a:rPr lang="en-US" altLang="zh-CN" dirty="0" smtClean="0">
                <a:solidFill>
                  <a:schemeClr val="accent1"/>
                </a:solidFill>
                <a:latin typeface="Gill Sans MT" pitchFamily="18" charset="0"/>
                <a:cs typeface="Gill Sans MT" pitchFamily="18" charset="0"/>
              </a:rPr>
              <a:t>And it’s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lot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fun.</a:t>
            </a:r>
          </a:p>
          <a:p>
            <a:pPr>
              <a:lnSpc>
                <a:spcPts val="3100"/>
              </a:lnSpc>
              <a:tabLst>
                <a:tab pos="3162300" algn="l"/>
              </a:tabLst>
            </a:pPr>
            <a:r>
              <a:rPr lang="en-US" altLang="zh-CN" dirty="0">
                <a:solidFill>
                  <a:schemeClr val="accent1"/>
                </a:solidFill>
                <a:latin typeface="Gill Sans MT" pitchFamily="18" charset="0"/>
                <a:cs typeface="Gill Sans MT" pitchFamily="18" charset="0"/>
              </a:rPr>
              <a:t>Most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friendly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open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source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project!</a:t>
            </a:r>
          </a:p>
          <a:p>
            <a:pPr>
              <a:lnSpc>
                <a:spcPts val="3100"/>
              </a:lnSpc>
              <a:tabLst>
                <a:tab pos="3162300" algn="l"/>
              </a:tabLst>
            </a:pPr>
            <a:r>
              <a:rPr lang="en-US" altLang="zh-CN" dirty="0">
                <a:solidFill>
                  <a:schemeClr val="accent1"/>
                </a:solidFill>
                <a:latin typeface="Gill Sans MT" pitchFamily="18" charset="0"/>
                <a:cs typeface="Gill Sans MT" pitchFamily="18" charset="0"/>
              </a:rPr>
              <a:t>Helps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become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good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writing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world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class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articles.</a:t>
            </a:r>
          </a:p>
          <a:p>
            <a:pPr marL="0" indent="0">
              <a:buNone/>
            </a:pPr>
            <a:endParaRPr lang="en-US" dirty="0"/>
          </a:p>
        </p:txBody>
      </p:sp>
    </p:spTree>
    <p:extLst>
      <p:ext uri="{BB962C8B-B14F-4D97-AF65-F5344CB8AC3E}">
        <p14:creationId xmlns:p14="http://schemas.microsoft.com/office/powerpoint/2010/main" val="4270915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01723" y="1388897"/>
            <a:ext cx="10515600" cy="4351338"/>
          </a:xfrm>
        </p:spPr>
        <p:txBody>
          <a:bodyPr/>
          <a:lstStyle/>
          <a:p>
            <a:pPr marL="0" indent="0">
              <a:buNone/>
            </a:pPr>
            <a:r>
              <a:rPr lang="en-US" dirty="0" smtClean="0">
                <a:solidFill>
                  <a:schemeClr val="accent1"/>
                </a:solidFill>
              </a:rPr>
              <a:t>How to ?</a:t>
            </a:r>
          </a:p>
          <a:p>
            <a:pPr>
              <a:lnSpc>
                <a:spcPts val="2500"/>
              </a:lnSpc>
              <a:tabLst/>
            </a:pPr>
            <a:r>
              <a:rPr lang="en-US" altLang="zh-CN" dirty="0">
                <a:solidFill>
                  <a:schemeClr val="accent1"/>
                </a:solidFill>
                <a:latin typeface="Gill Sans MT" pitchFamily="18" charset="0"/>
                <a:cs typeface="Gill Sans MT" pitchFamily="18" charset="0"/>
              </a:rPr>
              <a:t>Create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account</a:t>
            </a:r>
          </a:p>
          <a:p>
            <a:pPr>
              <a:lnSpc>
                <a:spcPts val="3100"/>
              </a:lnSpc>
              <a:tabLst/>
            </a:pPr>
            <a:r>
              <a:rPr lang="en-US" altLang="zh-CN" dirty="0">
                <a:solidFill>
                  <a:schemeClr val="accent1"/>
                </a:solidFill>
                <a:latin typeface="Gill Sans MT" pitchFamily="18" charset="0"/>
                <a:cs typeface="Gill Sans MT" pitchFamily="18" charset="0"/>
              </a:rPr>
              <a:t>Learn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some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basic</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markup</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syntax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go</a:t>
            </a:r>
            <a:r>
              <a:rPr lang="en-US" altLang="zh-CN" dirty="0" smtClean="0">
                <a:solidFill>
                  <a:schemeClr val="accent1"/>
                </a:solidFill>
                <a:latin typeface="Gill Sans MT" pitchFamily="18" charset="0"/>
                <a:cs typeface="Gill Sans MT" pitchFamily="18" charset="0"/>
              </a:rPr>
              <a:t>. It’s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simple</a:t>
            </a:r>
            <a:r>
              <a:rPr lang="en-US" altLang="zh-CN" dirty="0" smtClean="0">
                <a:solidFill>
                  <a:schemeClr val="accent1"/>
                </a:solidFill>
                <a:latin typeface="Gill Sans MT" pitchFamily="18" charset="0"/>
                <a:cs typeface="Gill Sans MT" pitchFamily="18" charset="0"/>
              </a:rPr>
              <a:t>.</a:t>
            </a:r>
          </a:p>
          <a:p>
            <a:pPr marL="0" indent="0">
              <a:lnSpc>
                <a:spcPts val="3100"/>
              </a:lnSpc>
              <a:buNone/>
              <a:tabLst/>
            </a:pPr>
            <a:endParaRPr lang="en-US" altLang="zh-CN" dirty="0">
              <a:solidFill>
                <a:schemeClr val="accent1"/>
              </a:solidFill>
              <a:latin typeface="Gill Sans MT" pitchFamily="18" charset="0"/>
              <a:cs typeface="Gill Sans MT" pitchFamily="18" charset="0"/>
            </a:endParaRPr>
          </a:p>
          <a:p>
            <a:pPr marL="0" indent="0">
              <a:lnSpc>
                <a:spcPts val="3100"/>
              </a:lnSpc>
              <a:buNone/>
              <a:tabLst/>
            </a:pPr>
            <a:r>
              <a:rPr lang="en-US" altLang="zh-CN" dirty="0" smtClean="0">
                <a:solidFill>
                  <a:schemeClr val="accent1"/>
                </a:solidFill>
                <a:latin typeface="Gill Sans MT" pitchFamily="18" charset="0"/>
                <a:cs typeface="Gill Sans MT" pitchFamily="18" charset="0"/>
              </a:rPr>
              <a:t>What can be contributed ?</a:t>
            </a:r>
          </a:p>
          <a:p>
            <a:pPr>
              <a:lnSpc>
                <a:spcPts val="2500"/>
              </a:lnSpc>
              <a:tabLst/>
            </a:pPr>
            <a:r>
              <a:rPr lang="en-US" altLang="zh-CN" dirty="0">
                <a:solidFill>
                  <a:schemeClr val="accent1"/>
                </a:solidFill>
                <a:latin typeface="Gill Sans MT" pitchFamily="18" charset="0"/>
                <a:cs typeface="Gill Sans MT" pitchFamily="18" charset="0"/>
              </a:rPr>
              <a:t>Articles</a:t>
            </a:r>
            <a:r>
              <a:rPr lang="en-US" altLang="zh-CN" dirty="0" smtClean="0">
                <a:solidFill>
                  <a:schemeClr val="accent1"/>
                </a:solidFill>
                <a:latin typeface="Gill Sans MT" pitchFamily="18" charset="0"/>
                <a:cs typeface="Gill Sans MT" pitchFamily="18" charset="0"/>
              </a:rPr>
              <a:t>, Images</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Audio</a:t>
            </a:r>
            <a:r>
              <a:rPr lang="en-US" altLang="zh-CN" dirty="0" smtClean="0">
                <a:solidFill>
                  <a:schemeClr val="accent1"/>
                </a:solidFill>
                <a:latin typeface="Gill Sans MT" pitchFamily="18" charset="0"/>
                <a:cs typeface="Gill Sans MT" pitchFamily="18" charset="0"/>
              </a:rPr>
              <a:t>, modifications</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existing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articles</a:t>
            </a:r>
            <a:r>
              <a:rPr lang="en-US" altLang="zh-CN" dirty="0" smtClean="0">
                <a:solidFill>
                  <a:schemeClr val="accent1"/>
                </a:solidFill>
                <a:latin typeface="Gill Sans MT" pitchFamily="18" charset="0"/>
                <a:cs typeface="Gill Sans MT" pitchFamily="18" charset="0"/>
              </a:rPr>
              <a:t>.</a:t>
            </a:r>
          </a:p>
          <a:p>
            <a:pPr>
              <a:lnSpc>
                <a:spcPts val="2500"/>
              </a:lnSpc>
              <a:tabLst/>
            </a:pPr>
            <a:r>
              <a:rPr lang="en-US" altLang="zh-CN" dirty="0" smtClean="0">
                <a:solidFill>
                  <a:schemeClr val="accent1"/>
                </a:solidFill>
                <a:latin typeface="Gill Sans MT" pitchFamily="18" charset="0"/>
                <a:cs typeface="Gill Sans MT" pitchFamily="18" charset="0"/>
              </a:rPr>
              <a:t>Participate</a:t>
            </a:r>
            <a:r>
              <a:rPr lang="en-US" altLang="zh-CN" dirty="0" smtClean="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talk pages</a:t>
            </a:r>
            <a:r>
              <a:rPr lang="en-US" altLang="zh-CN" dirty="0">
                <a:solidFill>
                  <a:schemeClr val="accent1"/>
                </a:solidFill>
                <a:latin typeface="Gill Sans MT" pitchFamily="18" charset="0"/>
                <a:cs typeface="Gill Sans MT" pitchFamily="18" charset="0"/>
              </a:rPr>
              <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lot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fun.</a:t>
            </a:r>
          </a:p>
          <a:p>
            <a:pPr marL="0" indent="0">
              <a:lnSpc>
                <a:spcPts val="3100"/>
              </a:lnSpc>
              <a:buNone/>
              <a:tabLst/>
            </a:pPr>
            <a:endParaRPr lang="en-US" altLang="zh-CN" dirty="0">
              <a:solidFill>
                <a:srgbClr val="1F497D"/>
              </a:solidFill>
              <a:latin typeface="Gill Sans MT" pitchFamily="18" charset="0"/>
              <a:cs typeface="Gill Sans MT" pitchFamily="18" charset="0"/>
            </a:endParaRPr>
          </a:p>
          <a:p>
            <a:pPr marL="0" indent="0">
              <a:buNone/>
            </a:pPr>
            <a:endParaRPr lang="en-US" dirty="0"/>
          </a:p>
        </p:txBody>
      </p:sp>
    </p:spTree>
    <p:extLst>
      <p:ext uri="{BB962C8B-B14F-4D97-AF65-F5344CB8AC3E}">
        <p14:creationId xmlns:p14="http://schemas.microsoft.com/office/powerpoint/2010/main" val="5671618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2295"/>
            <a:ext cx="10515600" cy="1325563"/>
          </a:xfrm>
        </p:spPr>
        <p:txBody>
          <a:bodyPr/>
          <a:lstStyle/>
          <a:p>
            <a:pPr algn="ctr"/>
            <a:r>
              <a:rPr lang="en-US" dirty="0" smtClean="0">
                <a:solidFill>
                  <a:schemeClr val="accent1"/>
                </a:solidFill>
              </a:rPr>
              <a:t>Chromium OS</a:t>
            </a:r>
            <a:endParaRPr lang="en-US" dirty="0">
              <a:solidFill>
                <a:schemeClr val="accent1"/>
              </a:solidFill>
            </a:endParaRPr>
          </a:p>
        </p:txBody>
      </p:sp>
      <p:sp>
        <p:nvSpPr>
          <p:cNvPr id="3" name="Content Placeholder 2"/>
          <p:cNvSpPr>
            <a:spLocks noGrp="1"/>
          </p:cNvSpPr>
          <p:nvPr>
            <p:ph idx="1"/>
          </p:nvPr>
        </p:nvSpPr>
        <p:spPr/>
        <p:txBody>
          <a:bodyPr/>
          <a:lstStyle/>
          <a:p>
            <a:pPr>
              <a:lnSpc>
                <a:spcPts val="3400"/>
              </a:lnSpc>
              <a:tabLst>
                <a:tab pos="2514600" algn="l"/>
              </a:tabLst>
            </a:pPr>
            <a:r>
              <a:rPr lang="en-US" altLang="zh-CN" dirty="0">
                <a:solidFill>
                  <a:schemeClr val="accent1"/>
                </a:solidFill>
                <a:latin typeface="Gill Sans MT" pitchFamily="18" charset="0"/>
                <a:cs typeface="Gill Sans MT" pitchFamily="18" charset="0"/>
              </a:rPr>
              <a:t>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open-source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operating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system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built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top</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linux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kernel.</a:t>
            </a:r>
          </a:p>
          <a:p>
            <a:pPr>
              <a:lnSpc>
                <a:spcPts val="3100"/>
              </a:lnSpc>
              <a:tabLst>
                <a:tab pos="2514600" algn="l"/>
              </a:tabLst>
            </a:pPr>
            <a:r>
              <a:rPr lang="en-US" altLang="zh-CN" dirty="0">
                <a:solidFill>
                  <a:schemeClr val="accent1"/>
                </a:solidFill>
                <a:latin typeface="Gill Sans MT" pitchFamily="18" charset="0"/>
                <a:cs typeface="Gill Sans MT" pitchFamily="18" charset="0"/>
              </a:rPr>
              <a:t>Built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concept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cloud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people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who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spend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time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web.</a:t>
            </a:r>
          </a:p>
          <a:p>
            <a:pPr>
              <a:lnSpc>
                <a:spcPts val="3100"/>
              </a:lnSpc>
              <a:tabLst>
                <a:tab pos="2514600" algn="l"/>
              </a:tabLst>
            </a:pPr>
            <a:r>
              <a:rPr lang="en-US" altLang="zh-CN" dirty="0">
                <a:solidFill>
                  <a:schemeClr val="accent1"/>
                </a:solidFill>
                <a:latin typeface="Gill Sans MT" pitchFamily="18" charset="0"/>
                <a:cs typeface="Gill Sans MT" pitchFamily="18" charset="0"/>
              </a:rPr>
              <a:t>Anybody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can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download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build,read</a:t>
            </a:r>
            <a:r>
              <a:rPr lang="en-US" altLang="zh-CN" dirty="0">
                <a:solidFill>
                  <a:schemeClr val="accent1"/>
                </a:solidFill>
                <a:latin typeface="Gill Sans MT" pitchFamily="18" charset="0"/>
                <a:cs typeface="Gill Sans MT" pitchFamily="18" charset="0"/>
              </a:rPr>
              <a:t>/review</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source</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code,modify</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and </a:t>
            </a:r>
            <a:r>
              <a:rPr lang="en-US" altLang="zh-CN" dirty="0">
                <a:solidFill>
                  <a:schemeClr val="accent1"/>
                </a:solidFill>
                <a:latin typeface="Gill Sans MT" pitchFamily="18" charset="0"/>
                <a:cs typeface="Gill Sans MT" pitchFamily="18" charset="0"/>
              </a:rPr>
              <a:t>submit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back</a:t>
            </a:r>
            <a:r>
              <a:rPr lang="en-US" altLang="zh-CN" dirty="0" smtClean="0">
                <a:solidFill>
                  <a:schemeClr val="accent1"/>
                </a:solidFill>
                <a:latin typeface="Gill Sans MT" pitchFamily="18" charset="0"/>
                <a:cs typeface="Gill Sans MT" pitchFamily="18" charset="0"/>
              </a:rPr>
              <a:t>. </a:t>
            </a:r>
            <a:r>
              <a:rPr lang="en-US" altLang="zh-CN" dirty="0">
                <a:solidFill>
                  <a:schemeClr val="accent1"/>
                </a:solidFill>
                <a:latin typeface="Gill Sans MT" pitchFamily="18" charset="0"/>
                <a:cs typeface="Gill Sans MT" pitchFamily="18" charset="0"/>
              </a:rPr>
              <a:t>http://</a:t>
            </a:r>
            <a:r>
              <a:rPr lang="en-US" altLang="zh-CN" dirty="0" smtClean="0">
                <a:solidFill>
                  <a:schemeClr val="accent1"/>
                </a:solidFill>
                <a:latin typeface="Gill Sans MT" pitchFamily="18" charset="0"/>
                <a:cs typeface="Gill Sans MT" pitchFamily="18" charset="0"/>
              </a:rPr>
              <a:t>www.chromium.org/chromium-os</a:t>
            </a:r>
          </a:p>
          <a:p>
            <a:pPr>
              <a:lnSpc>
                <a:spcPts val="2500"/>
              </a:lnSpc>
              <a:tabLst/>
            </a:pPr>
            <a:r>
              <a:rPr lang="en-US" altLang="zh-CN" dirty="0">
                <a:solidFill>
                  <a:schemeClr val="accent1"/>
                </a:solidFill>
                <a:latin typeface="Gill Sans MT" pitchFamily="18" charset="0"/>
                <a:cs typeface="Gill Sans MT" pitchFamily="18" charset="0"/>
              </a:rPr>
              <a:t>Chromium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Developer</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Guide</a:t>
            </a:r>
          </a:p>
          <a:p>
            <a:pPr>
              <a:lnSpc>
                <a:spcPts val="2600"/>
              </a:lnSpc>
              <a:tabLst/>
            </a:pPr>
            <a:r>
              <a:rPr lang="en-US" altLang="zh-CN" dirty="0">
                <a:solidFill>
                  <a:schemeClr val="accent1"/>
                </a:solidFill>
                <a:latin typeface="Gill Sans MT" pitchFamily="18" charset="0"/>
                <a:cs typeface="Gill Sans MT" pitchFamily="18" charset="0"/>
              </a:rPr>
              <a:t>http://www.chromium.org/chromium-os/developer-guide</a:t>
            </a:r>
          </a:p>
          <a:p>
            <a:pPr>
              <a:lnSpc>
                <a:spcPts val="3100"/>
              </a:lnSpc>
              <a:tabLst/>
            </a:pPr>
            <a:r>
              <a:rPr lang="en-US" altLang="zh-CN" dirty="0">
                <a:solidFill>
                  <a:schemeClr val="accent1"/>
                </a:solidFill>
                <a:latin typeface="Gill Sans MT" pitchFamily="18" charset="0"/>
                <a:cs typeface="Gill Sans MT" pitchFamily="18" charset="0"/>
              </a:rPr>
              <a:t>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best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place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participate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next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big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thing!</a:t>
            </a:r>
          </a:p>
          <a:p>
            <a:pPr>
              <a:lnSpc>
                <a:spcPts val="3100"/>
              </a:lnSpc>
              <a:tabLst>
                <a:tab pos="2514600" algn="l"/>
              </a:tabLst>
            </a:pPr>
            <a:endParaRPr lang="en-US" altLang="zh-CN" dirty="0">
              <a:solidFill>
                <a:srgbClr val="1F497D"/>
              </a:solidFill>
              <a:latin typeface="Gill Sans MT" pitchFamily="18" charset="0"/>
              <a:cs typeface="Gill Sans MT" pitchFamily="18" charset="0"/>
            </a:endParaRPr>
          </a:p>
          <a:p>
            <a:pPr>
              <a:lnSpc>
                <a:spcPts val="3100"/>
              </a:lnSpc>
              <a:tabLst>
                <a:tab pos="2514600" algn="l"/>
              </a:tabLst>
            </a:pPr>
            <a:endParaRPr lang="en-US" altLang="zh-CN" dirty="0">
              <a:solidFill>
                <a:srgbClr val="1F497D"/>
              </a:solidFill>
              <a:latin typeface="Gill Sans MT" pitchFamily="18" charset="0"/>
              <a:cs typeface="Gill Sans MT" pitchFamily="18" charset="0"/>
            </a:endParaRPr>
          </a:p>
          <a:p>
            <a:pPr marL="0" indent="0">
              <a:buNone/>
            </a:pPr>
            <a:endParaRPr lang="en-US" dirty="0"/>
          </a:p>
        </p:txBody>
      </p:sp>
    </p:spTree>
    <p:extLst>
      <p:ext uri="{BB962C8B-B14F-4D97-AF65-F5344CB8AC3E}">
        <p14:creationId xmlns:p14="http://schemas.microsoft.com/office/powerpoint/2010/main" val="2994622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Mozilla</a:t>
            </a:r>
            <a:endParaRPr lang="en-US" b="1" dirty="0">
              <a:solidFill>
                <a:schemeClr val="accent1"/>
              </a:solidFill>
            </a:endParaRPr>
          </a:p>
        </p:txBody>
      </p:sp>
      <p:sp>
        <p:nvSpPr>
          <p:cNvPr id="3" name="Content Placeholder 2"/>
          <p:cNvSpPr>
            <a:spLocks noGrp="1"/>
          </p:cNvSpPr>
          <p:nvPr>
            <p:ph idx="1"/>
          </p:nvPr>
        </p:nvSpPr>
        <p:spPr>
          <a:xfrm>
            <a:off x="838200" y="1825625"/>
            <a:ext cx="10515600" cy="4738948"/>
          </a:xfrm>
        </p:spPr>
        <p:txBody>
          <a:bodyPr/>
          <a:lstStyle/>
          <a:p>
            <a:pPr>
              <a:lnSpc>
                <a:spcPts val="2700"/>
              </a:lnSpc>
              <a:tabLst>
                <a:tab pos="3213100" algn="l"/>
              </a:tabLst>
            </a:pPr>
            <a:r>
              <a:rPr lang="en-US" altLang="zh-CN" dirty="0">
                <a:solidFill>
                  <a:schemeClr val="accent1"/>
                </a:solidFill>
                <a:latin typeface="Gill Sans MT" pitchFamily="18" charset="0"/>
                <a:cs typeface="Gill Sans MT" pitchFamily="18" charset="0"/>
              </a:rPr>
              <a:t>Mozilla</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foundation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hosts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many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cool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successful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projects.</a:t>
            </a:r>
          </a:p>
          <a:p>
            <a:pPr>
              <a:lnSpc>
                <a:spcPts val="3100"/>
              </a:lnSpc>
              <a:tabLst>
                <a:tab pos="3213100" algn="l"/>
              </a:tabLst>
            </a:pPr>
            <a:r>
              <a:rPr lang="en-US" altLang="zh-CN" dirty="0">
                <a:solidFill>
                  <a:schemeClr val="accent1"/>
                </a:solidFill>
                <a:latin typeface="Gill Sans MT" pitchFamily="18" charset="0"/>
                <a:cs typeface="Gill Sans MT" pitchFamily="18" charset="0"/>
              </a:rPr>
              <a:t>Firefox</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is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most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downloaded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software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earth</a:t>
            </a:r>
            <a:r>
              <a:rPr lang="en-US" altLang="zh-CN" dirty="0" smtClean="0">
                <a:solidFill>
                  <a:schemeClr val="accent1"/>
                </a:solidFill>
                <a:latin typeface="Gill Sans MT" pitchFamily="18" charset="0"/>
                <a:cs typeface="Gill Sans MT" pitchFamily="18" charset="0"/>
              </a:rPr>
              <a:t>.</a:t>
            </a:r>
          </a:p>
          <a:p>
            <a:pPr>
              <a:lnSpc>
                <a:spcPts val="3100"/>
              </a:lnSpc>
              <a:tabLst>
                <a:tab pos="3213100" algn="l"/>
              </a:tabLst>
            </a:pPr>
            <a:endParaRPr lang="en-US" altLang="zh-CN" dirty="0">
              <a:solidFill>
                <a:schemeClr val="accent1"/>
              </a:solidFill>
              <a:latin typeface="Gill Sans MT" pitchFamily="18" charset="0"/>
              <a:cs typeface="Gill Sans MT" pitchFamily="18" charset="0"/>
            </a:endParaRPr>
          </a:p>
          <a:p>
            <a:pPr marL="0" indent="0">
              <a:lnSpc>
                <a:spcPts val="3100"/>
              </a:lnSpc>
              <a:buNone/>
              <a:tabLst>
                <a:tab pos="3213100" algn="l"/>
              </a:tabLst>
            </a:pPr>
            <a:r>
              <a:rPr lang="en-US" altLang="zh-CN" dirty="0">
                <a:solidFill>
                  <a:schemeClr val="accent1"/>
                </a:solidFill>
                <a:latin typeface="Gill Sans MT" pitchFamily="18" charset="0"/>
                <a:cs typeface="Gill Sans MT" pitchFamily="18" charset="0"/>
              </a:rPr>
              <a:t>Contribution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opportunities:</a:t>
            </a:r>
          </a:p>
          <a:p>
            <a:pPr>
              <a:lnSpc>
                <a:spcPts val="2500"/>
              </a:lnSpc>
              <a:tabLst/>
            </a:pPr>
            <a:r>
              <a:rPr lang="en-US" altLang="zh-CN" dirty="0">
                <a:solidFill>
                  <a:schemeClr val="accent1"/>
                </a:solidFill>
                <a:latin typeface="Gill Sans MT" pitchFamily="18" charset="0"/>
                <a:cs typeface="Gill Sans MT" pitchFamily="18" charset="0"/>
              </a:rPr>
              <a:t>Localization</a:t>
            </a:r>
          </a:p>
          <a:p>
            <a:pPr>
              <a:lnSpc>
                <a:spcPts val="3100"/>
              </a:lnSpc>
              <a:tabLst/>
            </a:pPr>
            <a:r>
              <a:rPr lang="en-US" altLang="zh-CN" dirty="0">
                <a:solidFill>
                  <a:schemeClr val="accent1"/>
                </a:solidFill>
                <a:latin typeface="Gill Sans MT" pitchFamily="18" charset="0"/>
                <a:cs typeface="Gill Sans MT" pitchFamily="18" charset="0"/>
              </a:rPr>
              <a:t>Testing</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QualityAssurance</a:t>
            </a:r>
            <a:endParaRPr lang="en-US" altLang="zh-CN" dirty="0">
              <a:solidFill>
                <a:schemeClr val="accent1"/>
              </a:solidFill>
              <a:latin typeface="Gill Sans MT" pitchFamily="18" charset="0"/>
              <a:cs typeface="Gill Sans MT" pitchFamily="18" charset="0"/>
            </a:endParaRPr>
          </a:p>
          <a:p>
            <a:pPr>
              <a:lnSpc>
                <a:spcPts val="3100"/>
              </a:lnSpc>
              <a:tabLst/>
            </a:pPr>
            <a:r>
              <a:rPr lang="en-US" altLang="zh-CN" dirty="0">
                <a:solidFill>
                  <a:schemeClr val="accent1"/>
                </a:solidFill>
                <a:latin typeface="Gill Sans MT" pitchFamily="18" charset="0"/>
                <a:cs typeface="Gill Sans MT" pitchFamily="18" charset="0"/>
              </a:rPr>
              <a:t>Coding</a:t>
            </a:r>
          </a:p>
          <a:p>
            <a:pPr>
              <a:lnSpc>
                <a:spcPts val="3100"/>
              </a:lnSpc>
              <a:tabLst/>
            </a:pPr>
            <a:r>
              <a:rPr lang="en-US" altLang="zh-CN" dirty="0">
                <a:solidFill>
                  <a:schemeClr val="accent1"/>
                </a:solidFill>
                <a:latin typeface="Gill Sans MT" pitchFamily="18" charset="0"/>
                <a:cs typeface="Gill Sans MT" pitchFamily="18" charset="0"/>
              </a:rPr>
              <a:t>Visual</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Design</a:t>
            </a:r>
          </a:p>
          <a:p>
            <a:pPr marL="0" indent="0">
              <a:lnSpc>
                <a:spcPts val="3100"/>
              </a:lnSpc>
              <a:buNone/>
              <a:tabLst>
                <a:tab pos="3213100" algn="l"/>
              </a:tabLst>
            </a:pPr>
            <a:r>
              <a:rPr lang="en-US" altLang="zh-CN" dirty="0">
                <a:solidFill>
                  <a:schemeClr val="accent1"/>
                </a:solidFill>
                <a:latin typeface="Gill Sans MT" pitchFamily="18" charset="0"/>
                <a:cs typeface="Gill Sans MT" pitchFamily="18" charset="0"/>
              </a:rPr>
              <a:t>http://www.mozilla.org/contribute/</a:t>
            </a:r>
            <a:endParaRPr lang="en-US" altLang="zh-CN" dirty="0">
              <a:solidFill>
                <a:schemeClr val="accent1"/>
              </a:solidFill>
              <a:latin typeface="Gill Sans MT" pitchFamily="18" charset="0"/>
              <a:cs typeface="Gill Sans MT" pitchFamily="18" charset="0"/>
              <a:hlinkClick r:id="rId2"/>
            </a:endParaRPr>
          </a:p>
          <a:p>
            <a:pPr marL="0" indent="0">
              <a:lnSpc>
                <a:spcPts val="3100"/>
              </a:lnSpc>
              <a:buNone/>
              <a:tabLst>
                <a:tab pos="3213100" algn="l"/>
              </a:tabLst>
            </a:pPr>
            <a:endParaRPr lang="en-US" altLang="zh-CN" dirty="0" smtClean="0">
              <a:solidFill>
                <a:srgbClr val="1F497D"/>
              </a:solidFill>
              <a:latin typeface="Gill Sans MT" pitchFamily="18" charset="0"/>
              <a:cs typeface="Gill Sans MT" pitchFamily="18" charset="0"/>
            </a:endParaRPr>
          </a:p>
          <a:p>
            <a:endParaRPr lang="en-US" dirty="0"/>
          </a:p>
        </p:txBody>
      </p:sp>
    </p:spTree>
    <p:extLst>
      <p:ext uri="{BB962C8B-B14F-4D97-AF65-F5344CB8AC3E}">
        <p14:creationId xmlns:p14="http://schemas.microsoft.com/office/powerpoint/2010/main" val="2976659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19284" y="0"/>
            <a:ext cx="9144000" cy="2387600"/>
          </a:xfrm>
        </p:spPr>
        <p:txBody>
          <a:bodyPr>
            <a:normAutofit/>
          </a:bodyPr>
          <a:lstStyle/>
          <a:p>
            <a:r>
              <a:rPr lang="en-US" sz="7200" dirty="0" smtClean="0">
                <a:solidFill>
                  <a:schemeClr val="accent1"/>
                </a:solidFill>
                <a:latin typeface="+mn-lt"/>
                <a:ea typeface="Verdana" panose="020B0604030504040204" pitchFamily="34" charset="0"/>
                <a:cs typeface="Verdana" panose="020B0604030504040204" pitchFamily="34" charset="0"/>
              </a:rPr>
              <a:t>Part I. (2011)</a:t>
            </a:r>
            <a:endParaRPr lang="en-US" sz="7200" dirty="0">
              <a:solidFill>
                <a:schemeClr val="accent1"/>
              </a:solidFill>
              <a:latin typeface="+mn-lt"/>
              <a:ea typeface="Verdana" panose="020B0604030504040204" pitchFamily="34" charset="0"/>
              <a:cs typeface="Verdana" panose="020B0604030504040204" pitchFamily="34" charset="0"/>
            </a:endParaRPr>
          </a:p>
        </p:txBody>
      </p:sp>
      <p:sp>
        <p:nvSpPr>
          <p:cNvPr id="5" name="Subtitle 4"/>
          <p:cNvSpPr>
            <a:spLocks noGrp="1"/>
          </p:cNvSpPr>
          <p:nvPr>
            <p:ph type="subTitle" idx="1"/>
          </p:nvPr>
        </p:nvSpPr>
        <p:spPr>
          <a:xfrm>
            <a:off x="1469409" y="2892355"/>
            <a:ext cx="9144000" cy="1655762"/>
          </a:xfrm>
        </p:spPr>
        <p:txBody>
          <a:bodyPr>
            <a:noAutofit/>
          </a:bodyPr>
          <a:lstStyle/>
          <a:p>
            <a:r>
              <a:rPr lang="en-US" sz="6000" dirty="0" smtClean="0">
                <a:solidFill>
                  <a:schemeClr val="accent1"/>
                </a:solidFill>
              </a:rPr>
              <a:t>Discovering Firefox, </a:t>
            </a:r>
          </a:p>
          <a:p>
            <a:r>
              <a:rPr lang="en-US" sz="6000" dirty="0" smtClean="0">
                <a:solidFill>
                  <a:schemeClr val="accent1"/>
                </a:solidFill>
              </a:rPr>
              <a:t>And my first contribution!</a:t>
            </a:r>
            <a:endParaRPr lang="en-US" sz="6000" dirty="0">
              <a:solidFill>
                <a:schemeClr val="accent1"/>
              </a:solidFill>
            </a:endParaRPr>
          </a:p>
        </p:txBody>
      </p:sp>
    </p:spTree>
    <p:extLst>
      <p:ext uri="{BB962C8B-B14F-4D97-AF65-F5344CB8AC3E}">
        <p14:creationId xmlns:p14="http://schemas.microsoft.com/office/powerpoint/2010/main" val="11056769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sz="4800" b="1" dirty="0" smtClean="0">
                <a:solidFill>
                  <a:schemeClr val="accent1"/>
                </a:solidFill>
              </a:rPr>
              <a:t>Fedora</a:t>
            </a:r>
            <a:r>
              <a:rPr lang="en-US" dirty="0" smtClean="0"/>
              <a:t> </a:t>
            </a:r>
            <a:endParaRPr lang="en-US" dirty="0"/>
          </a:p>
        </p:txBody>
      </p:sp>
      <p:sp>
        <p:nvSpPr>
          <p:cNvPr id="3" name="Content Placeholder 2"/>
          <p:cNvSpPr>
            <a:spLocks noGrp="1"/>
          </p:cNvSpPr>
          <p:nvPr>
            <p:ph idx="1"/>
          </p:nvPr>
        </p:nvSpPr>
        <p:spPr>
          <a:xfrm>
            <a:off x="600501" y="1325563"/>
            <a:ext cx="10753299" cy="4788634"/>
          </a:xfrm>
        </p:spPr>
        <p:txBody>
          <a:bodyPr>
            <a:normAutofit/>
          </a:bodyPr>
          <a:lstStyle/>
          <a:p>
            <a:r>
              <a:rPr lang="en-US" dirty="0" smtClean="0">
                <a:solidFill>
                  <a:schemeClr val="accent1"/>
                </a:solidFill>
              </a:rPr>
              <a:t>Fedora Easy Fix Page : All </a:t>
            </a:r>
            <a:r>
              <a:rPr lang="en-US" dirty="0">
                <a:solidFill>
                  <a:schemeClr val="accent1"/>
                </a:solidFill>
              </a:rPr>
              <a:t>the easy fixes you can get started </a:t>
            </a:r>
            <a:r>
              <a:rPr lang="en-US" dirty="0" smtClean="0">
                <a:solidFill>
                  <a:schemeClr val="accent1"/>
                </a:solidFill>
              </a:rPr>
              <a:t>with</a:t>
            </a:r>
          </a:p>
          <a:p>
            <a:pPr marL="0" indent="0">
              <a:buNone/>
            </a:pPr>
            <a:r>
              <a:rPr lang="en-US" dirty="0" smtClean="0">
                <a:solidFill>
                  <a:schemeClr val="accent1"/>
                </a:solidFill>
              </a:rPr>
              <a:t>   Link - http</a:t>
            </a:r>
            <a:r>
              <a:rPr lang="en-US" dirty="0">
                <a:solidFill>
                  <a:schemeClr val="accent1"/>
                </a:solidFill>
              </a:rPr>
              <a:t>://fedoraproject.org/easyfix</a:t>
            </a:r>
            <a:r>
              <a:rPr lang="en-US" dirty="0" smtClean="0">
                <a:solidFill>
                  <a:schemeClr val="accent1"/>
                </a:solidFill>
              </a:rPr>
              <a:t>/</a:t>
            </a:r>
          </a:p>
          <a:p>
            <a:pPr marL="0" indent="0">
              <a:buNone/>
            </a:pPr>
            <a:endParaRPr lang="en-US" dirty="0">
              <a:solidFill>
                <a:schemeClr val="accent1"/>
              </a:solidFill>
            </a:endParaRPr>
          </a:p>
          <a:p>
            <a:r>
              <a:rPr lang="en-US" dirty="0">
                <a:solidFill>
                  <a:schemeClr val="accent1"/>
                </a:solidFill>
              </a:rPr>
              <a:t>Fedora Infrastructure </a:t>
            </a:r>
            <a:r>
              <a:rPr lang="en-US" dirty="0" smtClean="0">
                <a:solidFill>
                  <a:schemeClr val="accent1"/>
                </a:solidFill>
              </a:rPr>
              <a:t>repositories </a:t>
            </a:r>
            <a:r>
              <a:rPr lang="en-US" dirty="0">
                <a:solidFill>
                  <a:schemeClr val="accent1"/>
                </a:solidFill>
              </a:rPr>
              <a:t>contain some easy fixes. Look for the </a:t>
            </a:r>
            <a:r>
              <a:rPr lang="en-US" i="1" dirty="0" err="1">
                <a:solidFill>
                  <a:schemeClr val="accent1"/>
                </a:solidFill>
              </a:rPr>
              <a:t>EasyFix</a:t>
            </a:r>
            <a:r>
              <a:rPr lang="en-US" dirty="0">
                <a:solidFill>
                  <a:schemeClr val="accent1"/>
                </a:solidFill>
              </a:rPr>
              <a:t> label in the repository issues section.</a:t>
            </a:r>
            <a:r>
              <a:rPr lang="en-US" dirty="0"/>
              <a:t> </a:t>
            </a:r>
            <a:endParaRPr lang="en-US" dirty="0" smtClean="0"/>
          </a:p>
          <a:p>
            <a:pPr marL="0" indent="0">
              <a:buNone/>
            </a:pPr>
            <a:r>
              <a:rPr lang="en-US" dirty="0" smtClean="0">
                <a:solidFill>
                  <a:schemeClr val="accent1"/>
                </a:solidFill>
              </a:rPr>
              <a:t>   Link </a:t>
            </a:r>
            <a:r>
              <a:rPr lang="en-US" dirty="0">
                <a:solidFill>
                  <a:schemeClr val="accent1"/>
                </a:solidFill>
              </a:rPr>
              <a:t>- https://github.com/fedora-infra</a:t>
            </a:r>
            <a:endParaRPr lang="en-US" dirty="0" smtClean="0">
              <a:solidFill>
                <a:schemeClr val="accent1"/>
              </a:solidFill>
            </a:endParaRPr>
          </a:p>
        </p:txBody>
      </p:sp>
    </p:spTree>
    <p:extLst>
      <p:ext uri="{BB962C8B-B14F-4D97-AF65-F5344CB8AC3E}">
        <p14:creationId xmlns:p14="http://schemas.microsoft.com/office/powerpoint/2010/main" val="1847551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886"/>
            <a:ext cx="10515600" cy="1325563"/>
          </a:xfrm>
        </p:spPr>
        <p:txBody>
          <a:bodyPr/>
          <a:lstStyle/>
          <a:p>
            <a:r>
              <a:rPr lang="en-US" b="1" dirty="0" smtClean="0">
                <a:solidFill>
                  <a:schemeClr val="accent1"/>
                </a:solidFill>
              </a:rPr>
              <a:t>KDE</a:t>
            </a:r>
            <a:endParaRPr lang="en-US" b="1" dirty="0">
              <a:solidFill>
                <a:schemeClr val="accent1"/>
              </a:solidFill>
            </a:endParaRPr>
          </a:p>
        </p:txBody>
      </p:sp>
      <p:sp>
        <p:nvSpPr>
          <p:cNvPr id="3" name="Content Placeholder 2"/>
          <p:cNvSpPr>
            <a:spLocks noGrp="1"/>
          </p:cNvSpPr>
          <p:nvPr>
            <p:ph idx="1"/>
          </p:nvPr>
        </p:nvSpPr>
        <p:spPr>
          <a:xfrm>
            <a:off x="838200" y="1813517"/>
            <a:ext cx="10515600" cy="4351338"/>
          </a:xfrm>
        </p:spPr>
        <p:txBody>
          <a:bodyPr/>
          <a:lstStyle/>
          <a:p>
            <a:pPr fontAlgn="base"/>
            <a:r>
              <a:rPr lang="en-US" dirty="0">
                <a:solidFill>
                  <a:schemeClr val="accent1"/>
                </a:solidFill>
              </a:rPr>
              <a:t>If you want to start contributing to KDE, look out for the </a:t>
            </a:r>
            <a:r>
              <a:rPr lang="en-US" b="1" dirty="0">
                <a:solidFill>
                  <a:schemeClr val="accent1"/>
                </a:solidFill>
              </a:rPr>
              <a:t>Junior Jobs</a:t>
            </a:r>
            <a:r>
              <a:rPr lang="en-US" dirty="0">
                <a:solidFill>
                  <a:schemeClr val="accent1"/>
                </a:solidFill>
              </a:rPr>
              <a:t> tag. Like each organization KDE too contains a section on how to get started with the KDE projects.</a:t>
            </a:r>
          </a:p>
          <a:p>
            <a:pPr fontAlgn="base"/>
            <a:r>
              <a:rPr lang="en-US" dirty="0">
                <a:solidFill>
                  <a:schemeClr val="accent1"/>
                </a:solidFill>
              </a:rPr>
              <a:t>Getting Started - http://techbase.kde.org/Contribute</a:t>
            </a:r>
          </a:p>
          <a:p>
            <a:pPr fontAlgn="base"/>
            <a:r>
              <a:rPr lang="en-US" dirty="0">
                <a:solidFill>
                  <a:schemeClr val="accent1"/>
                </a:solidFill>
              </a:rPr>
              <a:t>Building a KDE Application - http://techbase.kde.org/Getting_Started/Build</a:t>
            </a:r>
          </a:p>
          <a:p>
            <a:pPr fontAlgn="base"/>
            <a:r>
              <a:rPr lang="en-US" dirty="0">
                <a:solidFill>
                  <a:schemeClr val="accent1"/>
                </a:solidFill>
              </a:rPr>
              <a:t>KDE Guide for a new contributor - http://flossmanuals.net/kde-guide/</a:t>
            </a:r>
          </a:p>
          <a:p>
            <a:pPr fontAlgn="base"/>
            <a:r>
              <a:rPr lang="en-US" dirty="0">
                <a:solidFill>
                  <a:schemeClr val="accent1"/>
                </a:solidFill>
              </a:rPr>
              <a:t>IRC - #</a:t>
            </a:r>
            <a:r>
              <a:rPr lang="en-US" dirty="0" err="1">
                <a:solidFill>
                  <a:schemeClr val="accent1"/>
                </a:solidFill>
              </a:rPr>
              <a:t>kde-devel</a:t>
            </a:r>
            <a:r>
              <a:rPr lang="en-US" dirty="0">
                <a:solidFill>
                  <a:schemeClr val="accent1"/>
                </a:solidFill>
              </a:rPr>
              <a:t> on </a:t>
            </a:r>
            <a:r>
              <a:rPr lang="en-US" dirty="0" err="1">
                <a:solidFill>
                  <a:schemeClr val="accent1"/>
                </a:solidFill>
              </a:rPr>
              <a:t>Freenode</a:t>
            </a:r>
            <a:endParaRPr lang="en-US" dirty="0">
              <a:solidFill>
                <a:schemeClr val="accent1"/>
              </a:solidFill>
            </a:endParaRPr>
          </a:p>
          <a:p>
            <a:pPr fontAlgn="base"/>
            <a:r>
              <a:rPr lang="en-US" dirty="0">
                <a:solidFill>
                  <a:schemeClr val="accent1"/>
                </a:solidFill>
              </a:rPr>
              <a:t>Mailing List - https://mail.kde.org/mailman/listinfo/kde-devel</a:t>
            </a:r>
          </a:p>
          <a:p>
            <a:endParaRPr lang="en-US" dirty="0"/>
          </a:p>
        </p:txBody>
      </p:sp>
    </p:spTree>
    <p:extLst>
      <p:ext uri="{BB962C8B-B14F-4D97-AF65-F5344CB8AC3E}">
        <p14:creationId xmlns:p14="http://schemas.microsoft.com/office/powerpoint/2010/main" val="3144721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1325563"/>
          </a:xfrm>
        </p:spPr>
        <p:txBody>
          <a:bodyPr/>
          <a:lstStyle/>
          <a:p>
            <a:pPr algn="ctr"/>
            <a:r>
              <a:rPr lang="en-US" b="1" dirty="0" smtClean="0">
                <a:solidFill>
                  <a:schemeClr val="accent1"/>
                </a:solidFill>
              </a:rPr>
              <a:t>OpenStack</a:t>
            </a:r>
            <a:endParaRPr lang="en-US" b="1" dirty="0">
              <a:solidFill>
                <a:schemeClr val="accent1"/>
              </a:solidFill>
            </a:endParaRPr>
          </a:p>
        </p:txBody>
      </p:sp>
      <p:sp>
        <p:nvSpPr>
          <p:cNvPr id="3" name="Content Placeholder 2"/>
          <p:cNvSpPr>
            <a:spLocks noGrp="1"/>
          </p:cNvSpPr>
          <p:nvPr>
            <p:ph idx="1"/>
          </p:nvPr>
        </p:nvSpPr>
        <p:spPr>
          <a:xfrm>
            <a:off x="723331" y="1307010"/>
            <a:ext cx="10630469" cy="5216620"/>
          </a:xfrm>
        </p:spPr>
        <p:txBody>
          <a:bodyPr>
            <a:normAutofit fontScale="92500"/>
          </a:bodyPr>
          <a:lstStyle/>
          <a:p>
            <a:pPr fontAlgn="base"/>
            <a:r>
              <a:rPr lang="en-US" dirty="0">
                <a:solidFill>
                  <a:schemeClr val="accent1"/>
                </a:solidFill>
              </a:rPr>
              <a:t>OpenStack is also a great project to start with. The OpenStack project is divided into various components: Swift, Glance, Nova, Horizon, </a:t>
            </a:r>
            <a:r>
              <a:rPr lang="en-US" dirty="0" smtClean="0">
                <a:solidFill>
                  <a:schemeClr val="accent1"/>
                </a:solidFill>
              </a:rPr>
              <a:t>Keystone.</a:t>
            </a:r>
          </a:p>
          <a:p>
            <a:pPr fontAlgn="base"/>
            <a:r>
              <a:rPr lang="en-US" dirty="0" smtClean="0">
                <a:solidFill>
                  <a:schemeClr val="accent1"/>
                </a:solidFill>
              </a:rPr>
              <a:t>OpenStack </a:t>
            </a:r>
            <a:r>
              <a:rPr lang="en-US" dirty="0">
                <a:solidFill>
                  <a:schemeClr val="accent1"/>
                </a:solidFill>
              </a:rPr>
              <a:t>Wiki Main page- https://wiki.openstack.org/wiki/Main_Page</a:t>
            </a:r>
          </a:p>
          <a:p>
            <a:pPr fontAlgn="base"/>
            <a:r>
              <a:rPr lang="en-US" dirty="0">
                <a:solidFill>
                  <a:schemeClr val="accent1"/>
                </a:solidFill>
              </a:rPr>
              <a:t>Each Component page contains the link to repository, bug tracker(Launchpad), Documentation etc. OpenStack call their beginner bugs as "</a:t>
            </a:r>
            <a:r>
              <a:rPr lang="en-US" b="1" dirty="0">
                <a:solidFill>
                  <a:schemeClr val="accent1"/>
                </a:solidFill>
              </a:rPr>
              <a:t>Low Hanging Fruit</a:t>
            </a:r>
            <a:r>
              <a:rPr lang="en-US" dirty="0">
                <a:solidFill>
                  <a:schemeClr val="accent1"/>
                </a:solidFill>
              </a:rPr>
              <a:t>".</a:t>
            </a:r>
          </a:p>
          <a:p>
            <a:pPr fontAlgn="base"/>
            <a:r>
              <a:rPr lang="en-US" dirty="0">
                <a:solidFill>
                  <a:schemeClr val="accent1"/>
                </a:solidFill>
              </a:rPr>
              <a:t>Getting Started - https://wiki.openstack.org/wiki/How_To_Contribute</a:t>
            </a:r>
          </a:p>
          <a:p>
            <a:pPr fontAlgn="base"/>
            <a:r>
              <a:rPr lang="en-US" dirty="0">
                <a:solidFill>
                  <a:schemeClr val="accent1"/>
                </a:solidFill>
              </a:rPr>
              <a:t>If you are a developer -https://wiki.openstack.org/wiki/How_To_Contribute#If_you.27re_a_developer</a:t>
            </a:r>
          </a:p>
          <a:p>
            <a:pPr fontAlgn="base"/>
            <a:r>
              <a:rPr lang="en-US" dirty="0">
                <a:solidFill>
                  <a:schemeClr val="accent1"/>
                </a:solidFill>
              </a:rPr>
              <a:t>Documentation - docs.openstack.org</a:t>
            </a:r>
          </a:p>
          <a:p>
            <a:pPr fontAlgn="base"/>
            <a:r>
              <a:rPr lang="en-US" dirty="0">
                <a:solidFill>
                  <a:schemeClr val="accent1"/>
                </a:solidFill>
              </a:rPr>
              <a:t>IRC - #openstack-101, #</a:t>
            </a:r>
            <a:r>
              <a:rPr lang="en-US" dirty="0" err="1">
                <a:solidFill>
                  <a:schemeClr val="accent1"/>
                </a:solidFill>
              </a:rPr>
              <a:t>openstack</a:t>
            </a:r>
            <a:r>
              <a:rPr lang="en-US" dirty="0">
                <a:solidFill>
                  <a:schemeClr val="accent1"/>
                </a:solidFill>
              </a:rPr>
              <a:t> on </a:t>
            </a:r>
            <a:r>
              <a:rPr lang="en-US" dirty="0" err="1">
                <a:solidFill>
                  <a:schemeClr val="accent1"/>
                </a:solidFill>
              </a:rPr>
              <a:t>Freenode</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41236172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chemeClr val="accent1"/>
                </a:solidFill>
              </a:rPr>
              <a:t>Apache</a:t>
            </a:r>
            <a:endParaRPr lang="en-US" b="1" dirty="0">
              <a:solidFill>
                <a:schemeClr val="accent1"/>
              </a:solidFill>
            </a:endParaRPr>
          </a:p>
        </p:txBody>
      </p:sp>
      <p:sp>
        <p:nvSpPr>
          <p:cNvPr id="3" name="Content Placeholder 2"/>
          <p:cNvSpPr>
            <a:spLocks noGrp="1"/>
          </p:cNvSpPr>
          <p:nvPr>
            <p:ph idx="1"/>
          </p:nvPr>
        </p:nvSpPr>
        <p:spPr>
          <a:xfrm>
            <a:off x="838200" y="1213015"/>
            <a:ext cx="10515600" cy="4873885"/>
          </a:xfrm>
        </p:spPr>
        <p:txBody>
          <a:bodyPr/>
          <a:lstStyle/>
          <a:p>
            <a:pPr fontAlgn="base"/>
            <a:r>
              <a:rPr lang="en-US" dirty="0">
                <a:solidFill>
                  <a:schemeClr val="accent1"/>
                </a:solidFill>
              </a:rPr>
              <a:t>Apache maintains quite a number of projects</a:t>
            </a:r>
            <a:r>
              <a:rPr lang="en-US" dirty="0" smtClean="0">
                <a:solidFill>
                  <a:schemeClr val="accent1"/>
                </a:solidFill>
              </a:rPr>
              <a:t>.</a:t>
            </a:r>
          </a:p>
          <a:p>
            <a:pPr fontAlgn="base"/>
            <a:r>
              <a:rPr lang="en-US" dirty="0" smtClean="0">
                <a:solidFill>
                  <a:schemeClr val="accent1"/>
                </a:solidFill>
              </a:rPr>
              <a:t> </a:t>
            </a:r>
            <a:r>
              <a:rPr lang="en-US" dirty="0">
                <a:solidFill>
                  <a:schemeClr val="accent1"/>
                </a:solidFill>
              </a:rPr>
              <a:t>L</a:t>
            </a:r>
            <a:r>
              <a:rPr lang="en-US" dirty="0" smtClean="0">
                <a:solidFill>
                  <a:schemeClr val="accent1"/>
                </a:solidFill>
              </a:rPr>
              <a:t>ists </a:t>
            </a:r>
            <a:r>
              <a:rPr lang="en-US" dirty="0">
                <a:solidFill>
                  <a:schemeClr val="accent1"/>
                </a:solidFill>
              </a:rPr>
              <a:t>a catalog of more than 140 projects in which one can start contributing. </a:t>
            </a:r>
            <a:endParaRPr lang="en-US" dirty="0" smtClean="0">
              <a:solidFill>
                <a:schemeClr val="accent1"/>
              </a:solidFill>
            </a:endParaRPr>
          </a:p>
          <a:p>
            <a:pPr marL="0" indent="0" fontAlgn="base">
              <a:buNone/>
            </a:pPr>
            <a:r>
              <a:rPr lang="en-US" dirty="0">
                <a:solidFill>
                  <a:schemeClr val="accent1"/>
                </a:solidFill>
              </a:rPr>
              <a:t> </a:t>
            </a:r>
            <a:r>
              <a:rPr lang="en-US" dirty="0" smtClean="0">
                <a:solidFill>
                  <a:schemeClr val="accent1"/>
                </a:solidFill>
              </a:rPr>
              <a:t>  Link </a:t>
            </a:r>
            <a:r>
              <a:rPr lang="en-US" dirty="0">
                <a:solidFill>
                  <a:schemeClr val="accent1"/>
                </a:solidFill>
              </a:rPr>
              <a:t>-project.apache.org </a:t>
            </a:r>
            <a:endParaRPr lang="en-US" dirty="0" smtClean="0">
              <a:solidFill>
                <a:schemeClr val="accent1"/>
              </a:solidFill>
            </a:endParaRPr>
          </a:p>
          <a:p>
            <a:pPr fontAlgn="base"/>
            <a:r>
              <a:rPr lang="en-US" dirty="0" smtClean="0">
                <a:solidFill>
                  <a:schemeClr val="accent1"/>
                </a:solidFill>
              </a:rPr>
              <a:t>The </a:t>
            </a:r>
            <a:r>
              <a:rPr lang="en-US" dirty="0">
                <a:solidFill>
                  <a:schemeClr val="accent1"/>
                </a:solidFill>
              </a:rPr>
              <a:t>New Comers section is an easy read on how to get started </a:t>
            </a:r>
            <a:r>
              <a:rPr lang="en-US" dirty="0" smtClean="0">
                <a:solidFill>
                  <a:schemeClr val="accent1"/>
                </a:solidFill>
              </a:rPr>
              <a:t>in Apache</a:t>
            </a:r>
            <a:r>
              <a:rPr lang="en-US" dirty="0">
                <a:solidFill>
                  <a:schemeClr val="accent1"/>
                </a:solidFill>
              </a:rPr>
              <a:t>, </a:t>
            </a:r>
            <a:endParaRPr lang="en-US" dirty="0" smtClean="0">
              <a:solidFill>
                <a:schemeClr val="accent1"/>
              </a:solidFill>
            </a:endParaRPr>
          </a:p>
          <a:p>
            <a:pPr marL="0" indent="0" fontAlgn="base">
              <a:buNone/>
            </a:pPr>
            <a:r>
              <a:rPr lang="en-US" dirty="0" smtClean="0">
                <a:solidFill>
                  <a:schemeClr val="accent1"/>
                </a:solidFill>
              </a:rPr>
              <a:t>    Link -http</a:t>
            </a:r>
            <a:r>
              <a:rPr lang="en-US" dirty="0">
                <a:solidFill>
                  <a:schemeClr val="accent1"/>
                </a:solidFill>
              </a:rPr>
              <a:t>://community.apache.org/newcomers/index.html</a:t>
            </a:r>
          </a:p>
          <a:p>
            <a:pPr fontAlgn="base"/>
            <a:r>
              <a:rPr lang="en-US" dirty="0">
                <a:solidFill>
                  <a:schemeClr val="accent1"/>
                </a:solidFill>
              </a:rPr>
              <a:t>Getting Involved wit Apache Software </a:t>
            </a:r>
            <a:r>
              <a:rPr lang="en-US" dirty="0" smtClean="0">
                <a:solidFill>
                  <a:schemeClr val="accent1"/>
                </a:solidFill>
              </a:rPr>
              <a:t>Foundation</a:t>
            </a:r>
            <a:endParaRPr lang="en-US" dirty="0">
              <a:solidFill>
                <a:schemeClr val="accent1"/>
              </a:solidFill>
            </a:endParaRPr>
          </a:p>
          <a:p>
            <a:pPr marL="0" indent="0" fontAlgn="base">
              <a:buNone/>
            </a:pPr>
            <a:r>
              <a:rPr lang="en-US" dirty="0" smtClean="0">
                <a:solidFill>
                  <a:schemeClr val="accent1"/>
                </a:solidFill>
              </a:rPr>
              <a:t>   Link - http</a:t>
            </a:r>
            <a:r>
              <a:rPr lang="en-US" dirty="0">
                <a:solidFill>
                  <a:schemeClr val="accent1"/>
                </a:solidFill>
              </a:rPr>
              <a:t>://www.apache.org/foundation/getinvolved.html</a:t>
            </a:r>
          </a:p>
          <a:p>
            <a:pPr marL="0" indent="0">
              <a:buNone/>
            </a:pPr>
            <a:endParaRPr lang="en-US" dirty="0"/>
          </a:p>
        </p:txBody>
      </p:sp>
    </p:spTree>
    <p:extLst>
      <p:ext uri="{BB962C8B-B14F-4D97-AF65-F5344CB8AC3E}">
        <p14:creationId xmlns:p14="http://schemas.microsoft.com/office/powerpoint/2010/main" val="3233874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solidFill>
              </a:rPr>
              <a:t>Python</a:t>
            </a:r>
            <a:endParaRPr lang="en-US" b="1" dirty="0">
              <a:solidFill>
                <a:schemeClr val="accent1"/>
              </a:solidFill>
            </a:endParaRPr>
          </a:p>
        </p:txBody>
      </p:sp>
      <p:sp>
        <p:nvSpPr>
          <p:cNvPr id="3" name="Content Placeholder 2"/>
          <p:cNvSpPr>
            <a:spLocks noGrp="1"/>
          </p:cNvSpPr>
          <p:nvPr>
            <p:ph idx="1"/>
          </p:nvPr>
        </p:nvSpPr>
        <p:spPr>
          <a:xfrm>
            <a:off x="838200" y="1825624"/>
            <a:ext cx="10515600" cy="4711653"/>
          </a:xfrm>
        </p:spPr>
        <p:txBody>
          <a:bodyPr>
            <a:normAutofit/>
          </a:bodyPr>
          <a:lstStyle/>
          <a:p>
            <a:pPr fontAlgn="base"/>
            <a:r>
              <a:rPr lang="en-US" dirty="0">
                <a:solidFill>
                  <a:schemeClr val="accent1"/>
                </a:solidFill>
              </a:rPr>
              <a:t>To start with contributing with Python, just head over to the </a:t>
            </a:r>
            <a:r>
              <a:rPr lang="en-US" b="1" dirty="0">
                <a:solidFill>
                  <a:schemeClr val="accent1"/>
                </a:solidFill>
              </a:rPr>
              <a:t>Developer's </a:t>
            </a:r>
            <a:r>
              <a:rPr lang="en-US" b="1" dirty="0" smtClean="0">
                <a:solidFill>
                  <a:schemeClr val="accent1"/>
                </a:solidFill>
              </a:rPr>
              <a:t>Guide </a:t>
            </a:r>
            <a:r>
              <a:rPr lang="en-US" dirty="0" smtClean="0">
                <a:solidFill>
                  <a:schemeClr val="accent1"/>
                </a:solidFill>
              </a:rPr>
              <a:t>(</a:t>
            </a:r>
            <a:r>
              <a:rPr lang="en-US" dirty="0">
                <a:solidFill>
                  <a:schemeClr val="accent1"/>
                </a:solidFill>
              </a:rPr>
              <a:t>http://docs.python.org/devguide/ ). </a:t>
            </a:r>
            <a:endParaRPr lang="en-US" dirty="0" smtClean="0">
              <a:solidFill>
                <a:schemeClr val="accent1"/>
              </a:solidFill>
            </a:endParaRPr>
          </a:p>
          <a:p>
            <a:pPr fontAlgn="base"/>
            <a:r>
              <a:rPr lang="en-US" dirty="0" smtClean="0">
                <a:solidFill>
                  <a:schemeClr val="accent1"/>
                </a:solidFill>
              </a:rPr>
              <a:t>It </a:t>
            </a:r>
            <a:r>
              <a:rPr lang="en-US" dirty="0">
                <a:solidFill>
                  <a:schemeClr val="accent1"/>
                </a:solidFill>
              </a:rPr>
              <a:t>starts with cloning the repository in your system tell goes on to tell how can you check for the easy fixes.</a:t>
            </a:r>
          </a:p>
          <a:p>
            <a:pPr fontAlgn="base"/>
            <a:r>
              <a:rPr lang="en-US" dirty="0">
                <a:solidFill>
                  <a:schemeClr val="accent1"/>
                </a:solidFill>
              </a:rPr>
              <a:t>The developer guide mentions that how can you start with making documentation fixes, then move up to fix small bugs. Once you get acquainted you can start taking up easy bugs.</a:t>
            </a:r>
          </a:p>
          <a:p>
            <a:pPr fontAlgn="base"/>
            <a:r>
              <a:rPr lang="en-US" dirty="0">
                <a:solidFill>
                  <a:schemeClr val="accent1"/>
                </a:solidFill>
              </a:rPr>
              <a:t>READ: http://docs.python.org/devguide/fixingissues.html</a:t>
            </a:r>
          </a:p>
          <a:p>
            <a:pPr fontAlgn="base"/>
            <a:r>
              <a:rPr lang="en-US" dirty="0">
                <a:solidFill>
                  <a:schemeClr val="accent1"/>
                </a:solidFill>
              </a:rPr>
              <a:t>Issue Tracker: http://bugs.python.org/</a:t>
            </a:r>
          </a:p>
          <a:p>
            <a:pPr fontAlgn="base"/>
            <a:r>
              <a:rPr lang="en-US" dirty="0">
                <a:solidFill>
                  <a:schemeClr val="accent1"/>
                </a:solidFill>
              </a:rPr>
              <a:t>Easy Issues: http://goo.gl/NzJuDp</a:t>
            </a:r>
          </a:p>
          <a:p>
            <a:endParaRPr lang="en-US" dirty="0"/>
          </a:p>
        </p:txBody>
      </p:sp>
    </p:spTree>
    <p:extLst>
      <p:ext uri="{BB962C8B-B14F-4D97-AF65-F5344CB8AC3E}">
        <p14:creationId xmlns:p14="http://schemas.microsoft.com/office/powerpoint/2010/main" val="28481321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solidFill>
                  <a:schemeClr val="accent1"/>
                </a:solidFill>
              </a:rPr>
              <a:t>Once you start contributing, you start interacting to people via IRC, mailing lists. </a:t>
            </a:r>
            <a:endParaRPr lang="en-US" sz="3200" dirty="0" smtClean="0">
              <a:solidFill>
                <a:schemeClr val="accent1"/>
              </a:solidFill>
            </a:endParaRPr>
          </a:p>
          <a:p>
            <a:r>
              <a:rPr lang="en-US" sz="3200" dirty="0">
                <a:solidFill>
                  <a:schemeClr val="accent1"/>
                </a:solidFill>
              </a:rPr>
              <a:t>G</a:t>
            </a:r>
            <a:r>
              <a:rPr lang="en-US" sz="3200" dirty="0" smtClean="0">
                <a:solidFill>
                  <a:schemeClr val="accent1"/>
                </a:solidFill>
              </a:rPr>
              <a:t>o </a:t>
            </a:r>
            <a:r>
              <a:rPr lang="en-US" sz="3200" dirty="0">
                <a:solidFill>
                  <a:schemeClr val="accent1"/>
                </a:solidFill>
              </a:rPr>
              <a:t>through the etiquette an organization follows</a:t>
            </a:r>
            <a:r>
              <a:rPr lang="en-US" sz="3200" dirty="0" smtClean="0">
                <a:solidFill>
                  <a:schemeClr val="accent1"/>
                </a:solidFill>
              </a:rPr>
              <a:t>.</a:t>
            </a:r>
          </a:p>
          <a:p>
            <a:r>
              <a:rPr lang="en-US" sz="3200" dirty="0" smtClean="0">
                <a:solidFill>
                  <a:schemeClr val="accent1"/>
                </a:solidFill>
              </a:rPr>
              <a:t> </a:t>
            </a:r>
            <a:r>
              <a:rPr lang="en-US" sz="3200" dirty="0">
                <a:solidFill>
                  <a:schemeClr val="accent1"/>
                </a:solidFill>
              </a:rPr>
              <a:t>In general roll your eyes through this presentation to get a brief of it</a:t>
            </a:r>
            <a:r>
              <a:rPr lang="en-US" sz="3200" dirty="0" smtClean="0">
                <a:solidFill>
                  <a:schemeClr val="accent1"/>
                </a:solidFill>
              </a:rPr>
              <a:t>.</a:t>
            </a:r>
          </a:p>
          <a:p>
            <a:pPr marL="0" indent="0">
              <a:buNone/>
            </a:pPr>
            <a:r>
              <a:rPr lang="en-US" sz="3200" dirty="0" smtClean="0">
                <a:solidFill>
                  <a:schemeClr val="accent1"/>
                </a:solidFill>
              </a:rPr>
              <a:t>    Link -</a:t>
            </a:r>
            <a:r>
              <a:rPr lang="en-US" sz="3200" i="1" dirty="0" smtClean="0">
                <a:solidFill>
                  <a:schemeClr val="accent1"/>
                </a:solidFill>
              </a:rPr>
              <a:t>http</a:t>
            </a:r>
            <a:r>
              <a:rPr lang="en-US" sz="3200" i="1" dirty="0">
                <a:solidFill>
                  <a:schemeClr val="accent1"/>
                </a:solidFill>
              </a:rPr>
              <a:t>://www.shakthimaan.com/downloads/glv/presentations/mailing-list-etiquette.pdf</a:t>
            </a:r>
          </a:p>
        </p:txBody>
      </p:sp>
    </p:spTree>
    <p:extLst>
      <p:ext uri="{BB962C8B-B14F-4D97-AF65-F5344CB8AC3E}">
        <p14:creationId xmlns:p14="http://schemas.microsoft.com/office/powerpoint/2010/main" val="33495398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i="1" dirty="0" smtClean="0">
                <a:solidFill>
                  <a:schemeClr val="accent1"/>
                </a:solidFill>
              </a:rPr>
              <a:t>Some cool internship and fellowship projects</a:t>
            </a:r>
            <a:endParaRPr lang="en-US" i="1" dirty="0">
              <a:solidFill>
                <a:schemeClr val="accent1"/>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2800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2"/>
            <a:ext cx="10515600" cy="1325563"/>
          </a:xfrm>
        </p:spPr>
        <p:txBody>
          <a:bodyPr>
            <a:normAutofit fontScale="90000"/>
          </a:bodyPr>
          <a:lstStyle/>
          <a:p>
            <a:pPr algn="ctr">
              <a:lnSpc>
                <a:spcPts val="4100"/>
              </a:lnSpc>
              <a:tabLst>
                <a:tab pos="685800" algn="l"/>
                <a:tab pos="3670300" algn="l"/>
              </a:tabLst>
            </a:pPr>
            <a:r>
              <a:rPr lang="en-US" altLang="zh-CN" dirty="0">
                <a:solidFill>
                  <a:schemeClr val="accent1"/>
                </a:solidFill>
                <a:latin typeface="Gill Sans MT" pitchFamily="18" charset="0"/>
                <a:cs typeface="Gill Sans MT" pitchFamily="18" charset="0"/>
              </a:rPr>
              <a:t>Shuttleworth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Foundation</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1</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Times New Roman" pitchFamily="18" charset="0"/>
              </a:rPr>
              <a:t>Year</a:t>
            </a:r>
            <a:r>
              <a:rPr lang="en-US" altLang="zh-CN" dirty="0" smtClean="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Fellowship</a:t>
            </a:r>
            <a:r>
              <a:rPr lang="en-US" altLang="zh-CN" dirty="0">
                <a:solidFill>
                  <a:schemeClr val="accent1"/>
                </a:solidFill>
                <a:latin typeface="Gill Sans MT" pitchFamily="18" charset="0"/>
                <a:cs typeface="Gill Sans MT" pitchFamily="18" charset="0"/>
              </a:rPr>
              <a:t> </a:t>
            </a:r>
            <a:r>
              <a:rPr lang="en-US" altLang="zh-CN" dirty="0" smtClean="0">
                <a:solidFill>
                  <a:schemeClr val="accent1"/>
                </a:solidFill>
                <a:latin typeface="Gill Sans MT" pitchFamily="18" charset="0"/>
                <a:cs typeface="Gill Sans MT" pitchFamily="18" charset="0"/>
              </a:rPr>
              <a:t>Program</a:t>
            </a:r>
            <a:r>
              <a:rPr lang="en-US" altLang="zh-CN" dirty="0">
                <a:solidFill>
                  <a:schemeClr val="accent1"/>
                </a:solidFill>
                <a:latin typeface="Gill Sans MT" pitchFamily="18" charset="0"/>
                <a:cs typeface="Gill Sans MT" pitchFamily="18" charset="0"/>
              </a:rPr>
              <a:t/>
            </a:r>
            <a:br>
              <a:rPr lang="en-US" altLang="zh-CN" dirty="0">
                <a:solidFill>
                  <a:schemeClr val="accent1"/>
                </a:solidFill>
                <a:latin typeface="Gill Sans MT" pitchFamily="18" charset="0"/>
                <a:cs typeface="Gill Sans MT" pitchFamily="18" charset="0"/>
              </a:rPr>
            </a:br>
            <a:endParaRPr lang="en-US" dirty="0">
              <a:solidFill>
                <a:schemeClr val="accent1"/>
              </a:solidFill>
            </a:endParaRPr>
          </a:p>
        </p:txBody>
      </p:sp>
      <p:sp>
        <p:nvSpPr>
          <p:cNvPr id="3" name="Content Placeholder 2"/>
          <p:cNvSpPr>
            <a:spLocks noGrp="1"/>
          </p:cNvSpPr>
          <p:nvPr>
            <p:ph idx="1"/>
          </p:nvPr>
        </p:nvSpPr>
        <p:spPr>
          <a:xfrm>
            <a:off x="838200" y="1472324"/>
            <a:ext cx="10515600" cy="5515330"/>
          </a:xfrm>
        </p:spPr>
        <p:txBody>
          <a:bodyPr>
            <a:normAutofit/>
          </a:bodyPr>
          <a:lstStyle/>
          <a:p>
            <a:pPr>
              <a:lnSpc>
                <a:spcPts val="3300"/>
              </a:lnSpc>
              <a:tabLst>
                <a:tab pos="685800" algn="l"/>
                <a:tab pos="3670300" algn="l"/>
              </a:tabLst>
            </a:pPr>
            <a:r>
              <a:rPr lang="en-US" altLang="zh-CN" dirty="0">
                <a:solidFill>
                  <a:schemeClr val="accent1"/>
                </a:solidFill>
                <a:latin typeface="Gill Sans MT" pitchFamily="18" charset="0"/>
                <a:cs typeface="Gill Sans MT" pitchFamily="18" charset="0"/>
              </a:rPr>
              <a:t>http://www.shuttleworthfoundation.org/funding/fellowship-programme</a:t>
            </a:r>
            <a:r>
              <a:rPr lang="en-US" altLang="zh-CN" dirty="0" smtClean="0">
                <a:solidFill>
                  <a:schemeClr val="accent1"/>
                </a:solidFill>
                <a:latin typeface="Gill Sans MT" pitchFamily="18" charset="0"/>
                <a:cs typeface="Gill Sans MT" pitchFamily="18" charset="0"/>
              </a:rPr>
              <a:t>/</a:t>
            </a:r>
            <a:endParaRPr lang="en-US" altLang="zh-CN" dirty="0">
              <a:solidFill>
                <a:schemeClr val="accent1"/>
              </a:solidFill>
            </a:endParaRPr>
          </a:p>
          <a:p>
            <a:pPr>
              <a:lnSpc>
                <a:spcPts val="3300"/>
              </a:lnSpc>
              <a:tabLst>
                <a:tab pos="685800" algn="l"/>
                <a:tab pos="3670300" algn="l"/>
              </a:tabLst>
            </a:pPr>
            <a:r>
              <a:rPr lang="en-US" altLang="zh-CN" dirty="0">
                <a:solidFill>
                  <a:schemeClr val="accent1"/>
                </a:solidFill>
                <a:latin typeface="Gill Sans MT" pitchFamily="18" charset="0"/>
                <a:cs typeface="Gill Sans MT" pitchFamily="18" charset="0"/>
              </a:rPr>
              <a:t>Does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not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have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strictly</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defined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areas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funding.</a:t>
            </a:r>
            <a:endParaRPr lang="en-US" altLang="zh-CN" dirty="0">
              <a:solidFill>
                <a:schemeClr val="accent1"/>
              </a:solidFill>
              <a:latin typeface="Gill Sans MT" pitchFamily="18" charset="0"/>
              <a:cs typeface="Gill Sans MT" pitchFamily="18" charset="0"/>
            </a:endParaRPr>
          </a:p>
          <a:p>
            <a:pPr marL="0" indent="0">
              <a:lnSpc>
                <a:spcPts val="3100"/>
              </a:lnSpc>
              <a:buNone/>
              <a:tabLst>
                <a:tab pos="685800" algn="l"/>
                <a:tab pos="3670300" algn="l"/>
              </a:tabLst>
            </a:pPr>
            <a:r>
              <a:rPr lang="en-US" altLang="zh-CN" dirty="0">
                <a:solidFill>
                  <a:schemeClr val="accent1"/>
                </a:solidFill>
                <a:latin typeface="Gill Sans MT" pitchFamily="18" charset="0"/>
                <a:cs typeface="Gill Sans MT" pitchFamily="18" charset="0"/>
              </a:rPr>
              <a:t>Suggested</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areas :- </a:t>
            </a:r>
          </a:p>
          <a:p>
            <a:pPr>
              <a:lnSpc>
                <a:spcPts val="1900"/>
              </a:lnSpc>
              <a:tabLst/>
            </a:pPr>
            <a:r>
              <a:rPr lang="en-US" altLang="zh-CN" sz="2400" dirty="0">
                <a:solidFill>
                  <a:schemeClr val="accent1"/>
                </a:solidFill>
                <a:latin typeface="Gill Sans MT" pitchFamily="18" charset="0"/>
                <a:cs typeface="Gill Sans MT" pitchFamily="18" charset="0"/>
              </a:rPr>
              <a:t>Communication</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and Analytical</a:t>
            </a:r>
            <a:r>
              <a:rPr lang="en-US" altLang="zh-CN" sz="2400" dirty="0" smtClean="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Skills</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in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Education</a:t>
            </a:r>
          </a:p>
          <a:p>
            <a:pPr>
              <a:lnSpc>
                <a:spcPts val="2400"/>
              </a:lnSpc>
              <a:tabLst/>
            </a:pPr>
            <a:r>
              <a:rPr lang="en-US" altLang="zh-CN" sz="2400" dirty="0">
                <a:solidFill>
                  <a:schemeClr val="accent1"/>
                </a:solidFill>
                <a:latin typeface="Gill Sans MT" pitchFamily="18" charset="0"/>
                <a:cs typeface="Gill Sans MT" pitchFamily="18" charset="0"/>
              </a:rPr>
              <a:t>Intellectual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Property</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Rights</a:t>
            </a:r>
          </a:p>
          <a:p>
            <a:pPr>
              <a:lnSpc>
                <a:spcPts val="2400"/>
              </a:lnSpc>
              <a:tabLst/>
            </a:pPr>
            <a:r>
              <a:rPr lang="en-US" altLang="zh-CN" sz="2400" dirty="0">
                <a:solidFill>
                  <a:schemeClr val="accent1"/>
                </a:solidFill>
                <a:latin typeface="Gill Sans MT" pitchFamily="18" charset="0"/>
                <a:cs typeface="Gill Sans MT" pitchFamily="18" charset="0"/>
              </a:rPr>
              <a:t>Open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and</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Collaborative</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Educational</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Resources</a:t>
            </a:r>
          </a:p>
          <a:p>
            <a:pPr>
              <a:lnSpc>
                <a:spcPts val="2400"/>
              </a:lnSpc>
              <a:tabLst/>
            </a:pPr>
            <a:r>
              <a:rPr lang="en-US" altLang="zh-CN" sz="2400" dirty="0">
                <a:solidFill>
                  <a:schemeClr val="accent1"/>
                </a:solidFill>
                <a:latin typeface="Gill Sans MT" pitchFamily="18" charset="0"/>
                <a:cs typeface="Gill Sans MT" pitchFamily="18" charset="0"/>
              </a:rPr>
              <a:t>Telecommunications</a:t>
            </a:r>
          </a:p>
          <a:p>
            <a:pPr>
              <a:lnSpc>
                <a:spcPts val="2400"/>
              </a:lnSpc>
              <a:tabLst/>
            </a:pPr>
            <a:r>
              <a:rPr lang="en-US" altLang="zh-CN" sz="2400" dirty="0">
                <a:solidFill>
                  <a:schemeClr val="accent1"/>
                </a:solidFill>
                <a:latin typeface="Gill Sans MT" pitchFamily="18" charset="0"/>
                <a:cs typeface="Gill Sans MT" pitchFamily="18" charset="0"/>
              </a:rPr>
              <a:t>Open</a:t>
            </a:r>
            <a:r>
              <a:rPr lang="en-US" altLang="zh-CN" sz="2400" dirty="0">
                <a:solidFill>
                  <a:schemeClr val="accent1"/>
                </a:solidFill>
                <a:latin typeface="Times New Roman" pitchFamily="18" charset="0"/>
                <a:cs typeface="Times New Roman" pitchFamily="18" charset="0"/>
              </a:rPr>
              <a:t> </a:t>
            </a:r>
            <a:r>
              <a:rPr lang="en-US" altLang="zh-CN" sz="2400" dirty="0">
                <a:solidFill>
                  <a:schemeClr val="accent1"/>
                </a:solidFill>
                <a:latin typeface="Gill Sans MT" pitchFamily="18" charset="0"/>
                <a:cs typeface="Gill Sans MT" pitchFamily="18" charset="0"/>
              </a:rPr>
              <a:t>Philanthropy</a:t>
            </a:r>
          </a:p>
          <a:p>
            <a:pPr>
              <a:lnSpc>
                <a:spcPts val="2400"/>
              </a:lnSpc>
              <a:tabLst/>
            </a:pPr>
            <a:r>
              <a:rPr lang="en-US" altLang="zh-CN" sz="2400" dirty="0">
                <a:solidFill>
                  <a:schemeClr val="accent1"/>
                </a:solidFill>
                <a:latin typeface="Gill Sans MT" pitchFamily="18" charset="0"/>
                <a:cs typeface="Gill Sans MT" pitchFamily="18" charset="0"/>
              </a:rPr>
              <a:t>Open</a:t>
            </a:r>
            <a:r>
              <a:rPr lang="en-US" altLang="zh-CN" sz="2400" dirty="0">
                <a:solidFill>
                  <a:schemeClr val="accent1"/>
                </a:solidFill>
                <a:latin typeface="Times New Roman" pitchFamily="18" charset="0"/>
                <a:cs typeface="Times New Roman" pitchFamily="18" charset="0"/>
              </a:rPr>
              <a:t> </a:t>
            </a:r>
            <a:r>
              <a:rPr lang="en-US" altLang="zh-CN" sz="2400" dirty="0" smtClean="0">
                <a:solidFill>
                  <a:schemeClr val="accent1"/>
                </a:solidFill>
                <a:latin typeface="Gill Sans MT" pitchFamily="18" charset="0"/>
                <a:cs typeface="Gill Sans MT" pitchFamily="18" charset="0"/>
              </a:rPr>
              <a:t>Science</a:t>
            </a:r>
          </a:p>
          <a:p>
            <a:pPr marL="0" indent="0">
              <a:lnSpc>
                <a:spcPts val="2400"/>
              </a:lnSpc>
              <a:buNone/>
              <a:tabLst/>
            </a:pPr>
            <a:r>
              <a:rPr lang="en-US" altLang="zh-CN" dirty="0">
                <a:solidFill>
                  <a:schemeClr val="accent1"/>
                </a:solidFill>
                <a:latin typeface="Gill Sans MT" pitchFamily="18" charset="0"/>
                <a:cs typeface="Gill Sans MT" pitchFamily="18" charset="0"/>
              </a:rPr>
              <a:t>work</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from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where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you</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are!</a:t>
            </a:r>
            <a:endParaRPr lang="en-US" altLang="zh-CN" dirty="0">
              <a:solidFill>
                <a:schemeClr val="accent1"/>
              </a:solidFill>
              <a:latin typeface="Gill Sans MT" pitchFamily="18" charset="0"/>
              <a:cs typeface="Gill Sans MT" pitchFamily="18" charset="0"/>
            </a:endParaRPr>
          </a:p>
          <a:p>
            <a:pPr>
              <a:lnSpc>
                <a:spcPts val="3100"/>
              </a:lnSpc>
              <a:tabLst>
                <a:tab pos="685800" algn="l"/>
                <a:tab pos="3670300" algn="l"/>
              </a:tabLst>
            </a:pPr>
            <a:endParaRPr lang="en-US" altLang="zh-CN" dirty="0">
              <a:solidFill>
                <a:schemeClr val="accent1"/>
              </a:solidFill>
              <a:latin typeface="Gill Sans MT" pitchFamily="18" charset="0"/>
              <a:cs typeface="Gill Sans MT" pitchFamily="18" charset="0"/>
            </a:endParaRPr>
          </a:p>
          <a:p>
            <a:endParaRPr lang="en-US" dirty="0"/>
          </a:p>
        </p:txBody>
      </p:sp>
    </p:spTree>
    <p:extLst>
      <p:ext uri="{BB962C8B-B14F-4D97-AF65-F5344CB8AC3E}">
        <p14:creationId xmlns:p14="http://schemas.microsoft.com/office/powerpoint/2010/main" val="28998962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5"/>
            <a:ext cx="10515600" cy="1325563"/>
          </a:xfrm>
        </p:spPr>
        <p:txBody>
          <a:bodyPr/>
          <a:lstStyle/>
          <a:p>
            <a:r>
              <a:rPr lang="en-US" altLang="zh-CN" dirty="0">
                <a:solidFill>
                  <a:schemeClr val="accent1"/>
                </a:solidFill>
                <a:latin typeface="Gill Sans MT" pitchFamily="18" charset="0"/>
                <a:cs typeface="Gill Sans MT" pitchFamily="18" charset="0"/>
              </a:rPr>
              <a:t>Internship</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FSF</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zh-CN" dirty="0">
                <a:solidFill>
                  <a:schemeClr val="accent1"/>
                </a:solidFill>
                <a:latin typeface="Gill Sans MT" pitchFamily="18" charset="0"/>
                <a:cs typeface="Gill Sans MT" pitchFamily="18" charset="0"/>
              </a:rPr>
              <a:t>http://www.fsf.org/volunteer/internships</a:t>
            </a:r>
            <a:endParaRPr lang="en-US" altLang="zh-CN" dirty="0">
              <a:solidFill>
                <a:schemeClr val="accent1"/>
              </a:solidFill>
              <a:latin typeface="Gill Sans MT" pitchFamily="18" charset="0"/>
              <a:cs typeface="Gill Sans MT" pitchFamily="18" charset="0"/>
              <a:hlinkClick r:id="rId2"/>
            </a:endParaRPr>
          </a:p>
          <a:p>
            <a:pPr marL="0" indent="0">
              <a:buNone/>
            </a:pPr>
            <a:endParaRPr lang="en-US" dirty="0"/>
          </a:p>
          <a:p>
            <a:pPr>
              <a:lnSpc>
                <a:spcPts val="2500"/>
              </a:lnSpc>
              <a:tabLst/>
            </a:pPr>
            <a:r>
              <a:rPr lang="en-US" altLang="zh-CN" dirty="0">
                <a:solidFill>
                  <a:schemeClr val="accent1"/>
                </a:solidFill>
                <a:latin typeface="Gill Sans MT" pitchFamily="18" charset="0"/>
                <a:cs typeface="Gill Sans MT" pitchFamily="18" charset="0"/>
              </a:rPr>
              <a:t>FSF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sponsors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the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GNU</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project</a:t>
            </a:r>
          </a:p>
          <a:p>
            <a:pPr>
              <a:lnSpc>
                <a:spcPts val="3100"/>
              </a:lnSpc>
              <a:tabLst/>
            </a:pPr>
            <a:r>
              <a:rPr lang="en-US" altLang="zh-CN" dirty="0">
                <a:solidFill>
                  <a:schemeClr val="accent1"/>
                </a:solidFill>
                <a:latin typeface="Gill Sans MT" pitchFamily="18" charset="0"/>
                <a:cs typeface="Gill Sans MT" pitchFamily="18" charset="0"/>
              </a:rPr>
              <a:t>Chance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work</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with</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team</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who</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writes</a:t>
            </a:r>
            <a:r>
              <a:rPr lang="en-US" altLang="zh-CN" dirty="0">
                <a:solidFill>
                  <a:schemeClr val="accent1"/>
                </a:solidFill>
                <a:latin typeface="Times New Roman" pitchFamily="18" charset="0"/>
                <a:cs typeface="Times New Roman" pitchFamily="18" charset="0"/>
              </a:rPr>
              <a:t> </a:t>
            </a:r>
            <a:r>
              <a:rPr lang="en-US" altLang="zh-CN" dirty="0" err="1">
                <a:solidFill>
                  <a:schemeClr val="accent1"/>
                </a:solidFill>
                <a:latin typeface="Gill Sans MT" pitchFamily="18" charset="0"/>
                <a:cs typeface="Gill Sans MT" pitchFamily="18" charset="0"/>
              </a:rPr>
              <a:t>gcc,gdb,emacs</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and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many</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cool projects</a:t>
            </a:r>
            <a:r>
              <a:rPr lang="en-US" altLang="zh-CN" dirty="0">
                <a:solidFill>
                  <a:schemeClr val="accent1"/>
                </a:solidFill>
                <a:latin typeface="Gill Sans MT" pitchFamily="18" charset="0"/>
                <a:cs typeface="Gill Sans MT" pitchFamily="18" charset="0"/>
              </a:rPr>
              <a:t>.</a:t>
            </a:r>
          </a:p>
          <a:p>
            <a:pPr>
              <a:lnSpc>
                <a:spcPts val="3100"/>
              </a:lnSpc>
              <a:tabLst/>
            </a:pPr>
            <a:r>
              <a:rPr lang="en-US" altLang="zh-CN" dirty="0">
                <a:solidFill>
                  <a:schemeClr val="accent1"/>
                </a:solidFill>
                <a:latin typeface="Gill Sans MT" pitchFamily="18" charset="0"/>
                <a:cs typeface="Gill Sans MT" pitchFamily="18" charset="0"/>
              </a:rPr>
              <a:t>Work</a:t>
            </a:r>
            <a:r>
              <a:rPr lang="en-US" altLang="zh-CN" dirty="0">
                <a:solidFill>
                  <a:schemeClr val="accent1"/>
                </a:solidFill>
                <a:latin typeface="Times New Roman" pitchFamily="18" charset="0"/>
                <a:cs typeface="Times New Roman" pitchFamily="18" charset="0"/>
              </a:rPr>
              <a:t> </a:t>
            </a:r>
            <a:r>
              <a:rPr lang="en-US" altLang="zh-CN" dirty="0" smtClean="0">
                <a:solidFill>
                  <a:schemeClr val="accent1"/>
                </a:solidFill>
                <a:latin typeface="Gill Sans MT" pitchFamily="18" charset="0"/>
                <a:cs typeface="Gill Sans MT" pitchFamily="18" charset="0"/>
              </a:rPr>
              <a:t>remotely.</a:t>
            </a:r>
            <a:endParaRPr lang="en-US" altLang="zh-CN" dirty="0">
              <a:solidFill>
                <a:schemeClr val="accent1"/>
              </a:solidFill>
              <a:latin typeface="Gill Sans MT" pitchFamily="18" charset="0"/>
              <a:cs typeface="Gill Sans MT" pitchFamily="18" charset="0"/>
            </a:endParaRPr>
          </a:p>
          <a:p>
            <a:pPr>
              <a:lnSpc>
                <a:spcPts val="3100"/>
              </a:lnSpc>
              <a:tabLst/>
            </a:pPr>
            <a:r>
              <a:rPr lang="en-US" altLang="zh-CN" dirty="0">
                <a:solidFill>
                  <a:schemeClr val="accent1"/>
                </a:solidFill>
                <a:latin typeface="Gill Sans MT" pitchFamily="18" charset="0"/>
                <a:cs typeface="Gill Sans MT" pitchFamily="18" charset="0"/>
              </a:rPr>
              <a:t>Unpaid</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but</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value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of</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experience</a:t>
            </a:r>
            <a:r>
              <a:rPr lang="en-US" altLang="zh-CN" dirty="0">
                <a:solidFill>
                  <a:schemeClr val="accent1"/>
                </a:solidFill>
                <a:latin typeface="Times New Roman" pitchFamily="18" charset="0"/>
                <a:cs typeface="Times New Roman" pitchFamily="18" charset="0"/>
              </a:rPr>
              <a:t> </a:t>
            </a:r>
            <a:r>
              <a:rPr lang="en-US" altLang="zh-CN" dirty="0">
                <a:solidFill>
                  <a:schemeClr val="accent1"/>
                </a:solidFill>
                <a:latin typeface="Gill Sans MT" pitchFamily="18" charset="0"/>
                <a:cs typeface="Gill Sans MT" pitchFamily="18" charset="0"/>
              </a:rPr>
              <a:t>counts.</a:t>
            </a:r>
          </a:p>
          <a:p>
            <a:endParaRPr lang="en-US" dirty="0"/>
          </a:p>
        </p:txBody>
      </p:sp>
    </p:spTree>
    <p:extLst>
      <p:ext uri="{BB962C8B-B14F-4D97-AF65-F5344CB8AC3E}">
        <p14:creationId xmlns:p14="http://schemas.microsoft.com/office/powerpoint/2010/main" val="15107761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9"/>
            <a:ext cx="10515600" cy="1325563"/>
          </a:xfrm>
        </p:spPr>
        <p:txBody>
          <a:bodyPr/>
          <a:lstStyle/>
          <a:p>
            <a:r>
              <a:rPr lang="en-US" dirty="0" smtClean="0">
                <a:solidFill>
                  <a:schemeClr val="accent1"/>
                </a:solidFill>
              </a:rPr>
              <a:t>Google Summer of Code</a:t>
            </a:r>
            <a:endParaRPr lang="en-US" dirty="0">
              <a:solidFill>
                <a:schemeClr val="accent1"/>
              </a:solidFill>
            </a:endParaRPr>
          </a:p>
        </p:txBody>
      </p:sp>
      <p:sp>
        <p:nvSpPr>
          <p:cNvPr id="3" name="Content Placeholder 2"/>
          <p:cNvSpPr>
            <a:spLocks noGrp="1"/>
          </p:cNvSpPr>
          <p:nvPr>
            <p:ph idx="1"/>
          </p:nvPr>
        </p:nvSpPr>
        <p:spPr>
          <a:xfrm>
            <a:off x="838200" y="1540562"/>
            <a:ext cx="10515600" cy="4351338"/>
          </a:xfrm>
        </p:spPr>
        <p:txBody>
          <a:bodyPr>
            <a:normAutofit fontScale="25000" lnSpcReduction="20000"/>
          </a:bodyPr>
          <a:lstStyle/>
          <a:p>
            <a:pPr>
              <a:lnSpc>
                <a:spcPts val="3700"/>
              </a:lnSpc>
              <a:tabLst>
                <a:tab pos="368300" algn="l"/>
                <a:tab pos="2209800" algn="l"/>
              </a:tabLst>
            </a:pPr>
            <a:r>
              <a:rPr lang="en-US" altLang="zh-CN" sz="11200" dirty="0">
                <a:solidFill>
                  <a:schemeClr val="accent1"/>
                </a:solidFill>
                <a:latin typeface="Gill Sans MT" pitchFamily="18" charset="0"/>
                <a:cs typeface="Gill Sans MT" pitchFamily="18" charset="0"/>
              </a:rPr>
              <a:t>Offers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student</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developers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stipends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to</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write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code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for</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various</a:t>
            </a:r>
            <a:r>
              <a:rPr lang="en-US" altLang="zh-CN" sz="11200" dirty="0">
                <a:solidFill>
                  <a:schemeClr val="accent1"/>
                </a:solidFill>
                <a:latin typeface="Times New Roman" pitchFamily="18" charset="0"/>
                <a:cs typeface="Times New Roman" pitchFamily="18" charset="0"/>
              </a:rPr>
              <a:t> </a:t>
            </a:r>
            <a:r>
              <a:rPr lang="en-US" altLang="zh-CN" sz="11200" dirty="0" smtClean="0">
                <a:solidFill>
                  <a:schemeClr val="accent1"/>
                </a:solidFill>
                <a:latin typeface="Gill Sans MT" pitchFamily="18" charset="0"/>
                <a:cs typeface="Gill Sans MT" pitchFamily="18" charset="0"/>
              </a:rPr>
              <a:t>open source</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software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projects.</a:t>
            </a:r>
          </a:p>
          <a:p>
            <a:pPr>
              <a:lnSpc>
                <a:spcPts val="3400"/>
              </a:lnSpc>
              <a:tabLst>
                <a:tab pos="368300" algn="l"/>
                <a:tab pos="2209800" algn="l"/>
              </a:tabLst>
            </a:pPr>
            <a:r>
              <a:rPr lang="en-US" altLang="zh-CN" sz="11200" dirty="0" smtClean="0">
                <a:solidFill>
                  <a:schemeClr val="accent1"/>
                </a:solidFill>
                <a:latin typeface="Gill Sans MT" pitchFamily="18" charset="0"/>
                <a:cs typeface="Gill Sans MT" pitchFamily="18" charset="0"/>
              </a:rPr>
              <a:t>accepted</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students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are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paired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with</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mentor[s]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from</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the</a:t>
            </a:r>
            <a:r>
              <a:rPr lang="en-US" altLang="zh-CN" sz="11200" dirty="0">
                <a:solidFill>
                  <a:schemeClr val="accent1"/>
                </a:solidFill>
                <a:latin typeface="Times New Roman" pitchFamily="18" charset="0"/>
                <a:cs typeface="Times New Roman" pitchFamily="18" charset="0"/>
              </a:rPr>
              <a:t> </a:t>
            </a:r>
            <a:r>
              <a:rPr lang="en-US" altLang="zh-CN" sz="11200" dirty="0" smtClean="0">
                <a:solidFill>
                  <a:schemeClr val="accent1"/>
                </a:solidFill>
                <a:latin typeface="Gill Sans MT" pitchFamily="18" charset="0"/>
                <a:cs typeface="Gill Sans MT" pitchFamily="18" charset="0"/>
              </a:rPr>
              <a:t>participating projects, thus</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gaining</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exposure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to</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real-world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software</a:t>
            </a:r>
            <a:r>
              <a:rPr lang="en-US" altLang="zh-CN" sz="11200" dirty="0">
                <a:solidFill>
                  <a:schemeClr val="accent1"/>
                </a:solidFill>
                <a:latin typeface="Times New Roman" pitchFamily="18" charset="0"/>
                <a:cs typeface="Times New Roman" pitchFamily="18" charset="0"/>
              </a:rPr>
              <a:t> </a:t>
            </a:r>
            <a:r>
              <a:rPr lang="en-US" altLang="zh-CN" sz="11200" dirty="0" smtClean="0">
                <a:solidFill>
                  <a:schemeClr val="accent1"/>
                </a:solidFill>
                <a:latin typeface="Gill Sans MT" pitchFamily="18" charset="0"/>
                <a:cs typeface="Gill Sans MT" pitchFamily="18" charset="0"/>
              </a:rPr>
              <a:t>development scenarios</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and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the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opportunity</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for</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employment</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in</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areas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related</a:t>
            </a:r>
            <a:r>
              <a:rPr lang="en-US" altLang="zh-CN" sz="11200" dirty="0">
                <a:solidFill>
                  <a:schemeClr val="accent1"/>
                </a:solidFill>
                <a:latin typeface="Times New Roman" pitchFamily="18" charset="0"/>
                <a:cs typeface="Times New Roman" pitchFamily="18" charset="0"/>
              </a:rPr>
              <a:t> </a:t>
            </a:r>
            <a:r>
              <a:rPr lang="en-US" altLang="zh-CN" sz="11200" dirty="0" smtClean="0">
                <a:solidFill>
                  <a:schemeClr val="accent1"/>
                </a:solidFill>
                <a:latin typeface="Gill Sans MT" pitchFamily="18" charset="0"/>
                <a:cs typeface="Gill Sans MT" pitchFamily="18" charset="0"/>
              </a:rPr>
              <a:t>to their</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academic</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pursuits.</a:t>
            </a:r>
          </a:p>
          <a:p>
            <a:pPr>
              <a:lnSpc>
                <a:spcPts val="3400"/>
              </a:lnSpc>
              <a:tabLst>
                <a:tab pos="368300" algn="l"/>
                <a:tab pos="2209800" algn="l"/>
              </a:tabLst>
            </a:pPr>
            <a:r>
              <a:rPr lang="en-US" altLang="zh-CN" sz="11200" dirty="0" smtClean="0">
                <a:solidFill>
                  <a:schemeClr val="accent1"/>
                </a:solidFill>
                <a:latin typeface="Gill Sans MT" pitchFamily="18" charset="0"/>
                <a:cs typeface="Gill Sans MT" pitchFamily="18" charset="0"/>
              </a:rPr>
              <a:t>more</a:t>
            </a:r>
            <a:r>
              <a:rPr lang="en-US" altLang="zh-CN" sz="11200" dirty="0" smtClean="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source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code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is</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created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and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released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for</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the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use</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and</a:t>
            </a:r>
            <a:r>
              <a:rPr lang="en-US" altLang="zh-CN" sz="11200" dirty="0">
                <a:solidFill>
                  <a:schemeClr val="accent1"/>
                </a:solidFill>
                <a:latin typeface="Times New Roman" pitchFamily="18" charset="0"/>
                <a:cs typeface="Times New Roman" pitchFamily="18" charset="0"/>
              </a:rPr>
              <a:t> </a:t>
            </a:r>
            <a:r>
              <a:rPr lang="en-US" altLang="zh-CN" sz="11200" dirty="0">
                <a:solidFill>
                  <a:schemeClr val="accent1"/>
                </a:solidFill>
                <a:latin typeface="Gill Sans MT" pitchFamily="18" charset="0"/>
                <a:cs typeface="Gill Sans MT" pitchFamily="18" charset="0"/>
              </a:rPr>
              <a:t>benefit</a:t>
            </a:r>
            <a:r>
              <a:rPr lang="en-US" altLang="zh-CN" sz="11200" dirty="0">
                <a:solidFill>
                  <a:schemeClr val="accent1"/>
                </a:solidFill>
                <a:latin typeface="Times New Roman" pitchFamily="18" charset="0"/>
                <a:cs typeface="Times New Roman" pitchFamily="18" charset="0"/>
              </a:rPr>
              <a:t> </a:t>
            </a:r>
            <a:r>
              <a:rPr lang="en-US" altLang="zh-CN" sz="11200" dirty="0" smtClean="0">
                <a:solidFill>
                  <a:schemeClr val="accent1"/>
                </a:solidFill>
                <a:latin typeface="Gill Sans MT" pitchFamily="18" charset="0"/>
                <a:cs typeface="Gill Sans MT" pitchFamily="18" charset="0"/>
              </a:rPr>
              <a:t>of all</a:t>
            </a:r>
            <a:r>
              <a:rPr lang="en-US" altLang="zh-CN" sz="11200" dirty="0">
                <a:solidFill>
                  <a:schemeClr val="accent1"/>
                </a:solidFill>
                <a:latin typeface="Gill Sans MT" pitchFamily="18" charset="0"/>
                <a:cs typeface="Gill Sans MT" pitchFamily="18" charset="0"/>
              </a:rPr>
              <a:t>.</a:t>
            </a:r>
          </a:p>
          <a:p>
            <a:pPr>
              <a:lnSpc>
                <a:spcPts val="1000"/>
              </a:lnSpc>
            </a:pPr>
            <a:endParaRPr lang="en-US" altLang="zh-CN" sz="9600" dirty="0">
              <a:solidFill>
                <a:schemeClr val="accent1"/>
              </a:solidFill>
            </a:endParaRPr>
          </a:p>
          <a:p>
            <a:pPr>
              <a:lnSpc>
                <a:spcPts val="3300"/>
              </a:lnSpc>
              <a:buFont typeface="Wingdings" panose="05000000000000000000" pitchFamily="2" charset="2"/>
              <a:buChar char="Ø"/>
              <a:tabLst>
                <a:tab pos="368300" algn="l"/>
                <a:tab pos="2209800" algn="l"/>
              </a:tabLst>
            </a:pPr>
            <a:r>
              <a:rPr lang="en-US" altLang="zh-CN" sz="9600" dirty="0" smtClean="0">
                <a:solidFill>
                  <a:schemeClr val="accent1"/>
                </a:solidFill>
                <a:latin typeface="Gill Sans MT" pitchFamily="18" charset="0"/>
                <a:cs typeface="Gill Sans MT" pitchFamily="18" charset="0"/>
              </a:rPr>
              <a:t> http</a:t>
            </a:r>
            <a:r>
              <a:rPr lang="en-US" altLang="zh-CN" sz="9600" dirty="0">
                <a:solidFill>
                  <a:schemeClr val="accent1"/>
                </a:solidFill>
                <a:latin typeface="Gill Sans MT" pitchFamily="18" charset="0"/>
                <a:cs typeface="Gill Sans MT" pitchFamily="18" charset="0"/>
              </a:rPr>
              <a:t>://</a:t>
            </a:r>
            <a:r>
              <a:rPr lang="en-US" altLang="zh-CN" sz="9600" dirty="0" smtClean="0">
                <a:solidFill>
                  <a:schemeClr val="accent1"/>
                </a:solidFill>
                <a:latin typeface="Gill Sans MT" pitchFamily="18" charset="0"/>
                <a:cs typeface="Gill Sans MT" pitchFamily="18" charset="0"/>
              </a:rPr>
              <a:t>code.google.com/soc/</a:t>
            </a:r>
            <a:endParaRPr lang="en-US" altLang="zh-CN" sz="9600" dirty="0">
              <a:solidFill>
                <a:schemeClr val="accent1"/>
              </a:solidFill>
            </a:endParaRPr>
          </a:p>
          <a:p>
            <a:pPr>
              <a:lnSpc>
                <a:spcPts val="3300"/>
              </a:lnSpc>
              <a:buFont typeface="Wingdings" panose="05000000000000000000" pitchFamily="2" charset="2"/>
              <a:buChar char="Ø"/>
              <a:tabLst>
                <a:tab pos="368300" algn="l"/>
                <a:tab pos="2209800" algn="l"/>
              </a:tabLst>
            </a:pPr>
            <a:r>
              <a:rPr lang="en-US" altLang="zh-CN" sz="9600" dirty="0" smtClean="0">
                <a:solidFill>
                  <a:schemeClr val="accent1"/>
                </a:solidFill>
                <a:latin typeface="Gill Sans MT" pitchFamily="18" charset="0"/>
                <a:cs typeface="Gill Sans MT" pitchFamily="18" charset="0"/>
              </a:rPr>
              <a:t> http</a:t>
            </a:r>
            <a:r>
              <a:rPr lang="en-US" altLang="zh-CN" sz="9600" dirty="0">
                <a:solidFill>
                  <a:schemeClr val="accent1"/>
                </a:solidFill>
                <a:latin typeface="Gill Sans MT" pitchFamily="18" charset="0"/>
                <a:cs typeface="Gill Sans MT" pitchFamily="18" charset="0"/>
              </a:rPr>
              <a:t>://code.google.com/opensource/</a:t>
            </a:r>
          </a:p>
          <a:p>
            <a:endParaRPr lang="en-US" dirty="0"/>
          </a:p>
        </p:txBody>
      </p:sp>
    </p:spTree>
    <p:extLst>
      <p:ext uri="{BB962C8B-B14F-4D97-AF65-F5344CB8AC3E}">
        <p14:creationId xmlns:p14="http://schemas.microsoft.com/office/powerpoint/2010/main" val="317152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482" y="4904640"/>
            <a:ext cx="10515600" cy="1325563"/>
          </a:xfrm>
        </p:spPr>
        <p:txBody>
          <a:bodyPr>
            <a:normAutofit/>
          </a:bodyPr>
          <a:lstStyle/>
          <a:p>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Revolutionary Web Browser</a:t>
            </a:r>
            <a:endParaRPr lang="en-US"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645" y="359936"/>
            <a:ext cx="4462126" cy="4644667"/>
          </a:xfrm>
        </p:spPr>
      </p:pic>
    </p:spTree>
    <p:extLst>
      <p:ext uri="{BB962C8B-B14F-4D97-AF65-F5344CB8AC3E}">
        <p14:creationId xmlns:p14="http://schemas.microsoft.com/office/powerpoint/2010/main" val="24345120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rPr>
              <a:t>Quote :-</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US" sz="3200" i="1" dirty="0">
                <a:solidFill>
                  <a:schemeClr val="accent1"/>
                </a:solidFill>
              </a:rPr>
              <a:t>You shouldn't become an artist so you can be famous, but because there's art inside of you that will kill you if you don't let it out. </a:t>
            </a:r>
            <a:r>
              <a:rPr lang="en-US" sz="3200" i="1" dirty="0" smtClean="0">
                <a:solidFill>
                  <a:schemeClr val="accent1"/>
                </a:solidFill>
              </a:rPr>
              <a:t>You </a:t>
            </a:r>
            <a:r>
              <a:rPr lang="en-US" sz="3200" i="1" dirty="0">
                <a:solidFill>
                  <a:schemeClr val="accent1"/>
                </a:solidFill>
              </a:rPr>
              <a:t>shouldn't found a startup to make money, but because it's your life's work. And you shouldn't hack on open source projects because someone told you that your GitHub profile is your new resume, but because you want to code socially.</a:t>
            </a:r>
          </a:p>
        </p:txBody>
      </p:sp>
    </p:spTree>
    <p:extLst>
      <p:ext uri="{BB962C8B-B14F-4D97-AF65-F5344CB8AC3E}">
        <p14:creationId xmlns:p14="http://schemas.microsoft.com/office/powerpoint/2010/main" val="34048765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Open Source Developer Group Mumbai</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 </a:t>
            </a:r>
            <a:r>
              <a:rPr lang="en-US" b="1" dirty="0" smtClean="0">
                <a:solidFill>
                  <a:schemeClr val="accent2">
                    <a:lumMod val="40000"/>
                    <a:lumOff val="60000"/>
                  </a:schemeClr>
                </a:solidFill>
              </a:rPr>
              <a:t>Community of Open Source promoters</a:t>
            </a:r>
            <a:r>
              <a:rPr lang="en-US" dirty="0" smtClean="0">
                <a:solidFill>
                  <a:schemeClr val="accent1"/>
                </a:solidFill>
              </a:rPr>
              <a:t>, who are helping students to get into Open Source.</a:t>
            </a:r>
          </a:p>
          <a:p>
            <a:r>
              <a:rPr lang="en-US" dirty="0" smtClean="0">
                <a:solidFill>
                  <a:schemeClr val="accent1"/>
                </a:solidFill>
              </a:rPr>
              <a:t>We do lot of stuff.</a:t>
            </a:r>
          </a:p>
          <a:p>
            <a:r>
              <a:rPr lang="en-US" dirty="0" smtClean="0">
                <a:solidFill>
                  <a:schemeClr val="accent1"/>
                </a:solidFill>
              </a:rPr>
              <a:t>Open Source Boot Camp, Open Talks (</a:t>
            </a:r>
            <a:r>
              <a:rPr lang="en-US" dirty="0">
                <a:solidFill>
                  <a:schemeClr val="accent1"/>
                </a:solidFill>
              </a:rPr>
              <a:t>Tech Talks </a:t>
            </a:r>
            <a:r>
              <a:rPr lang="en-US" dirty="0" smtClean="0">
                <a:solidFill>
                  <a:schemeClr val="accent1"/>
                </a:solidFill>
              </a:rPr>
              <a:t>), Developer Conference, </a:t>
            </a:r>
            <a:r>
              <a:rPr lang="en-US" dirty="0" err="1" smtClean="0">
                <a:solidFill>
                  <a:schemeClr val="accent1"/>
                </a:solidFill>
              </a:rPr>
              <a:t>Meetups</a:t>
            </a:r>
            <a:r>
              <a:rPr lang="en-US" dirty="0" smtClean="0">
                <a:solidFill>
                  <a:schemeClr val="accent1"/>
                </a:solidFill>
              </a:rPr>
              <a:t> , Hackathons and </a:t>
            </a:r>
            <a:r>
              <a:rPr lang="en-US" dirty="0" err="1" smtClean="0">
                <a:solidFill>
                  <a:schemeClr val="accent1"/>
                </a:solidFill>
              </a:rPr>
              <a:t>Appathons</a:t>
            </a:r>
            <a:r>
              <a:rPr lang="en-US" dirty="0" smtClean="0">
                <a:solidFill>
                  <a:schemeClr val="accent1"/>
                </a:solidFill>
              </a:rPr>
              <a:t> and many more.</a:t>
            </a:r>
          </a:p>
          <a:p>
            <a:r>
              <a:rPr lang="en-US" dirty="0" smtClean="0">
                <a:solidFill>
                  <a:schemeClr val="accent1"/>
                </a:solidFill>
              </a:rPr>
              <a:t>We also provide guidance in Projects (Yes, projects has to be Open Source).</a:t>
            </a:r>
          </a:p>
          <a:p>
            <a:r>
              <a:rPr lang="en-US" dirty="0" smtClean="0">
                <a:solidFill>
                  <a:schemeClr val="accent1"/>
                </a:solidFill>
              </a:rPr>
              <a:t>And the best part is, </a:t>
            </a:r>
            <a:r>
              <a:rPr lang="en-US" b="1" dirty="0" smtClean="0">
                <a:solidFill>
                  <a:schemeClr val="accent2">
                    <a:lumMod val="40000"/>
                    <a:lumOff val="60000"/>
                  </a:schemeClr>
                </a:solidFill>
              </a:rPr>
              <a:t>What ever we do, we do it for free</a:t>
            </a:r>
            <a:r>
              <a:rPr lang="en-US" dirty="0" smtClean="0">
                <a:solidFill>
                  <a:schemeClr val="accent1"/>
                </a:solidFill>
              </a:rPr>
              <a:t>!</a:t>
            </a:r>
          </a:p>
          <a:p>
            <a:r>
              <a:rPr lang="en-US" dirty="0" smtClean="0">
                <a:solidFill>
                  <a:schemeClr val="accent1"/>
                </a:solidFill>
              </a:rPr>
              <a:t>Attend all out events for free. Yes, </a:t>
            </a:r>
            <a:r>
              <a:rPr lang="en-US" b="1" dirty="0" smtClean="0">
                <a:solidFill>
                  <a:schemeClr val="accent2">
                    <a:lumMod val="40000"/>
                    <a:lumOff val="60000"/>
                  </a:schemeClr>
                </a:solidFill>
              </a:rPr>
              <a:t>FREE, FREE, FREE</a:t>
            </a:r>
            <a:r>
              <a:rPr lang="en-US" dirty="0" smtClean="0">
                <a:solidFill>
                  <a:schemeClr val="accent1"/>
                </a:solidFill>
              </a:rPr>
              <a:t>.</a:t>
            </a:r>
          </a:p>
          <a:p>
            <a:endParaRPr lang="en-US" dirty="0" smtClean="0"/>
          </a:p>
          <a:p>
            <a:endParaRPr lang="en-US" dirty="0"/>
          </a:p>
        </p:txBody>
      </p:sp>
    </p:spTree>
    <p:extLst>
      <p:ext uri="{BB962C8B-B14F-4D97-AF65-F5344CB8AC3E}">
        <p14:creationId xmlns:p14="http://schemas.microsoft.com/office/powerpoint/2010/main" val="18307973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rPr>
              <a:t>Get involved in </a:t>
            </a:r>
            <a:r>
              <a:rPr lang="en-US" dirty="0">
                <a:solidFill>
                  <a:schemeClr val="accent1"/>
                </a:solidFill>
              </a:rPr>
              <a:t>OSDGM </a:t>
            </a:r>
            <a:r>
              <a:rPr lang="en-US" dirty="0" smtClean="0">
                <a:solidFill>
                  <a:schemeClr val="accent1"/>
                </a:solidFill>
              </a:rPr>
              <a:t/>
            </a:r>
            <a:br>
              <a:rPr lang="en-US" dirty="0" smtClean="0">
                <a:solidFill>
                  <a:schemeClr val="accent1"/>
                </a:solidFill>
              </a:rPr>
            </a:br>
            <a:r>
              <a:rPr lang="en-US" dirty="0" smtClean="0">
                <a:solidFill>
                  <a:schemeClr val="accent2">
                    <a:lumMod val="40000"/>
                    <a:lumOff val="60000"/>
                  </a:schemeClr>
                </a:solidFill>
              </a:rPr>
              <a:t>(</a:t>
            </a:r>
            <a:r>
              <a:rPr lang="en-US" dirty="0">
                <a:solidFill>
                  <a:schemeClr val="accent2">
                    <a:lumMod val="40000"/>
                    <a:lumOff val="60000"/>
                  </a:schemeClr>
                </a:solidFill>
              </a:rPr>
              <a:t>Open Source Developer Group Mumbai</a:t>
            </a:r>
            <a:r>
              <a:rPr lang="en-US" dirty="0" smtClean="0">
                <a:solidFill>
                  <a:schemeClr val="accent2">
                    <a:lumMod val="40000"/>
                    <a:lumOff val="60000"/>
                  </a:schemeClr>
                </a:solidFill>
              </a:rPr>
              <a:t>)</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0" indent="0">
              <a:buNone/>
            </a:pPr>
            <a:r>
              <a:rPr lang="en-US" sz="3200" i="1" dirty="0" smtClean="0">
                <a:solidFill>
                  <a:schemeClr val="accent1"/>
                </a:solidFill>
              </a:rPr>
              <a:t>What can I do:- </a:t>
            </a:r>
            <a:endParaRPr lang="en-US" sz="3200" i="1" dirty="0">
              <a:solidFill>
                <a:schemeClr val="accent1"/>
              </a:solidFill>
            </a:endParaRPr>
          </a:p>
          <a:p>
            <a:pPr marL="0" indent="0">
              <a:buNone/>
            </a:pPr>
            <a:endParaRPr lang="en-US" sz="3200" i="1" dirty="0" smtClean="0">
              <a:solidFill>
                <a:schemeClr val="accent1"/>
              </a:solidFill>
            </a:endParaRPr>
          </a:p>
          <a:p>
            <a:r>
              <a:rPr lang="en-US" dirty="0" smtClean="0">
                <a:solidFill>
                  <a:schemeClr val="accent1"/>
                </a:solidFill>
              </a:rPr>
              <a:t>Core Team Member - Work with us</a:t>
            </a:r>
          </a:p>
          <a:p>
            <a:r>
              <a:rPr lang="en-US" dirty="0" smtClean="0">
                <a:solidFill>
                  <a:schemeClr val="accent1"/>
                </a:solidFill>
              </a:rPr>
              <a:t>Volunteer - Volunteer for us.</a:t>
            </a:r>
          </a:p>
          <a:p>
            <a:r>
              <a:rPr lang="en-US" dirty="0" smtClean="0">
                <a:solidFill>
                  <a:schemeClr val="accent1"/>
                </a:solidFill>
              </a:rPr>
              <a:t>Speaker - Speak for us.</a:t>
            </a:r>
          </a:p>
          <a:p>
            <a:r>
              <a:rPr lang="en-US" dirty="0" smtClean="0">
                <a:solidFill>
                  <a:schemeClr val="accent1"/>
                </a:solidFill>
              </a:rPr>
              <a:t>Work from Home – You can also get involved or work for OSDGM from your place. </a:t>
            </a:r>
          </a:p>
          <a:p>
            <a:r>
              <a:rPr lang="en-US" dirty="0" smtClean="0">
                <a:solidFill>
                  <a:schemeClr val="accent1"/>
                </a:solidFill>
              </a:rPr>
              <a:t>Designer – Graphic Designer/ Motion Designer.</a:t>
            </a:r>
            <a:endParaRPr lang="en-US" dirty="0">
              <a:solidFill>
                <a:schemeClr val="accent1"/>
              </a:solidFill>
            </a:endParaRPr>
          </a:p>
        </p:txBody>
      </p:sp>
    </p:spTree>
    <p:extLst>
      <p:ext uri="{BB962C8B-B14F-4D97-AF65-F5344CB8AC3E}">
        <p14:creationId xmlns:p14="http://schemas.microsoft.com/office/powerpoint/2010/main" val="13612973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1406"/>
            <a:ext cx="10515600" cy="1325563"/>
          </a:xfrm>
        </p:spPr>
        <p:txBody>
          <a:bodyPr/>
          <a:lstStyle/>
          <a:p>
            <a:endParaRPr lang="en-US"/>
          </a:p>
        </p:txBody>
      </p:sp>
      <p:sp>
        <p:nvSpPr>
          <p:cNvPr id="3" name="Content Placeholder 2"/>
          <p:cNvSpPr>
            <a:spLocks noGrp="1"/>
          </p:cNvSpPr>
          <p:nvPr>
            <p:ph idx="1"/>
          </p:nvPr>
        </p:nvSpPr>
        <p:spPr>
          <a:xfrm>
            <a:off x="838200" y="1238772"/>
            <a:ext cx="10515600" cy="4351338"/>
          </a:xfrm>
        </p:spPr>
        <p:txBody>
          <a:bodyPr>
            <a:noAutofit/>
          </a:bodyPr>
          <a:lstStyle/>
          <a:p>
            <a:pPr marL="0" indent="0">
              <a:buNone/>
            </a:pPr>
            <a:r>
              <a:rPr lang="en-US" sz="3200" dirty="0" smtClean="0">
                <a:solidFill>
                  <a:schemeClr val="accent1"/>
                </a:solidFill>
              </a:rPr>
              <a:t>Procedure :-</a:t>
            </a:r>
          </a:p>
          <a:p>
            <a:r>
              <a:rPr lang="en-US" sz="3200" dirty="0" smtClean="0">
                <a:solidFill>
                  <a:schemeClr val="accent1"/>
                </a:solidFill>
              </a:rPr>
              <a:t>Well, there is no procedure.</a:t>
            </a:r>
          </a:p>
          <a:p>
            <a:r>
              <a:rPr lang="en-US" sz="3200" dirty="0" smtClean="0">
                <a:solidFill>
                  <a:schemeClr val="accent1"/>
                </a:solidFill>
              </a:rPr>
              <a:t>Yes, no interviews, nothing. If you are interested, that’s more than enough.</a:t>
            </a:r>
          </a:p>
          <a:p>
            <a:pPr marL="0" indent="0">
              <a:buNone/>
            </a:pPr>
            <a:endParaRPr lang="en-US" sz="3200" dirty="0" smtClean="0">
              <a:solidFill>
                <a:schemeClr val="accent1"/>
              </a:solidFill>
            </a:endParaRPr>
          </a:p>
          <a:p>
            <a:pPr marL="0" indent="0">
              <a:buNone/>
            </a:pPr>
            <a:endParaRPr lang="en-US" sz="3200" dirty="0">
              <a:solidFill>
                <a:schemeClr val="accent1"/>
              </a:solidFill>
            </a:endParaRPr>
          </a:p>
        </p:txBody>
      </p:sp>
    </p:spTree>
    <p:extLst>
      <p:ext uri="{BB962C8B-B14F-4D97-AF65-F5344CB8AC3E}">
        <p14:creationId xmlns:p14="http://schemas.microsoft.com/office/powerpoint/2010/main" val="3288764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2525" y="1690688"/>
            <a:ext cx="11586949" cy="4351338"/>
          </a:xfrm>
        </p:spPr>
        <p:txBody>
          <a:bodyPr/>
          <a:lstStyle/>
          <a:p>
            <a:pPr marL="0" indent="0">
              <a:buNone/>
            </a:pPr>
            <a:r>
              <a:rPr lang="en-US" sz="3200" dirty="0" smtClean="0">
                <a:solidFill>
                  <a:schemeClr val="accent1"/>
                </a:solidFill>
              </a:rPr>
              <a:t>Talk to us :- </a:t>
            </a:r>
          </a:p>
          <a:p>
            <a:pPr marL="0" indent="0">
              <a:buNone/>
            </a:pPr>
            <a:endParaRPr lang="en-US" sz="3200" dirty="0" smtClean="0">
              <a:solidFill>
                <a:schemeClr val="accent1"/>
              </a:solidFill>
            </a:endParaRPr>
          </a:p>
          <a:p>
            <a:r>
              <a:rPr lang="en-US" sz="3200" dirty="0" smtClean="0">
                <a:solidFill>
                  <a:schemeClr val="accent1"/>
                </a:solidFill>
              </a:rPr>
              <a:t>We do stuff for free. Organize any of our event at your college.</a:t>
            </a:r>
          </a:p>
          <a:p>
            <a:r>
              <a:rPr lang="en-US" sz="3200" dirty="0" smtClean="0">
                <a:solidFill>
                  <a:schemeClr val="accent1"/>
                </a:solidFill>
              </a:rPr>
              <a:t>Email </a:t>
            </a:r>
            <a:r>
              <a:rPr lang="en-US" sz="3200" dirty="0">
                <a:solidFill>
                  <a:schemeClr val="accent1"/>
                </a:solidFill>
              </a:rPr>
              <a:t>:- osdgmumbai@gmail.com</a:t>
            </a:r>
          </a:p>
          <a:p>
            <a:r>
              <a:rPr lang="en-US" sz="3200" dirty="0">
                <a:solidFill>
                  <a:schemeClr val="accent1"/>
                </a:solidFill>
              </a:rPr>
              <a:t>Facebook </a:t>
            </a:r>
            <a:r>
              <a:rPr lang="en-US" sz="3200" dirty="0" smtClean="0">
                <a:solidFill>
                  <a:schemeClr val="accent1"/>
                </a:solidFill>
              </a:rPr>
              <a:t>Page - https</a:t>
            </a:r>
            <a:r>
              <a:rPr lang="en-US" sz="3200" dirty="0">
                <a:solidFill>
                  <a:schemeClr val="accent1"/>
                </a:solidFill>
              </a:rPr>
              <a:t>://www.facebook.com/OpenSourceDevGroup</a:t>
            </a:r>
          </a:p>
          <a:p>
            <a:r>
              <a:rPr lang="en-US" sz="3200" dirty="0">
                <a:solidFill>
                  <a:schemeClr val="accent1"/>
                </a:solidFill>
              </a:rPr>
              <a:t>Website :- Coming Soon! </a:t>
            </a:r>
            <a:r>
              <a:rPr lang="en-US" sz="3200" dirty="0" smtClean="0">
                <a:solidFill>
                  <a:schemeClr val="accent1"/>
                </a:solidFill>
                <a:sym typeface="Wingdings" panose="05000000000000000000" pitchFamily="2" charset="2"/>
              </a:rPr>
              <a:t></a:t>
            </a:r>
          </a:p>
          <a:p>
            <a:pPr marL="0" indent="0">
              <a:buNone/>
            </a:pPr>
            <a:endParaRPr lang="en-US" sz="3200" dirty="0">
              <a:solidFill>
                <a:schemeClr val="accent1"/>
              </a:solidFill>
            </a:endParaRPr>
          </a:p>
          <a:p>
            <a:endParaRPr lang="en-US" dirty="0"/>
          </a:p>
        </p:txBody>
      </p:sp>
    </p:spTree>
    <p:extLst>
      <p:ext uri="{BB962C8B-B14F-4D97-AF65-F5344CB8AC3E}">
        <p14:creationId xmlns:p14="http://schemas.microsoft.com/office/powerpoint/2010/main" val="21427236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3600" dirty="0">
                <a:solidFill>
                  <a:schemeClr val="accent1"/>
                </a:solidFill>
                <a:sym typeface="Wingdings" panose="05000000000000000000" pitchFamily="2" charset="2"/>
              </a:rPr>
              <a:t>Fork my slides here </a:t>
            </a:r>
            <a:r>
              <a:rPr lang="en-US" sz="3200" dirty="0">
                <a:solidFill>
                  <a:schemeClr val="accent1"/>
                </a:solidFill>
                <a:sym typeface="Wingdings" panose="05000000000000000000" pitchFamily="2" charset="2"/>
              </a:rPr>
              <a:t>:- </a:t>
            </a:r>
          </a:p>
          <a:p>
            <a:pPr marL="0" indent="0">
              <a:buNone/>
            </a:pPr>
            <a:r>
              <a:rPr lang="en-US" sz="3200" dirty="0" smtClean="0">
                <a:solidFill>
                  <a:schemeClr val="accent1"/>
                </a:solidFill>
                <a:sym typeface="Wingdings" panose="05000000000000000000" pitchFamily="2" charset="2"/>
              </a:rPr>
              <a:t>https</a:t>
            </a:r>
            <a:r>
              <a:rPr lang="en-US" sz="3200" dirty="0">
                <a:solidFill>
                  <a:schemeClr val="accent1"/>
                </a:solidFill>
                <a:sym typeface="Wingdings" panose="05000000000000000000" pitchFamily="2" charset="2"/>
              </a:rPr>
              <a:t>://speakerdeck.com/pradeep_sinngh/how-to-get-started-in-open-source</a:t>
            </a:r>
          </a:p>
          <a:p>
            <a:pPr marL="0" indent="0">
              <a:buNone/>
            </a:pPr>
            <a:endParaRPr lang="en-US" dirty="0"/>
          </a:p>
        </p:txBody>
      </p:sp>
    </p:spTree>
    <p:extLst>
      <p:ext uri="{BB962C8B-B14F-4D97-AF65-F5344CB8AC3E}">
        <p14:creationId xmlns:p14="http://schemas.microsoft.com/office/powerpoint/2010/main" val="17737735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274" y="641444"/>
            <a:ext cx="10515600" cy="5554640"/>
          </a:xfrm>
        </p:spPr>
        <p:txBody>
          <a:bodyPr>
            <a:normAutofit/>
          </a:bodyPr>
          <a:lstStyle/>
          <a:p>
            <a:r>
              <a:rPr lang="en-US" sz="3200" dirty="0" smtClean="0">
                <a:solidFill>
                  <a:schemeClr val="accent1"/>
                </a:solidFill>
              </a:rPr>
              <a:t>Thanks, that’s all from my side. </a:t>
            </a:r>
            <a:r>
              <a:rPr lang="en-US" sz="3200" dirty="0" smtClean="0">
                <a:solidFill>
                  <a:schemeClr val="accent1"/>
                </a:solidFill>
                <a:sym typeface="Wingdings" panose="05000000000000000000" pitchFamily="2" charset="2"/>
              </a:rPr>
              <a:t></a:t>
            </a:r>
          </a:p>
          <a:p>
            <a:r>
              <a:rPr lang="en-US" sz="3200" dirty="0" smtClean="0">
                <a:solidFill>
                  <a:schemeClr val="accent1"/>
                </a:solidFill>
                <a:sym typeface="Wingdings" panose="05000000000000000000" pitchFamily="2" charset="2"/>
              </a:rPr>
              <a:t>Still not clear about Open Source? Feel free to reach me.</a:t>
            </a:r>
          </a:p>
          <a:p>
            <a:pPr marL="0" indent="0">
              <a:buNone/>
            </a:pPr>
            <a:endParaRPr lang="en-US" dirty="0">
              <a:solidFill>
                <a:schemeClr val="accent1"/>
              </a:solidFill>
              <a:sym typeface="Wingdings" panose="05000000000000000000" pitchFamily="2" charset="2"/>
            </a:endParaRPr>
          </a:p>
          <a:p>
            <a:pPr marL="0" indent="0" algn="ctr">
              <a:buNone/>
            </a:pPr>
            <a:r>
              <a:rPr lang="en-US" sz="3600" dirty="0" smtClean="0">
                <a:solidFill>
                  <a:schemeClr val="accent1"/>
                </a:solidFill>
                <a:sym typeface="Wingdings" panose="05000000000000000000" pitchFamily="2" charset="2"/>
              </a:rPr>
              <a:t>Pradeep Singh / </a:t>
            </a:r>
            <a:r>
              <a:rPr lang="en-US" sz="2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@pradeep_sinngh </a:t>
            </a:r>
          </a:p>
          <a:p>
            <a:pPr marL="0" indent="0" algn="ctr">
              <a:buNone/>
            </a:pPr>
            <a:endParaRPr lang="en-US" dirty="0" smtClean="0">
              <a:solidFill>
                <a:schemeClr val="accent1"/>
              </a:solidFill>
              <a:sym typeface="Wingdings" panose="05000000000000000000" pitchFamily="2" charset="2"/>
            </a:endParaRPr>
          </a:p>
          <a:p>
            <a:pPr marL="0" indent="0" algn="ctr">
              <a:buNone/>
            </a:pPr>
            <a:r>
              <a:rPr lang="en-US" dirty="0" smtClean="0">
                <a:solidFill>
                  <a:schemeClr val="accent1"/>
                </a:solidFill>
                <a:sym typeface="Wingdings" panose="05000000000000000000" pitchFamily="2" charset="2"/>
              </a:rPr>
              <a:t>Email - mail@pradeepsingh.co.in | pdeepsingh91@gmail.com </a:t>
            </a:r>
          </a:p>
          <a:p>
            <a:pPr marL="0" indent="0" algn="ctr">
              <a:buNone/>
            </a:pPr>
            <a:r>
              <a:rPr lang="en-US" dirty="0" smtClean="0">
                <a:solidFill>
                  <a:schemeClr val="accent1"/>
                </a:solidFill>
                <a:sym typeface="Wingdings" panose="05000000000000000000" pitchFamily="2" charset="2"/>
              </a:rPr>
              <a:t>Homepage – </a:t>
            </a:r>
            <a:r>
              <a:rPr lang="en-US" sz="3200" b="1" dirty="0" smtClean="0">
                <a:solidFill>
                  <a:schemeClr val="accent1"/>
                </a:solidFill>
                <a:sym typeface="Wingdings" panose="05000000000000000000" pitchFamily="2" charset="2"/>
              </a:rPr>
              <a:t>www.pradeepsingh.co.in</a:t>
            </a:r>
          </a:p>
          <a:p>
            <a:pPr marL="0" indent="0" algn="ctr">
              <a:buNone/>
            </a:pPr>
            <a:r>
              <a:rPr lang="en-US" dirty="0" smtClean="0">
                <a:solidFill>
                  <a:schemeClr val="accent1"/>
                </a:solidFill>
                <a:sym typeface="Wingdings" panose="05000000000000000000" pitchFamily="2" charset="2"/>
              </a:rPr>
              <a:t>Contact No - +91 9768314726</a:t>
            </a:r>
          </a:p>
          <a:p>
            <a:pPr marL="0" indent="0">
              <a:buNone/>
            </a:pPr>
            <a:endParaRPr lang="en-US"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099" y="2467224"/>
            <a:ext cx="410216" cy="344581"/>
          </a:xfrm>
          <a:prstGeom prst="rect">
            <a:avLst/>
          </a:prstGeom>
        </p:spPr>
      </p:pic>
    </p:spTree>
    <p:extLst>
      <p:ext uri="{BB962C8B-B14F-4D97-AF65-F5344CB8AC3E}">
        <p14:creationId xmlns:p14="http://schemas.microsoft.com/office/powerpoint/2010/main" val="4136070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559558"/>
            <a:ext cx="9144000" cy="1067013"/>
          </a:xfrm>
        </p:spPr>
        <p:txBody>
          <a:bodyPr/>
          <a:lstStyle/>
          <a:p>
            <a:r>
              <a:rPr lang="en-US" dirty="0" smtClean="0">
                <a:solidFill>
                  <a:schemeClr val="accent1"/>
                </a:solidFill>
              </a:rPr>
              <a:t>Part II. (2012)</a:t>
            </a:r>
            <a:endParaRPr lang="en-US" dirty="0">
              <a:solidFill>
                <a:schemeClr val="accent1"/>
              </a:solidFill>
            </a:endParaRPr>
          </a:p>
        </p:txBody>
      </p:sp>
      <p:sp>
        <p:nvSpPr>
          <p:cNvPr id="5" name="Subtitle 4"/>
          <p:cNvSpPr>
            <a:spLocks noGrp="1"/>
          </p:cNvSpPr>
          <p:nvPr>
            <p:ph type="subTitle" idx="1"/>
          </p:nvPr>
        </p:nvSpPr>
        <p:spPr>
          <a:xfrm>
            <a:off x="1524000" y="1924335"/>
            <a:ext cx="9144000" cy="4408226"/>
          </a:xfrm>
        </p:spPr>
        <p:txBody>
          <a:bodyPr>
            <a:normAutofit fontScale="47500" lnSpcReduction="20000"/>
          </a:bodyPr>
          <a:lstStyle/>
          <a:p>
            <a:r>
              <a:rPr lang="en-US" sz="6000" dirty="0" smtClean="0">
                <a:solidFill>
                  <a:schemeClr val="accent1"/>
                </a:solidFill>
                <a:ea typeface="Verdana" panose="020B0604030504040204" pitchFamily="34" charset="0"/>
                <a:cs typeface="Verdana" panose="020B0604030504040204" pitchFamily="34" charset="0"/>
              </a:rPr>
              <a:t>IRC</a:t>
            </a:r>
          </a:p>
          <a:p>
            <a:r>
              <a:rPr lang="en-US" sz="6000" b="1" dirty="0" smtClean="0">
                <a:solidFill>
                  <a:schemeClr val="accent1"/>
                </a:solidFill>
              </a:rPr>
              <a:t>Internet Relay Chat</a:t>
            </a:r>
            <a:r>
              <a:rPr lang="en-US" sz="6000" dirty="0" smtClean="0">
                <a:solidFill>
                  <a:schemeClr val="accent1"/>
                </a:solidFill>
              </a:rPr>
              <a:t> is an application layer</a:t>
            </a:r>
          </a:p>
          <a:p>
            <a:r>
              <a:rPr lang="en-US" sz="6000" dirty="0" smtClean="0">
                <a:solidFill>
                  <a:schemeClr val="accent1"/>
                </a:solidFill>
              </a:rPr>
              <a:t> protocol that facilitates transfer of messages in the</a:t>
            </a:r>
          </a:p>
          <a:p>
            <a:r>
              <a:rPr lang="en-US" sz="6000" dirty="0" smtClean="0">
                <a:solidFill>
                  <a:schemeClr val="accent1"/>
                </a:solidFill>
              </a:rPr>
              <a:t> form of text. The </a:t>
            </a:r>
            <a:r>
              <a:rPr lang="en-US" sz="6000" b="1" dirty="0" smtClean="0">
                <a:solidFill>
                  <a:schemeClr val="accent1"/>
                </a:solidFill>
              </a:rPr>
              <a:t>chat</a:t>
            </a:r>
            <a:r>
              <a:rPr lang="en-US" sz="6000" dirty="0" smtClean="0">
                <a:solidFill>
                  <a:schemeClr val="accent1"/>
                </a:solidFill>
              </a:rPr>
              <a:t> process works on a </a:t>
            </a:r>
          </a:p>
          <a:p>
            <a:r>
              <a:rPr lang="en-US" sz="6000" dirty="0" smtClean="0">
                <a:solidFill>
                  <a:schemeClr val="accent1"/>
                </a:solidFill>
              </a:rPr>
              <a:t>client/server model of networking.</a:t>
            </a:r>
          </a:p>
          <a:p>
            <a:endParaRPr lang="en-US" sz="6000" dirty="0" smtClean="0">
              <a:solidFill>
                <a:schemeClr val="accent1"/>
              </a:solidFill>
            </a:endParaRPr>
          </a:p>
          <a:p>
            <a:r>
              <a:rPr lang="en-US" sz="6000" dirty="0" smtClean="0">
                <a:solidFill>
                  <a:schemeClr val="accent1"/>
                </a:solidFill>
              </a:rPr>
              <a:t>Some popular channels : </a:t>
            </a:r>
            <a:r>
              <a:rPr lang="en-US" sz="5800" dirty="0">
                <a:solidFill>
                  <a:schemeClr val="accent1"/>
                </a:solidFill>
              </a:rPr>
              <a:t>#</a:t>
            </a:r>
            <a:r>
              <a:rPr lang="en-US" sz="5800" dirty="0" err="1">
                <a:solidFill>
                  <a:schemeClr val="accent1"/>
                </a:solidFill>
              </a:rPr>
              <a:t>womoz</a:t>
            </a:r>
            <a:r>
              <a:rPr lang="en-US" sz="5800" dirty="0">
                <a:solidFill>
                  <a:schemeClr val="accent1"/>
                </a:solidFill>
              </a:rPr>
              <a:t>, #</a:t>
            </a:r>
            <a:r>
              <a:rPr lang="en-US" sz="5800" dirty="0" err="1">
                <a:solidFill>
                  <a:schemeClr val="accent1"/>
                </a:solidFill>
              </a:rPr>
              <a:t>remo</a:t>
            </a:r>
            <a:r>
              <a:rPr lang="en-US" sz="5800" dirty="0">
                <a:solidFill>
                  <a:schemeClr val="accent1"/>
                </a:solidFill>
              </a:rPr>
              <a:t>, #</a:t>
            </a:r>
            <a:r>
              <a:rPr lang="en-US" sz="5800" dirty="0" err="1">
                <a:solidFill>
                  <a:schemeClr val="accent1"/>
                </a:solidFill>
              </a:rPr>
              <a:t>mdn</a:t>
            </a:r>
            <a:endParaRPr lang="en-US" sz="5800" dirty="0">
              <a:solidFill>
                <a:schemeClr val="accent1"/>
              </a:solidFill>
            </a:endParaRPr>
          </a:p>
          <a:p>
            <a:endParaRPr lang="en-US" sz="6000" dirty="0" smtClean="0">
              <a:solidFill>
                <a:schemeClr val="accent1"/>
              </a:solidFill>
            </a:endParaRPr>
          </a:p>
          <a:p>
            <a:endParaRPr lang="en-US" sz="6000" dirty="0" smtClean="0">
              <a:solidFill>
                <a:schemeClr val="accent1"/>
              </a:solidFill>
            </a:endParaRPr>
          </a:p>
          <a:p>
            <a:r>
              <a:rPr lang="en-US" sz="6000" dirty="0" smtClean="0">
                <a:solidFill>
                  <a:schemeClr val="accent1"/>
                </a:solidFill>
                <a:ea typeface="Verdana" panose="020B0604030504040204" pitchFamily="34" charset="0"/>
                <a:cs typeface="Verdana" panose="020B0604030504040204" pitchFamily="34" charset="0"/>
              </a:rPr>
              <a:t> </a:t>
            </a:r>
            <a:endParaRPr lang="en-US" sz="6000" dirty="0">
              <a:solidFill>
                <a:schemeClr val="accent1"/>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26969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232012"/>
            <a:ext cx="9144000" cy="1271730"/>
          </a:xfrm>
        </p:spPr>
        <p:txBody>
          <a:bodyPr/>
          <a:lstStyle/>
          <a:p>
            <a:pPr algn="ctr"/>
            <a:r>
              <a:rPr lang="en-US" dirty="0" smtClean="0">
                <a:solidFill>
                  <a:schemeClr val="accent1"/>
                </a:solidFill>
              </a:rPr>
              <a:t>Part III. (2013-2014)</a:t>
            </a:r>
            <a:endParaRPr lang="en-US" dirty="0">
              <a:solidFill>
                <a:schemeClr val="accent1"/>
              </a:solidFill>
            </a:endParaRPr>
          </a:p>
        </p:txBody>
      </p:sp>
      <p:sp>
        <p:nvSpPr>
          <p:cNvPr id="4" name="Subtitle 3"/>
          <p:cNvSpPr>
            <a:spLocks noGrp="1"/>
          </p:cNvSpPr>
          <p:nvPr>
            <p:ph type="subTitle" idx="1"/>
          </p:nvPr>
        </p:nvSpPr>
        <p:spPr>
          <a:xfrm>
            <a:off x="1524000" y="2279176"/>
            <a:ext cx="9144000" cy="2978624"/>
          </a:xfrm>
        </p:spPr>
        <p:txBody>
          <a:bodyPr>
            <a:normAutofit/>
          </a:bodyPr>
          <a:lstStyle/>
          <a:p>
            <a:r>
              <a:rPr lang="en-US" b="1" dirty="0" smtClean="0"/>
              <a:t>    </a:t>
            </a:r>
            <a:r>
              <a:rPr lang="en-US" sz="4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Started promoting Open</a:t>
            </a:r>
          </a:p>
          <a:p>
            <a:r>
              <a:rPr lang="en-US" sz="4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Source, which resulted into</a:t>
            </a:r>
          </a:p>
          <a:p>
            <a:r>
              <a:rPr lang="en-US" sz="4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r>
              <a:rPr lang="en-US" sz="4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Open Source Developer Group Mumbai</a:t>
            </a:r>
            <a:r>
              <a:rPr lang="en-US" sz="4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67012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accent1"/>
                </a:solidFill>
                <a:latin typeface="+mn-lt"/>
              </a:rPr>
              <a:t>What is Open Source ?!?!</a:t>
            </a:r>
            <a:endParaRPr lang="en-US" dirty="0">
              <a:solidFill>
                <a:schemeClr val="accent1"/>
              </a:solidFill>
              <a:latin typeface="+mn-lt"/>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8561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2473</Words>
  <Application>Microsoft Office PowerPoint</Application>
  <PresentationFormat>Widescreen</PresentationFormat>
  <Paragraphs>368</Paragraphs>
  <Slides>66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SimSun</vt:lpstr>
      <vt:lpstr>Arial</vt:lpstr>
      <vt:lpstr>Calibri</vt:lpstr>
      <vt:lpstr>Calibri Light</vt:lpstr>
      <vt:lpstr>Gill Sans MT</vt:lpstr>
      <vt:lpstr>Times New Roman</vt:lpstr>
      <vt:lpstr>Verdana</vt:lpstr>
      <vt:lpstr>Wingdings</vt:lpstr>
      <vt:lpstr>Office Theme</vt:lpstr>
      <vt:lpstr>How to get started in Open Source!</vt:lpstr>
      <vt:lpstr>( Goals of the talk ) #outline</vt:lpstr>
      <vt:lpstr> ( About Me )</vt:lpstr>
      <vt:lpstr>How I got involved in Open Source!</vt:lpstr>
      <vt:lpstr>Part I. (2011)</vt:lpstr>
      <vt:lpstr>Revolutionary Web Browser</vt:lpstr>
      <vt:lpstr>Part II. (2012)</vt:lpstr>
      <vt:lpstr>Part III. (2013-2014)</vt:lpstr>
      <vt:lpstr>What is Open Source ?!?!</vt:lpstr>
      <vt:lpstr>To use, share, adapt, modify and collaborate.</vt:lpstr>
      <vt:lpstr>It does not mean…. “free of cost, cheap piece of software, hardware, product or project etc.”</vt:lpstr>
      <vt:lpstr>#free here is #freedom not #free.  Open Source gives you certain freedom and rights, it doesn’t means you can just use it for free. </vt:lpstr>
      <vt:lpstr>PowerPoint Presentation</vt:lpstr>
      <vt:lpstr>Open Source is not limited to Software.</vt:lpstr>
      <vt:lpstr>Open Source Beer : Free Beer</vt:lpstr>
      <vt:lpstr>Free Beer</vt:lpstr>
      <vt:lpstr>Arduino : Open Source Hardware</vt:lpstr>
      <vt:lpstr>Why Open Source ?</vt:lpstr>
      <vt:lpstr>PowerPoint Presentation</vt:lpstr>
      <vt:lpstr>PowerPoint Presentation</vt:lpstr>
      <vt:lpstr>PowerPoint Presentation</vt:lpstr>
      <vt:lpstr>PowerPoint Presentation</vt:lpstr>
      <vt:lpstr>Why they contribute? </vt:lpstr>
      <vt:lpstr>What do I get as a student out of it?</vt:lpstr>
      <vt:lpstr>You get : </vt:lpstr>
      <vt:lpstr>How to Get Started!</vt:lpstr>
      <vt:lpstr>  Contd…</vt:lpstr>
      <vt:lpstr>Can Open Source be used as Business Model?  ( any idea! )</vt:lpstr>
      <vt:lpstr>Yes, it can be used. In fact, its been used by some of the biggies. </vt:lpstr>
      <vt:lpstr>Business Models :</vt:lpstr>
      <vt:lpstr>Few eg :-</vt:lpstr>
      <vt:lpstr>PowerPoint Presentation</vt:lpstr>
      <vt:lpstr>Examples contd…</vt:lpstr>
      <vt:lpstr>So do you…</vt:lpstr>
      <vt:lpstr>Opportunities in India…?</vt:lpstr>
      <vt:lpstr>HotTech Trends Today (Off course with the help of Open Source tools)</vt:lpstr>
      <vt:lpstr>What are the ways to contribute?</vt:lpstr>
      <vt:lpstr>Different Open Source Projects</vt:lpstr>
      <vt:lpstr>PowerPoint Presentation</vt:lpstr>
      <vt:lpstr>PowerPoint Presentation</vt:lpstr>
      <vt:lpstr>Linux Kernel</vt:lpstr>
      <vt:lpstr>PowerPoint Presentation</vt:lpstr>
      <vt:lpstr>Linux Kernel useful links-</vt:lpstr>
      <vt:lpstr>Ubuntu</vt:lpstr>
      <vt:lpstr>Ubuntu contd…</vt:lpstr>
      <vt:lpstr>Wikipedia-</vt:lpstr>
      <vt:lpstr>PowerPoint Presentation</vt:lpstr>
      <vt:lpstr>Chromium OS</vt:lpstr>
      <vt:lpstr>Mozilla</vt:lpstr>
      <vt:lpstr>Fedora </vt:lpstr>
      <vt:lpstr>KDE</vt:lpstr>
      <vt:lpstr>OpenStack</vt:lpstr>
      <vt:lpstr>Apache</vt:lpstr>
      <vt:lpstr>Python</vt:lpstr>
      <vt:lpstr>PowerPoint Presentation</vt:lpstr>
      <vt:lpstr>Some cool internship and fellowship projects</vt:lpstr>
      <vt:lpstr>Shuttleworth Foundation 1 Year Fellowship Program </vt:lpstr>
      <vt:lpstr>Internship at the FSF</vt:lpstr>
      <vt:lpstr>Google Summer of Code</vt:lpstr>
      <vt:lpstr>Quote :-</vt:lpstr>
      <vt:lpstr>Open Source Developer Group Mumbai</vt:lpstr>
      <vt:lpstr>Get involved in OSDGM  (Open Source Developer Group Mumbai)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fix a bug</dc:title>
  <dc:creator>Pradeep Singh</dc:creator>
  <cp:lastModifiedBy>Pradeep Singh</cp:lastModifiedBy>
  <cp:revision>98</cp:revision>
  <dcterms:created xsi:type="dcterms:W3CDTF">2014-09-08T03:25:35Z</dcterms:created>
  <dcterms:modified xsi:type="dcterms:W3CDTF">2014-10-06T16:22:53Z</dcterms:modified>
</cp:coreProperties>
</file>