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27" autoAdjust="0"/>
    <p:restoredTop sz="86471" autoAdjust="0"/>
  </p:normalViewPr>
  <p:slideViewPr>
    <p:cSldViewPr snapToGrid="0">
      <p:cViewPr varScale="1">
        <p:scale>
          <a:sx n="56" d="100"/>
          <a:sy n="56" d="100"/>
        </p:scale>
        <p:origin x="908" y="40"/>
      </p:cViewPr>
      <p:guideLst/>
    </p:cSldViewPr>
  </p:slideViewPr>
  <p:outlineViewPr>
    <p:cViewPr>
      <p:scale>
        <a:sx n="33" d="100"/>
        <a:sy n="33" d="100"/>
      </p:scale>
      <p:origin x="0" y="-90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48029-6B45-4371-AD3F-28DD3782620E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8A324-4A8A-4BA2-B3C5-D990988AC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117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8A324-4A8A-4BA2-B3C5-D990988AC1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110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13ACA-1E58-42D1-B961-0884CBFFBBBF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05C4-5964-4AF6-AB7B-87AF59D18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699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13ACA-1E58-42D1-B961-0884CBFFBBBF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05C4-5964-4AF6-AB7B-87AF59D18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87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13ACA-1E58-42D1-B961-0884CBFFBBBF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05C4-5964-4AF6-AB7B-87AF59D18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479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13ACA-1E58-42D1-B961-0884CBFFBBBF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05C4-5964-4AF6-AB7B-87AF59D1811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87290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13ACA-1E58-42D1-B961-0884CBFFBBBF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05C4-5964-4AF6-AB7B-87AF59D18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5339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13ACA-1E58-42D1-B961-0884CBFFBBBF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05C4-5964-4AF6-AB7B-87AF59D18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167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13ACA-1E58-42D1-B961-0884CBFFBBBF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05C4-5964-4AF6-AB7B-87AF59D18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118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13ACA-1E58-42D1-B961-0884CBFFBBBF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05C4-5964-4AF6-AB7B-87AF59D18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466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13ACA-1E58-42D1-B961-0884CBFFBBBF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05C4-5964-4AF6-AB7B-87AF59D18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121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13ACA-1E58-42D1-B961-0884CBFFBBBF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05C4-5964-4AF6-AB7B-87AF59D18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195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13ACA-1E58-42D1-B961-0884CBFFBBBF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05C4-5964-4AF6-AB7B-87AF59D18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74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13ACA-1E58-42D1-B961-0884CBFFBBBF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05C4-5964-4AF6-AB7B-87AF59D18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52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13ACA-1E58-42D1-B961-0884CBFFBBBF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05C4-5964-4AF6-AB7B-87AF59D18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282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13ACA-1E58-42D1-B961-0884CBFFBBBF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05C4-5964-4AF6-AB7B-87AF59D18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369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13ACA-1E58-42D1-B961-0884CBFFBBBF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05C4-5964-4AF6-AB7B-87AF59D18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916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13ACA-1E58-42D1-B961-0884CBFFBBBF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05C4-5964-4AF6-AB7B-87AF59D18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77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13ACA-1E58-42D1-B961-0884CBFFBBBF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05C4-5964-4AF6-AB7B-87AF59D18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46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13ACA-1E58-42D1-B961-0884CBFFBBBF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05C4-5964-4AF6-AB7B-87AF59D18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25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13ACA-1E58-42D1-B961-0884CBFFBBBF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B05C4-5964-4AF6-AB7B-87AF59D18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131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  <p:sldLayoutId id="2147483715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252" y="1118774"/>
            <a:ext cx="6263146" cy="47154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994" y="4955485"/>
            <a:ext cx="1304925" cy="1181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23" t="15333" r="25644" b="13733"/>
          <a:stretch/>
        </p:blipFill>
        <p:spPr>
          <a:xfrm rot="19793707">
            <a:off x="10198111" y="4084608"/>
            <a:ext cx="1292802" cy="188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27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8150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k Antiqua" panose="02040602050305030304" pitchFamily="18" charset="0"/>
              </a:rPr>
              <a:t>In today’s session we are going to</a:t>
            </a:r>
          </a:p>
          <a:p>
            <a:pPr marL="342900" indent="-342900"/>
            <a:r>
              <a:rPr lang="en-US" sz="360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k Antiqua" panose="02040602050305030304" pitchFamily="18" charset="0"/>
              </a:rPr>
              <a:t>Count till 100</a:t>
            </a:r>
          </a:p>
          <a:p>
            <a:pPr marL="342900" indent="-342900"/>
            <a:r>
              <a:rPr lang="en-US" sz="360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k Antiqua" panose="02040602050305030304" pitchFamily="18" charset="0"/>
              </a:rPr>
              <a:t>Make numbers up to </a:t>
            </a:r>
            <a:r>
              <a:rPr lang="en-US" sz="3600" cap="none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k Antiqua" panose="02040602050305030304" pitchFamily="18" charset="0"/>
              </a:rPr>
              <a:t>99.</a:t>
            </a:r>
            <a:endParaRPr lang="en-US" sz="3600" cap="none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ok Antiqua" panose="02040602050305030304" pitchFamily="18" charset="0"/>
            </a:endParaRPr>
          </a:p>
          <a:p>
            <a:pPr marL="342900" indent="-342900"/>
            <a:r>
              <a:rPr lang="en-US" sz="360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k Antiqua" panose="02040602050305030304" pitchFamily="18" charset="0"/>
              </a:rPr>
              <a:t>Read and write the numbers and their number names</a:t>
            </a:r>
            <a:r>
              <a:rPr lang="en-US" sz="3600" dirty="0">
                <a:ln w="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k Antiqua" panose="0204060205030503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702614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116002"/>
            <a:ext cx="10353761" cy="1326321"/>
          </a:xfrm>
        </p:spPr>
        <p:txBody>
          <a:bodyPr/>
          <a:lstStyle/>
          <a:p>
            <a:r>
              <a:rPr lang="en-US" dirty="0" smtClean="0"/>
              <a:t>Quick Recap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913774" y="2416788"/>
            <a:ext cx="10363826" cy="3424107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78" r="11988"/>
          <a:stretch/>
        </p:blipFill>
        <p:spPr>
          <a:xfrm>
            <a:off x="1103246" y="1203785"/>
            <a:ext cx="3597966" cy="4725851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4814117" y="1360075"/>
            <a:ext cx="4255981" cy="186740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690855" y="2781011"/>
            <a:ext cx="4255981" cy="1867407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562864" y="4746371"/>
            <a:ext cx="4255981" cy="186740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645426" y="1638230"/>
            <a:ext cx="29022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ook Antiqua" panose="02040602050305030304" pitchFamily="18" charset="0"/>
              </a:rPr>
              <a:t>Numbers 1 to 9 are called 1 digit numbers</a:t>
            </a:r>
            <a:endParaRPr lang="en-US" sz="28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564846" y="3071844"/>
            <a:ext cx="29022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ook Antiqua" panose="02040602050305030304" pitchFamily="18" charset="0"/>
              </a:rPr>
              <a:t>Numbers 10 to 99 are called 2 digit numbers</a:t>
            </a:r>
            <a:endParaRPr lang="en-US" sz="2800" dirty="0">
              <a:latin typeface="Book Antiqua" panose="0204060205030503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90654" y="5203020"/>
            <a:ext cx="33367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100 is a three digit number</a:t>
            </a:r>
            <a:endParaRPr lang="en-US" sz="2800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9739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" dur="2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>
                <a:latin typeface="Book Antiqua" panose="02040602050305030304" pitchFamily="18" charset="0"/>
              </a:rPr>
              <a:t>The smallest 1 digit number is           </a:t>
            </a:r>
          </a:p>
          <a:p>
            <a:r>
              <a:rPr lang="en-US" sz="3200" dirty="0" smtClean="0">
                <a:latin typeface="Book Antiqua" panose="02040602050305030304" pitchFamily="18" charset="0"/>
              </a:rPr>
              <a:t>The greatest 2 digit number is	    </a:t>
            </a:r>
          </a:p>
          <a:p>
            <a:r>
              <a:rPr lang="en-US" sz="3200" dirty="0" smtClean="0">
                <a:latin typeface="Book Antiqua" panose="02040602050305030304" pitchFamily="18" charset="0"/>
              </a:rPr>
              <a:t>The smallest 3 digit number is 	   </a:t>
            </a:r>
          </a:p>
          <a:p>
            <a:r>
              <a:rPr lang="en-US" sz="3200" dirty="0" smtClean="0">
                <a:latin typeface="Book Antiqua" panose="02040602050305030304" pitchFamily="18" charset="0"/>
              </a:rPr>
              <a:t>The </a:t>
            </a:r>
            <a:r>
              <a:rPr lang="en-US" sz="3200" dirty="0">
                <a:latin typeface="Book Antiqua" panose="02040602050305030304" pitchFamily="18" charset="0"/>
              </a:rPr>
              <a:t>greatest </a:t>
            </a:r>
            <a:r>
              <a:rPr lang="en-US" sz="3200" dirty="0" smtClean="0">
                <a:latin typeface="Book Antiqua" panose="02040602050305030304" pitchFamily="18" charset="0"/>
              </a:rPr>
              <a:t>1 </a:t>
            </a:r>
            <a:r>
              <a:rPr lang="en-US" sz="3200" dirty="0">
                <a:latin typeface="Book Antiqua" panose="02040602050305030304" pitchFamily="18" charset="0"/>
              </a:rPr>
              <a:t>digit number </a:t>
            </a:r>
            <a:r>
              <a:rPr lang="en-US" sz="3200" dirty="0" smtClean="0">
                <a:latin typeface="Book Antiqua" panose="02040602050305030304" pitchFamily="18" charset="0"/>
              </a:rPr>
              <a:t>is	     </a:t>
            </a:r>
            <a:endParaRPr lang="en-US" sz="3200" dirty="0">
              <a:latin typeface="Book Antiqua" panose="02040602050305030304" pitchFamily="18" charset="0"/>
            </a:endParaRPr>
          </a:p>
          <a:p>
            <a:r>
              <a:rPr lang="en-US" sz="3200" dirty="0">
                <a:latin typeface="Book Antiqua" panose="02040602050305030304" pitchFamily="18" charset="0"/>
              </a:rPr>
              <a:t>The smallest </a:t>
            </a:r>
            <a:r>
              <a:rPr lang="en-US" sz="3200" dirty="0" smtClean="0">
                <a:latin typeface="Book Antiqua" panose="02040602050305030304" pitchFamily="18" charset="0"/>
              </a:rPr>
              <a:t>2 </a:t>
            </a:r>
            <a:r>
              <a:rPr lang="en-US" sz="3200" dirty="0">
                <a:latin typeface="Book Antiqua" panose="02040602050305030304" pitchFamily="18" charset="0"/>
              </a:rPr>
              <a:t>digit number </a:t>
            </a:r>
            <a:r>
              <a:rPr lang="en-US" sz="3200" dirty="0" smtClean="0">
                <a:latin typeface="Book Antiqua" panose="02040602050305030304" pitchFamily="18" charset="0"/>
              </a:rPr>
              <a:t>is	     </a:t>
            </a:r>
            <a:endParaRPr lang="en-US" dirty="0"/>
          </a:p>
          <a:p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6838122" y="2885740"/>
            <a:ext cx="2027582" cy="9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6838122" y="3501966"/>
            <a:ext cx="2027582" cy="9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6838122" y="4121584"/>
            <a:ext cx="2027582" cy="9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6838122" y="4888631"/>
            <a:ext cx="2027582" cy="9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6838122" y="5514796"/>
            <a:ext cx="2027582" cy="9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23847">
            <a:off x="8876265" y="952552"/>
            <a:ext cx="2390775" cy="19145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292144" y="2072698"/>
            <a:ext cx="5597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94474" y="2768437"/>
            <a:ext cx="9348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99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06923" y="3402159"/>
            <a:ext cx="13099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382025" y="4156416"/>
            <a:ext cx="5597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194475" y="4784758"/>
            <a:ext cx="9348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61655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76557">
            <a:off x="755579" y="754530"/>
            <a:ext cx="2371725" cy="1666875"/>
          </a:xfrm>
        </p:spPr>
      </p:pic>
      <p:sp>
        <p:nvSpPr>
          <p:cNvPr id="5" name="5-Point Star 4"/>
          <p:cNvSpPr/>
          <p:nvPr/>
        </p:nvSpPr>
        <p:spPr>
          <a:xfrm>
            <a:off x="1192696" y="2504661"/>
            <a:ext cx="3627782" cy="2971800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Base 10 System</a:t>
            </a:r>
            <a:endParaRPr lang="en-US" sz="2800" dirty="0"/>
          </a:p>
        </p:txBody>
      </p:sp>
      <p:grpSp>
        <p:nvGrpSpPr>
          <p:cNvPr id="7" name="Group 6"/>
          <p:cNvGrpSpPr/>
          <p:nvPr/>
        </p:nvGrpSpPr>
        <p:grpSpPr>
          <a:xfrm>
            <a:off x="9230961" y="2568415"/>
            <a:ext cx="308114" cy="3130512"/>
            <a:chOff x="9230961" y="2568415"/>
            <a:chExt cx="308114" cy="3130512"/>
          </a:xfrm>
        </p:grpSpPr>
        <p:sp>
          <p:nvSpPr>
            <p:cNvPr id="36" name="Rectangle 35"/>
            <p:cNvSpPr/>
            <p:nvPr/>
          </p:nvSpPr>
          <p:spPr>
            <a:xfrm>
              <a:off x="9230961" y="2568415"/>
              <a:ext cx="308113" cy="3081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9230962" y="2904656"/>
              <a:ext cx="308113" cy="3081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9230962" y="3218935"/>
              <a:ext cx="308113" cy="3081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9230962" y="3536987"/>
              <a:ext cx="308113" cy="3081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9230962" y="3845100"/>
              <a:ext cx="308113" cy="3081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9230962" y="4142257"/>
              <a:ext cx="308113" cy="3081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9230962" y="4450370"/>
              <a:ext cx="308113" cy="3081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9230962" y="4764649"/>
              <a:ext cx="308113" cy="3081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9230962" y="5082701"/>
              <a:ext cx="308113" cy="3081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9230962" y="5390814"/>
              <a:ext cx="308113" cy="3081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Rounded Rectangle 47"/>
          <p:cNvSpPr/>
          <p:nvPr/>
        </p:nvSpPr>
        <p:spPr>
          <a:xfrm>
            <a:off x="5019261" y="4450370"/>
            <a:ext cx="3647661" cy="169201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Book Antiqua" panose="02040602050305030304" pitchFamily="18" charset="0"/>
              </a:rPr>
              <a:t>10 ones = 1 ten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663874" y="2504661"/>
            <a:ext cx="308113" cy="3081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6075278" y="2362374"/>
            <a:ext cx="308113" cy="3081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7509817" y="3258049"/>
            <a:ext cx="308113" cy="3081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5507236" y="2780910"/>
            <a:ext cx="308113" cy="3081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5974679" y="3375550"/>
            <a:ext cx="308113" cy="3081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4975178" y="3729728"/>
            <a:ext cx="308113" cy="3081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5144707" y="3247028"/>
            <a:ext cx="308113" cy="3081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4683766" y="2667460"/>
            <a:ext cx="308113" cy="3081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6812587" y="2659912"/>
            <a:ext cx="308113" cy="3081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7847435" y="3777664"/>
            <a:ext cx="308113" cy="3081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6597583" y="3165468"/>
            <a:ext cx="308113" cy="3081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 rot="19728617">
            <a:off x="9949584" y="2052243"/>
            <a:ext cx="168858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7361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9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8" grpId="0" animBg="1"/>
      <p:bldP spid="47" grpId="0" animBg="1"/>
      <p:bldP spid="47" grpId="1" animBg="1"/>
      <p:bldP spid="68" grpId="0" animBg="1"/>
      <p:bldP spid="69" grpId="0" animBg="1"/>
      <p:bldP spid="69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numbers</a:t>
            </a:r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063570772"/>
              </p:ext>
            </p:extLst>
          </p:nvPr>
        </p:nvGraphicFramePr>
        <p:xfrm>
          <a:off x="4883755" y="1909763"/>
          <a:ext cx="2454966" cy="1449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483">
                  <a:extLst>
                    <a:ext uri="{9D8B030D-6E8A-4147-A177-3AD203B41FA5}">
                      <a16:colId xmlns:a16="http://schemas.microsoft.com/office/drawing/2014/main" val="1148236614"/>
                    </a:ext>
                  </a:extLst>
                </a:gridCol>
                <a:gridCol w="1227483">
                  <a:extLst>
                    <a:ext uri="{9D8B030D-6E8A-4147-A177-3AD203B41FA5}">
                      <a16:colId xmlns:a16="http://schemas.microsoft.com/office/drawing/2014/main" val="504600040"/>
                    </a:ext>
                  </a:extLst>
                </a:gridCol>
              </a:tblGrid>
              <a:tr h="72483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Book Antiqua" panose="02040602050305030304" pitchFamily="18" charset="0"/>
                        </a:rPr>
                        <a:t>Tens</a:t>
                      </a:r>
                      <a:endParaRPr lang="en-US" sz="32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Book Antiqua" panose="02040602050305030304" pitchFamily="18" charset="0"/>
                        </a:rPr>
                        <a:t>Ones</a:t>
                      </a:r>
                      <a:endParaRPr lang="en-US" sz="32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092221"/>
                  </a:ext>
                </a:extLst>
              </a:tr>
              <a:tr h="72483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4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3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872307"/>
                  </a:ext>
                </a:extLst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913774" y="1806713"/>
            <a:ext cx="3270600" cy="1552713"/>
            <a:chOff x="2501766" y="1832554"/>
            <a:chExt cx="3322564" cy="1636203"/>
          </a:xfrm>
        </p:grpSpPr>
        <p:pic>
          <p:nvPicPr>
            <p:cNvPr id="5" name="Picture 4" descr="C:\Users\M1057071\AppData\Local\Microsoft\Windows\INetCache\Content.MSO\2B0E9E67.tmp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503" t="66308" r="4177" b="19355"/>
            <a:stretch/>
          </p:blipFill>
          <p:spPr bwMode="auto">
            <a:xfrm>
              <a:off x="4503423" y="2447535"/>
              <a:ext cx="442985" cy="404839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6" name="Picture 5" descr="C:\Users\M1057071\AppData\Local\Microsoft\Windows\INetCache\Content.MSO\2B0E9E67.tmp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503" t="66308" r="4177" b="19355"/>
            <a:stretch/>
          </p:blipFill>
          <p:spPr bwMode="auto">
            <a:xfrm>
              <a:off x="4951163" y="2430687"/>
              <a:ext cx="442985" cy="404839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7" name="Picture 6" descr="C:\Users\M1057071\AppData\Local\Microsoft\Windows\INetCache\Content.MSO\2B0E9E67.tmp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503" t="66308" r="4177" b="19355"/>
            <a:stretch/>
          </p:blipFill>
          <p:spPr bwMode="auto">
            <a:xfrm>
              <a:off x="5381345" y="2413838"/>
              <a:ext cx="442985" cy="404839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8" name="Picture 7" descr="C:\Users\M1057071\AppData\Local\Microsoft\Windows\INetCache\Content.MSO\BB611C31.tmp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735" t="64516" r="16953" b="17204"/>
            <a:stretch/>
          </p:blipFill>
          <p:spPr bwMode="auto">
            <a:xfrm rot="16200000">
              <a:off x="2803846" y="2390125"/>
              <a:ext cx="1619355" cy="53791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9" name="Picture 8" descr="C:\Users\M1057071\AppData\Local\Microsoft\Windows\INetCache\Content.MSO\BB611C31.tmp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735" t="64516" r="16953" b="17204"/>
            <a:stretch/>
          </p:blipFill>
          <p:spPr bwMode="auto">
            <a:xfrm rot="16200000">
              <a:off x="3216470" y="2390125"/>
              <a:ext cx="1619355" cy="53791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0" name="Picture 9" descr="C:\Users\M1057071\AppData\Local\Microsoft\Windows\INetCache\Content.MSO\BB611C31.tmp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735" t="64516" r="16953" b="17204"/>
            <a:stretch/>
          </p:blipFill>
          <p:spPr bwMode="auto">
            <a:xfrm rot="16200000">
              <a:off x="1961043" y="2373277"/>
              <a:ext cx="1619355" cy="53791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1" name="Picture 10" descr="C:\Users\M1057071\AppData\Local\Microsoft\Windows\INetCache\Content.MSO\BB611C31.tmp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735" t="64516" r="16953" b="17204"/>
            <a:stretch/>
          </p:blipFill>
          <p:spPr bwMode="auto">
            <a:xfrm rot="16200000">
              <a:off x="2382445" y="2373277"/>
              <a:ext cx="1619355" cy="53791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13" name="Oval 12"/>
          <p:cNvSpPr/>
          <p:nvPr/>
        </p:nvSpPr>
        <p:spPr>
          <a:xfrm>
            <a:off x="8202912" y="1667023"/>
            <a:ext cx="3069324" cy="1761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Book Antiqua" panose="02040602050305030304" pitchFamily="18" charset="0"/>
              </a:rPr>
              <a:t>Forty - three</a:t>
            </a:r>
            <a:endParaRPr lang="en-US" sz="2400" dirty="0">
              <a:latin typeface="Book Antiqua" panose="02040602050305030304" pitchFamily="18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899714" y="4366081"/>
            <a:ext cx="2746359" cy="1498006"/>
            <a:chOff x="0" y="0"/>
            <a:chExt cx="1304290" cy="1028065"/>
          </a:xfrm>
        </p:grpSpPr>
        <p:pic>
          <p:nvPicPr>
            <p:cNvPr id="15" name="Picture 14" descr="C:\Users\M1057071\AppData\Local\Microsoft\Windows\INetCache\Content.MSO\BB611C31.tmp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735" t="64516" r="16953" b="17204"/>
            <a:stretch/>
          </p:blipFill>
          <p:spPr bwMode="auto">
            <a:xfrm rot="16200000">
              <a:off x="-346075" y="346075"/>
              <a:ext cx="1015365" cy="323215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6" name="Picture 15" descr="C:\Users\M1057071\AppData\Local\Microsoft\Windows\INetCache\Content.MSO\BB611C31.tmp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735" t="64516" r="16953" b="17204"/>
            <a:stretch/>
          </p:blipFill>
          <p:spPr bwMode="auto">
            <a:xfrm rot="16200000">
              <a:off x="-92075" y="346075"/>
              <a:ext cx="1015365" cy="323215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7" name="Picture 16" descr="C:\Users\M1057071\AppData\Local\Microsoft\Windows\INetCache\Content.MSO\2B0E9E67.tmp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503" t="66308" r="4177" b="19355"/>
            <a:stretch/>
          </p:blipFill>
          <p:spPr bwMode="auto">
            <a:xfrm>
              <a:off x="771525" y="155575"/>
              <a:ext cx="266065" cy="253365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8" name="Picture 17" descr="C:\Users\M1057071\AppData\Local\Microsoft\Windows\INetCache\Content.MSO\2B0E9E67.tmp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503" t="66308" r="4177" b="19355"/>
            <a:stretch/>
          </p:blipFill>
          <p:spPr bwMode="auto">
            <a:xfrm>
              <a:off x="1038225" y="149225"/>
              <a:ext cx="266065" cy="253365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9" name="Picture 18" descr="C:\Users\M1057071\AppData\Local\Microsoft\Windows\INetCache\Content.MSO\BB611C31.tmp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735" t="64516" r="16953" b="17204"/>
            <a:stretch/>
          </p:blipFill>
          <p:spPr bwMode="auto">
            <a:xfrm rot="16200000">
              <a:off x="149225" y="358775"/>
              <a:ext cx="1015365" cy="323215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graphicFrame>
        <p:nvGraphicFramePr>
          <p:cNvPr id="20" name="Content Placeholder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5526282"/>
              </p:ext>
            </p:extLst>
          </p:nvPr>
        </p:nvGraphicFramePr>
        <p:xfrm>
          <a:off x="4883755" y="4227868"/>
          <a:ext cx="2454966" cy="1449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483">
                  <a:extLst>
                    <a:ext uri="{9D8B030D-6E8A-4147-A177-3AD203B41FA5}">
                      <a16:colId xmlns:a16="http://schemas.microsoft.com/office/drawing/2014/main" val="1148236614"/>
                    </a:ext>
                  </a:extLst>
                </a:gridCol>
                <a:gridCol w="1227483">
                  <a:extLst>
                    <a:ext uri="{9D8B030D-6E8A-4147-A177-3AD203B41FA5}">
                      <a16:colId xmlns:a16="http://schemas.microsoft.com/office/drawing/2014/main" val="504600040"/>
                    </a:ext>
                  </a:extLst>
                </a:gridCol>
              </a:tblGrid>
              <a:tr h="72483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Book Antiqua" panose="02040602050305030304" pitchFamily="18" charset="0"/>
                        </a:rPr>
                        <a:t>Tens</a:t>
                      </a:r>
                      <a:endParaRPr lang="en-US" sz="32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Book Antiqua" panose="02040602050305030304" pitchFamily="18" charset="0"/>
                        </a:rPr>
                        <a:t>Ones</a:t>
                      </a:r>
                      <a:endParaRPr lang="en-US" sz="32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092221"/>
                  </a:ext>
                </a:extLst>
              </a:tr>
              <a:tr h="72483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3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2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872307"/>
                  </a:ext>
                </a:extLst>
              </a:tr>
            </a:tbl>
          </a:graphicData>
        </a:graphic>
      </p:graphicFrame>
      <p:sp>
        <p:nvSpPr>
          <p:cNvPr id="23" name="Oval 22"/>
          <p:cNvSpPr/>
          <p:nvPr/>
        </p:nvSpPr>
        <p:spPr>
          <a:xfrm>
            <a:off x="8381816" y="4120737"/>
            <a:ext cx="3069324" cy="1761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Book Antiqua" panose="02040602050305030304" pitchFamily="18" charset="0"/>
              </a:rPr>
              <a:t>Three - two</a:t>
            </a:r>
          </a:p>
          <a:p>
            <a:pPr algn="ctr"/>
            <a:r>
              <a:rPr lang="en-US" sz="2400" dirty="0" smtClean="0">
                <a:latin typeface="Book Antiqua" panose="02040602050305030304" pitchFamily="18" charset="0"/>
              </a:rPr>
              <a:t>Thirty – two </a:t>
            </a:r>
            <a:endParaRPr lang="en-US" sz="24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6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Numbers and their number names.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214741" y="2011459"/>
            <a:ext cx="3247929" cy="1586506"/>
            <a:chOff x="0" y="0"/>
            <a:chExt cx="2248910" cy="1026570"/>
          </a:xfrm>
        </p:grpSpPr>
        <p:pic>
          <p:nvPicPr>
            <p:cNvPr id="5" name="Picture 4" descr="C:\Users\M1057071\AppData\Local\Microsoft\Windows\INetCache\Content.MSO\BB611C31.tmp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735" t="64516" r="16953" b="17204"/>
            <a:stretch/>
          </p:blipFill>
          <p:spPr bwMode="auto">
            <a:xfrm rot="16200000">
              <a:off x="-97654" y="346075"/>
              <a:ext cx="1016000" cy="32385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6" name="Picture 5" descr="C:\Users\M1057071\AppData\Local\Microsoft\Windows\INetCache\Content.MSO\BB611C31.tmp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735" t="64516" r="16953" b="17204"/>
            <a:stretch/>
          </p:blipFill>
          <p:spPr bwMode="auto">
            <a:xfrm rot="16200000">
              <a:off x="156052" y="346075"/>
              <a:ext cx="1016000" cy="32385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7" name="Picture 6" descr="C:\Users\M1057071\AppData\Local\Microsoft\Windows\INetCache\Content.MSO\BB611C31.tmp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735" t="64516" r="16953" b="17204"/>
            <a:stretch/>
          </p:blipFill>
          <p:spPr bwMode="auto">
            <a:xfrm rot="16200000">
              <a:off x="409759" y="356645"/>
              <a:ext cx="1016000" cy="32385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8" name="Picture 7" descr="C:\Users\M1057071\AppData\Local\Microsoft\Windows\INetCache\Content.MSO\BB611C31.tmp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735" t="64516" r="16953" b="17204"/>
            <a:stretch/>
          </p:blipFill>
          <p:spPr bwMode="auto">
            <a:xfrm rot="16200000">
              <a:off x="658180" y="356645"/>
              <a:ext cx="1016000" cy="32385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9" name="Picture 8" descr="C:\Users\M1057071\AppData\Local\Microsoft\Windows\INetCache\Content.MSO\2B0E9E67.tmp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503" t="66308" r="4177" b="19355"/>
            <a:stretch/>
          </p:blipFill>
          <p:spPr bwMode="auto">
            <a:xfrm>
              <a:off x="1453655" y="385716"/>
              <a:ext cx="266700" cy="25400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0" name="Picture 9" descr="C:\Users\M1057071\AppData\Local\Microsoft\Windows\INetCache\Content.MSO\2B0E9E67.tmp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503" t="66308" r="4177" b="19355"/>
            <a:stretch/>
          </p:blipFill>
          <p:spPr bwMode="auto">
            <a:xfrm>
              <a:off x="1723218" y="375145"/>
              <a:ext cx="266700" cy="25400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1" name="Picture 10" descr="C:\Users\M1057071\AppData\Local\Microsoft\Windows\INetCache\Content.MSO\2B0E9E67.tmp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503" t="66308" r="4177" b="19355"/>
            <a:stretch/>
          </p:blipFill>
          <p:spPr bwMode="auto">
            <a:xfrm>
              <a:off x="1982210" y="364573"/>
              <a:ext cx="266700" cy="25400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2" name="Picture 11" descr="C:\Users\M1057071\AppData\Local\Microsoft\Windows\INetCache\Content.MSO\BB611C31.tmp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735" t="64516" r="16953" b="17204"/>
            <a:stretch/>
          </p:blipFill>
          <p:spPr bwMode="auto">
            <a:xfrm rot="16200000">
              <a:off x="-346075" y="351360"/>
              <a:ext cx="1016000" cy="32385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3" name="Picture 12" descr="C:\Users\M1057071\AppData\Local\Microsoft\Windows\INetCache\Content.MSO\2B0E9E67.tmp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503" t="66308" r="4177" b="19355"/>
            <a:stretch/>
          </p:blipFill>
          <p:spPr bwMode="auto">
            <a:xfrm>
              <a:off x="1448369" y="634136"/>
              <a:ext cx="266700" cy="25400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4" name="Picture 13" descr="C:\Users\M1057071\AppData\Local\Microsoft\Windows\INetCache\Content.MSO\2B0E9E67.tmp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503" t="66308" r="4177" b="19355"/>
            <a:stretch/>
          </p:blipFill>
          <p:spPr bwMode="auto">
            <a:xfrm>
              <a:off x="1723218" y="602423"/>
              <a:ext cx="266700" cy="25400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15" name="Explosion 1 14"/>
          <p:cNvSpPr/>
          <p:nvPr/>
        </p:nvSpPr>
        <p:spPr>
          <a:xfrm>
            <a:off x="4836713" y="1536030"/>
            <a:ext cx="2349278" cy="1932727"/>
          </a:xfrm>
          <a:prstGeom prst="irregularSeal1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55</a:t>
            </a:r>
            <a:endParaRPr lang="en-US" dirty="0"/>
          </a:p>
        </p:txBody>
      </p:sp>
      <p:sp>
        <p:nvSpPr>
          <p:cNvPr id="16" name="Explosion 1 15"/>
          <p:cNvSpPr/>
          <p:nvPr/>
        </p:nvSpPr>
        <p:spPr>
          <a:xfrm>
            <a:off x="7755751" y="1508721"/>
            <a:ext cx="2349278" cy="1932727"/>
          </a:xfrm>
          <a:prstGeom prst="irregularSeal1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Fifty - five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1203944" y="4351993"/>
            <a:ext cx="2495374" cy="1571724"/>
            <a:chOff x="0" y="0"/>
            <a:chExt cx="2349500" cy="1041400"/>
          </a:xfrm>
        </p:grpSpPr>
        <p:pic>
          <p:nvPicPr>
            <p:cNvPr id="18" name="Picture 17" descr="C:\Users\M1057071\AppData\Local\Microsoft\Windows\INetCache\Content.MSO\BB611C31.tmp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735" t="64516" r="16953" b="17204"/>
            <a:stretch/>
          </p:blipFill>
          <p:spPr bwMode="auto">
            <a:xfrm rot="16200000">
              <a:off x="187325" y="346075"/>
              <a:ext cx="1016000" cy="32385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9" name="Picture 18" descr="C:\Users\M1057071\AppData\Local\Microsoft\Windows\INetCache\Content.MSO\BB611C31.tmp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735" t="64516" r="16953" b="17204"/>
            <a:stretch/>
          </p:blipFill>
          <p:spPr bwMode="auto">
            <a:xfrm rot="16200000">
              <a:off x="441325" y="346075"/>
              <a:ext cx="1016000" cy="32385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20" name="Picture 19" descr="C:\Users\M1057071\AppData\Local\Microsoft\Windows\INetCache\Content.MSO\BB611C31.tmp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735" t="64516" r="16953" b="17204"/>
            <a:stretch/>
          </p:blipFill>
          <p:spPr bwMode="auto">
            <a:xfrm rot="16200000">
              <a:off x="695325" y="358775"/>
              <a:ext cx="1016000" cy="32385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21" name="Picture 20" descr="C:\Users\M1057071\AppData\Local\Microsoft\Windows\INetCache\Content.MSO\BB611C31.tmp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735" t="64516" r="16953" b="17204"/>
            <a:stretch/>
          </p:blipFill>
          <p:spPr bwMode="auto">
            <a:xfrm rot="16200000">
              <a:off x="942975" y="358775"/>
              <a:ext cx="1016000" cy="32385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22" name="Picture 21" descr="C:\Users\M1057071\AppData\Local\Microsoft\Windows\INetCache\Content.MSO\BB611C31.tmp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735" t="64516" r="16953" b="17204"/>
            <a:stretch/>
          </p:blipFill>
          <p:spPr bwMode="auto">
            <a:xfrm rot="16200000">
              <a:off x="-60325" y="352425"/>
              <a:ext cx="1016000" cy="32385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23" name="Picture 22" descr="C:\Users\M1057071\AppData\Local\Microsoft\Windows\INetCache\Content.MSO\BB611C31.tmp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735" t="64516" r="16953" b="17204"/>
            <a:stretch/>
          </p:blipFill>
          <p:spPr bwMode="auto">
            <a:xfrm rot="16200000">
              <a:off x="-346075" y="352425"/>
              <a:ext cx="1016000" cy="32385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24" name="Picture 23" descr="C:\Users\M1057071\AppData\Local\Microsoft\Windows\INetCache\Content.MSO\BB611C31.tmp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735" t="64516" r="16953" b="17204"/>
            <a:stretch/>
          </p:blipFill>
          <p:spPr bwMode="auto">
            <a:xfrm rot="16200000">
              <a:off x="1177925" y="358775"/>
              <a:ext cx="1016000" cy="32385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25" name="Picture 24" descr="C:\Users\M1057071\AppData\Local\Microsoft\Windows\INetCache\Content.MSO\BB611C31.tmp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735" t="64516" r="16953" b="17204"/>
            <a:stretch/>
          </p:blipFill>
          <p:spPr bwMode="auto">
            <a:xfrm rot="16200000">
              <a:off x="1431925" y="371475"/>
              <a:ext cx="1016000" cy="32385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26" name="Picture 25" descr="C:\Users\M1057071\AppData\Local\Microsoft\Windows\INetCache\Content.MSO\BB611C31.tmp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735" t="64516" r="16953" b="17204"/>
            <a:stretch/>
          </p:blipFill>
          <p:spPr bwMode="auto">
            <a:xfrm rot="16200000">
              <a:off x="1679575" y="371475"/>
              <a:ext cx="1016000" cy="32385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28" name="Explosion 1 27"/>
          <p:cNvSpPr/>
          <p:nvPr/>
        </p:nvSpPr>
        <p:spPr>
          <a:xfrm>
            <a:off x="4836713" y="3971823"/>
            <a:ext cx="2349278" cy="1932727"/>
          </a:xfrm>
          <a:prstGeom prst="irregularSeal1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90</a:t>
            </a:r>
            <a:endParaRPr lang="en-US" dirty="0"/>
          </a:p>
        </p:txBody>
      </p:sp>
      <p:sp>
        <p:nvSpPr>
          <p:cNvPr id="29" name="Explosion 1 28"/>
          <p:cNvSpPr/>
          <p:nvPr/>
        </p:nvSpPr>
        <p:spPr>
          <a:xfrm>
            <a:off x="7698108" y="3952655"/>
            <a:ext cx="2349278" cy="1932727"/>
          </a:xfrm>
          <a:prstGeom prst="irregularSeal1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Ninety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021003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8" grpId="0" animBg="1"/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Suggested activity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Using the given handouts write the number names of</a:t>
            </a:r>
          </a:p>
          <a:p>
            <a:r>
              <a:rPr lang="en-US" sz="2400" dirty="0" smtClean="0"/>
              <a:t>38</a:t>
            </a:r>
          </a:p>
          <a:p>
            <a:r>
              <a:rPr lang="en-US" sz="2400" dirty="0" smtClean="0"/>
              <a:t>92</a:t>
            </a:r>
          </a:p>
          <a:p>
            <a:r>
              <a:rPr lang="en-US" sz="2400" dirty="0" smtClean="0"/>
              <a:t>45</a:t>
            </a:r>
          </a:p>
          <a:p>
            <a:r>
              <a:rPr lang="en-US" sz="2400" dirty="0" smtClean="0"/>
              <a:t>69</a:t>
            </a:r>
          </a:p>
          <a:p>
            <a:r>
              <a:rPr lang="en-US" sz="2400" dirty="0" smtClean="0"/>
              <a:t>13</a:t>
            </a:r>
          </a:p>
          <a:p>
            <a:pPr marL="0" indent="0">
              <a:buNone/>
            </a:pPr>
            <a:r>
              <a:rPr lang="en-US" sz="2400" dirty="0" smtClean="0"/>
              <a:t>In you math rough note. </a:t>
            </a:r>
            <a:endParaRPr lang="en-US" sz="2400" dirty="0"/>
          </a:p>
        </p:txBody>
      </p:sp>
      <p:sp>
        <p:nvSpPr>
          <p:cNvPr id="6" name="Cloud Callout 5"/>
          <p:cNvSpPr/>
          <p:nvPr/>
        </p:nvSpPr>
        <p:spPr>
          <a:xfrm>
            <a:off x="4562061" y="3061252"/>
            <a:ext cx="6072809" cy="2415209"/>
          </a:xfrm>
          <a:prstGeom prst="cloudCallou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ook Antiqua" panose="02040602050305030304" pitchFamily="18" charset="0"/>
              </a:rPr>
              <a:t>Discuss with your parents the importance of numbers.</a:t>
            </a:r>
            <a:endParaRPr lang="en-US" sz="2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34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20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6D8C60"/>
      </a:dk2>
      <a:lt2>
        <a:srgbClr val="B1D7A1"/>
      </a:lt2>
      <a:accent1>
        <a:srgbClr val="81B992"/>
      </a:accent1>
      <a:accent2>
        <a:srgbClr val="9ABC65"/>
      </a:accent2>
      <a:accent3>
        <a:srgbClr val="BDB564"/>
      </a:accent3>
      <a:accent4>
        <a:srgbClr val="BD8964"/>
      </a:accent4>
      <a:accent5>
        <a:srgbClr val="BD6466"/>
      </a:accent5>
      <a:accent6>
        <a:srgbClr val="64A4BD"/>
      </a:accent6>
      <a:hlink>
        <a:srgbClr val="8CCC71"/>
      </a:hlink>
      <a:folHlink>
        <a:srgbClr val="A4C795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4539428D-6454-4FE6-B992-2D59F0AC2F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170</TotalTime>
  <Words>171</Words>
  <Application>Microsoft Office PowerPoint</Application>
  <PresentationFormat>Widescreen</PresentationFormat>
  <Paragraphs>52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Book Antiqua</vt:lpstr>
      <vt:lpstr>Bookman Old Style</vt:lpstr>
      <vt:lpstr>Calibri</vt:lpstr>
      <vt:lpstr>Rockwell</vt:lpstr>
      <vt:lpstr>Damask</vt:lpstr>
      <vt:lpstr>PowerPoint Presentation</vt:lpstr>
      <vt:lpstr>Today’s session</vt:lpstr>
      <vt:lpstr>Quick Recap</vt:lpstr>
      <vt:lpstr>Quiz time</vt:lpstr>
      <vt:lpstr>PowerPoint Presentation</vt:lpstr>
      <vt:lpstr>Building numbers</vt:lpstr>
      <vt:lpstr>Numbers and their number names.</vt:lpstr>
      <vt:lpstr>Suggested activity</vt:lpstr>
      <vt:lpstr>PowerPoint Presentation</vt:lpstr>
    </vt:vector>
  </TitlesOfParts>
  <Company>Mindtree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Pradeep Sivaraj</dc:creator>
  <cp:lastModifiedBy>Pradeep Sivaraj</cp:lastModifiedBy>
  <cp:revision>34</cp:revision>
  <dcterms:created xsi:type="dcterms:W3CDTF">2020-05-02T07:21:23Z</dcterms:created>
  <dcterms:modified xsi:type="dcterms:W3CDTF">2020-05-05T17:10:59Z</dcterms:modified>
</cp:coreProperties>
</file>