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2"/>
    <p:sldId id="276" r:id="rId3"/>
    <p:sldId id="270" r:id="rId4"/>
    <p:sldId id="256" r:id="rId5"/>
    <p:sldId id="257" r:id="rId6"/>
    <p:sldId id="266" r:id="rId7"/>
    <p:sldId id="265" r:id="rId8"/>
    <p:sldId id="258" r:id="rId9"/>
    <p:sldId id="259" r:id="rId10"/>
    <p:sldId id="284" r:id="rId11"/>
    <p:sldId id="269" r:id="rId12"/>
    <p:sldId id="279" r:id="rId13"/>
    <p:sldId id="280" r:id="rId14"/>
    <p:sldId id="260" r:id="rId15"/>
    <p:sldId id="261" r:id="rId16"/>
    <p:sldId id="262" r:id="rId17"/>
    <p:sldId id="263" r:id="rId18"/>
    <p:sldId id="271" r:id="rId19"/>
    <p:sldId id="272" r:id="rId20"/>
    <p:sldId id="264" r:id="rId21"/>
    <p:sldId id="273" r:id="rId22"/>
    <p:sldId id="267" r:id="rId23"/>
    <p:sldId id="275" r:id="rId24"/>
    <p:sldId id="282" r:id="rId25"/>
    <p:sldId id="285"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4/29/2020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4/29/2020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veworksheets.com/ep32123tj" TargetMode="External"/><Relationship Id="rId2" Type="http://schemas.openxmlformats.org/officeDocument/2006/relationships/hyperlink" Target="https://www.liveworksheets.com/sm797nr"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655" y="990600"/>
            <a:ext cx="8825658" cy="4991099"/>
          </a:xfrm>
        </p:spPr>
        <p:txBody>
          <a:bodyPr/>
          <a:lstStyle/>
          <a:p>
            <a:r>
              <a:rPr lang="en-IN" sz="2000" b="1" dirty="0" smtClean="0"/>
              <a:t>From </a:t>
            </a:r>
            <a:r>
              <a:rPr lang="en-IN" sz="2000" b="1" dirty="0" err="1" smtClean="0"/>
              <a:t>Incharge’s</a:t>
            </a:r>
            <a:r>
              <a:rPr lang="en-IN" sz="2000" b="1" dirty="0" smtClean="0"/>
              <a:t> Desk:</a:t>
            </a:r>
            <a:br>
              <a:rPr lang="en-IN" sz="2000" b="1" dirty="0" smtClean="0"/>
            </a:br>
            <a:r>
              <a:rPr lang="en-IN" sz="2000" dirty="0"/>
              <a:t>D</a:t>
            </a:r>
            <a:r>
              <a:rPr lang="en-IN" sz="2000" dirty="0" smtClean="0"/>
              <a:t>ear parents,</a:t>
            </a:r>
            <a:br>
              <a:rPr lang="en-IN" sz="2000" dirty="0" smtClean="0"/>
            </a:br>
            <a:r>
              <a:rPr lang="en-IN" sz="2000" dirty="0" smtClean="0"/>
              <a:t>ways to follow while you open the PPT.</a:t>
            </a:r>
            <a:br>
              <a:rPr lang="en-IN" sz="2000" dirty="0" smtClean="0"/>
            </a:br>
            <a:r>
              <a:rPr lang="en-IN" sz="2000" dirty="0" smtClean="0"/>
              <a:t>*Do not share the entire slides at one go.</a:t>
            </a:r>
            <a:br>
              <a:rPr lang="en-IN" sz="2000" dirty="0" smtClean="0"/>
            </a:br>
            <a:r>
              <a:rPr lang="en-IN" sz="2000" dirty="0" smtClean="0"/>
              <a:t>*After you open the PPT, go to the option, slide show.</a:t>
            </a:r>
            <a:br>
              <a:rPr lang="en-IN" sz="2000" dirty="0" smtClean="0"/>
            </a:br>
            <a:r>
              <a:rPr lang="en-IN" sz="2000" dirty="0" smtClean="0"/>
              <a:t>*Let your child look at the slides one at a time.</a:t>
            </a:r>
            <a:br>
              <a:rPr lang="en-IN" sz="2000" dirty="0" smtClean="0"/>
            </a:br>
            <a:r>
              <a:rPr lang="en-IN" sz="2000" dirty="0" smtClean="0"/>
              <a:t>*We request you to be with them until they read, learn and  complete the activities,</a:t>
            </a:r>
            <a:br>
              <a:rPr lang="en-IN" sz="2000" dirty="0" smtClean="0"/>
            </a:br>
            <a:r>
              <a:rPr lang="en-IN" sz="2000" dirty="0" smtClean="0"/>
              <a:t>*Remember, you are his/ her teacher at home.</a:t>
            </a:r>
            <a:br>
              <a:rPr lang="en-IN" sz="2000" dirty="0" smtClean="0"/>
            </a:br>
            <a:r>
              <a:rPr lang="en-IN" sz="2000" dirty="0" smtClean="0"/>
              <a:t>*While connecting the link please complete only the suggested activity as they might get distracted if you or your child browses for the other activities.</a:t>
            </a:r>
            <a:br>
              <a:rPr lang="en-IN" sz="2000" dirty="0" smtClean="0"/>
            </a:br>
            <a:r>
              <a:rPr lang="en-IN" sz="2000" dirty="0" smtClean="0"/>
              <a:t>*Activities that are recommended to use a book and pencil is mandatory. Writing helps them to retain their learnt concepts for a longer time.</a:t>
            </a:r>
            <a:endParaRPr lang="en-IN" sz="2000" dirty="0"/>
          </a:p>
        </p:txBody>
      </p:sp>
    </p:spTree>
    <p:extLst>
      <p:ext uri="{BB962C8B-B14F-4D97-AF65-F5344CB8AC3E}">
        <p14:creationId xmlns:p14="http://schemas.microsoft.com/office/powerpoint/2010/main" val="330524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655" y="1045633"/>
            <a:ext cx="8825658" cy="2677648"/>
          </a:xfrm>
        </p:spPr>
        <p:txBody>
          <a:bodyPr/>
          <a:lstStyle/>
          <a:p>
            <a:r>
              <a:rPr lang="en-IN" dirty="0" smtClean="0"/>
              <a:t>Let’s sing and learn numbers 1-20.</a:t>
            </a:r>
            <a:endParaRPr lang="en-IN" dirty="0"/>
          </a:p>
        </p:txBody>
      </p:sp>
      <p:sp>
        <p:nvSpPr>
          <p:cNvPr id="3" name="Subtitle 2"/>
          <p:cNvSpPr>
            <a:spLocks noGrp="1"/>
          </p:cNvSpPr>
          <p:nvPr>
            <p:ph type="subTitle" idx="1"/>
          </p:nvPr>
        </p:nvSpPr>
        <p:spPr>
          <a:xfrm>
            <a:off x="1040655" y="3862980"/>
            <a:ext cx="8825658" cy="861420"/>
          </a:xfrm>
        </p:spPr>
        <p:txBody>
          <a:bodyPr/>
          <a:lstStyle/>
          <a:p>
            <a:r>
              <a:rPr lang="en-IN" sz="2400" cap="none" dirty="0" smtClean="0"/>
              <a:t>Click this link to sing and learn 1-20:</a:t>
            </a:r>
          </a:p>
          <a:p>
            <a:r>
              <a:rPr lang="en-IN" cap="none" dirty="0" smtClean="0"/>
              <a:t>https://www.youtube.com/watch?v=d0ajq682yra</a:t>
            </a:r>
            <a:endParaRPr lang="en-IN" cap="none" dirty="0"/>
          </a:p>
        </p:txBody>
      </p:sp>
      <p:pic>
        <p:nvPicPr>
          <p:cNvPr id="4" name="Picture 3"/>
          <p:cNvPicPr>
            <a:picLocks noChangeAspect="1"/>
          </p:cNvPicPr>
          <p:nvPr/>
        </p:nvPicPr>
        <p:blipFill>
          <a:blip r:embed="rId2"/>
          <a:stretch>
            <a:fillRect/>
          </a:stretch>
        </p:blipFill>
        <p:spPr>
          <a:xfrm>
            <a:off x="8705850" y="2150565"/>
            <a:ext cx="2143125" cy="2143125"/>
          </a:xfrm>
          <a:prstGeom prst="rect">
            <a:avLst/>
          </a:prstGeom>
        </p:spPr>
      </p:pic>
    </p:spTree>
    <p:extLst>
      <p:ext uri="{BB962C8B-B14F-4D97-AF65-F5344CB8AC3E}">
        <p14:creationId xmlns:p14="http://schemas.microsoft.com/office/powerpoint/2010/main" val="228678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charRg st="40" end="84"/>
                                            </p:txEl>
                                          </p:spTgt>
                                        </p:tgtEl>
                                        <p:attrNameLst>
                                          <p:attrName>style.visibility</p:attrName>
                                        </p:attrNameLst>
                                      </p:cBhvr>
                                      <p:to>
                                        <p:strVal val="visible"/>
                                      </p:to>
                                    </p:set>
                                    <p:animEffect transition="in" filter="fade">
                                      <p:cBhvr>
                                        <p:cTn id="19" dur="500"/>
                                        <p:tgtEl>
                                          <p:spTgt spid="3">
                                            <p:txEl>
                                              <p:charRg st="40"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6555" y="1447800"/>
            <a:ext cx="8825658" cy="3075581"/>
          </a:xfrm>
        </p:spPr>
        <p:txBody>
          <a:bodyPr/>
          <a:lstStyle/>
          <a:p>
            <a:r>
              <a:rPr lang="en-IN" sz="3200" dirty="0" smtClean="0"/>
              <a:t>That was amazing!!</a:t>
            </a:r>
            <a:br>
              <a:rPr lang="en-IN" sz="3200" dirty="0" smtClean="0"/>
            </a:br>
            <a:r>
              <a:rPr lang="en-IN" sz="3200" dirty="0" smtClean="0"/>
              <a:t>You have learnt number names 1-20 in UKG so for a quick recap let’s us unscramble the number names in the worksheet. Shall we start?</a:t>
            </a:r>
            <a:br>
              <a:rPr lang="en-IN" sz="3200" dirty="0" smtClean="0"/>
            </a:br>
            <a:endParaRPr lang="en-IN" sz="3200" dirty="0"/>
          </a:p>
        </p:txBody>
      </p:sp>
      <p:sp>
        <p:nvSpPr>
          <p:cNvPr id="3" name="Subtitle 2"/>
          <p:cNvSpPr>
            <a:spLocks noGrp="1"/>
          </p:cNvSpPr>
          <p:nvPr>
            <p:ph type="subTitle" idx="1"/>
          </p:nvPr>
        </p:nvSpPr>
        <p:spPr>
          <a:xfrm>
            <a:off x="1408955" y="4194271"/>
            <a:ext cx="8825658" cy="861420"/>
          </a:xfrm>
        </p:spPr>
        <p:txBody>
          <a:bodyPr/>
          <a:lstStyle/>
          <a:p>
            <a:r>
              <a:rPr lang="en-IN" cap="none" dirty="0" smtClean="0"/>
              <a:t>https://www.liveworksheets.com/qc19662mp</a:t>
            </a:r>
            <a:endParaRPr lang="en-IN" cap="none" dirty="0"/>
          </a:p>
        </p:txBody>
      </p:sp>
    </p:spTree>
    <p:extLst>
      <p:ext uri="{BB962C8B-B14F-4D97-AF65-F5344CB8AC3E}">
        <p14:creationId xmlns:p14="http://schemas.microsoft.com/office/powerpoint/2010/main" val="239935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855" y="977900"/>
            <a:ext cx="8825658" cy="3251200"/>
          </a:xfrm>
        </p:spPr>
        <p:txBody>
          <a:bodyPr/>
          <a:lstStyle/>
          <a:p>
            <a:r>
              <a:rPr lang="en-IN" sz="3600" dirty="0" smtClean="0"/>
              <a:t/>
            </a:r>
            <a:br>
              <a:rPr lang="en-IN" sz="3600" dirty="0" smtClean="0"/>
            </a:br>
            <a:r>
              <a:rPr lang="en-IN" sz="3600" dirty="0"/>
              <a:t/>
            </a:r>
            <a:br>
              <a:rPr lang="en-IN" sz="3600" dirty="0"/>
            </a:br>
            <a:r>
              <a:rPr lang="en-IN" sz="3600" dirty="0" smtClean="0"/>
              <a:t/>
            </a:r>
            <a:br>
              <a:rPr lang="en-IN" sz="3600" dirty="0" smtClean="0"/>
            </a:br>
            <a:r>
              <a:rPr lang="en-IN" sz="3600" dirty="0"/>
              <a:t/>
            </a:r>
            <a:br>
              <a:rPr lang="en-IN" sz="3600" dirty="0"/>
            </a:br>
            <a:r>
              <a:rPr lang="en-IN" sz="3600" dirty="0" smtClean="0"/>
              <a:t/>
            </a:r>
            <a:br>
              <a:rPr lang="en-IN" sz="3600" dirty="0" smtClean="0"/>
            </a:br>
            <a:r>
              <a:rPr lang="en-IN" sz="3600" dirty="0"/>
              <a:t/>
            </a:r>
            <a:br>
              <a:rPr lang="en-IN" sz="3600" dirty="0"/>
            </a:br>
            <a:r>
              <a:rPr lang="en-IN" sz="2400" dirty="0" smtClean="0"/>
              <a:t>Hurray</a:t>
            </a:r>
            <a:r>
              <a:rPr lang="en-IN" sz="2400" dirty="0"/>
              <a:t>!! You have unscrambled it !! </a:t>
            </a:r>
            <a:r>
              <a:rPr lang="en-IN" sz="2400" dirty="0" smtClean="0"/>
              <a:t/>
            </a:r>
            <a:br>
              <a:rPr lang="en-IN" sz="2400" dirty="0" smtClean="0"/>
            </a:br>
            <a:r>
              <a:rPr lang="en-IN" sz="2400" dirty="0" smtClean="0"/>
              <a:t>Now its Quiz time. </a:t>
            </a:r>
            <a:br>
              <a:rPr lang="en-IN" sz="2400" dirty="0" smtClean="0"/>
            </a:br>
            <a:r>
              <a:rPr lang="en-IN" sz="2400" dirty="0" smtClean="0"/>
              <a:t>Children, </a:t>
            </a:r>
            <a:br>
              <a:rPr lang="en-IN" sz="2400" dirty="0" smtClean="0"/>
            </a:br>
            <a:r>
              <a:rPr lang="en-IN" sz="2400" dirty="0" smtClean="0"/>
              <a:t>Are you ready to answer the quiz.</a:t>
            </a:r>
            <a:br>
              <a:rPr lang="en-IN" sz="2400" dirty="0" smtClean="0"/>
            </a:br>
            <a:r>
              <a:rPr lang="en-IN" sz="2400" dirty="0" smtClean="0"/>
              <a:t>Yes! Here we go….</a:t>
            </a:r>
            <a:r>
              <a:rPr lang="en-IN" sz="4400" dirty="0"/>
              <a:t/>
            </a:r>
            <a:br>
              <a:rPr lang="en-IN" sz="4400" dirty="0"/>
            </a:br>
            <a:r>
              <a:rPr lang="en-IN" sz="4400" dirty="0"/>
              <a:t/>
            </a:r>
            <a:br>
              <a:rPr lang="en-IN" sz="4400" dirty="0"/>
            </a:br>
            <a:endParaRPr lang="en-IN" sz="3600" dirty="0"/>
          </a:p>
        </p:txBody>
      </p:sp>
      <p:pic>
        <p:nvPicPr>
          <p:cNvPr id="4" name="Picture 3"/>
          <p:cNvPicPr>
            <a:picLocks noChangeAspect="1"/>
          </p:cNvPicPr>
          <p:nvPr/>
        </p:nvPicPr>
        <p:blipFill>
          <a:blip r:embed="rId2"/>
          <a:stretch>
            <a:fillRect/>
          </a:stretch>
        </p:blipFill>
        <p:spPr>
          <a:xfrm>
            <a:off x="7061200" y="977900"/>
            <a:ext cx="2619129" cy="2493865"/>
          </a:xfrm>
          <a:prstGeom prst="rect">
            <a:avLst/>
          </a:prstGeom>
        </p:spPr>
      </p:pic>
    </p:spTree>
    <p:extLst>
      <p:ext uri="{BB962C8B-B14F-4D97-AF65-F5344CB8AC3E}">
        <p14:creationId xmlns:p14="http://schemas.microsoft.com/office/powerpoint/2010/main" val="398230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87699" y="700680"/>
            <a:ext cx="3949701" cy="861420"/>
          </a:xfrm>
        </p:spPr>
        <p:txBody>
          <a:bodyPr>
            <a:normAutofit/>
          </a:bodyPr>
          <a:lstStyle/>
          <a:p>
            <a:pPr algn="ctr"/>
            <a:r>
              <a:rPr lang="en-IN" sz="3200" dirty="0" smtClean="0"/>
              <a:t>Quiz Time( 0-10)</a:t>
            </a:r>
            <a:endParaRPr lang="en-IN" sz="3200" dirty="0"/>
          </a:p>
        </p:txBody>
      </p:sp>
      <p:sp>
        <p:nvSpPr>
          <p:cNvPr id="5" name="Rectangle 4"/>
          <p:cNvSpPr/>
          <p:nvPr/>
        </p:nvSpPr>
        <p:spPr>
          <a:xfrm>
            <a:off x="876300" y="1295400"/>
            <a:ext cx="10198100" cy="4851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solidFill>
                  <a:schemeClr val="accent6">
                    <a:lumMod val="50000"/>
                  </a:schemeClr>
                </a:solidFill>
              </a:rPr>
              <a:t>1 How many wings do you have?</a:t>
            </a:r>
          </a:p>
          <a:p>
            <a:r>
              <a:rPr lang="en-IN" sz="2400" dirty="0" smtClean="0">
                <a:solidFill>
                  <a:schemeClr val="accent6">
                    <a:lumMod val="50000"/>
                  </a:schemeClr>
                </a:solidFill>
              </a:rPr>
              <a:t>2. How many seeds are there in a mango?</a:t>
            </a:r>
          </a:p>
          <a:p>
            <a:r>
              <a:rPr lang="en-IN" sz="2400" dirty="0" smtClean="0">
                <a:solidFill>
                  <a:schemeClr val="accent6">
                    <a:lumMod val="50000"/>
                  </a:schemeClr>
                </a:solidFill>
              </a:rPr>
              <a:t>3. How many eyes do you have?</a:t>
            </a:r>
          </a:p>
          <a:p>
            <a:r>
              <a:rPr lang="en-IN" sz="2400" dirty="0" smtClean="0">
                <a:solidFill>
                  <a:schemeClr val="accent6">
                    <a:lumMod val="50000"/>
                  </a:schemeClr>
                </a:solidFill>
              </a:rPr>
              <a:t>4. How many wheels are there in a tricycle?</a:t>
            </a:r>
          </a:p>
          <a:p>
            <a:r>
              <a:rPr lang="en-IN" sz="2400" dirty="0" smtClean="0">
                <a:solidFill>
                  <a:schemeClr val="accent6">
                    <a:lumMod val="50000"/>
                  </a:schemeClr>
                </a:solidFill>
              </a:rPr>
              <a:t>5. How many legs does a cow have?</a:t>
            </a:r>
          </a:p>
          <a:p>
            <a:r>
              <a:rPr lang="en-IN" sz="2400" dirty="0" smtClean="0">
                <a:solidFill>
                  <a:schemeClr val="accent6">
                    <a:lumMod val="50000"/>
                  </a:schemeClr>
                </a:solidFill>
              </a:rPr>
              <a:t>6. How many fingers do you have in one hand?</a:t>
            </a:r>
          </a:p>
          <a:p>
            <a:r>
              <a:rPr lang="en-IN" sz="2400" dirty="0" smtClean="0">
                <a:solidFill>
                  <a:schemeClr val="accent6">
                    <a:lumMod val="50000"/>
                  </a:schemeClr>
                </a:solidFill>
              </a:rPr>
              <a:t>7. How many legs does a grasshopper have?</a:t>
            </a:r>
          </a:p>
          <a:p>
            <a:r>
              <a:rPr lang="en-IN" sz="2400" dirty="0" smtClean="0">
                <a:solidFill>
                  <a:schemeClr val="accent6">
                    <a:lumMod val="50000"/>
                  </a:schemeClr>
                </a:solidFill>
              </a:rPr>
              <a:t>8. How many colours are there in a rainbow?</a:t>
            </a:r>
          </a:p>
          <a:p>
            <a:r>
              <a:rPr lang="en-IN" sz="2400" dirty="0" smtClean="0">
                <a:solidFill>
                  <a:schemeClr val="accent6">
                    <a:lumMod val="50000"/>
                  </a:schemeClr>
                </a:solidFill>
              </a:rPr>
              <a:t>9. How many legs does a spider have?</a:t>
            </a:r>
          </a:p>
          <a:p>
            <a:r>
              <a:rPr lang="en-IN" sz="2400" dirty="0" smtClean="0">
                <a:solidFill>
                  <a:schemeClr val="accent6">
                    <a:lumMod val="50000"/>
                  </a:schemeClr>
                </a:solidFill>
              </a:rPr>
              <a:t>10. Who looks like  6 turned upside down?</a:t>
            </a:r>
          </a:p>
          <a:p>
            <a:r>
              <a:rPr lang="en-IN" sz="2400" dirty="0" smtClean="0">
                <a:solidFill>
                  <a:schemeClr val="accent6">
                    <a:lumMod val="50000"/>
                  </a:schemeClr>
                </a:solidFill>
              </a:rPr>
              <a:t>11. How  many fingers are there in both your hands?</a:t>
            </a:r>
          </a:p>
          <a:p>
            <a:endParaRPr lang="en-IN" dirty="0"/>
          </a:p>
        </p:txBody>
      </p:sp>
    </p:spTree>
    <p:extLst>
      <p:ext uri="{BB962C8B-B14F-4D97-AF65-F5344CB8AC3E}">
        <p14:creationId xmlns:p14="http://schemas.microsoft.com/office/powerpoint/2010/main" val="65754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3055" y="1028700"/>
            <a:ext cx="8825658" cy="2463800"/>
          </a:xfrm>
        </p:spPr>
        <p:txBody>
          <a:bodyPr/>
          <a:lstStyle/>
          <a:p>
            <a:r>
              <a:rPr lang="en-IN" sz="2800" dirty="0" smtClean="0"/>
              <a:t>Hope you enjoyed the quiz. For those who got all the answers correct a High Five for you!! For whose who couldn't , better luck next time!</a:t>
            </a:r>
            <a:br>
              <a:rPr lang="en-IN" sz="2800" dirty="0" smtClean="0"/>
            </a:br>
            <a:r>
              <a:rPr lang="en-IN" sz="2800" dirty="0" smtClean="0"/>
              <a:t/>
            </a:r>
            <a:br>
              <a:rPr lang="en-IN" sz="2800" dirty="0" smtClean="0"/>
            </a:br>
            <a:r>
              <a:rPr lang="en-IN" sz="2800" dirty="0" smtClean="0"/>
              <a:t>Now let’s read the number names from 1-20.</a:t>
            </a:r>
            <a:br>
              <a:rPr lang="en-IN" sz="2800" dirty="0" smtClean="0"/>
            </a:br>
            <a:r>
              <a:rPr lang="en-IN" sz="2800" dirty="0" smtClean="0"/>
              <a:t>Are you ready?</a:t>
            </a:r>
            <a:endParaRPr lang="en-IN" sz="2800" dirty="0"/>
          </a:p>
        </p:txBody>
      </p:sp>
      <p:pic>
        <p:nvPicPr>
          <p:cNvPr id="3" name="Picture 2"/>
          <p:cNvPicPr>
            <a:picLocks noChangeAspect="1"/>
          </p:cNvPicPr>
          <p:nvPr/>
        </p:nvPicPr>
        <p:blipFill>
          <a:blip r:embed="rId2"/>
          <a:stretch>
            <a:fillRect/>
          </a:stretch>
        </p:blipFill>
        <p:spPr>
          <a:xfrm>
            <a:off x="8318500" y="3225800"/>
            <a:ext cx="2574924" cy="2574924"/>
          </a:xfrm>
          <a:prstGeom prst="rect">
            <a:avLst/>
          </a:prstGeom>
        </p:spPr>
      </p:pic>
    </p:spTree>
    <p:extLst>
      <p:ext uri="{BB962C8B-B14F-4D97-AF65-F5344CB8AC3E}">
        <p14:creationId xmlns:p14="http://schemas.microsoft.com/office/powerpoint/2010/main" val="187212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069"/>
          <a:stretch/>
        </p:blipFill>
        <p:spPr>
          <a:xfrm>
            <a:off x="3305174" y="755631"/>
            <a:ext cx="5749926" cy="5325883"/>
          </a:xfrm>
          <a:prstGeom prst="rect">
            <a:avLst/>
          </a:prstGeom>
        </p:spPr>
      </p:pic>
    </p:spTree>
    <p:extLst>
      <p:ext uri="{BB962C8B-B14F-4D97-AF65-F5344CB8AC3E}">
        <p14:creationId xmlns:p14="http://schemas.microsoft.com/office/powerpoint/2010/main" val="233079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5455" y="944033"/>
            <a:ext cx="8825658" cy="833967"/>
          </a:xfrm>
        </p:spPr>
        <p:txBody>
          <a:bodyPr/>
          <a:lstStyle/>
          <a:p>
            <a:pPr algn="ctr"/>
            <a:r>
              <a:rPr lang="en-IN" dirty="0" smtClean="0"/>
              <a:t>Teen words</a:t>
            </a:r>
            <a:endParaRPr lang="en-IN" dirty="0"/>
          </a:p>
        </p:txBody>
      </p:sp>
      <p:sp>
        <p:nvSpPr>
          <p:cNvPr id="4" name="Subtitle 3"/>
          <p:cNvSpPr>
            <a:spLocks noGrp="1"/>
          </p:cNvSpPr>
          <p:nvPr>
            <p:ph type="subTitle" idx="1"/>
          </p:nvPr>
        </p:nvSpPr>
        <p:spPr>
          <a:xfrm>
            <a:off x="1485155" y="1653180"/>
            <a:ext cx="8825658" cy="4290420"/>
          </a:xfrm>
        </p:spPr>
        <p:txBody>
          <a:bodyPr>
            <a:noAutofit/>
          </a:bodyPr>
          <a:lstStyle/>
          <a:p>
            <a:r>
              <a:rPr lang="en-IN" sz="3200" cap="none" dirty="0" smtClean="0"/>
              <a:t>13- Thirteen</a:t>
            </a:r>
          </a:p>
          <a:p>
            <a:r>
              <a:rPr lang="en-IN" sz="3200" cap="none" dirty="0" smtClean="0"/>
              <a:t>14- fourteen</a:t>
            </a:r>
          </a:p>
          <a:p>
            <a:r>
              <a:rPr lang="en-IN" sz="3200" cap="none" dirty="0" smtClean="0"/>
              <a:t>15- fifteen</a:t>
            </a:r>
          </a:p>
          <a:p>
            <a:r>
              <a:rPr lang="en-IN" sz="3200" cap="none" dirty="0" smtClean="0"/>
              <a:t>16- sixteen</a:t>
            </a:r>
          </a:p>
          <a:p>
            <a:r>
              <a:rPr lang="en-IN" sz="3200" cap="none" dirty="0" smtClean="0"/>
              <a:t>17- seventeen</a:t>
            </a:r>
          </a:p>
          <a:p>
            <a:r>
              <a:rPr lang="en-IN" sz="3200" cap="none" dirty="0" smtClean="0"/>
              <a:t>18- eighteen</a:t>
            </a:r>
          </a:p>
          <a:p>
            <a:r>
              <a:rPr lang="en-IN" sz="3200" cap="none" dirty="0" smtClean="0"/>
              <a:t>19- nineteen</a:t>
            </a:r>
            <a:endParaRPr lang="en-IN" sz="3200" dirty="0"/>
          </a:p>
        </p:txBody>
      </p:sp>
    </p:spTree>
    <p:extLst>
      <p:ext uri="{BB962C8B-B14F-4D97-AF65-F5344CB8AC3E}">
        <p14:creationId xmlns:p14="http://schemas.microsoft.com/office/powerpoint/2010/main" val="59892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p:cTn id="19" dur="10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20"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p:cTn id="26" dur="1000" fill="hold"/>
                                        <p:tgtEl>
                                          <p:spTgt spid="4">
                                            <p:txEl>
                                              <p:pRg st="2" end="2"/>
                                            </p:txEl>
                                          </p:spTgt>
                                        </p:tgtEl>
                                        <p:attrNameLst>
                                          <p:attrName>ppt_w</p:attrName>
                                        </p:attrNameLst>
                                      </p:cBhvr>
                                      <p:tavLst>
                                        <p:tav tm="0">
                                          <p:val>
                                            <p:strVal val="#ppt_w+.3"/>
                                          </p:val>
                                        </p:tav>
                                        <p:tav tm="100000">
                                          <p:val>
                                            <p:strVal val="#ppt_w"/>
                                          </p:val>
                                        </p:tav>
                                      </p:tavLst>
                                    </p:anim>
                                    <p:anim calcmode="lin" valueType="num">
                                      <p:cBhvr>
                                        <p:cTn id="27"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1000" fill="hold"/>
                                        <p:tgtEl>
                                          <p:spTgt spid="4">
                                            <p:txEl>
                                              <p:pRg st="3" end="3"/>
                                            </p:txEl>
                                          </p:spTgt>
                                        </p:tgtEl>
                                        <p:attrNameLst>
                                          <p:attrName>ppt_w</p:attrName>
                                        </p:attrNameLst>
                                      </p:cBhvr>
                                      <p:tavLst>
                                        <p:tav tm="0">
                                          <p:val>
                                            <p:strVal val="#ppt_w+.3"/>
                                          </p:val>
                                        </p:tav>
                                        <p:tav tm="100000">
                                          <p:val>
                                            <p:strVal val="#ppt_w"/>
                                          </p:val>
                                        </p:tav>
                                      </p:tavLst>
                                    </p:anim>
                                    <p:anim calcmode="lin" valueType="num">
                                      <p:cBhvr>
                                        <p:cTn id="34" dur="1000" fill="hold"/>
                                        <p:tgtEl>
                                          <p:spTgt spid="4">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 calcmode="lin" valueType="num">
                                      <p:cBhvr>
                                        <p:cTn id="40" dur="1000" fill="hold"/>
                                        <p:tgtEl>
                                          <p:spTgt spid="4">
                                            <p:txEl>
                                              <p:pRg st="4" end="4"/>
                                            </p:txEl>
                                          </p:spTgt>
                                        </p:tgtEl>
                                        <p:attrNameLst>
                                          <p:attrName>ppt_w</p:attrName>
                                        </p:attrNameLst>
                                      </p:cBhvr>
                                      <p:tavLst>
                                        <p:tav tm="0">
                                          <p:val>
                                            <p:strVal val="#ppt_w+.3"/>
                                          </p:val>
                                        </p:tav>
                                        <p:tav tm="100000">
                                          <p:val>
                                            <p:strVal val="#ppt_w"/>
                                          </p:val>
                                        </p:tav>
                                      </p:tavLst>
                                    </p:anim>
                                    <p:anim calcmode="lin" valueType="num">
                                      <p:cBhvr>
                                        <p:cTn id="41" dur="1000" fill="hold"/>
                                        <p:tgtEl>
                                          <p:spTgt spid="4">
                                            <p:txEl>
                                              <p:pRg st="4" end="4"/>
                                            </p:txEl>
                                          </p:spTgt>
                                        </p:tgtEl>
                                        <p:attrNameLst>
                                          <p:attrName>ppt_h</p:attrName>
                                        </p:attrNameLst>
                                      </p:cBhvr>
                                      <p:tavLst>
                                        <p:tav tm="0">
                                          <p:val>
                                            <p:strVal val="#ppt_h"/>
                                          </p:val>
                                        </p:tav>
                                        <p:tav tm="100000">
                                          <p:val>
                                            <p:strVal val="#ppt_h"/>
                                          </p:val>
                                        </p:tav>
                                      </p:tavLst>
                                    </p:anim>
                                    <p:animEffect transition="in" filter="fade">
                                      <p:cBhvr>
                                        <p:cTn id="42" dur="10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p:cTn id="47" dur="1000" fill="hold"/>
                                        <p:tgtEl>
                                          <p:spTgt spid="4">
                                            <p:txEl>
                                              <p:pRg st="5" end="5"/>
                                            </p:txEl>
                                          </p:spTgt>
                                        </p:tgtEl>
                                        <p:attrNameLst>
                                          <p:attrName>ppt_w</p:attrName>
                                        </p:attrNameLst>
                                      </p:cBhvr>
                                      <p:tavLst>
                                        <p:tav tm="0">
                                          <p:val>
                                            <p:strVal val="#ppt_w+.3"/>
                                          </p:val>
                                        </p:tav>
                                        <p:tav tm="100000">
                                          <p:val>
                                            <p:strVal val="#ppt_w"/>
                                          </p:val>
                                        </p:tav>
                                      </p:tavLst>
                                    </p:anim>
                                    <p:anim calcmode="lin" valueType="num">
                                      <p:cBhvr>
                                        <p:cTn id="48" dur="1000" fill="hold"/>
                                        <p:tgtEl>
                                          <p:spTgt spid="4">
                                            <p:txEl>
                                              <p:pRg st="5" end="5"/>
                                            </p:txEl>
                                          </p:spTgt>
                                        </p:tgtEl>
                                        <p:attrNameLst>
                                          <p:attrName>ppt_h</p:attrName>
                                        </p:attrNameLst>
                                      </p:cBhvr>
                                      <p:tavLst>
                                        <p:tav tm="0">
                                          <p:val>
                                            <p:strVal val="#ppt_h"/>
                                          </p:val>
                                        </p:tav>
                                        <p:tav tm="100000">
                                          <p:val>
                                            <p:strVal val="#ppt_h"/>
                                          </p:val>
                                        </p:tav>
                                      </p:tavLst>
                                    </p:anim>
                                    <p:animEffect transition="in" filter="fade">
                                      <p:cBhvr>
                                        <p:cTn id="49" dur="1000"/>
                                        <p:tgtEl>
                                          <p:spTgt spid="4">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0" presetClass="entr" presetSubtype="0" decel="100000" fill="hold" grpId="0"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 calcmode="lin" valueType="num">
                                      <p:cBhvr>
                                        <p:cTn id="54" dur="1000" fill="hold"/>
                                        <p:tgtEl>
                                          <p:spTgt spid="4">
                                            <p:txEl>
                                              <p:pRg st="6" end="6"/>
                                            </p:txEl>
                                          </p:spTgt>
                                        </p:tgtEl>
                                        <p:attrNameLst>
                                          <p:attrName>ppt_w</p:attrName>
                                        </p:attrNameLst>
                                      </p:cBhvr>
                                      <p:tavLst>
                                        <p:tav tm="0">
                                          <p:val>
                                            <p:strVal val="#ppt_w+.3"/>
                                          </p:val>
                                        </p:tav>
                                        <p:tav tm="100000">
                                          <p:val>
                                            <p:strVal val="#ppt_w"/>
                                          </p:val>
                                        </p:tav>
                                      </p:tavLst>
                                    </p:anim>
                                    <p:anim calcmode="lin" valueType="num">
                                      <p:cBhvr>
                                        <p:cTn id="55" dur="1000" fill="hold"/>
                                        <p:tgtEl>
                                          <p:spTgt spid="4">
                                            <p:txEl>
                                              <p:pRg st="6" end="6"/>
                                            </p:txEl>
                                          </p:spTgt>
                                        </p:tgtEl>
                                        <p:attrNameLst>
                                          <p:attrName>ppt_h</p:attrName>
                                        </p:attrNameLst>
                                      </p:cBhvr>
                                      <p:tavLst>
                                        <p:tav tm="0">
                                          <p:val>
                                            <p:strVal val="#ppt_h"/>
                                          </p:val>
                                        </p:tav>
                                        <p:tav tm="100000">
                                          <p:val>
                                            <p:strVal val="#ppt_h"/>
                                          </p:val>
                                        </p:tav>
                                      </p:tavLst>
                                    </p:anim>
                                    <p:animEffect transition="in" filter="fade">
                                      <p:cBhvr>
                                        <p:cTn id="56"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5755" y="952500"/>
            <a:ext cx="8825658" cy="1371600"/>
          </a:xfrm>
        </p:spPr>
        <p:txBody>
          <a:bodyPr/>
          <a:lstStyle/>
          <a:p>
            <a:r>
              <a:rPr lang="en-IN" sz="3600" dirty="0" smtClean="0"/>
              <a:t>Wow!! We have completed counting 1-20 and reading the number names.</a:t>
            </a:r>
            <a:endParaRPr lang="en-IN"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0998" y="2641600"/>
            <a:ext cx="2796298" cy="2654299"/>
          </a:xfrm>
          <a:prstGeom prst="rect">
            <a:avLst/>
          </a:prstGeom>
        </p:spPr>
      </p:pic>
    </p:spTree>
    <p:extLst>
      <p:ext uri="{BB962C8B-B14F-4D97-AF65-F5344CB8AC3E}">
        <p14:creationId xmlns:p14="http://schemas.microsoft.com/office/powerpoint/2010/main" val="162115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4655" y="1549400"/>
            <a:ext cx="8825658" cy="3594099"/>
          </a:xfrm>
        </p:spPr>
        <p:txBody>
          <a:bodyPr/>
          <a:lstStyle/>
          <a:p>
            <a:r>
              <a:rPr lang="en-IN" sz="2400" dirty="0" smtClean="0"/>
              <a:t>Forward Counting:</a:t>
            </a:r>
            <a:br>
              <a:rPr lang="en-IN" sz="2400" dirty="0" smtClean="0"/>
            </a:br>
            <a:r>
              <a:rPr lang="en-IN" sz="2400" dirty="0" smtClean="0"/>
              <a:t>Counting from a smaller number to big number is called forward counting.</a:t>
            </a:r>
            <a:br>
              <a:rPr lang="en-IN" sz="2400" dirty="0" smtClean="0"/>
            </a:br>
            <a:r>
              <a:rPr lang="en-IN" sz="2400" dirty="0" smtClean="0"/>
              <a:t>We move to a bigger number as we move forward.</a:t>
            </a:r>
            <a:br>
              <a:rPr lang="en-IN" sz="2400" dirty="0" smtClean="0"/>
            </a:br>
            <a:r>
              <a:rPr lang="en-IN" sz="2400" dirty="0" smtClean="0"/>
              <a:t>Like if you have to count forward from 1 , how do we count?</a:t>
            </a:r>
            <a:br>
              <a:rPr lang="en-IN" sz="2400" dirty="0" smtClean="0"/>
            </a:br>
            <a:r>
              <a:rPr lang="en-IN" sz="2400" dirty="0" smtClean="0"/>
              <a:t>1,2,3,4,5……</a:t>
            </a:r>
            <a:br>
              <a:rPr lang="en-IN" sz="2400" dirty="0" smtClean="0"/>
            </a:br>
            <a:r>
              <a:rPr lang="en-IN" sz="2400" dirty="0"/>
              <a:t>Yes!! This is called </a:t>
            </a:r>
            <a:r>
              <a:rPr lang="en-IN" sz="2400" dirty="0" smtClean="0"/>
              <a:t>forward </a:t>
            </a:r>
            <a:r>
              <a:rPr lang="en-IN" sz="2400" dirty="0"/>
              <a:t>counting.</a:t>
            </a:r>
            <a:br>
              <a:rPr lang="en-IN" sz="2400" dirty="0"/>
            </a:br>
            <a:r>
              <a:rPr lang="en-IN" sz="2400" dirty="0" smtClean="0"/>
              <a:t>Can you identify that the count increases or becomes greater when do forward counting.</a:t>
            </a:r>
            <a:endParaRPr lang="en-IN" sz="2400" dirty="0"/>
          </a:p>
        </p:txBody>
      </p:sp>
      <p:sp>
        <p:nvSpPr>
          <p:cNvPr id="3" name="Subtitle 2"/>
          <p:cNvSpPr>
            <a:spLocks noGrp="1"/>
          </p:cNvSpPr>
          <p:nvPr>
            <p:ph type="subTitle" idx="1"/>
          </p:nvPr>
        </p:nvSpPr>
        <p:spPr>
          <a:xfrm>
            <a:off x="1383555" y="916580"/>
            <a:ext cx="3404345" cy="861420"/>
          </a:xfrm>
        </p:spPr>
        <p:txBody>
          <a:bodyPr/>
          <a:lstStyle/>
          <a:p>
            <a:r>
              <a:rPr lang="en-IN" sz="3600" cap="none" dirty="0" smtClean="0"/>
              <a:t>Learning time:</a:t>
            </a:r>
          </a:p>
          <a:p>
            <a:endParaRPr lang="en-IN" cap="none" dirty="0"/>
          </a:p>
        </p:txBody>
      </p:sp>
      <p:pic>
        <p:nvPicPr>
          <p:cNvPr id="4" name="Picture 3"/>
          <p:cNvPicPr>
            <a:picLocks noChangeAspect="1"/>
          </p:cNvPicPr>
          <p:nvPr/>
        </p:nvPicPr>
        <p:blipFill>
          <a:blip r:embed="rId2"/>
          <a:stretch>
            <a:fillRect/>
          </a:stretch>
        </p:blipFill>
        <p:spPr>
          <a:xfrm rot="20270033">
            <a:off x="9811464" y="2459283"/>
            <a:ext cx="1293848" cy="1214955"/>
          </a:xfrm>
          <a:prstGeom prst="rect">
            <a:avLst/>
          </a:prstGeom>
        </p:spPr>
      </p:pic>
    </p:spTree>
    <p:extLst>
      <p:ext uri="{BB962C8B-B14F-4D97-AF65-F5344CB8AC3E}">
        <p14:creationId xmlns:p14="http://schemas.microsoft.com/office/powerpoint/2010/main" val="189668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0" y="927100"/>
            <a:ext cx="3908636" cy="5057775"/>
          </a:xfrm>
          <a:prstGeom prst="rect">
            <a:avLst/>
          </a:prstGeom>
        </p:spPr>
      </p:pic>
      <p:sp>
        <p:nvSpPr>
          <p:cNvPr id="5" name="Explosion 1 4"/>
          <p:cNvSpPr/>
          <p:nvPr/>
        </p:nvSpPr>
        <p:spPr>
          <a:xfrm>
            <a:off x="1092200" y="647700"/>
            <a:ext cx="4813300" cy="5080000"/>
          </a:xfrm>
          <a:prstGeom prst="irregularSeal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n>
                  <a:solidFill>
                    <a:schemeClr val="accent1">
                      <a:lumMod val="20000"/>
                      <a:lumOff val="80000"/>
                    </a:schemeClr>
                  </a:solidFill>
                </a:ln>
              </a:rPr>
              <a:t>Start counting forward from 1</a:t>
            </a:r>
            <a:endParaRPr lang="en-IN" sz="3600" dirty="0">
              <a:ln>
                <a:solidFill>
                  <a:schemeClr val="accent1">
                    <a:lumMod val="20000"/>
                    <a:lumOff val="80000"/>
                  </a:schemeClr>
                </a:solidFill>
              </a:ln>
            </a:endParaRPr>
          </a:p>
        </p:txBody>
      </p:sp>
    </p:spTree>
    <p:extLst>
      <p:ext uri="{BB962C8B-B14F-4D97-AF65-F5344CB8AC3E}">
        <p14:creationId xmlns:p14="http://schemas.microsoft.com/office/powerpoint/2010/main" val="245390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455" y="825500"/>
            <a:ext cx="8825658" cy="4445000"/>
          </a:xfrm>
        </p:spPr>
        <p:txBody>
          <a:bodyPr/>
          <a:lstStyle/>
          <a:p>
            <a:r>
              <a:rPr lang="en-IN" sz="2000" b="1" dirty="0" smtClean="0"/>
              <a:t>From Math Team:</a:t>
            </a:r>
            <a:br>
              <a:rPr lang="en-IN" sz="2000" b="1" dirty="0" smtClean="0"/>
            </a:br>
            <a:r>
              <a:rPr lang="en-IN" sz="2000" dirty="0" smtClean="0"/>
              <a:t>Hearty Welcome dear parents!!</a:t>
            </a:r>
            <a:br>
              <a:rPr lang="en-IN" sz="2000" dirty="0" smtClean="0"/>
            </a:br>
            <a:r>
              <a:rPr lang="en-IN" sz="2000" dirty="0" smtClean="0"/>
              <a:t>We have planned to facilitate the Math concepts from “I Did It”, content book of Grade 1 to your child through PPT. I Did It caters the skill development through variety of learning. It also caters the concepts through  Multiple Intelligences. The presentations can cater only a handful of it through the PPTs. So as soon as the children are back to school we will focus on the other intelligences. Kindly plan a study schedule for each subject to accomplish the skill development of your child. We will be focussing the concepts that can be easily learnt at home. In case of any doubts or suggestions you can reach us at </a:t>
            </a:r>
            <a:br>
              <a:rPr lang="en-IN" sz="2000" dirty="0" smtClean="0"/>
            </a:br>
            <a:r>
              <a:rPr lang="en-IN" sz="2000" dirty="0" err="1" smtClean="0"/>
              <a:t>nandini.g</a:t>
            </a:r>
            <a:r>
              <a:rPr lang="en-IN" sz="2000" dirty="0" smtClean="0"/>
              <a:t>@ csacademy.in, Level in charge of Grade 1 and Math teacher for Grade 1.</a:t>
            </a:r>
            <a:endParaRPr lang="en-IN" sz="2000" dirty="0"/>
          </a:p>
        </p:txBody>
      </p:sp>
    </p:spTree>
    <p:extLst>
      <p:ext uri="{BB962C8B-B14F-4D97-AF65-F5344CB8AC3E}">
        <p14:creationId xmlns:p14="http://schemas.microsoft.com/office/powerpoint/2010/main" val="120701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100" y="620888"/>
            <a:ext cx="4279900" cy="5548019"/>
          </a:xfrm>
          <a:prstGeom prst="rect">
            <a:avLst/>
          </a:prstGeom>
        </p:spPr>
      </p:pic>
      <p:sp>
        <p:nvSpPr>
          <p:cNvPr id="7" name="Rounded Rectangle 6"/>
          <p:cNvSpPr/>
          <p:nvPr/>
        </p:nvSpPr>
        <p:spPr>
          <a:xfrm>
            <a:off x="863600" y="863600"/>
            <a:ext cx="4648200" cy="172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Time to count forward!! </a:t>
            </a:r>
            <a:endParaRPr lang="en-IN" sz="2400" dirty="0"/>
          </a:p>
        </p:txBody>
      </p:sp>
      <p:sp>
        <p:nvSpPr>
          <p:cNvPr id="2" name="Rectangular Callout 1"/>
          <p:cNvSpPr/>
          <p:nvPr/>
        </p:nvSpPr>
        <p:spPr>
          <a:xfrm>
            <a:off x="1358900" y="3505200"/>
            <a:ext cx="3429000" cy="1143000"/>
          </a:xfrm>
          <a:prstGeom prst="wedgeRectCallout">
            <a:avLst>
              <a:gd name="adj1" fmla="val -14430"/>
              <a:gd name="adj2" fmla="val 8899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a:solidFill>
                    <a:schemeClr val="accent5">
                      <a:lumMod val="50000"/>
                    </a:schemeClr>
                  </a:solidFill>
                </a:ln>
                <a:solidFill>
                  <a:schemeClr val="tx1"/>
                </a:solidFill>
              </a:rPr>
              <a:t>Students can write the answers in the Math  note book.</a:t>
            </a:r>
            <a:endParaRPr lang="en-IN" dirty="0">
              <a:ln>
                <a:solidFill>
                  <a:schemeClr val="accent5">
                    <a:lumMod val="50000"/>
                  </a:schemeClr>
                </a:solidFill>
              </a:ln>
              <a:solidFill>
                <a:schemeClr val="tx1"/>
              </a:solidFill>
            </a:endParaRPr>
          </a:p>
        </p:txBody>
      </p:sp>
      <p:sp>
        <p:nvSpPr>
          <p:cNvPr id="3" name="Rectangle 2"/>
          <p:cNvSpPr/>
          <p:nvPr/>
        </p:nvSpPr>
        <p:spPr>
          <a:xfrm>
            <a:off x="1257300" y="5194300"/>
            <a:ext cx="3683000" cy="774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a:solidFill>
                    <a:schemeClr val="tx1"/>
                  </a:solidFill>
                </a:ln>
                <a:solidFill>
                  <a:schemeClr val="tx1"/>
                </a:solidFill>
              </a:rPr>
              <a:t>Teacher’s suggestion</a:t>
            </a:r>
            <a:endParaRPr lang="en-IN" dirty="0">
              <a:ln>
                <a:solidFill>
                  <a:schemeClr val="tx1"/>
                </a:solidFill>
              </a:ln>
              <a:solidFill>
                <a:schemeClr val="tx1"/>
              </a:solidFill>
            </a:endParaRPr>
          </a:p>
        </p:txBody>
      </p:sp>
    </p:spTree>
    <p:extLst>
      <p:ext uri="{BB962C8B-B14F-4D97-AF65-F5344CB8AC3E}">
        <p14:creationId xmlns:p14="http://schemas.microsoft.com/office/powerpoint/2010/main" val="2951019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2000"/>
                                        <p:tgtEl>
                                          <p:spTgt spid="6"/>
                                        </p:tgtEl>
                                      </p:cBhvr>
                                    </p:animEffect>
                                    <p:anim calcmode="lin" valueType="num">
                                      <p:cBhvr>
                                        <p:cTn id="25" dur="2000" fill="hold"/>
                                        <p:tgtEl>
                                          <p:spTgt spid="6"/>
                                        </p:tgtEl>
                                        <p:attrNameLst>
                                          <p:attrName>ppt_w</p:attrName>
                                        </p:attrNameLst>
                                      </p:cBhvr>
                                      <p:tavLst>
                                        <p:tav tm="0" fmla="#ppt_w*sin(2.5*pi*$)">
                                          <p:val>
                                            <p:fltVal val="0"/>
                                          </p:val>
                                        </p:tav>
                                        <p:tav tm="100000">
                                          <p:val>
                                            <p:fltVal val="1"/>
                                          </p:val>
                                        </p:tav>
                                      </p:tavLst>
                                    </p:anim>
                                    <p:anim calcmode="lin" valueType="num">
                                      <p:cBhvr>
                                        <p:cTn id="26"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383555" y="916580"/>
            <a:ext cx="3404345" cy="861420"/>
          </a:xfrm>
        </p:spPr>
        <p:txBody>
          <a:bodyPr/>
          <a:lstStyle/>
          <a:p>
            <a:r>
              <a:rPr lang="en-IN" sz="3600" cap="none" dirty="0" smtClean="0"/>
              <a:t>Learning time:</a:t>
            </a:r>
          </a:p>
          <a:p>
            <a:endParaRPr lang="en-IN" cap="none" dirty="0"/>
          </a:p>
        </p:txBody>
      </p:sp>
      <p:pic>
        <p:nvPicPr>
          <p:cNvPr id="5" name="Picture 4"/>
          <p:cNvPicPr>
            <a:picLocks noChangeAspect="1"/>
          </p:cNvPicPr>
          <p:nvPr/>
        </p:nvPicPr>
        <p:blipFill>
          <a:blip r:embed="rId2"/>
          <a:stretch>
            <a:fillRect/>
          </a:stretch>
        </p:blipFill>
        <p:spPr>
          <a:xfrm rot="20270033">
            <a:off x="5339959" y="739813"/>
            <a:ext cx="1293848" cy="1214955"/>
          </a:xfrm>
          <a:prstGeom prst="rect">
            <a:avLst/>
          </a:prstGeom>
        </p:spPr>
      </p:pic>
      <p:sp>
        <p:nvSpPr>
          <p:cNvPr id="6" name="Title 1"/>
          <p:cNvSpPr>
            <a:spLocks noGrp="1"/>
          </p:cNvSpPr>
          <p:nvPr>
            <p:ph type="ctrTitle"/>
          </p:nvPr>
        </p:nvSpPr>
        <p:spPr>
          <a:xfrm>
            <a:off x="1383555" y="1689100"/>
            <a:ext cx="8825658" cy="3860799"/>
          </a:xfrm>
        </p:spPr>
        <p:txBody>
          <a:bodyPr/>
          <a:lstStyle/>
          <a:p>
            <a:r>
              <a:rPr lang="en-IN" sz="2400" dirty="0" smtClean="0"/>
              <a:t>Backward Counting:</a:t>
            </a:r>
            <a:br>
              <a:rPr lang="en-IN" sz="2400" dirty="0" smtClean="0"/>
            </a:br>
            <a:r>
              <a:rPr lang="en-IN" sz="2400" dirty="0" smtClean="0"/>
              <a:t>Counting from a bigger number to a smaller number is called backward counting.</a:t>
            </a:r>
            <a:br>
              <a:rPr lang="en-IN" sz="2400" dirty="0" smtClean="0"/>
            </a:br>
            <a:r>
              <a:rPr lang="en-IN" sz="2400" dirty="0" smtClean="0"/>
              <a:t>We move to a smaller number as we move backward.</a:t>
            </a:r>
            <a:br>
              <a:rPr lang="en-IN" sz="2400" dirty="0" smtClean="0"/>
            </a:br>
            <a:r>
              <a:rPr lang="en-IN" sz="2400" dirty="0" smtClean="0"/>
              <a:t>Like if you have to count backward from 10 , how do we count?</a:t>
            </a:r>
            <a:br>
              <a:rPr lang="en-IN" sz="2400" dirty="0" smtClean="0"/>
            </a:br>
            <a:r>
              <a:rPr lang="en-IN" sz="2400" dirty="0" smtClean="0"/>
              <a:t>10, 9, 8, 7,6,5,4,3,2,1.</a:t>
            </a:r>
            <a:br>
              <a:rPr lang="en-IN" sz="2400" dirty="0" smtClean="0"/>
            </a:br>
            <a:r>
              <a:rPr lang="en-IN" sz="2400" dirty="0" smtClean="0"/>
              <a:t>Yes!! This is called backward counting.</a:t>
            </a:r>
            <a:br>
              <a:rPr lang="en-IN" sz="2400" dirty="0" smtClean="0"/>
            </a:br>
            <a:r>
              <a:rPr lang="en-IN" sz="2400" dirty="0" smtClean="0"/>
              <a:t>Can you identify that the count decreases or becomes lesser when do backward counting.</a:t>
            </a:r>
            <a:endParaRPr lang="en-IN" sz="2400" dirty="0"/>
          </a:p>
        </p:txBody>
      </p:sp>
    </p:spTree>
    <p:extLst>
      <p:ext uri="{BB962C8B-B14F-4D97-AF65-F5344CB8AC3E}">
        <p14:creationId xmlns:p14="http://schemas.microsoft.com/office/powerpoint/2010/main" val="129405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9172" b="21783"/>
          <a:stretch/>
        </p:blipFill>
        <p:spPr>
          <a:xfrm>
            <a:off x="2336800" y="1854201"/>
            <a:ext cx="7505700" cy="4445000"/>
          </a:xfrm>
          <a:prstGeom prst="rect">
            <a:avLst/>
          </a:prstGeom>
        </p:spPr>
      </p:pic>
      <p:sp>
        <p:nvSpPr>
          <p:cNvPr id="5" name="Rounded Rectangle 4"/>
          <p:cNvSpPr/>
          <p:nvPr/>
        </p:nvSpPr>
        <p:spPr>
          <a:xfrm>
            <a:off x="2705100" y="673100"/>
            <a:ext cx="6527800" cy="87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Time to count backward!!</a:t>
            </a:r>
            <a:endParaRPr lang="en-IN" dirty="0"/>
          </a:p>
        </p:txBody>
      </p:sp>
    </p:spTree>
    <p:extLst>
      <p:ext uri="{BB962C8B-B14F-4D97-AF65-F5344CB8AC3E}">
        <p14:creationId xmlns:p14="http://schemas.microsoft.com/office/powerpoint/2010/main" val="170066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3734"/>
          <a:stretch/>
        </p:blipFill>
        <p:spPr>
          <a:xfrm>
            <a:off x="5715000" y="820679"/>
            <a:ext cx="5659437" cy="4791074"/>
          </a:xfrm>
          <a:prstGeom prst="rect">
            <a:avLst/>
          </a:prstGeom>
        </p:spPr>
      </p:pic>
      <p:sp>
        <p:nvSpPr>
          <p:cNvPr id="5" name="Rounded Rectangle 4"/>
          <p:cNvSpPr/>
          <p:nvPr/>
        </p:nvSpPr>
        <p:spPr>
          <a:xfrm>
            <a:off x="825500" y="698500"/>
            <a:ext cx="4648200" cy="172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Time to count backward!! </a:t>
            </a:r>
            <a:endParaRPr lang="en-IN" sz="2400" dirty="0"/>
          </a:p>
        </p:txBody>
      </p:sp>
      <p:sp>
        <p:nvSpPr>
          <p:cNvPr id="8" name="Rectangular Callout 7"/>
          <p:cNvSpPr/>
          <p:nvPr/>
        </p:nvSpPr>
        <p:spPr>
          <a:xfrm>
            <a:off x="1447800" y="3327400"/>
            <a:ext cx="3352800" cy="1237544"/>
          </a:xfrm>
          <a:prstGeom prst="wedgeRectCallout">
            <a:avLst>
              <a:gd name="adj1" fmla="val -14430"/>
              <a:gd name="adj2" fmla="val 8899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a:solidFill>
                    <a:schemeClr val="accent5">
                      <a:lumMod val="50000"/>
                    </a:schemeClr>
                  </a:solidFill>
                </a:ln>
                <a:solidFill>
                  <a:schemeClr val="tx1"/>
                </a:solidFill>
              </a:rPr>
              <a:t>Students can write the answers in the Math  note book </a:t>
            </a:r>
            <a:endParaRPr lang="en-IN" dirty="0">
              <a:ln>
                <a:solidFill>
                  <a:schemeClr val="accent5">
                    <a:lumMod val="50000"/>
                  </a:schemeClr>
                </a:solidFill>
              </a:ln>
              <a:solidFill>
                <a:schemeClr val="tx1"/>
              </a:solidFill>
            </a:endParaRPr>
          </a:p>
        </p:txBody>
      </p:sp>
      <p:sp>
        <p:nvSpPr>
          <p:cNvPr id="9" name="Rectangle 8"/>
          <p:cNvSpPr/>
          <p:nvPr/>
        </p:nvSpPr>
        <p:spPr>
          <a:xfrm>
            <a:off x="1244600" y="5063302"/>
            <a:ext cx="3276600" cy="80950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a:solidFill>
                    <a:schemeClr val="tx1"/>
                  </a:solidFill>
                </a:ln>
                <a:solidFill>
                  <a:schemeClr val="tx1"/>
                </a:solidFill>
              </a:rPr>
              <a:t>Teacher’s suggestion</a:t>
            </a:r>
            <a:endParaRPr lang="en-IN" dirty="0">
              <a:ln>
                <a:solidFill>
                  <a:schemeClr val="tx1"/>
                </a:solidFill>
              </a:ln>
              <a:solidFill>
                <a:schemeClr val="tx1"/>
              </a:solidFill>
            </a:endParaRPr>
          </a:p>
        </p:txBody>
      </p:sp>
    </p:spTree>
    <p:extLst>
      <p:ext uri="{BB962C8B-B14F-4D97-AF65-F5344CB8AC3E}">
        <p14:creationId xmlns:p14="http://schemas.microsoft.com/office/powerpoint/2010/main" val="131283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900" decel="100000" fill="hold"/>
                                        <p:tgtEl>
                                          <p:spTgt spid="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900" decel="100000" fill="hold"/>
                                        <p:tgtEl>
                                          <p:spTgt spid="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03300" y="673100"/>
            <a:ext cx="8890000" cy="5257800"/>
          </a:xfrm>
          <a:prstGeom prst="roundRect">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u="sng" dirty="0">
                <a:ln>
                  <a:solidFill>
                    <a:schemeClr val="accent6">
                      <a:lumMod val="75000"/>
                    </a:schemeClr>
                  </a:solidFill>
                </a:ln>
                <a:solidFill>
                  <a:schemeClr val="tx1"/>
                </a:solidFill>
              </a:rPr>
              <a:t>Practice Time 1</a:t>
            </a:r>
            <a:r>
              <a:rPr lang="en-IN" b="1" u="sng" dirty="0" smtClean="0">
                <a:ln>
                  <a:solidFill>
                    <a:schemeClr val="accent6">
                      <a:lumMod val="75000"/>
                    </a:schemeClr>
                  </a:solidFill>
                </a:ln>
                <a:solidFill>
                  <a:schemeClr val="tx1"/>
                </a:solidFill>
              </a:rPr>
              <a:t>:</a:t>
            </a:r>
          </a:p>
          <a:p>
            <a:r>
              <a:rPr lang="en-IN" b="1" u="sng" dirty="0">
                <a:ln>
                  <a:solidFill>
                    <a:schemeClr val="accent6">
                      <a:lumMod val="75000"/>
                    </a:schemeClr>
                  </a:solidFill>
                </a:ln>
                <a:solidFill>
                  <a:schemeClr val="tx1"/>
                </a:solidFill>
              </a:rPr>
              <a:t/>
            </a:r>
            <a:br>
              <a:rPr lang="en-IN" b="1" u="sng" dirty="0">
                <a:ln>
                  <a:solidFill>
                    <a:schemeClr val="accent6">
                      <a:lumMod val="75000"/>
                    </a:schemeClr>
                  </a:solidFill>
                </a:ln>
                <a:solidFill>
                  <a:schemeClr val="tx1"/>
                </a:solidFill>
              </a:rPr>
            </a:br>
            <a:r>
              <a:rPr lang="en-IN" b="1" dirty="0">
                <a:ln>
                  <a:solidFill>
                    <a:schemeClr val="accent6">
                      <a:lumMod val="75000"/>
                    </a:schemeClr>
                  </a:solidFill>
                </a:ln>
                <a:solidFill>
                  <a:schemeClr val="tx1"/>
                </a:solidFill>
              </a:rPr>
              <a:t>Activity 1</a:t>
            </a:r>
            <a:r>
              <a:rPr lang="en-IN" dirty="0">
                <a:ln>
                  <a:solidFill>
                    <a:schemeClr val="accent6">
                      <a:lumMod val="75000"/>
                    </a:schemeClr>
                  </a:solidFill>
                </a:ln>
                <a:solidFill>
                  <a:schemeClr val="tx1"/>
                </a:solidFill>
              </a:rPr>
              <a:t> – Fill the missing numbers from </a:t>
            </a:r>
            <a:r>
              <a:rPr lang="en-IN" dirty="0" smtClean="0">
                <a:ln>
                  <a:solidFill>
                    <a:schemeClr val="accent6">
                      <a:lumMod val="75000"/>
                    </a:schemeClr>
                  </a:solidFill>
                </a:ln>
                <a:solidFill>
                  <a:schemeClr val="tx1"/>
                </a:solidFill>
              </a:rPr>
              <a:t>1-20,</a:t>
            </a:r>
            <a:r>
              <a:rPr lang="en-IN" b="1" dirty="0">
                <a:ln>
                  <a:solidFill>
                    <a:schemeClr val="accent6">
                      <a:lumMod val="75000"/>
                    </a:schemeClr>
                  </a:solidFill>
                </a:ln>
                <a:solidFill>
                  <a:schemeClr val="tx1"/>
                </a:solidFill>
              </a:rPr>
              <a:t> click the below link:</a:t>
            </a:r>
            <a:br>
              <a:rPr lang="en-IN" b="1" dirty="0">
                <a:ln>
                  <a:solidFill>
                    <a:schemeClr val="accent6">
                      <a:lumMod val="75000"/>
                    </a:schemeClr>
                  </a:solidFill>
                </a:ln>
                <a:solidFill>
                  <a:schemeClr val="tx1"/>
                </a:solidFill>
              </a:rPr>
            </a:br>
            <a:r>
              <a:rPr lang="en-IN" b="1" dirty="0">
                <a:ln>
                  <a:solidFill>
                    <a:schemeClr val="accent6">
                      <a:lumMod val="75000"/>
                    </a:schemeClr>
                  </a:solidFill>
                </a:ln>
                <a:solidFill>
                  <a:schemeClr val="tx1"/>
                </a:solidFill>
              </a:rPr>
              <a:t/>
            </a:r>
            <a:br>
              <a:rPr lang="en-IN" b="1" dirty="0">
                <a:ln>
                  <a:solidFill>
                    <a:schemeClr val="accent6">
                      <a:lumMod val="75000"/>
                    </a:schemeClr>
                  </a:solidFill>
                </a:ln>
                <a:solidFill>
                  <a:schemeClr val="tx1"/>
                </a:solidFill>
              </a:rPr>
            </a:br>
            <a:r>
              <a:rPr lang="en-IN" dirty="0" smtClean="0">
                <a:ln>
                  <a:solidFill>
                    <a:schemeClr val="accent6">
                      <a:lumMod val="75000"/>
                    </a:schemeClr>
                  </a:solidFill>
                </a:ln>
                <a:solidFill>
                  <a:schemeClr val="tx1"/>
                </a:solidFill>
                <a:hlinkClick r:id="rId2"/>
              </a:rPr>
              <a:t>https</a:t>
            </a:r>
            <a:r>
              <a:rPr lang="en-IN" dirty="0">
                <a:ln>
                  <a:solidFill>
                    <a:schemeClr val="accent6">
                      <a:lumMod val="75000"/>
                    </a:schemeClr>
                  </a:solidFill>
                </a:ln>
                <a:solidFill>
                  <a:schemeClr val="tx1"/>
                </a:solidFill>
                <a:hlinkClick r:id="rId2"/>
              </a:rPr>
              <a:t>://</a:t>
            </a:r>
            <a:r>
              <a:rPr lang="en-IN" dirty="0" smtClean="0">
                <a:ln>
                  <a:solidFill>
                    <a:schemeClr val="accent6">
                      <a:lumMod val="75000"/>
                    </a:schemeClr>
                  </a:solidFill>
                </a:ln>
                <a:solidFill>
                  <a:schemeClr val="tx1"/>
                </a:solidFill>
                <a:hlinkClick r:id="rId2"/>
              </a:rPr>
              <a:t>www.liveworksheets.com/sm797nr</a:t>
            </a:r>
            <a:endParaRPr lang="en-IN" dirty="0" smtClean="0">
              <a:ln>
                <a:solidFill>
                  <a:schemeClr val="accent6">
                    <a:lumMod val="75000"/>
                  </a:schemeClr>
                </a:solidFill>
              </a:ln>
              <a:solidFill>
                <a:schemeClr val="tx1"/>
              </a:solidFill>
            </a:endParaRPr>
          </a:p>
          <a:p>
            <a:r>
              <a:rPr lang="en-IN" b="1" u="sng" dirty="0">
                <a:ln>
                  <a:solidFill>
                    <a:schemeClr val="accent6">
                      <a:lumMod val="75000"/>
                    </a:schemeClr>
                  </a:solidFill>
                </a:ln>
                <a:solidFill>
                  <a:schemeClr val="tx1"/>
                </a:solidFill>
              </a:rPr>
              <a:t/>
            </a:r>
            <a:br>
              <a:rPr lang="en-IN" b="1" u="sng" dirty="0">
                <a:ln>
                  <a:solidFill>
                    <a:schemeClr val="accent6">
                      <a:lumMod val="75000"/>
                    </a:schemeClr>
                  </a:solidFill>
                </a:ln>
                <a:solidFill>
                  <a:schemeClr val="tx1"/>
                </a:solidFill>
              </a:rPr>
            </a:br>
            <a:r>
              <a:rPr lang="en-IN" b="1" u="sng" dirty="0">
                <a:ln>
                  <a:solidFill>
                    <a:schemeClr val="accent6">
                      <a:lumMod val="75000"/>
                    </a:schemeClr>
                  </a:solidFill>
                </a:ln>
                <a:solidFill>
                  <a:schemeClr val="tx1"/>
                </a:solidFill>
              </a:rPr>
              <a:t>Activity 2 - </a:t>
            </a:r>
            <a:r>
              <a:rPr lang="en-IN" b="1" dirty="0">
                <a:ln>
                  <a:solidFill>
                    <a:schemeClr val="accent6">
                      <a:lumMod val="75000"/>
                    </a:schemeClr>
                  </a:solidFill>
                </a:ln>
                <a:solidFill>
                  <a:schemeClr val="tx1"/>
                </a:solidFill>
              </a:rPr>
              <a:t>For recalling number names for 1-20, click the below link:</a:t>
            </a:r>
            <a:br>
              <a:rPr lang="en-IN" b="1" dirty="0">
                <a:ln>
                  <a:solidFill>
                    <a:schemeClr val="accent6">
                      <a:lumMod val="75000"/>
                    </a:schemeClr>
                  </a:solidFill>
                </a:ln>
                <a:solidFill>
                  <a:schemeClr val="tx1"/>
                </a:solidFill>
              </a:rPr>
            </a:br>
            <a:r>
              <a:rPr lang="en-IN" b="1" dirty="0">
                <a:ln>
                  <a:solidFill>
                    <a:schemeClr val="accent6">
                      <a:lumMod val="75000"/>
                    </a:schemeClr>
                  </a:solidFill>
                </a:ln>
                <a:solidFill>
                  <a:schemeClr val="tx1"/>
                </a:solidFill>
              </a:rPr>
              <a:t/>
            </a:r>
            <a:br>
              <a:rPr lang="en-IN" b="1" dirty="0">
                <a:ln>
                  <a:solidFill>
                    <a:schemeClr val="accent6">
                      <a:lumMod val="75000"/>
                    </a:schemeClr>
                  </a:solidFill>
                </a:ln>
                <a:solidFill>
                  <a:schemeClr val="tx1"/>
                </a:solidFill>
              </a:rPr>
            </a:br>
            <a:r>
              <a:rPr lang="en-IN" dirty="0">
                <a:ln>
                  <a:solidFill>
                    <a:schemeClr val="accent6">
                      <a:lumMod val="75000"/>
                    </a:schemeClr>
                  </a:solidFill>
                </a:ln>
                <a:solidFill>
                  <a:schemeClr val="tx1"/>
                </a:solidFill>
                <a:hlinkClick r:id="rId3"/>
              </a:rPr>
              <a:t>https://www.liveworksheets.com/ep32123tj</a:t>
            </a:r>
            <a:r>
              <a:rPr lang="en-IN" dirty="0">
                <a:ln>
                  <a:solidFill>
                    <a:schemeClr val="accent6">
                      <a:lumMod val="75000"/>
                    </a:schemeClr>
                  </a:solidFill>
                </a:ln>
                <a:solidFill>
                  <a:schemeClr val="tx1"/>
                </a:solidFill>
              </a:rPr>
              <a:t/>
            </a:r>
            <a:br>
              <a:rPr lang="en-IN" dirty="0">
                <a:ln>
                  <a:solidFill>
                    <a:schemeClr val="accent6">
                      <a:lumMod val="75000"/>
                    </a:schemeClr>
                  </a:solidFill>
                </a:ln>
                <a:solidFill>
                  <a:schemeClr val="tx1"/>
                </a:solidFill>
              </a:rPr>
            </a:br>
            <a:r>
              <a:rPr lang="en-IN" dirty="0">
                <a:ln>
                  <a:solidFill>
                    <a:schemeClr val="accent6">
                      <a:lumMod val="75000"/>
                    </a:schemeClr>
                  </a:solidFill>
                </a:ln>
                <a:solidFill>
                  <a:schemeClr val="tx1"/>
                </a:solidFill>
              </a:rPr>
              <a:t/>
            </a:r>
            <a:br>
              <a:rPr lang="en-IN" dirty="0">
                <a:ln>
                  <a:solidFill>
                    <a:schemeClr val="accent6">
                      <a:lumMod val="75000"/>
                    </a:schemeClr>
                  </a:solidFill>
                </a:ln>
                <a:solidFill>
                  <a:schemeClr val="tx1"/>
                </a:solidFill>
              </a:rPr>
            </a:br>
            <a:r>
              <a:rPr lang="en-IN" b="1" u="sng" dirty="0">
                <a:ln>
                  <a:solidFill>
                    <a:schemeClr val="accent6">
                      <a:lumMod val="75000"/>
                    </a:schemeClr>
                  </a:solidFill>
                </a:ln>
                <a:solidFill>
                  <a:schemeClr val="tx1"/>
                </a:solidFill>
              </a:rPr>
              <a:t>Activity 3:</a:t>
            </a:r>
            <a:r>
              <a:rPr lang="en-IN" dirty="0">
                <a:ln>
                  <a:solidFill>
                    <a:schemeClr val="accent6">
                      <a:lumMod val="75000"/>
                    </a:schemeClr>
                  </a:solidFill>
                </a:ln>
                <a:solidFill>
                  <a:schemeClr val="tx1"/>
                </a:solidFill>
              </a:rPr>
              <a:t/>
            </a:r>
            <a:br>
              <a:rPr lang="en-IN" dirty="0">
                <a:ln>
                  <a:solidFill>
                    <a:schemeClr val="accent6">
                      <a:lumMod val="75000"/>
                    </a:schemeClr>
                  </a:solidFill>
                </a:ln>
                <a:solidFill>
                  <a:schemeClr val="tx1"/>
                </a:solidFill>
              </a:rPr>
            </a:br>
            <a:r>
              <a:rPr lang="en-IN" dirty="0">
                <a:ln>
                  <a:solidFill>
                    <a:schemeClr val="accent6">
                      <a:lumMod val="75000"/>
                    </a:schemeClr>
                  </a:solidFill>
                </a:ln>
                <a:solidFill>
                  <a:schemeClr val="tx1"/>
                </a:solidFill>
              </a:rPr>
              <a:t>Materials needed- </a:t>
            </a:r>
            <a:r>
              <a:rPr lang="en-IN" dirty="0" smtClean="0">
                <a:ln>
                  <a:solidFill>
                    <a:schemeClr val="accent6">
                      <a:lumMod val="75000"/>
                    </a:schemeClr>
                  </a:solidFill>
                </a:ln>
                <a:solidFill>
                  <a:schemeClr val="tx1"/>
                </a:solidFill>
              </a:rPr>
              <a:t>Math note </a:t>
            </a:r>
            <a:r>
              <a:rPr lang="en-IN" dirty="0">
                <a:ln>
                  <a:solidFill>
                    <a:schemeClr val="accent6">
                      <a:lumMod val="75000"/>
                    </a:schemeClr>
                  </a:solidFill>
                </a:ln>
                <a:solidFill>
                  <a:schemeClr val="tx1"/>
                </a:solidFill>
              </a:rPr>
              <a:t>book , pencil and an eraser.</a:t>
            </a:r>
            <a:br>
              <a:rPr lang="en-IN" dirty="0">
                <a:ln>
                  <a:solidFill>
                    <a:schemeClr val="accent6">
                      <a:lumMod val="75000"/>
                    </a:schemeClr>
                  </a:solidFill>
                </a:ln>
                <a:solidFill>
                  <a:schemeClr val="tx1"/>
                </a:solidFill>
              </a:rPr>
            </a:br>
            <a:r>
              <a:rPr lang="en-IN" dirty="0">
                <a:ln>
                  <a:solidFill>
                    <a:schemeClr val="accent6">
                      <a:lumMod val="75000"/>
                    </a:schemeClr>
                  </a:solidFill>
                </a:ln>
                <a:solidFill>
                  <a:schemeClr val="tx1"/>
                </a:solidFill>
              </a:rPr>
              <a:t>a. Write the numbers 1-20</a:t>
            </a:r>
            <a:br>
              <a:rPr lang="en-IN" dirty="0">
                <a:ln>
                  <a:solidFill>
                    <a:schemeClr val="accent6">
                      <a:lumMod val="75000"/>
                    </a:schemeClr>
                  </a:solidFill>
                </a:ln>
                <a:solidFill>
                  <a:schemeClr val="tx1"/>
                </a:solidFill>
              </a:rPr>
            </a:br>
            <a:r>
              <a:rPr lang="en-IN" dirty="0">
                <a:ln>
                  <a:solidFill>
                    <a:schemeClr val="accent6">
                      <a:lumMod val="75000"/>
                    </a:schemeClr>
                  </a:solidFill>
                </a:ln>
                <a:solidFill>
                  <a:schemeClr val="tx1"/>
                </a:solidFill>
              </a:rPr>
              <a:t>B. Write the number names</a:t>
            </a:r>
            <a:br>
              <a:rPr lang="en-IN" dirty="0">
                <a:ln>
                  <a:solidFill>
                    <a:schemeClr val="accent6">
                      <a:lumMod val="75000"/>
                    </a:schemeClr>
                  </a:solidFill>
                </a:ln>
                <a:solidFill>
                  <a:schemeClr val="tx1"/>
                </a:solidFill>
              </a:rPr>
            </a:br>
            <a:r>
              <a:rPr lang="en-IN" dirty="0">
                <a:ln>
                  <a:solidFill>
                    <a:schemeClr val="accent6">
                      <a:lumMod val="75000"/>
                    </a:schemeClr>
                  </a:solidFill>
                </a:ln>
                <a:solidFill>
                  <a:schemeClr val="tx1"/>
                </a:solidFill>
              </a:rPr>
              <a:t>c. Read aloud the number names.</a:t>
            </a:r>
            <a:br>
              <a:rPr lang="en-IN" dirty="0">
                <a:ln>
                  <a:solidFill>
                    <a:schemeClr val="accent6">
                      <a:lumMod val="75000"/>
                    </a:schemeClr>
                  </a:solidFill>
                </a:ln>
                <a:solidFill>
                  <a:schemeClr val="tx1"/>
                </a:solidFill>
              </a:rPr>
            </a:br>
            <a:r>
              <a:rPr lang="en-IN" dirty="0">
                <a:ln>
                  <a:solidFill>
                    <a:schemeClr val="accent6">
                      <a:lumMod val="75000"/>
                    </a:schemeClr>
                  </a:solidFill>
                </a:ln>
                <a:solidFill>
                  <a:schemeClr val="tx1"/>
                </a:solidFill>
              </a:rPr>
              <a:t>d. Count forward and backward</a:t>
            </a:r>
          </a:p>
        </p:txBody>
      </p:sp>
    </p:spTree>
    <p:extLst>
      <p:ext uri="{BB962C8B-B14F-4D97-AF65-F5344CB8AC3E}">
        <p14:creationId xmlns:p14="http://schemas.microsoft.com/office/powerpoint/2010/main" val="37825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4700" y="618302"/>
            <a:ext cx="3276600" cy="80950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a:solidFill>
                    <a:schemeClr val="tx1"/>
                  </a:solidFill>
                </a:ln>
                <a:solidFill>
                  <a:schemeClr val="tx1"/>
                </a:solidFill>
              </a:rPr>
              <a:t>Teacher’s Desk:</a:t>
            </a:r>
            <a:endParaRPr lang="en-IN" dirty="0">
              <a:ln>
                <a:solidFill>
                  <a:schemeClr val="tx1"/>
                </a:solidFill>
              </a:ln>
              <a:solidFill>
                <a:schemeClr val="tx1"/>
              </a:solidFill>
            </a:endParaRPr>
          </a:p>
        </p:txBody>
      </p:sp>
      <p:sp>
        <p:nvSpPr>
          <p:cNvPr id="6" name="Rounded Rectangular Callout 5"/>
          <p:cNvSpPr/>
          <p:nvPr/>
        </p:nvSpPr>
        <p:spPr>
          <a:xfrm>
            <a:off x="2209800" y="1717675"/>
            <a:ext cx="4445000" cy="2828925"/>
          </a:xfrm>
          <a:prstGeom prst="wedgeRoundRectCallout">
            <a:avLst>
              <a:gd name="adj1" fmla="val -38356"/>
              <a:gd name="adj2" fmla="val -61628"/>
              <a:gd name="adj3" fmla="val 1666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dirty="0" smtClean="0">
                <a:ln>
                  <a:solidFill>
                    <a:schemeClr val="accent1">
                      <a:lumMod val="50000"/>
                    </a:schemeClr>
                  </a:solidFill>
                </a:ln>
                <a:solidFill>
                  <a:schemeClr val="tx1"/>
                </a:solidFill>
              </a:rPr>
              <a:t>Children,</a:t>
            </a:r>
          </a:p>
          <a:p>
            <a:pPr>
              <a:lnSpc>
                <a:spcPct val="150000"/>
              </a:lnSpc>
            </a:pPr>
            <a:r>
              <a:rPr lang="en-IN" dirty="0" smtClean="0">
                <a:ln>
                  <a:solidFill>
                    <a:schemeClr val="accent1">
                      <a:lumMod val="50000"/>
                    </a:schemeClr>
                  </a:solidFill>
                </a:ln>
                <a:solidFill>
                  <a:schemeClr val="tx1"/>
                </a:solidFill>
              </a:rPr>
              <a:t>Today you have learnt:</a:t>
            </a:r>
          </a:p>
          <a:p>
            <a:pPr marL="342900" indent="-342900">
              <a:lnSpc>
                <a:spcPct val="150000"/>
              </a:lnSpc>
              <a:buAutoNum type="alphaLcPeriod"/>
            </a:pPr>
            <a:r>
              <a:rPr lang="en-IN" dirty="0" smtClean="0">
                <a:ln>
                  <a:solidFill>
                    <a:schemeClr val="accent1">
                      <a:lumMod val="50000"/>
                    </a:schemeClr>
                  </a:solidFill>
                </a:ln>
                <a:solidFill>
                  <a:schemeClr val="tx1"/>
                </a:solidFill>
              </a:rPr>
              <a:t>Numbers 1-20</a:t>
            </a:r>
          </a:p>
          <a:p>
            <a:pPr>
              <a:lnSpc>
                <a:spcPct val="150000"/>
              </a:lnSpc>
            </a:pPr>
            <a:r>
              <a:rPr lang="en-IN" dirty="0" smtClean="0">
                <a:ln>
                  <a:solidFill>
                    <a:schemeClr val="accent1">
                      <a:lumMod val="50000"/>
                    </a:schemeClr>
                  </a:solidFill>
                </a:ln>
                <a:solidFill>
                  <a:schemeClr val="tx1"/>
                </a:solidFill>
              </a:rPr>
              <a:t>b. Number names 1-20</a:t>
            </a:r>
          </a:p>
          <a:p>
            <a:pPr>
              <a:lnSpc>
                <a:spcPct val="150000"/>
              </a:lnSpc>
            </a:pPr>
            <a:r>
              <a:rPr lang="en-IN" dirty="0" smtClean="0">
                <a:ln>
                  <a:solidFill>
                    <a:schemeClr val="accent1">
                      <a:lumMod val="50000"/>
                    </a:schemeClr>
                  </a:solidFill>
                </a:ln>
                <a:solidFill>
                  <a:schemeClr val="tx1"/>
                </a:solidFill>
              </a:rPr>
              <a:t>c. Forward counting</a:t>
            </a:r>
          </a:p>
          <a:p>
            <a:pPr>
              <a:lnSpc>
                <a:spcPct val="150000"/>
              </a:lnSpc>
            </a:pPr>
            <a:r>
              <a:rPr lang="en-IN" dirty="0" smtClean="0">
                <a:ln>
                  <a:solidFill>
                    <a:schemeClr val="accent1">
                      <a:lumMod val="50000"/>
                    </a:schemeClr>
                  </a:solidFill>
                </a:ln>
                <a:solidFill>
                  <a:schemeClr val="tx1"/>
                </a:solidFill>
              </a:rPr>
              <a:t>d,. Backward counting</a:t>
            </a:r>
            <a:endParaRPr lang="en-IN" dirty="0">
              <a:ln>
                <a:solidFill>
                  <a:schemeClr val="accent1">
                    <a:lumMod val="50000"/>
                  </a:schemeClr>
                </a:solidFill>
              </a:ln>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50" y="1331912"/>
            <a:ext cx="3600450" cy="3600450"/>
          </a:xfrm>
          <a:prstGeom prst="rect">
            <a:avLst/>
          </a:prstGeom>
        </p:spPr>
      </p:pic>
    </p:spTree>
    <p:extLst>
      <p:ext uri="{BB962C8B-B14F-4D97-AF65-F5344CB8AC3E}">
        <p14:creationId xmlns:p14="http://schemas.microsoft.com/office/powerpoint/2010/main" val="32383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4655" y="1488080"/>
            <a:ext cx="8825658" cy="2855320"/>
          </a:xfrm>
        </p:spPr>
        <p:txBody>
          <a:bodyPr>
            <a:noAutofit/>
          </a:bodyPr>
          <a:lstStyle/>
          <a:p>
            <a:r>
              <a:rPr lang="en-IN" sz="2400" u="sng" cap="none" dirty="0"/>
              <a:t>From teacher’s desk</a:t>
            </a:r>
            <a:r>
              <a:rPr lang="en-IN" sz="2400" u="sng" cap="none" dirty="0" smtClean="0"/>
              <a:t>:</a:t>
            </a:r>
            <a:r>
              <a:rPr lang="en-IN" sz="2400" u="sng" cap="none" dirty="0"/>
              <a:t/>
            </a:r>
            <a:br>
              <a:rPr lang="en-IN" sz="2400" u="sng" cap="none" dirty="0"/>
            </a:br>
            <a:r>
              <a:rPr lang="en-IN" sz="2400" cap="none" dirty="0"/>
              <a:t>Thank you parents for helping your child to complete the assignments. In the next session we will focus on the other concepts related to numbers 1-20.</a:t>
            </a:r>
            <a:br>
              <a:rPr lang="en-IN" sz="2400" cap="none" dirty="0"/>
            </a:br>
            <a:r>
              <a:rPr lang="en-IN" sz="2400" cap="none" dirty="0"/>
              <a:t>Kindly note: Backward counting is challenging for our children so lets give them some time to understand the concept. At the end of the numbers concept they will master it.</a:t>
            </a:r>
            <a:endParaRPr lang="en-IN" sz="2400" dirty="0"/>
          </a:p>
        </p:txBody>
      </p:sp>
    </p:spTree>
    <p:extLst>
      <p:ext uri="{BB962C8B-B14F-4D97-AF65-F5344CB8AC3E}">
        <p14:creationId xmlns:p14="http://schemas.microsoft.com/office/powerpoint/2010/main" val="111291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17601"/>
            <a:ext cx="8825658" cy="3229070"/>
          </a:xfrm>
        </p:spPr>
        <p:txBody>
          <a:bodyPr/>
          <a:lstStyle/>
          <a:p>
            <a:r>
              <a:rPr lang="en-IN" sz="2800" dirty="0" smtClean="0"/>
              <a:t/>
            </a:r>
            <a:br>
              <a:rPr lang="en-IN" sz="2800" dirty="0" smtClean="0"/>
            </a:br>
            <a:r>
              <a:rPr lang="en-IN" sz="2000" dirty="0" smtClean="0"/>
              <a:t>Warm Greetings dear children!!</a:t>
            </a:r>
            <a:br>
              <a:rPr lang="en-IN" sz="2000" dirty="0" smtClean="0"/>
            </a:br>
            <a:r>
              <a:rPr lang="en-IN" sz="2000" dirty="0" smtClean="0"/>
              <a:t>Learning Math everyday is a fun. </a:t>
            </a:r>
            <a:br>
              <a:rPr lang="en-IN" sz="2000" dirty="0" smtClean="0"/>
            </a:br>
            <a:r>
              <a:rPr lang="en-IN" sz="2000" dirty="0" smtClean="0"/>
              <a:t>Do you all agree? </a:t>
            </a:r>
            <a:br>
              <a:rPr lang="en-IN" sz="2000" dirty="0" smtClean="0"/>
            </a:br>
            <a:r>
              <a:rPr lang="en-IN" sz="2000" dirty="0" smtClean="0"/>
              <a:t>Yes, Our Math classes will be fun , interesting and  challenging .</a:t>
            </a:r>
            <a:br>
              <a:rPr lang="en-IN" sz="2000" dirty="0" smtClean="0"/>
            </a:br>
            <a:r>
              <a:rPr lang="en-IN" sz="2000" dirty="0" smtClean="0"/>
              <a:t>We will engage you with a variety of activities that will help you to strengthen your math skills.</a:t>
            </a:r>
            <a:br>
              <a:rPr lang="en-IN" sz="2000" dirty="0" smtClean="0"/>
            </a:br>
            <a:r>
              <a:rPr lang="en-IN" sz="2000" dirty="0" smtClean="0"/>
              <a:t>We are waiting to see Math Wizards as soon as the school re-opens!!</a:t>
            </a:r>
            <a:br>
              <a:rPr lang="en-IN" sz="2000" dirty="0" smtClean="0"/>
            </a:br>
            <a:endParaRPr lang="en-IN" sz="4400" dirty="0"/>
          </a:p>
        </p:txBody>
      </p:sp>
      <p:sp>
        <p:nvSpPr>
          <p:cNvPr id="3" name="Subtitle 2"/>
          <p:cNvSpPr>
            <a:spLocks noGrp="1"/>
          </p:cNvSpPr>
          <p:nvPr>
            <p:ph type="subTitle" idx="1"/>
          </p:nvPr>
        </p:nvSpPr>
        <p:spPr>
          <a:xfrm>
            <a:off x="1154955" y="4346670"/>
            <a:ext cx="8825658" cy="1571529"/>
          </a:xfrm>
        </p:spPr>
        <p:txBody>
          <a:bodyPr>
            <a:noAutofit/>
          </a:bodyPr>
          <a:lstStyle/>
          <a:p>
            <a:r>
              <a:rPr lang="en-IN" cap="none" dirty="0" smtClean="0"/>
              <a:t>Dear parents,</a:t>
            </a:r>
          </a:p>
          <a:p>
            <a:r>
              <a:rPr lang="en-IN" cap="none" dirty="0" smtClean="0"/>
              <a:t>We request you to read the content that are displayed in the slides for our little ones. You are a teacher at home! We sincerely request you to help and guide your child to complete the activities at home and facilitate the concepts if your child demands or needs it. </a:t>
            </a:r>
            <a:endParaRPr lang="en-IN" cap="none" dirty="0"/>
          </a:p>
        </p:txBody>
      </p:sp>
    </p:spTree>
    <p:extLst>
      <p:ext uri="{BB962C8B-B14F-4D97-AF65-F5344CB8AC3E}">
        <p14:creationId xmlns:p14="http://schemas.microsoft.com/office/powerpoint/2010/main" val="193056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710882" y="1905001"/>
            <a:ext cx="2773093" cy="4025458"/>
          </a:xfrm>
          <a:prstGeom prst="rect">
            <a:avLst/>
          </a:prstGeom>
        </p:spPr>
      </p:pic>
      <p:sp>
        <p:nvSpPr>
          <p:cNvPr id="5" name="Rounded Rectangular Callout 4"/>
          <p:cNvSpPr/>
          <p:nvPr/>
        </p:nvSpPr>
        <p:spPr>
          <a:xfrm>
            <a:off x="728663" y="723900"/>
            <a:ext cx="6883400" cy="4279900"/>
          </a:xfrm>
          <a:prstGeom prst="wedgeRoundRectCallout">
            <a:avLst>
              <a:gd name="adj1" fmla="val 75477"/>
              <a:gd name="adj2" fmla="val 1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701" y="1150620"/>
            <a:ext cx="3911600" cy="3324859"/>
          </a:xfrm>
          <a:prstGeom prst="rect">
            <a:avLst/>
          </a:prstGeom>
        </p:spPr>
      </p:pic>
    </p:spTree>
    <p:extLst>
      <p:ext uri="{BB962C8B-B14F-4D97-AF65-F5344CB8AC3E}">
        <p14:creationId xmlns:p14="http://schemas.microsoft.com/office/powerpoint/2010/main" val="330783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2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3100"/>
            <a:ext cx="8825658" cy="2628900"/>
          </a:xfrm>
        </p:spPr>
        <p:txBody>
          <a:bodyPr/>
          <a:lstStyle/>
          <a:p>
            <a:r>
              <a:rPr lang="en-IN" sz="2400" dirty="0" smtClean="0"/>
              <a:t>Dear Children, </a:t>
            </a:r>
            <a:br>
              <a:rPr lang="en-IN" sz="2400" dirty="0" smtClean="0"/>
            </a:br>
            <a:r>
              <a:rPr lang="en-IN" sz="2400" dirty="0" smtClean="0"/>
              <a:t>We will be looking ahead the given below concepts </a:t>
            </a:r>
            <a:br>
              <a:rPr lang="en-IN" sz="2400" dirty="0" smtClean="0"/>
            </a:br>
            <a:r>
              <a:rPr lang="en-IN" sz="2400" dirty="0" smtClean="0"/>
              <a:t> </a:t>
            </a:r>
            <a:r>
              <a:rPr lang="en-IN" sz="2400" u="sng" dirty="0" smtClean="0"/>
              <a:t>Numbers 1- 20.</a:t>
            </a:r>
            <a:br>
              <a:rPr lang="en-IN" sz="2400" u="sng" dirty="0" smtClean="0"/>
            </a:br>
            <a:r>
              <a:rPr lang="en-IN" sz="2400" dirty="0" smtClean="0"/>
              <a:t>*Read and write Numbers up to 20</a:t>
            </a:r>
            <a:br>
              <a:rPr lang="en-IN" sz="2400" dirty="0" smtClean="0"/>
            </a:br>
            <a:r>
              <a:rPr lang="en-IN" sz="2400" dirty="0" smtClean="0"/>
              <a:t>*Count forward and backward</a:t>
            </a:r>
            <a:br>
              <a:rPr lang="en-IN" sz="2400" dirty="0" smtClean="0"/>
            </a:br>
            <a:endParaRPr lang="en-IN" sz="2400" dirty="0"/>
          </a:p>
        </p:txBody>
      </p:sp>
      <p:pic>
        <p:nvPicPr>
          <p:cNvPr id="3" name="Picture 2"/>
          <p:cNvPicPr>
            <a:picLocks noChangeAspect="1"/>
          </p:cNvPicPr>
          <p:nvPr/>
        </p:nvPicPr>
        <p:blipFill>
          <a:blip r:embed="rId2"/>
          <a:stretch>
            <a:fillRect/>
          </a:stretch>
        </p:blipFill>
        <p:spPr>
          <a:xfrm flipH="1">
            <a:off x="8524263" y="2286000"/>
            <a:ext cx="2912700" cy="3765549"/>
          </a:xfrm>
          <a:prstGeom prst="rect">
            <a:avLst/>
          </a:prstGeom>
        </p:spPr>
      </p:pic>
      <p:sp>
        <p:nvSpPr>
          <p:cNvPr id="4" name="Oval Callout 3"/>
          <p:cNvSpPr/>
          <p:nvPr/>
        </p:nvSpPr>
        <p:spPr>
          <a:xfrm>
            <a:off x="4991100" y="3457574"/>
            <a:ext cx="2743200" cy="2374900"/>
          </a:xfrm>
          <a:prstGeom prst="wedgeEllipseCallout">
            <a:avLst>
              <a:gd name="adj1" fmla="val 98582"/>
              <a:gd name="adj2" fmla="val -541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I am ready Ma’am!!</a:t>
            </a:r>
            <a:endParaRPr lang="en-IN" sz="2800" dirty="0"/>
          </a:p>
        </p:txBody>
      </p:sp>
    </p:spTree>
    <p:extLst>
      <p:ext uri="{BB962C8B-B14F-4D97-AF65-F5344CB8AC3E}">
        <p14:creationId xmlns:p14="http://schemas.microsoft.com/office/powerpoint/2010/main" val="147082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par>
                                <p:cTn id="16" presetID="6" presetClass="entr" presetSubtype="16"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355" y="927099"/>
            <a:ext cx="8825658" cy="1538881"/>
          </a:xfrm>
        </p:spPr>
        <p:txBody>
          <a:bodyPr/>
          <a:lstStyle/>
          <a:p>
            <a:r>
              <a:rPr lang="en-IN" sz="4000" dirty="0" smtClean="0"/>
              <a:t>Lets begin the class with a quick counting activity. </a:t>
            </a:r>
            <a:endParaRPr lang="en-IN" sz="4000" dirty="0"/>
          </a:p>
        </p:txBody>
      </p:sp>
      <p:pic>
        <p:nvPicPr>
          <p:cNvPr id="3" name="Picture 2"/>
          <p:cNvPicPr>
            <a:picLocks noChangeAspect="1"/>
          </p:cNvPicPr>
          <p:nvPr/>
        </p:nvPicPr>
        <p:blipFill>
          <a:blip r:embed="rId2"/>
          <a:stretch>
            <a:fillRect/>
          </a:stretch>
        </p:blipFill>
        <p:spPr>
          <a:xfrm>
            <a:off x="7442200" y="2768599"/>
            <a:ext cx="3913187" cy="3222625"/>
          </a:xfrm>
          <a:prstGeom prst="rect">
            <a:avLst/>
          </a:prstGeom>
        </p:spPr>
      </p:pic>
    </p:spTree>
    <p:extLst>
      <p:ext uri="{BB962C8B-B14F-4D97-AF65-F5344CB8AC3E}">
        <p14:creationId xmlns:p14="http://schemas.microsoft.com/office/powerpoint/2010/main" val="1480212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edge">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679353"/>
            <a:ext cx="8272793" cy="5327748"/>
          </a:xfrm>
          <a:prstGeom prst="rect">
            <a:avLst/>
          </a:prstGeom>
        </p:spPr>
      </p:pic>
    </p:spTree>
    <p:extLst>
      <p:ext uri="{BB962C8B-B14F-4D97-AF65-F5344CB8AC3E}">
        <p14:creationId xmlns:p14="http://schemas.microsoft.com/office/powerpoint/2010/main" val="131233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9955" y="1096432"/>
            <a:ext cx="8825658" cy="3869267"/>
          </a:xfrm>
        </p:spPr>
        <p:txBody>
          <a:bodyPr/>
          <a:lstStyle/>
          <a:p>
            <a:pPr algn="ctr"/>
            <a:r>
              <a:rPr lang="en-IN" sz="4000" dirty="0" smtClean="0"/>
              <a:t>That was brilliant!!</a:t>
            </a:r>
            <a:br>
              <a:rPr lang="en-IN" sz="4000" dirty="0" smtClean="0"/>
            </a:br>
            <a:r>
              <a:rPr lang="en-IN" sz="4000" dirty="0" smtClean="0"/>
              <a:t>Children, Now we will look at the number grid and do the counting from 1-20. Here we go…</a:t>
            </a:r>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700" y="1854199"/>
            <a:ext cx="1282699" cy="1282699"/>
          </a:xfrm>
          <a:prstGeom prst="rect">
            <a:avLst/>
          </a:prstGeom>
        </p:spPr>
      </p:pic>
    </p:spTree>
    <p:extLst>
      <p:ext uri="{BB962C8B-B14F-4D97-AF65-F5344CB8AC3E}">
        <p14:creationId xmlns:p14="http://schemas.microsoft.com/office/powerpoint/2010/main" val="405830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2957" b="7393"/>
          <a:stretch/>
        </p:blipFill>
        <p:spPr>
          <a:xfrm>
            <a:off x="4953000" y="750289"/>
            <a:ext cx="5842000" cy="5195299"/>
          </a:xfrm>
          <a:prstGeom prst="rect">
            <a:avLst/>
          </a:prstGeom>
        </p:spPr>
      </p:pic>
      <p:sp>
        <p:nvSpPr>
          <p:cNvPr id="5" name="Rounded Rectangle 4"/>
          <p:cNvSpPr/>
          <p:nvPr/>
        </p:nvSpPr>
        <p:spPr>
          <a:xfrm>
            <a:off x="965200" y="896874"/>
            <a:ext cx="3073400" cy="2527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Come on little ones start counting from Number 1…</a:t>
            </a:r>
            <a:endParaRPr lang="en-IN" sz="2400" dirty="0"/>
          </a:p>
        </p:txBody>
      </p:sp>
    </p:spTree>
    <p:extLst>
      <p:ext uri="{BB962C8B-B14F-4D97-AF65-F5344CB8AC3E}">
        <p14:creationId xmlns:p14="http://schemas.microsoft.com/office/powerpoint/2010/main" val="417621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261</TotalTime>
  <Words>1187</Words>
  <Application>Microsoft Office PowerPoint</Application>
  <PresentationFormat>Widescreen</PresentationFormat>
  <Paragraphs>61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 Boardroom</vt:lpstr>
      <vt:lpstr>From Incharge’s Desk: Dear parents, ways to follow while you open the PPT. *Do not share the entire slides at one go. *After you open the PPT, go to the option, slide show. *Let your child look at the slides one at a time. *We request you to be with them until they read, learn and  complete the activities, *Remember, you are his/ her teacher at home. *While connecting the link please complete only the suggested activity as they might get distracted if you or your child browses for the other activities. *Activities that are recommended to use a book and pencil is mandatory. Writing helps them to retain their learnt concepts for a longer time.</vt:lpstr>
      <vt:lpstr>From Math Team: Hearty Welcome dear parents!! We have planned to facilitate the Math concepts from “I Did It”, content book of Grade 1 to your child through PPT. I Did It caters the skill development through variety of learning. It also caters the concepts through  Multiple Intelligences. The presentations can cater only a handful of it through the PPTs. So as soon as the children are back to school we will focus on the other intelligences. Kindly plan a study schedule for each subject to accomplish the skill development of your child. We will be focussing the concepts that can be easily learnt at home. In case of any doubts or suggestions you can reach us at  nandini.g@ csacademy.in, Level in charge of Grade 1 and Math teacher for Grade 1.</vt:lpstr>
      <vt:lpstr> Warm Greetings dear children!! Learning Math everyday is a fun.  Do you all agree?  Yes, Our Math classes will be fun , interesting and  challenging . We will engage you with a variety of activities that will help you to strengthen your math skills. We are waiting to see Math Wizards as soon as the school re-opens!! </vt:lpstr>
      <vt:lpstr>PowerPoint Presentation</vt:lpstr>
      <vt:lpstr>Dear Children,  We will be looking ahead the given below concepts   Numbers 1- 20. *Read and write Numbers up to 20 *Count forward and backward </vt:lpstr>
      <vt:lpstr>Lets begin the class with a quick counting activity. </vt:lpstr>
      <vt:lpstr>PowerPoint Presentation</vt:lpstr>
      <vt:lpstr>That was brilliant!! Children, Now we will look at the number grid and do the counting from 1-20. Here we go…</vt:lpstr>
      <vt:lpstr>PowerPoint Presentation</vt:lpstr>
      <vt:lpstr>Let’s sing and learn numbers 1-20.</vt:lpstr>
      <vt:lpstr>That was amazing!! You have learnt number names 1-20 in UKG so for a quick recap let’s us unscramble the number names in the worksheet. Shall we start? </vt:lpstr>
      <vt:lpstr>      Hurray!! You have unscrambled it !!  Now its Quiz time.  Children,  Are you ready to answer the quiz. Yes! Here we go….  </vt:lpstr>
      <vt:lpstr>PowerPoint Presentation</vt:lpstr>
      <vt:lpstr>Hope you enjoyed the quiz. For those who got all the answers correct a High Five for you!! For whose who couldn't , better luck next time!  Now let’s read the number names from 1-20. Are you ready?</vt:lpstr>
      <vt:lpstr>PowerPoint Presentation</vt:lpstr>
      <vt:lpstr>Teen words</vt:lpstr>
      <vt:lpstr>Wow!! We have completed counting 1-20 and reading the number names.</vt:lpstr>
      <vt:lpstr>Forward Counting: Counting from a smaller number to big number is called forward counting. We move to a bigger number as we move forward. Like if you have to count forward from 1 , how do we count? 1,2,3,4,5…… Yes!! This is called forward counting. Can you identify that the count increases or becomes greater when do forward counting.</vt:lpstr>
      <vt:lpstr>PowerPoint Presentation</vt:lpstr>
      <vt:lpstr>PowerPoint Presentation</vt:lpstr>
      <vt:lpstr>Backward Counting: Counting from a bigger number to a smaller number is called backward counting. We move to a smaller number as we move backward. Like if you have to count backward from 10 , how do we count? 10, 9, 8, 7,6,5,4,3,2,1. Yes!! This is called backward counting. Can you identify that the count decreases or becomes lesser when do backward counting.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Love Mathematics</dc:title>
  <dc:creator>Badri Narayanan</dc:creator>
  <cp:lastModifiedBy>Pradeep Sivaraj</cp:lastModifiedBy>
  <cp:revision>30</cp:revision>
  <dcterms:created xsi:type="dcterms:W3CDTF">2020-04-29T10:12:34Z</dcterms:created>
  <dcterms:modified xsi:type="dcterms:W3CDTF">2020-04-29T18:05:28Z</dcterms:modified>
</cp:coreProperties>
</file>