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13716000" cy="6858000"/>
  <p:notesSz cx="6884988" cy="10018713"/>
  <p:embeddedFontLst>
    <p:embeddedFont>
      <p:font typeface="Arial Narrow" panose="020B0606020202030204" pitchFamily="34" charset="0"/>
      <p:regular r:id="rId5"/>
      <p:bold r:id="rId6"/>
      <p:italic r:id="rId7"/>
      <p:boldItalic r:id="rId8"/>
    </p:embeddedFont>
    <p:embeddedFont>
      <p:font typeface="Ericsson Capital TT" panose="02000503000000020004" pitchFamily="2" charset="0"/>
      <p:regular r:id="rId9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7454">
          <p15:clr>
            <a:srgbClr val="A4A3A4"/>
          </p15:clr>
        </p15:guide>
        <p15:guide id="9" pos="2912">
          <p15:clr>
            <a:srgbClr val="A4A3A4"/>
          </p15:clr>
        </p15:guide>
        <p15:guide id="10" pos="5727">
          <p15:clr>
            <a:srgbClr val="A4A3A4"/>
          </p15:clr>
        </p15:guide>
        <p15:guide id="11" pos="5591">
          <p15:clr>
            <a:srgbClr val="A4A3A4"/>
          </p15:clr>
        </p15:guide>
        <p15:guide id="12" pos="4251">
          <p15:clr>
            <a:srgbClr val="A4A3A4"/>
          </p15:clr>
        </p15:guide>
        <p15:guide id="13" pos="4389">
          <p15:clr>
            <a:srgbClr val="A4A3A4"/>
          </p15:clr>
        </p15:guide>
        <p15:guide id="14" pos="372">
          <p15:clr>
            <a:srgbClr val="A4A3A4"/>
          </p15:clr>
        </p15:guide>
        <p15:guide id="15" pos="3051">
          <p15:clr>
            <a:srgbClr val="A4A3A4"/>
          </p15:clr>
        </p15:guide>
        <p15:guide id="16" pos="4319">
          <p15:clr>
            <a:srgbClr val="A4A3A4"/>
          </p15:clr>
        </p15:guide>
        <p15:guide id="17" pos="4014">
          <p15:clr>
            <a:srgbClr val="A4A3A4"/>
          </p15:clr>
        </p15:guide>
        <p15:guide id="18" pos="4626">
          <p15:clr>
            <a:srgbClr val="A4A3A4"/>
          </p15:clr>
        </p15:guide>
        <p15:guide id="19" pos="82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FB7D3"/>
    <a:srgbClr val="8BC5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5319" autoAdjust="0"/>
  </p:normalViewPr>
  <p:slideViewPr>
    <p:cSldViewPr snapToGrid="0" snapToObjects="1">
      <p:cViewPr varScale="1">
        <p:scale>
          <a:sx n="70" d="100"/>
          <a:sy n="70" d="100"/>
        </p:scale>
        <p:origin x="1104" y="-1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7454"/>
        <p:guide pos="2912"/>
        <p:guide pos="5727"/>
        <p:guide pos="5591"/>
        <p:guide pos="4251"/>
        <p:guide pos="4389"/>
        <p:guide pos="372"/>
        <p:guide pos="3051"/>
        <p:guide pos="4319"/>
        <p:guide pos="4014"/>
        <p:guide pos="4626"/>
        <p:guide pos="82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2017-05-08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2017-05-08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-314325" y="750888"/>
            <a:ext cx="7513638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14325" y="750888"/>
            <a:ext cx="7513638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2017-05-08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B8F404-9421-40B9-943D-942DD3424E7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271712" y="2828876"/>
            <a:ext cx="221456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3000" y="432001"/>
            <a:ext cx="1540668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0549" y="5137201"/>
            <a:ext cx="12532521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90551" y="1808710"/>
            <a:ext cx="1252775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90551" y="4010025"/>
            <a:ext cx="1253252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90552" y="1795463"/>
            <a:ext cx="1253251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90552" y="239714"/>
            <a:ext cx="11241882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967538" y="4010025"/>
            <a:ext cx="615553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90551" y="4010025"/>
            <a:ext cx="61579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95313" y="1795463"/>
            <a:ext cx="1252775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90552" y="239714"/>
            <a:ext cx="11241882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90551" y="4010025"/>
            <a:ext cx="1253252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967538" y="1795463"/>
            <a:ext cx="615553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95313" y="1795463"/>
            <a:ext cx="615315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90552" y="239714"/>
            <a:ext cx="11241882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967538" y="4013201"/>
            <a:ext cx="6150770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967538" y="1795464"/>
            <a:ext cx="6150770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90551" y="1795463"/>
            <a:ext cx="6148388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2" y="239714"/>
            <a:ext cx="11241882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972301" y="1795463"/>
            <a:ext cx="6150770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95313" y="4013201"/>
            <a:ext cx="6148388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95313" y="1795464"/>
            <a:ext cx="6148388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2" y="239714"/>
            <a:ext cx="11241882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972301" y="4022726"/>
            <a:ext cx="6150770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95313" y="4022726"/>
            <a:ext cx="6148388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972301" y="1804989"/>
            <a:ext cx="6150770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95313" y="1804989"/>
            <a:ext cx="6148388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90552" y="239714"/>
            <a:ext cx="11241882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2" y="239714"/>
            <a:ext cx="11241882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95313" y="1800000"/>
            <a:ext cx="12527759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0552" y="239714"/>
            <a:ext cx="11241882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967538" y="1795464"/>
            <a:ext cx="6150770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90551" y="1795463"/>
            <a:ext cx="6148388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2" y="239714"/>
            <a:ext cx="11241882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091613" y="1800225"/>
            <a:ext cx="403145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843463" y="1800225"/>
            <a:ext cx="403145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90550" y="1800225"/>
            <a:ext cx="403145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90552" y="239714"/>
            <a:ext cx="11241882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90551" y="1800225"/>
            <a:ext cx="6157913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90552" y="239714"/>
            <a:ext cx="11241881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90551" y="1800225"/>
            <a:ext cx="57816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90552" y="239714"/>
            <a:ext cx="578167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965158" y="1800225"/>
            <a:ext cx="6157913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90552" y="239714"/>
            <a:ext cx="11241882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965158" y="1800225"/>
            <a:ext cx="6157913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67538" y="239714"/>
            <a:ext cx="4864895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965158" y="3545841"/>
            <a:ext cx="6157913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65158" y="1797525"/>
            <a:ext cx="615791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830286" y="438151"/>
            <a:ext cx="2646441" cy="589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2474002" y="360000"/>
            <a:ext cx="66675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92932" y="6524625"/>
            <a:ext cx="11099007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Ericsson Internal  |  2017-05-08  |  Page </a:t>
            </a:r>
            <a:fld id="{9742C971-80B4-4701-8785-50DA2E8CB8B7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3" y="1800000"/>
            <a:ext cx="1252775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90552" y="239714"/>
            <a:ext cx="11241882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-22225"/>
            <a:ext cx="11242675" cy="1085850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en-US" sz="3200" dirty="0"/>
              <a:t>Openstack with PPE</a:t>
            </a:r>
          </a:p>
        </p:txBody>
      </p:sp>
      <p:sp>
        <p:nvSpPr>
          <p:cNvPr id="62" name="Oval 61"/>
          <p:cNvSpPr/>
          <p:nvPr/>
        </p:nvSpPr>
        <p:spPr>
          <a:xfrm>
            <a:off x="10974691" y="1670801"/>
            <a:ext cx="2381463" cy="1648228"/>
          </a:xfrm>
          <a:prstGeom prst="ellipse">
            <a:avLst/>
          </a:prstGeom>
          <a:solidFill>
            <a:schemeClr val="bg1"/>
          </a:solidFill>
          <a:effectLst>
            <a:glow rad="228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37284" y="1088795"/>
            <a:ext cx="4440556" cy="3490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4" name="Rectangle: Rounded Corners 5"/>
          <p:cNvSpPr/>
          <p:nvPr/>
        </p:nvSpPr>
        <p:spPr>
          <a:xfrm>
            <a:off x="5838127" y="1363797"/>
            <a:ext cx="529590" cy="2743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K</a:t>
            </a:r>
            <a:endParaRPr lang="en-US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</a:p>
        </p:txBody>
      </p:sp>
      <p:sp>
        <p:nvSpPr>
          <p:cNvPr id="65" name="Rectangle: Rounded Corners 6"/>
          <p:cNvSpPr/>
          <p:nvPr/>
        </p:nvSpPr>
        <p:spPr>
          <a:xfrm>
            <a:off x="6421057" y="1350734"/>
            <a:ext cx="3537584" cy="491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HORIZON</a:t>
            </a:r>
          </a:p>
        </p:txBody>
      </p:sp>
      <p:sp>
        <p:nvSpPr>
          <p:cNvPr id="66" name="Rectangle: Rounded Corners 7"/>
          <p:cNvSpPr/>
          <p:nvPr/>
        </p:nvSpPr>
        <p:spPr>
          <a:xfrm>
            <a:off x="6478207" y="2715530"/>
            <a:ext cx="3124200" cy="14306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INTELLIGENT PLACEMENT FILTER</a:t>
            </a:r>
          </a:p>
          <a:p>
            <a:pPr algn="ctr"/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67" name="Rectangle: Rounded Corners 8"/>
          <p:cNvSpPr/>
          <p:nvPr/>
        </p:nvSpPr>
        <p:spPr>
          <a:xfrm>
            <a:off x="6421057" y="2057489"/>
            <a:ext cx="731520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GLANCE</a:t>
            </a:r>
          </a:p>
        </p:txBody>
      </p:sp>
      <p:sp>
        <p:nvSpPr>
          <p:cNvPr id="68" name="Rectangle: Rounded Corners 9"/>
          <p:cNvSpPr/>
          <p:nvPr/>
        </p:nvSpPr>
        <p:spPr>
          <a:xfrm>
            <a:off x="7244017" y="2057489"/>
            <a:ext cx="777240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 Narrow" panose="020B0606020202030204" pitchFamily="34" charset="0"/>
              </a:rPr>
              <a:t>NEUTRON</a:t>
            </a:r>
          </a:p>
        </p:txBody>
      </p:sp>
      <p:sp>
        <p:nvSpPr>
          <p:cNvPr id="69" name="Rectangle: Rounded Corners 10"/>
          <p:cNvSpPr/>
          <p:nvPr/>
        </p:nvSpPr>
        <p:spPr>
          <a:xfrm>
            <a:off x="8146987" y="2057489"/>
            <a:ext cx="685800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CINDER</a:t>
            </a:r>
          </a:p>
        </p:txBody>
      </p:sp>
      <p:sp>
        <p:nvSpPr>
          <p:cNvPr id="70" name="Rectangle: Rounded Corners 11"/>
          <p:cNvSpPr/>
          <p:nvPr/>
        </p:nvSpPr>
        <p:spPr>
          <a:xfrm>
            <a:off x="8939467" y="2061299"/>
            <a:ext cx="1019174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CEILOMETER</a:t>
            </a:r>
            <a:endParaRPr lang="en-US" sz="1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909" y="2105540"/>
            <a:ext cx="432934" cy="80463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081" y="2033428"/>
            <a:ext cx="432934" cy="80463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613" y="2126320"/>
            <a:ext cx="432934" cy="804631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718453" y="1471719"/>
            <a:ext cx="3400034" cy="259424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99CCFF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77" name="Flowchart: Process 76"/>
          <p:cNvSpPr/>
          <p:nvPr/>
        </p:nvSpPr>
        <p:spPr>
          <a:xfrm>
            <a:off x="3255917" y="5750254"/>
            <a:ext cx="5798941" cy="1005814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99CCFF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 panose="020B0606020202030204" pitchFamily="34" charset="0"/>
            </a:endParaRPr>
          </a:p>
          <a:p>
            <a:pPr algn="ctr"/>
            <a:endParaRPr lang="en-US" dirty="0">
              <a:latin typeface="Arial Narrow" panose="020B0606020202030204" pitchFamily="34" charset="0"/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</a:rPr>
              <a:t>PREDICTIVE PLACEMENT ENGINE</a:t>
            </a:r>
          </a:p>
          <a:p>
            <a:pPr algn="ctr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78" name="Rectangle: Rounded Corners 26"/>
          <p:cNvSpPr/>
          <p:nvPr/>
        </p:nvSpPr>
        <p:spPr>
          <a:xfrm>
            <a:off x="3959785" y="5865251"/>
            <a:ext cx="4086494" cy="26745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6020202030204" pitchFamily="34" charset="0"/>
              </a:rPr>
              <a:t>REST INTERFACE</a:t>
            </a:r>
          </a:p>
        </p:txBody>
      </p:sp>
      <p:sp>
        <p:nvSpPr>
          <p:cNvPr id="79" name="Rectangle: Rounded Corners 31"/>
          <p:cNvSpPr/>
          <p:nvPr/>
        </p:nvSpPr>
        <p:spPr>
          <a:xfrm>
            <a:off x="6683946" y="3120749"/>
            <a:ext cx="1088442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Narrow" panose="020B0606020202030204" pitchFamily="34" charset="0"/>
              </a:rPr>
              <a:t>OPENSTACK NOVA SCHEDULER</a:t>
            </a:r>
          </a:p>
        </p:txBody>
      </p:sp>
      <p:sp>
        <p:nvSpPr>
          <p:cNvPr id="80" name="Rectangle: Rounded Corners 32"/>
          <p:cNvSpPr/>
          <p:nvPr/>
        </p:nvSpPr>
        <p:spPr>
          <a:xfrm>
            <a:off x="7959349" y="3130956"/>
            <a:ext cx="980117" cy="606737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3"/>
                </a:solidFill>
                <a:latin typeface="Arial Narrow" panose="020B0606020202030204" pitchFamily="34" charset="0"/>
              </a:rPr>
              <a:t>PREDICTIVE PLACEMENTPROCESSOR</a:t>
            </a:r>
          </a:p>
        </p:txBody>
      </p:sp>
      <p:sp>
        <p:nvSpPr>
          <p:cNvPr id="81" name="Arrow: Right 33"/>
          <p:cNvSpPr/>
          <p:nvPr/>
        </p:nvSpPr>
        <p:spPr>
          <a:xfrm rot="5400000">
            <a:off x="7059750" y="5017210"/>
            <a:ext cx="928555" cy="35766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82" name="Arrow: Right 34"/>
          <p:cNvSpPr/>
          <p:nvPr/>
        </p:nvSpPr>
        <p:spPr>
          <a:xfrm rot="16200000">
            <a:off x="7757377" y="4988942"/>
            <a:ext cx="985092" cy="35766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83" name="Arrow: Right 35"/>
          <p:cNvSpPr/>
          <p:nvPr/>
        </p:nvSpPr>
        <p:spPr>
          <a:xfrm rot="5400000">
            <a:off x="2932117" y="4718085"/>
            <a:ext cx="1231218" cy="35766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38127" y="4165367"/>
            <a:ext cx="4390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OPENSTACK CONTROLLER NODE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40373" y="1510494"/>
            <a:ext cx="314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DATA INTEGRATOR MODULE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498828" y="3649552"/>
            <a:ext cx="1496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COMPUTE HOSTS</a:t>
            </a:r>
          </a:p>
        </p:txBody>
      </p:sp>
      <p:sp>
        <p:nvSpPr>
          <p:cNvPr id="87" name="Flowchart: Magnetic Disk 86"/>
          <p:cNvSpPr/>
          <p:nvPr/>
        </p:nvSpPr>
        <p:spPr>
          <a:xfrm>
            <a:off x="8249923" y="5880276"/>
            <a:ext cx="486482" cy="685770"/>
          </a:xfrm>
          <a:prstGeom prst="flowChartMagneticDisk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Narrow" panose="020B0606020202030204" pitchFamily="34" charset="0"/>
              </a:rPr>
              <a:t>DB</a:t>
            </a:r>
          </a:p>
        </p:txBody>
      </p:sp>
      <p:sp>
        <p:nvSpPr>
          <p:cNvPr id="88" name="Arrow: Left-Right 55"/>
          <p:cNvSpPr/>
          <p:nvPr/>
        </p:nvSpPr>
        <p:spPr>
          <a:xfrm>
            <a:off x="4263715" y="2578386"/>
            <a:ext cx="1116637" cy="373612"/>
          </a:xfrm>
          <a:prstGeom prst="left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90" name="Arrow: Left-Right 67"/>
          <p:cNvSpPr/>
          <p:nvPr/>
        </p:nvSpPr>
        <p:spPr>
          <a:xfrm>
            <a:off x="9978900" y="2396950"/>
            <a:ext cx="1297824" cy="315158"/>
          </a:xfrm>
          <a:prstGeom prst="left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809898" y="3025015"/>
            <a:ext cx="1854925" cy="606737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3"/>
                </a:solidFill>
                <a:latin typeface="Arial Narrow" panose="020B0606020202030204" pitchFamily="34" charset="0"/>
              </a:rPr>
              <a:t>AGGREGATOR</a:t>
            </a:r>
          </a:p>
        </p:txBody>
      </p:sp>
      <p:sp>
        <p:nvSpPr>
          <p:cNvPr id="34" name="Rectangle: Rounded Corners 32"/>
          <p:cNvSpPr/>
          <p:nvPr/>
        </p:nvSpPr>
        <p:spPr>
          <a:xfrm>
            <a:off x="809899" y="2114910"/>
            <a:ext cx="1867988" cy="606737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3"/>
                </a:solidFill>
                <a:latin typeface="Arial Narrow" panose="020B0606020202030204" pitchFamily="34" charset="0"/>
              </a:rPr>
              <a:t>EVENT LISTENER</a:t>
            </a:r>
          </a:p>
        </p:txBody>
      </p:sp>
      <p:sp>
        <p:nvSpPr>
          <p:cNvPr id="35" name="Rectangle: Rounded Corners 32"/>
          <p:cNvSpPr/>
          <p:nvPr/>
        </p:nvSpPr>
        <p:spPr>
          <a:xfrm>
            <a:off x="2903611" y="1966695"/>
            <a:ext cx="1005840" cy="170176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3"/>
                </a:solidFill>
                <a:latin typeface="Arial Narrow" panose="020B0606020202030204" pitchFamily="34" charset="0"/>
              </a:rPr>
              <a:t>TELEMETRY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5185954" y="731519"/>
            <a:ext cx="8307977" cy="4436253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192801" y="5807249"/>
          <a:ext cx="2271015" cy="834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4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Predictive Placement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Openstack</a:t>
                      </a:r>
                      <a:r>
                        <a:rPr lang="en-US" sz="1200" baseline="0" dirty="0"/>
                        <a:t> Components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ular Callout 2"/>
          <p:cNvSpPr/>
          <p:nvPr/>
        </p:nvSpPr>
        <p:spPr bwMode="auto">
          <a:xfrm>
            <a:off x="4263715" y="1063825"/>
            <a:ext cx="922239" cy="1259184"/>
          </a:xfrm>
          <a:prstGeom prst="wedgeRectCallou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DIM fetches hosts’</a:t>
            </a:r>
          </a:p>
          <a:p>
            <a:r>
              <a:rPr lang="en-US" sz="800" dirty="0"/>
              <a:t> inventory data like </a:t>
            </a:r>
          </a:p>
          <a:p>
            <a:r>
              <a:rPr lang="en-US" sz="800" dirty="0"/>
              <a:t>CPU utilization, </a:t>
            </a:r>
          </a:p>
          <a:p>
            <a:r>
              <a:rPr lang="en-US" sz="800" dirty="0"/>
              <a:t>Mean failure data, </a:t>
            </a:r>
          </a:p>
          <a:p>
            <a:r>
              <a:rPr lang="en-US" sz="800" dirty="0"/>
              <a:t>IPMI based data </a:t>
            </a:r>
          </a:p>
          <a:p>
            <a:r>
              <a:rPr lang="en-US" sz="800" dirty="0"/>
              <a:t>through</a:t>
            </a:r>
          </a:p>
          <a:p>
            <a:r>
              <a:rPr lang="en-US" sz="800" dirty="0"/>
              <a:t>Telemetry APIs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3863383" y="4365422"/>
            <a:ext cx="1109450" cy="920562"/>
          </a:xfrm>
          <a:prstGeom prst="wedgeRectCallout">
            <a:avLst>
              <a:gd name="adj1" fmla="val -72096"/>
              <a:gd name="adj2" fmla="val 6712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Aggregated </a:t>
            </a:r>
          </a:p>
          <a:p>
            <a:r>
              <a:rPr lang="en-US" sz="800" dirty="0"/>
              <a:t>Telemetry </a:t>
            </a:r>
          </a:p>
          <a:p>
            <a:r>
              <a:rPr lang="en-US" sz="800" dirty="0"/>
              <a:t>Data is passed to</a:t>
            </a:r>
          </a:p>
          <a:p>
            <a:r>
              <a:rPr lang="en-US" sz="800" dirty="0"/>
              <a:t>PPE through REST</a:t>
            </a:r>
          </a:p>
          <a:p>
            <a:r>
              <a:rPr lang="en-US" sz="800" dirty="0"/>
              <a:t>API</a:t>
            </a:r>
          </a:p>
        </p:txBody>
      </p:sp>
      <p:sp>
        <p:nvSpPr>
          <p:cNvPr id="36" name="Rectangular Callout 35"/>
          <p:cNvSpPr/>
          <p:nvPr/>
        </p:nvSpPr>
        <p:spPr bwMode="auto">
          <a:xfrm>
            <a:off x="8736405" y="4965901"/>
            <a:ext cx="1819034" cy="460281"/>
          </a:xfrm>
          <a:prstGeom prst="wedgeRectCallout">
            <a:avLst>
              <a:gd name="adj1" fmla="val -72096"/>
              <a:gd name="adj2" fmla="val 6712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PPE engine returns the host list from </a:t>
            </a:r>
          </a:p>
          <a:p>
            <a:r>
              <a:rPr lang="en-US" sz="800" dirty="0"/>
              <a:t>The PPE database. </a:t>
            </a: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5549031" y="4707492"/>
            <a:ext cx="1561852" cy="920562"/>
          </a:xfrm>
          <a:prstGeom prst="wedgeRectCallout">
            <a:avLst>
              <a:gd name="adj1" fmla="val 69678"/>
              <a:gd name="adj2" fmla="val 8073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Predictive Placement Processor</a:t>
            </a:r>
          </a:p>
          <a:p>
            <a:r>
              <a:rPr lang="en-US" sz="800" dirty="0"/>
              <a:t>requests PPE for host list sorted</a:t>
            </a:r>
          </a:p>
          <a:p>
            <a:r>
              <a:rPr lang="en-US" sz="800" dirty="0"/>
              <a:t>as per latest health scores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9168322" y="3088888"/>
            <a:ext cx="2108401" cy="579567"/>
          </a:xfrm>
          <a:prstGeom prst="wedgeRectCallout">
            <a:avLst>
              <a:gd name="adj1" fmla="val -72096"/>
              <a:gd name="adj2" fmla="val 6712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Predictive placement processor compares</a:t>
            </a:r>
          </a:p>
          <a:p>
            <a:r>
              <a:rPr lang="en-US" sz="800" dirty="0"/>
              <a:t>nova scheduler host list and PPE host list </a:t>
            </a:r>
          </a:p>
          <a:p>
            <a:r>
              <a:rPr lang="en-US" sz="800" dirty="0"/>
              <a:t>to determine the most stable host.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1422077" y="4965901"/>
            <a:ext cx="1481533" cy="1462359"/>
          </a:xfrm>
          <a:prstGeom prst="wedgeRectCallout">
            <a:avLst>
              <a:gd name="adj1" fmla="val 100853"/>
              <a:gd name="adj2" fmla="val 3533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Data from DIM are </a:t>
            </a:r>
          </a:p>
          <a:p>
            <a:r>
              <a:rPr lang="en-US" sz="800" dirty="0"/>
              <a:t>Stored in the database and </a:t>
            </a:r>
          </a:p>
          <a:p>
            <a:r>
              <a:rPr lang="en-US" sz="800" dirty="0"/>
              <a:t> data is analyzed </a:t>
            </a:r>
          </a:p>
          <a:p>
            <a:r>
              <a:rPr lang="en-US" sz="800" dirty="0"/>
              <a:t>regressively to determine the</a:t>
            </a:r>
          </a:p>
          <a:p>
            <a:r>
              <a:rPr lang="en-US" sz="800" dirty="0"/>
              <a:t>health score. </a:t>
            </a:r>
          </a:p>
          <a:p>
            <a:r>
              <a:rPr lang="en-US" sz="800" dirty="0"/>
              <a:t>Health score is then updated </a:t>
            </a:r>
          </a:p>
          <a:p>
            <a:r>
              <a:rPr lang="en-US" sz="800" dirty="0"/>
              <a:t>In database. 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10108505" y="1514761"/>
            <a:ext cx="1498461" cy="719710"/>
          </a:xfrm>
          <a:prstGeom prst="wedgeRectCallout">
            <a:avLst>
              <a:gd name="adj1" fmla="val -20833"/>
              <a:gd name="adj2" fmla="val 74683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/>
              <a:t>Openstack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</a:t>
            </a:r>
            <a:r>
              <a:rPr kumimoji="0" lang="en-US" sz="9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plane managing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compute hosts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62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2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7" grpId="0" animBg="1"/>
      <p:bldP spid="7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 animBg="1"/>
      <p:bldP spid="88" grpId="0" animBg="1"/>
      <p:bldP spid="90" grpId="0" animBg="1"/>
      <p:bldP spid="33" grpId="0" animBg="1"/>
      <p:bldP spid="34" grpId="0" animBg="1"/>
      <p:bldP spid="35" grpId="0" animBg="1"/>
      <p:bldP spid="2" grpId="0" animBg="1"/>
      <p:bldP spid="3" grpId="0" animBg="1"/>
      <p:bldP spid="3" grpId="1" animBg="1"/>
      <p:bldP spid="5" grpId="0" animBg="1"/>
      <p:bldP spid="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162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Narrow</vt:lpstr>
      <vt:lpstr>Arial</vt:lpstr>
      <vt:lpstr>Ericsson Capital TT</vt:lpstr>
      <vt:lpstr>PresentationTemplate2011</vt:lpstr>
      <vt:lpstr>Openstack with PPE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Placement Engine for Cloud Workload Deployment</dc:title>
  <dc:creator>Soumitra Khuntia</dc:creator>
  <dc:description>Rev PA1</dc:description>
  <cp:lastModifiedBy>PradeepKumar KS</cp:lastModifiedBy>
  <cp:revision>189</cp:revision>
  <dcterms:created xsi:type="dcterms:W3CDTF">2011-05-24T09:22:48Z</dcterms:created>
  <dcterms:modified xsi:type="dcterms:W3CDTF">2018-02-09T09:07:24Z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2017-05-08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2017-05-08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