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8" r:id="rId3"/>
    <p:sldId id="257" r:id="rId4"/>
    <p:sldId id="262" r:id="rId5"/>
    <p:sldId id="261" r:id="rId6"/>
    <p:sldId id="263" r:id="rId7"/>
    <p:sldId id="264" r:id="rId8"/>
    <p:sldId id="265" r:id="rId9"/>
    <p:sldId id="266" r:id="rId10"/>
    <p:sldId id="267" r:id="rId11"/>
    <p:sldId id="269" r:id="rId12"/>
    <p:sldId id="270" r:id="rId13"/>
    <p:sldId id="271" r:id="rId14"/>
    <p:sldId id="275" r:id="rId15"/>
    <p:sldId id="272" r:id="rId16"/>
    <p:sldId id="276"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0A6B9-60B9-42DF-AE6D-41EFE676BD7B}" type="datetimeFigureOut">
              <a:rPr lang="en-IN" smtClean="0"/>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787D3-EEF4-43D9-9BC4-25F5C66EE33D}" type="slidenum">
              <a:rPr lang="en-IN" smtClean="0"/>
              <a:t>‹#›</a:t>
            </a:fld>
            <a:endParaRPr lang="en-IN"/>
          </a:p>
        </p:txBody>
      </p:sp>
    </p:spTree>
    <p:extLst>
      <p:ext uri="{BB962C8B-B14F-4D97-AF65-F5344CB8AC3E}">
        <p14:creationId xmlns:p14="http://schemas.microsoft.com/office/powerpoint/2010/main" val="1611604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AC78-A3D7-E149-D6E0-018F8DF181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3AF47C-5313-3A28-880D-04C410F73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42FD13-30F1-9BC0-E309-3CA75B0B07B2}"/>
              </a:ext>
            </a:extLst>
          </p:cNvPr>
          <p:cNvSpPr>
            <a:spLocks noGrp="1"/>
          </p:cNvSpPr>
          <p:nvPr>
            <p:ph type="dt" sz="half" idx="10"/>
          </p:nvPr>
        </p:nvSpPr>
        <p:spPr/>
        <p:txBody>
          <a:bodyPr/>
          <a:lstStyle/>
          <a:p>
            <a:fld id="{29A3B96A-CC76-4D91-AD73-E85B31E72DC5}" type="datetime1">
              <a:rPr lang="en-IN" smtClean="0"/>
              <a:t>03-10-2023</a:t>
            </a:fld>
            <a:endParaRPr lang="en-IN"/>
          </a:p>
        </p:txBody>
      </p:sp>
      <p:sp>
        <p:nvSpPr>
          <p:cNvPr id="5" name="Footer Placeholder 4">
            <a:extLst>
              <a:ext uri="{FF2B5EF4-FFF2-40B4-BE49-F238E27FC236}">
                <a16:creationId xmlns:a16="http://schemas.microsoft.com/office/drawing/2014/main" id="{943C6C0F-99DA-D49B-00B4-5117309B5CE9}"/>
              </a:ext>
            </a:extLst>
          </p:cNvPr>
          <p:cNvSpPr>
            <a:spLocks noGrp="1"/>
          </p:cNvSpPr>
          <p:nvPr>
            <p:ph type="ftr" sz="quarter" idx="11"/>
          </p:nvPr>
        </p:nvSpPr>
        <p:spPr/>
        <p:txBody>
          <a:bodyPr/>
          <a:lstStyle/>
          <a:p>
            <a:r>
              <a:rPr lang="en-IN"/>
              <a:t>deliveroo</a:t>
            </a:r>
          </a:p>
        </p:txBody>
      </p:sp>
      <p:sp>
        <p:nvSpPr>
          <p:cNvPr id="6" name="Slide Number Placeholder 5">
            <a:extLst>
              <a:ext uri="{FF2B5EF4-FFF2-40B4-BE49-F238E27FC236}">
                <a16:creationId xmlns:a16="http://schemas.microsoft.com/office/drawing/2014/main" id="{5D5863AD-F601-0D9D-280A-FE65CE9EFFC3}"/>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110806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88CC-98E3-FE07-0382-FE5D96BE13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36F859-81E3-6284-F858-0B91F83FA1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F7031-BF1D-77B3-901B-D90BF5E0842F}"/>
              </a:ext>
            </a:extLst>
          </p:cNvPr>
          <p:cNvSpPr>
            <a:spLocks noGrp="1"/>
          </p:cNvSpPr>
          <p:nvPr>
            <p:ph type="dt" sz="half" idx="10"/>
          </p:nvPr>
        </p:nvSpPr>
        <p:spPr/>
        <p:txBody>
          <a:bodyPr/>
          <a:lstStyle/>
          <a:p>
            <a:fld id="{968408E1-1862-4F49-B8C3-121F22A67CF2}" type="datetime1">
              <a:rPr lang="en-IN" smtClean="0"/>
              <a:t>03-10-2023</a:t>
            </a:fld>
            <a:endParaRPr lang="en-IN"/>
          </a:p>
        </p:txBody>
      </p:sp>
      <p:sp>
        <p:nvSpPr>
          <p:cNvPr id="5" name="Footer Placeholder 4">
            <a:extLst>
              <a:ext uri="{FF2B5EF4-FFF2-40B4-BE49-F238E27FC236}">
                <a16:creationId xmlns:a16="http://schemas.microsoft.com/office/drawing/2014/main" id="{812361F7-C738-E135-D381-12E90D43A92B}"/>
              </a:ext>
            </a:extLst>
          </p:cNvPr>
          <p:cNvSpPr>
            <a:spLocks noGrp="1"/>
          </p:cNvSpPr>
          <p:nvPr>
            <p:ph type="ftr" sz="quarter" idx="11"/>
          </p:nvPr>
        </p:nvSpPr>
        <p:spPr/>
        <p:txBody>
          <a:bodyPr/>
          <a:lstStyle/>
          <a:p>
            <a:r>
              <a:rPr lang="en-IN"/>
              <a:t>deliveroo</a:t>
            </a:r>
          </a:p>
        </p:txBody>
      </p:sp>
      <p:sp>
        <p:nvSpPr>
          <p:cNvPr id="6" name="Slide Number Placeholder 5">
            <a:extLst>
              <a:ext uri="{FF2B5EF4-FFF2-40B4-BE49-F238E27FC236}">
                <a16:creationId xmlns:a16="http://schemas.microsoft.com/office/drawing/2014/main" id="{454375E2-A3D0-EDB9-9EA8-6138AF9A7525}"/>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207167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31B86-6DA1-8353-2019-16A85966B0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232DD8-80A2-5E10-F7DD-B57A8725A4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425094-9513-3BD8-C855-0347CF90E9FD}"/>
              </a:ext>
            </a:extLst>
          </p:cNvPr>
          <p:cNvSpPr>
            <a:spLocks noGrp="1"/>
          </p:cNvSpPr>
          <p:nvPr>
            <p:ph type="dt" sz="half" idx="10"/>
          </p:nvPr>
        </p:nvSpPr>
        <p:spPr/>
        <p:txBody>
          <a:bodyPr/>
          <a:lstStyle/>
          <a:p>
            <a:fld id="{79667181-2930-45FE-9CDE-D1B558401B01}" type="datetime1">
              <a:rPr lang="en-IN" smtClean="0"/>
              <a:t>03-10-2023</a:t>
            </a:fld>
            <a:endParaRPr lang="en-IN"/>
          </a:p>
        </p:txBody>
      </p:sp>
      <p:sp>
        <p:nvSpPr>
          <p:cNvPr id="5" name="Footer Placeholder 4">
            <a:extLst>
              <a:ext uri="{FF2B5EF4-FFF2-40B4-BE49-F238E27FC236}">
                <a16:creationId xmlns:a16="http://schemas.microsoft.com/office/drawing/2014/main" id="{5F50276E-985F-40A7-D19E-ECC8642D6858}"/>
              </a:ext>
            </a:extLst>
          </p:cNvPr>
          <p:cNvSpPr>
            <a:spLocks noGrp="1"/>
          </p:cNvSpPr>
          <p:nvPr>
            <p:ph type="ftr" sz="quarter" idx="11"/>
          </p:nvPr>
        </p:nvSpPr>
        <p:spPr/>
        <p:txBody>
          <a:bodyPr/>
          <a:lstStyle/>
          <a:p>
            <a:r>
              <a:rPr lang="en-IN"/>
              <a:t>deliveroo</a:t>
            </a:r>
          </a:p>
        </p:txBody>
      </p:sp>
      <p:sp>
        <p:nvSpPr>
          <p:cNvPr id="6" name="Slide Number Placeholder 5">
            <a:extLst>
              <a:ext uri="{FF2B5EF4-FFF2-40B4-BE49-F238E27FC236}">
                <a16:creationId xmlns:a16="http://schemas.microsoft.com/office/drawing/2014/main" id="{37E0B5B0-5074-0484-5544-A441A758690C}"/>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56196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4FC3-769E-7C17-D235-4AF87E127F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078DF-2774-E71E-68EC-F5618A2A3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38BE2-0CEB-C59C-D8DB-8F16A850B160}"/>
              </a:ext>
            </a:extLst>
          </p:cNvPr>
          <p:cNvSpPr>
            <a:spLocks noGrp="1"/>
          </p:cNvSpPr>
          <p:nvPr>
            <p:ph type="dt" sz="half" idx="10"/>
          </p:nvPr>
        </p:nvSpPr>
        <p:spPr/>
        <p:txBody>
          <a:bodyPr/>
          <a:lstStyle/>
          <a:p>
            <a:fld id="{2B3FB323-2C20-4BD6-A87F-8FF418743F83}" type="datetime1">
              <a:rPr lang="en-IN" smtClean="0"/>
              <a:t>03-10-2023</a:t>
            </a:fld>
            <a:endParaRPr lang="en-IN"/>
          </a:p>
        </p:txBody>
      </p:sp>
      <p:sp>
        <p:nvSpPr>
          <p:cNvPr id="5" name="Footer Placeholder 4">
            <a:extLst>
              <a:ext uri="{FF2B5EF4-FFF2-40B4-BE49-F238E27FC236}">
                <a16:creationId xmlns:a16="http://schemas.microsoft.com/office/drawing/2014/main" id="{BDA1D2EB-04E3-A91D-1AE6-731501FE3530}"/>
              </a:ext>
            </a:extLst>
          </p:cNvPr>
          <p:cNvSpPr>
            <a:spLocks noGrp="1"/>
          </p:cNvSpPr>
          <p:nvPr>
            <p:ph type="ftr" sz="quarter" idx="11"/>
          </p:nvPr>
        </p:nvSpPr>
        <p:spPr/>
        <p:txBody>
          <a:bodyPr/>
          <a:lstStyle/>
          <a:p>
            <a:r>
              <a:rPr lang="en-IN"/>
              <a:t>deliveroo</a:t>
            </a:r>
          </a:p>
        </p:txBody>
      </p:sp>
      <p:sp>
        <p:nvSpPr>
          <p:cNvPr id="6" name="Slide Number Placeholder 5">
            <a:extLst>
              <a:ext uri="{FF2B5EF4-FFF2-40B4-BE49-F238E27FC236}">
                <a16:creationId xmlns:a16="http://schemas.microsoft.com/office/drawing/2014/main" id="{B67A2131-556D-9C2A-CC8A-DB5EEEA0A9F2}"/>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409775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0335-9114-D24B-5058-4B8133EDA3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59F01B-E36C-9DB6-1DCA-C6A665BF04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DA1D3C-B89C-0A9F-F8E8-90413B4E8B9F}"/>
              </a:ext>
            </a:extLst>
          </p:cNvPr>
          <p:cNvSpPr>
            <a:spLocks noGrp="1"/>
          </p:cNvSpPr>
          <p:nvPr>
            <p:ph type="dt" sz="half" idx="10"/>
          </p:nvPr>
        </p:nvSpPr>
        <p:spPr/>
        <p:txBody>
          <a:bodyPr/>
          <a:lstStyle/>
          <a:p>
            <a:fld id="{1EF25A13-C33A-4240-9557-AA301C13368D}" type="datetime1">
              <a:rPr lang="en-IN" smtClean="0"/>
              <a:t>03-10-2023</a:t>
            </a:fld>
            <a:endParaRPr lang="en-IN"/>
          </a:p>
        </p:txBody>
      </p:sp>
      <p:sp>
        <p:nvSpPr>
          <p:cNvPr id="5" name="Footer Placeholder 4">
            <a:extLst>
              <a:ext uri="{FF2B5EF4-FFF2-40B4-BE49-F238E27FC236}">
                <a16:creationId xmlns:a16="http://schemas.microsoft.com/office/drawing/2014/main" id="{7945444A-CB6B-7BFE-B64E-AC155AD854F4}"/>
              </a:ext>
            </a:extLst>
          </p:cNvPr>
          <p:cNvSpPr>
            <a:spLocks noGrp="1"/>
          </p:cNvSpPr>
          <p:nvPr>
            <p:ph type="ftr" sz="quarter" idx="11"/>
          </p:nvPr>
        </p:nvSpPr>
        <p:spPr/>
        <p:txBody>
          <a:bodyPr/>
          <a:lstStyle/>
          <a:p>
            <a:r>
              <a:rPr lang="en-IN"/>
              <a:t>deliveroo</a:t>
            </a:r>
          </a:p>
        </p:txBody>
      </p:sp>
      <p:sp>
        <p:nvSpPr>
          <p:cNvPr id="6" name="Slide Number Placeholder 5">
            <a:extLst>
              <a:ext uri="{FF2B5EF4-FFF2-40B4-BE49-F238E27FC236}">
                <a16:creationId xmlns:a16="http://schemas.microsoft.com/office/drawing/2014/main" id="{DE3E6F9F-4AF0-539F-FB60-6C9FF923FD26}"/>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99342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D6CE-756C-D3BE-BD6E-9932BC62D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4EA295-6E55-64DD-DE08-CEE0DA3563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0F6D51-E60E-4238-ECE0-0ED3B84B9C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5DDE78-E2C0-E674-B788-029E55DE2EB4}"/>
              </a:ext>
            </a:extLst>
          </p:cNvPr>
          <p:cNvSpPr>
            <a:spLocks noGrp="1"/>
          </p:cNvSpPr>
          <p:nvPr>
            <p:ph type="dt" sz="half" idx="10"/>
          </p:nvPr>
        </p:nvSpPr>
        <p:spPr/>
        <p:txBody>
          <a:bodyPr/>
          <a:lstStyle/>
          <a:p>
            <a:fld id="{3490A97B-AC71-4B65-8910-447F7DB48F9C}" type="datetime1">
              <a:rPr lang="en-IN" smtClean="0"/>
              <a:t>03-10-2023</a:t>
            </a:fld>
            <a:endParaRPr lang="en-IN"/>
          </a:p>
        </p:txBody>
      </p:sp>
      <p:sp>
        <p:nvSpPr>
          <p:cNvPr id="6" name="Footer Placeholder 5">
            <a:extLst>
              <a:ext uri="{FF2B5EF4-FFF2-40B4-BE49-F238E27FC236}">
                <a16:creationId xmlns:a16="http://schemas.microsoft.com/office/drawing/2014/main" id="{EEFA9BBF-F76D-1808-74BE-8EE8561D229E}"/>
              </a:ext>
            </a:extLst>
          </p:cNvPr>
          <p:cNvSpPr>
            <a:spLocks noGrp="1"/>
          </p:cNvSpPr>
          <p:nvPr>
            <p:ph type="ftr" sz="quarter" idx="11"/>
          </p:nvPr>
        </p:nvSpPr>
        <p:spPr/>
        <p:txBody>
          <a:bodyPr/>
          <a:lstStyle/>
          <a:p>
            <a:r>
              <a:rPr lang="en-IN"/>
              <a:t>deliveroo</a:t>
            </a:r>
          </a:p>
        </p:txBody>
      </p:sp>
      <p:sp>
        <p:nvSpPr>
          <p:cNvPr id="7" name="Slide Number Placeholder 6">
            <a:extLst>
              <a:ext uri="{FF2B5EF4-FFF2-40B4-BE49-F238E27FC236}">
                <a16:creationId xmlns:a16="http://schemas.microsoft.com/office/drawing/2014/main" id="{A8ED4BF3-5A19-8B24-28E6-38014566C037}"/>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398543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DB6E-713A-1908-C843-3D9F92AF6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B5E280-39E0-A6AA-9189-B111302755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6D6C0-5723-C0C8-1113-720BB967D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4F9E01-6ED5-A84E-B10B-0E8571BCE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16AB81-7DAC-1085-961B-5D62C99910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7025FD-7901-AB93-7698-6791966A109E}"/>
              </a:ext>
            </a:extLst>
          </p:cNvPr>
          <p:cNvSpPr>
            <a:spLocks noGrp="1"/>
          </p:cNvSpPr>
          <p:nvPr>
            <p:ph type="dt" sz="half" idx="10"/>
          </p:nvPr>
        </p:nvSpPr>
        <p:spPr/>
        <p:txBody>
          <a:bodyPr/>
          <a:lstStyle/>
          <a:p>
            <a:fld id="{771EE9F4-4972-4858-8F47-7E6437D1F540}" type="datetime1">
              <a:rPr lang="en-IN" smtClean="0"/>
              <a:t>03-10-2023</a:t>
            </a:fld>
            <a:endParaRPr lang="en-IN"/>
          </a:p>
        </p:txBody>
      </p:sp>
      <p:sp>
        <p:nvSpPr>
          <p:cNvPr id="8" name="Footer Placeholder 7">
            <a:extLst>
              <a:ext uri="{FF2B5EF4-FFF2-40B4-BE49-F238E27FC236}">
                <a16:creationId xmlns:a16="http://schemas.microsoft.com/office/drawing/2014/main" id="{FBE4C147-8C08-B562-F1EC-5E1EB8360ABC}"/>
              </a:ext>
            </a:extLst>
          </p:cNvPr>
          <p:cNvSpPr>
            <a:spLocks noGrp="1"/>
          </p:cNvSpPr>
          <p:nvPr>
            <p:ph type="ftr" sz="quarter" idx="11"/>
          </p:nvPr>
        </p:nvSpPr>
        <p:spPr/>
        <p:txBody>
          <a:bodyPr/>
          <a:lstStyle/>
          <a:p>
            <a:r>
              <a:rPr lang="en-IN"/>
              <a:t>deliveroo</a:t>
            </a:r>
          </a:p>
        </p:txBody>
      </p:sp>
      <p:sp>
        <p:nvSpPr>
          <p:cNvPr id="9" name="Slide Number Placeholder 8">
            <a:extLst>
              <a:ext uri="{FF2B5EF4-FFF2-40B4-BE49-F238E27FC236}">
                <a16:creationId xmlns:a16="http://schemas.microsoft.com/office/drawing/2014/main" id="{141CC335-B324-4CB6-62FA-B11D5DE25961}"/>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192054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43EB-81E4-16C9-816E-208941FDFC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612617-8F28-C2E7-ABA7-FCD94E45343B}"/>
              </a:ext>
            </a:extLst>
          </p:cNvPr>
          <p:cNvSpPr>
            <a:spLocks noGrp="1"/>
          </p:cNvSpPr>
          <p:nvPr>
            <p:ph type="dt" sz="half" idx="10"/>
          </p:nvPr>
        </p:nvSpPr>
        <p:spPr/>
        <p:txBody>
          <a:bodyPr/>
          <a:lstStyle/>
          <a:p>
            <a:fld id="{4136ECF8-5FAB-48AE-AC43-82D2E597DED1}" type="datetime1">
              <a:rPr lang="en-IN" smtClean="0"/>
              <a:t>03-10-2023</a:t>
            </a:fld>
            <a:endParaRPr lang="en-IN"/>
          </a:p>
        </p:txBody>
      </p:sp>
      <p:sp>
        <p:nvSpPr>
          <p:cNvPr id="4" name="Footer Placeholder 3">
            <a:extLst>
              <a:ext uri="{FF2B5EF4-FFF2-40B4-BE49-F238E27FC236}">
                <a16:creationId xmlns:a16="http://schemas.microsoft.com/office/drawing/2014/main" id="{959DA1DA-295C-7F3A-6E7B-12D49E90A8AF}"/>
              </a:ext>
            </a:extLst>
          </p:cNvPr>
          <p:cNvSpPr>
            <a:spLocks noGrp="1"/>
          </p:cNvSpPr>
          <p:nvPr>
            <p:ph type="ftr" sz="quarter" idx="11"/>
          </p:nvPr>
        </p:nvSpPr>
        <p:spPr/>
        <p:txBody>
          <a:bodyPr/>
          <a:lstStyle/>
          <a:p>
            <a:r>
              <a:rPr lang="en-IN"/>
              <a:t>deliveroo</a:t>
            </a:r>
          </a:p>
        </p:txBody>
      </p:sp>
      <p:sp>
        <p:nvSpPr>
          <p:cNvPr id="5" name="Slide Number Placeholder 4">
            <a:extLst>
              <a:ext uri="{FF2B5EF4-FFF2-40B4-BE49-F238E27FC236}">
                <a16:creationId xmlns:a16="http://schemas.microsoft.com/office/drawing/2014/main" id="{202DEA7A-3AC7-6D84-0939-CC2FEA1A1345}"/>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427686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ECC8F-AE60-54B3-C51F-1A595E97AF38}"/>
              </a:ext>
            </a:extLst>
          </p:cNvPr>
          <p:cNvSpPr>
            <a:spLocks noGrp="1"/>
          </p:cNvSpPr>
          <p:nvPr>
            <p:ph type="dt" sz="half" idx="10"/>
          </p:nvPr>
        </p:nvSpPr>
        <p:spPr/>
        <p:txBody>
          <a:bodyPr/>
          <a:lstStyle/>
          <a:p>
            <a:fld id="{4825ACB8-7450-428E-A996-B0DC64E7AACB}" type="datetime1">
              <a:rPr lang="en-IN" smtClean="0"/>
              <a:t>03-10-2023</a:t>
            </a:fld>
            <a:endParaRPr lang="en-IN"/>
          </a:p>
        </p:txBody>
      </p:sp>
      <p:sp>
        <p:nvSpPr>
          <p:cNvPr id="3" name="Footer Placeholder 2">
            <a:extLst>
              <a:ext uri="{FF2B5EF4-FFF2-40B4-BE49-F238E27FC236}">
                <a16:creationId xmlns:a16="http://schemas.microsoft.com/office/drawing/2014/main" id="{A869ABB4-9BE2-201D-F6E0-AB184CB27001}"/>
              </a:ext>
            </a:extLst>
          </p:cNvPr>
          <p:cNvSpPr>
            <a:spLocks noGrp="1"/>
          </p:cNvSpPr>
          <p:nvPr>
            <p:ph type="ftr" sz="quarter" idx="11"/>
          </p:nvPr>
        </p:nvSpPr>
        <p:spPr/>
        <p:txBody>
          <a:bodyPr/>
          <a:lstStyle/>
          <a:p>
            <a:r>
              <a:rPr lang="en-IN"/>
              <a:t>deliveroo</a:t>
            </a:r>
          </a:p>
        </p:txBody>
      </p:sp>
      <p:sp>
        <p:nvSpPr>
          <p:cNvPr id="4" name="Slide Number Placeholder 3">
            <a:extLst>
              <a:ext uri="{FF2B5EF4-FFF2-40B4-BE49-F238E27FC236}">
                <a16:creationId xmlns:a16="http://schemas.microsoft.com/office/drawing/2014/main" id="{29CF7C06-5A6B-E23B-55FF-00B73D8CBA8F}"/>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163624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C6CC-BB92-E746-370A-B6E4A69BC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4152E7-854F-56D9-82B9-BEF9F49FD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397112-B7E9-9D28-1040-96CC98967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D3E4D-8367-D319-93AA-FBA55AD33DD5}"/>
              </a:ext>
            </a:extLst>
          </p:cNvPr>
          <p:cNvSpPr>
            <a:spLocks noGrp="1"/>
          </p:cNvSpPr>
          <p:nvPr>
            <p:ph type="dt" sz="half" idx="10"/>
          </p:nvPr>
        </p:nvSpPr>
        <p:spPr/>
        <p:txBody>
          <a:bodyPr/>
          <a:lstStyle/>
          <a:p>
            <a:fld id="{3A85C8F2-C111-489F-842F-252E34A3666E}" type="datetime1">
              <a:rPr lang="en-IN" smtClean="0"/>
              <a:t>03-10-2023</a:t>
            </a:fld>
            <a:endParaRPr lang="en-IN"/>
          </a:p>
        </p:txBody>
      </p:sp>
      <p:sp>
        <p:nvSpPr>
          <p:cNvPr id="6" name="Footer Placeholder 5">
            <a:extLst>
              <a:ext uri="{FF2B5EF4-FFF2-40B4-BE49-F238E27FC236}">
                <a16:creationId xmlns:a16="http://schemas.microsoft.com/office/drawing/2014/main" id="{5832848A-ACC4-1512-00F5-94B06830D8BA}"/>
              </a:ext>
            </a:extLst>
          </p:cNvPr>
          <p:cNvSpPr>
            <a:spLocks noGrp="1"/>
          </p:cNvSpPr>
          <p:nvPr>
            <p:ph type="ftr" sz="quarter" idx="11"/>
          </p:nvPr>
        </p:nvSpPr>
        <p:spPr/>
        <p:txBody>
          <a:bodyPr/>
          <a:lstStyle/>
          <a:p>
            <a:r>
              <a:rPr lang="en-IN"/>
              <a:t>deliveroo</a:t>
            </a:r>
          </a:p>
        </p:txBody>
      </p:sp>
      <p:sp>
        <p:nvSpPr>
          <p:cNvPr id="7" name="Slide Number Placeholder 6">
            <a:extLst>
              <a:ext uri="{FF2B5EF4-FFF2-40B4-BE49-F238E27FC236}">
                <a16:creationId xmlns:a16="http://schemas.microsoft.com/office/drawing/2014/main" id="{B4CEF4F5-9E5D-FF86-BD10-ABC1776D4561}"/>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38267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992B-BE07-7A9E-FAC5-C42B8C301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6F822E-ABF7-BF23-D13D-A4E6AE0B3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FB8570-B824-AED6-0679-72FC03647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AC90C-ADAF-C814-6694-952941EEFB22}"/>
              </a:ext>
            </a:extLst>
          </p:cNvPr>
          <p:cNvSpPr>
            <a:spLocks noGrp="1"/>
          </p:cNvSpPr>
          <p:nvPr>
            <p:ph type="dt" sz="half" idx="10"/>
          </p:nvPr>
        </p:nvSpPr>
        <p:spPr/>
        <p:txBody>
          <a:bodyPr/>
          <a:lstStyle/>
          <a:p>
            <a:fld id="{FA79D89E-C447-44F0-A666-714FC8E89BEF}" type="datetime1">
              <a:rPr lang="en-IN" smtClean="0"/>
              <a:t>03-10-2023</a:t>
            </a:fld>
            <a:endParaRPr lang="en-IN"/>
          </a:p>
        </p:txBody>
      </p:sp>
      <p:sp>
        <p:nvSpPr>
          <p:cNvPr id="6" name="Footer Placeholder 5">
            <a:extLst>
              <a:ext uri="{FF2B5EF4-FFF2-40B4-BE49-F238E27FC236}">
                <a16:creationId xmlns:a16="http://schemas.microsoft.com/office/drawing/2014/main" id="{C23ABFE8-6ED3-E5B1-1949-38757571D60A}"/>
              </a:ext>
            </a:extLst>
          </p:cNvPr>
          <p:cNvSpPr>
            <a:spLocks noGrp="1"/>
          </p:cNvSpPr>
          <p:nvPr>
            <p:ph type="ftr" sz="quarter" idx="11"/>
          </p:nvPr>
        </p:nvSpPr>
        <p:spPr/>
        <p:txBody>
          <a:bodyPr/>
          <a:lstStyle/>
          <a:p>
            <a:r>
              <a:rPr lang="en-IN"/>
              <a:t>deliveroo</a:t>
            </a:r>
          </a:p>
        </p:txBody>
      </p:sp>
      <p:sp>
        <p:nvSpPr>
          <p:cNvPr id="7" name="Slide Number Placeholder 6">
            <a:extLst>
              <a:ext uri="{FF2B5EF4-FFF2-40B4-BE49-F238E27FC236}">
                <a16:creationId xmlns:a16="http://schemas.microsoft.com/office/drawing/2014/main" id="{1D45418E-8DB3-43B4-A2E2-E108995D3ACA}"/>
              </a:ext>
            </a:extLst>
          </p:cNvPr>
          <p:cNvSpPr>
            <a:spLocks noGrp="1"/>
          </p:cNvSpPr>
          <p:nvPr>
            <p:ph type="sldNum" sz="quarter" idx="12"/>
          </p:nvPr>
        </p:nvSpPr>
        <p:spPr/>
        <p:txBody>
          <a:bodyPr/>
          <a:lstStyle/>
          <a:p>
            <a:fld id="{8465FD9A-9786-45A1-8F46-D27180C63930}" type="slidenum">
              <a:rPr lang="en-IN" smtClean="0"/>
              <a:t>‹#›</a:t>
            </a:fld>
            <a:endParaRPr lang="en-IN"/>
          </a:p>
        </p:txBody>
      </p:sp>
    </p:spTree>
    <p:extLst>
      <p:ext uri="{BB962C8B-B14F-4D97-AF65-F5344CB8AC3E}">
        <p14:creationId xmlns:p14="http://schemas.microsoft.com/office/powerpoint/2010/main" val="158461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E4B9A-A5A1-62E6-1948-B0E56C679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F6A641-F537-3BC4-AD3D-C65CC2339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C49DE-C70B-F9CF-62AE-182D63023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C4439-DEB0-408E-AD69-836B6EDC0EE8}" type="datetime1">
              <a:rPr lang="en-IN" smtClean="0"/>
              <a:t>03-10-2023</a:t>
            </a:fld>
            <a:endParaRPr lang="en-IN"/>
          </a:p>
        </p:txBody>
      </p:sp>
      <p:sp>
        <p:nvSpPr>
          <p:cNvPr id="5" name="Footer Placeholder 4">
            <a:extLst>
              <a:ext uri="{FF2B5EF4-FFF2-40B4-BE49-F238E27FC236}">
                <a16:creationId xmlns:a16="http://schemas.microsoft.com/office/drawing/2014/main" id="{F0C69505-10FF-1EAD-4E69-77C20A10B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deliveroo</a:t>
            </a:r>
          </a:p>
        </p:txBody>
      </p:sp>
      <p:sp>
        <p:nvSpPr>
          <p:cNvPr id="6" name="Slide Number Placeholder 5">
            <a:extLst>
              <a:ext uri="{FF2B5EF4-FFF2-40B4-BE49-F238E27FC236}">
                <a16:creationId xmlns:a16="http://schemas.microsoft.com/office/drawing/2014/main" id="{7D5736ED-0750-8DDB-BFBB-0874A93425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5FD9A-9786-45A1-8F46-D27180C63930}" type="slidenum">
              <a:rPr lang="en-IN" smtClean="0"/>
              <a:t>‹#›</a:t>
            </a:fld>
            <a:endParaRPr lang="en-IN"/>
          </a:p>
        </p:txBody>
      </p:sp>
    </p:spTree>
    <p:extLst>
      <p:ext uri="{BB962C8B-B14F-4D97-AF65-F5344CB8AC3E}">
        <p14:creationId xmlns:p14="http://schemas.microsoft.com/office/powerpoint/2010/main" val="2169741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8E6C-693A-2B25-3EA7-7AC1C0E07F7D}"/>
              </a:ext>
            </a:extLst>
          </p:cNvPr>
          <p:cNvSpPr>
            <a:spLocks noGrp="1"/>
          </p:cNvSpPr>
          <p:nvPr>
            <p:ph type="ctrTitle"/>
          </p:nvPr>
        </p:nvSpPr>
        <p:spPr/>
        <p:txBody>
          <a:bodyPr/>
          <a:lstStyle/>
          <a:p>
            <a:r>
              <a:rPr lang="en-US" dirty="0">
                <a:solidFill>
                  <a:srgbClr val="002060"/>
                </a:solidFill>
              </a:rPr>
              <a:t>Rider Get Rider - Insights</a:t>
            </a:r>
            <a:endParaRPr lang="en-IN" dirty="0">
              <a:solidFill>
                <a:srgbClr val="002060"/>
              </a:solidFill>
            </a:endParaRPr>
          </a:p>
        </p:txBody>
      </p:sp>
      <p:sp>
        <p:nvSpPr>
          <p:cNvPr id="3" name="Subtitle 2">
            <a:extLst>
              <a:ext uri="{FF2B5EF4-FFF2-40B4-BE49-F238E27FC236}">
                <a16:creationId xmlns:a16="http://schemas.microsoft.com/office/drawing/2014/main" id="{862C6D98-6848-A557-B185-A0A87C34570E}"/>
              </a:ext>
            </a:extLst>
          </p:cNvPr>
          <p:cNvSpPr>
            <a:spLocks noGrp="1"/>
          </p:cNvSpPr>
          <p:nvPr>
            <p:ph type="subTitle" idx="1"/>
          </p:nvPr>
        </p:nvSpPr>
        <p:spPr>
          <a:xfrm>
            <a:off x="1524000" y="3626775"/>
            <a:ext cx="9144000" cy="1655762"/>
          </a:xfrm>
        </p:spPr>
        <p:txBody>
          <a:bodyPr>
            <a:normAutofit/>
          </a:bodyPr>
          <a:lstStyle/>
          <a:p>
            <a:r>
              <a:rPr lang="en-US" sz="2800" dirty="0"/>
              <a:t>Pradeep Varanasi</a:t>
            </a:r>
            <a:endParaRPr lang="en-IN" sz="2800" dirty="0"/>
          </a:p>
        </p:txBody>
      </p:sp>
      <p:pic>
        <p:nvPicPr>
          <p:cNvPr id="1028" name="Picture 4" descr="Deliveroo New Logo transparent PNG - StickPNG">
            <a:extLst>
              <a:ext uri="{FF2B5EF4-FFF2-40B4-BE49-F238E27FC236}">
                <a16:creationId xmlns:a16="http://schemas.microsoft.com/office/drawing/2014/main" id="{4F7AA00E-BB13-4C3A-8C15-4C344BA0B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5936599"/>
            <a:ext cx="1153752" cy="835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5E4456-B054-DC97-0C4C-11A137018CB3}"/>
              </a:ext>
            </a:extLst>
          </p:cNvPr>
          <p:cNvSpPr txBox="1"/>
          <p:nvPr/>
        </p:nvSpPr>
        <p:spPr>
          <a:xfrm>
            <a:off x="3048719" y="6354387"/>
            <a:ext cx="6094562" cy="307777"/>
          </a:xfrm>
          <a:prstGeom prst="rect">
            <a:avLst/>
          </a:prstGeom>
          <a:noFill/>
        </p:spPr>
        <p:txBody>
          <a:bodyPr wrap="square">
            <a:spAutoFit/>
          </a:bodyPr>
          <a:lstStyle/>
          <a:p>
            <a:pPr algn="ctr"/>
            <a:r>
              <a:rPr lang="en-US" sz="1400" b="0" i="0" dirty="0">
                <a:solidFill>
                  <a:srgbClr val="2B2B2B"/>
                </a:solidFill>
                <a:effectLst/>
                <a:latin typeface="Fairwater Script" panose="02000507000000020003" pitchFamily="2" charset="0"/>
              </a:rPr>
              <a:t>"First we eat, then we do everything else." - M.F.K. Fisher</a:t>
            </a:r>
          </a:p>
        </p:txBody>
      </p:sp>
    </p:spTree>
    <p:extLst>
      <p:ext uri="{BB962C8B-B14F-4D97-AF65-F5344CB8AC3E}">
        <p14:creationId xmlns:p14="http://schemas.microsoft.com/office/powerpoint/2010/main" val="79734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139301"/>
            <a:ext cx="10515600" cy="724530"/>
          </a:xfrm>
        </p:spPr>
        <p:txBody>
          <a:bodyPr>
            <a:normAutofit/>
          </a:bodyPr>
          <a:lstStyle/>
          <a:p>
            <a:r>
              <a:rPr lang="en-US" sz="3200" b="1" u="sng" dirty="0">
                <a:solidFill>
                  <a:srgbClr val="002060"/>
                </a:solidFill>
              </a:rPr>
              <a:t>Intermediate Insights (3/4) </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a:t>deliveroo</a:t>
            </a:r>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10</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786736"/>
            <a:ext cx="10515600" cy="307777"/>
          </a:xfrm>
          <a:prstGeom prst="rect">
            <a:avLst/>
          </a:prstGeom>
          <a:noFill/>
        </p:spPr>
        <p:txBody>
          <a:bodyPr wrap="square" rtlCol="0">
            <a:spAutoFit/>
          </a:bodyPr>
          <a:lstStyle/>
          <a:p>
            <a:r>
              <a:rPr lang="en-US" sz="1400" i="1" dirty="0">
                <a:solidFill>
                  <a:schemeClr val="bg1">
                    <a:lumMod val="50000"/>
                  </a:schemeClr>
                </a:solidFill>
              </a:rPr>
              <a:t>Does the Acquisition Channel and Location impact the Throughput? </a:t>
            </a:r>
            <a:endParaRPr lang="en-IN" sz="1400" i="1" dirty="0">
              <a:solidFill>
                <a:schemeClr val="bg1">
                  <a:lumMod val="50000"/>
                </a:schemeClr>
              </a:solidFill>
            </a:endParaRPr>
          </a:p>
        </p:txBody>
      </p:sp>
      <p:pic>
        <p:nvPicPr>
          <p:cNvPr id="6148" name="Picture 4">
            <a:extLst>
              <a:ext uri="{FF2B5EF4-FFF2-40B4-BE49-F238E27FC236}">
                <a16:creationId xmlns:a16="http://schemas.microsoft.com/office/drawing/2014/main" id="{084B2A48-C80D-7B07-61FB-B6D0FABA9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16118"/>
            <a:ext cx="7242466" cy="36257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D97DE-FBB6-5219-B6C2-5491CC2D1B78}"/>
              </a:ext>
            </a:extLst>
          </p:cNvPr>
          <p:cNvSpPr txBox="1"/>
          <p:nvPr/>
        </p:nvSpPr>
        <p:spPr>
          <a:xfrm>
            <a:off x="8791754" y="1642304"/>
            <a:ext cx="2562046" cy="3600986"/>
          </a:xfrm>
          <a:prstGeom prst="rect">
            <a:avLst/>
          </a:prstGeom>
          <a:noFill/>
        </p:spPr>
        <p:txBody>
          <a:bodyPr wrap="square" rtlCol="0">
            <a:spAutoFit/>
          </a:bodyPr>
          <a:lstStyle/>
          <a:p>
            <a:pPr marL="171450" indent="-171450">
              <a:buFont typeface="Arial" panose="020B0604020202020204" pitchFamily="34" charset="0"/>
              <a:buChar char="•"/>
            </a:pPr>
            <a:r>
              <a:rPr lang="en-US" sz="1200" b="1" i="0" dirty="0">
                <a:effectLst/>
              </a:rPr>
              <a:t>Roo York</a:t>
            </a:r>
            <a:r>
              <a:rPr lang="en-US" sz="1200" b="0" i="0" dirty="0">
                <a:effectLst/>
              </a:rPr>
              <a:t>: Referral (</a:t>
            </a:r>
            <a:r>
              <a:rPr lang="en-US" sz="1200" b="1" i="0" dirty="0">
                <a:effectLst/>
              </a:rPr>
              <a:t>RGR</a:t>
            </a:r>
            <a:r>
              <a:rPr lang="en-US" sz="1200" b="0" i="0" dirty="0">
                <a:effectLst/>
              </a:rPr>
              <a:t>) riders in Roo York </a:t>
            </a:r>
            <a:r>
              <a:rPr lang="en-US" sz="1200" b="1" i="0" dirty="0">
                <a:effectLst/>
              </a:rPr>
              <a:t>outperform</a:t>
            </a:r>
            <a:r>
              <a:rPr lang="en-US" sz="1200" b="0" i="0" dirty="0">
                <a:effectLst/>
              </a:rPr>
              <a:t> </a:t>
            </a:r>
            <a:r>
              <a:rPr lang="en-US" sz="1200" b="1" i="0" dirty="0">
                <a:effectLst/>
              </a:rPr>
              <a:t>other</a:t>
            </a:r>
            <a:r>
              <a:rPr lang="en-US" sz="1200" b="0" i="0" dirty="0">
                <a:effectLst/>
              </a:rPr>
              <a:t> </a:t>
            </a:r>
            <a:r>
              <a:rPr lang="en-US" sz="1200" b="1" i="0" dirty="0">
                <a:effectLst/>
              </a:rPr>
              <a:t>channels</a:t>
            </a:r>
            <a:r>
              <a:rPr lang="en-US" sz="1200" b="0" i="0" dirty="0">
                <a:effectLst/>
              </a:rPr>
              <a:t>, indicating the effectiveness of the Referral program in this area.</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IN" sz="1200" b="1" i="0" dirty="0">
                <a:effectLst/>
                <a:latin typeface="Söhne"/>
              </a:rPr>
              <a:t>Roo de Janeiro: </a:t>
            </a:r>
            <a:r>
              <a:rPr lang="en-US" sz="1200" dirty="0"/>
              <a:t>Roo de Janeiro riders </a:t>
            </a:r>
            <a:r>
              <a:rPr lang="en-US" sz="1200" b="1" dirty="0"/>
              <a:t>consistently</a:t>
            </a:r>
            <a:r>
              <a:rPr lang="en-US" sz="1200" dirty="0"/>
              <a:t> exhibit </a:t>
            </a:r>
            <a:r>
              <a:rPr lang="en-US" sz="1200" b="1" dirty="0"/>
              <a:t>high throughput</a:t>
            </a:r>
            <a:r>
              <a:rPr lang="en-US" sz="1200" dirty="0"/>
              <a:t> across acquisition channels, possibly due to strong customer demand or experienced riders.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IN" sz="1200" b="1" i="0" dirty="0">
                <a:effectLst/>
                <a:latin typeface="Söhne"/>
              </a:rPr>
              <a:t>Roo Town: </a:t>
            </a:r>
            <a:r>
              <a:rPr lang="en-US" sz="1200" b="1" dirty="0"/>
              <a:t>Organic</a:t>
            </a:r>
            <a:r>
              <a:rPr lang="en-US" sz="1200" dirty="0"/>
              <a:t> and </a:t>
            </a:r>
            <a:r>
              <a:rPr lang="en-US" sz="1200" b="1" dirty="0"/>
              <a:t>Offline</a:t>
            </a:r>
            <a:r>
              <a:rPr lang="en-US" sz="1200" dirty="0"/>
              <a:t> channels yield </a:t>
            </a:r>
            <a:r>
              <a:rPr lang="en-US" sz="1200" b="1" dirty="0"/>
              <a:t>slightly higher </a:t>
            </a:r>
            <a:r>
              <a:rPr lang="en-US" sz="1200" dirty="0"/>
              <a:t>throughput in Roo Town, highlighting the performance of </a:t>
            </a:r>
            <a:r>
              <a:rPr lang="en-US" sz="1200" b="1" dirty="0"/>
              <a:t>organically acquired </a:t>
            </a:r>
            <a:r>
              <a:rPr lang="en-US" sz="1200" dirty="0"/>
              <a:t>and locally recruited riders.</a:t>
            </a:r>
          </a:p>
        </p:txBody>
      </p:sp>
    </p:spTree>
    <p:extLst>
      <p:ext uri="{BB962C8B-B14F-4D97-AF65-F5344CB8AC3E}">
        <p14:creationId xmlns:p14="http://schemas.microsoft.com/office/powerpoint/2010/main" val="34515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139301"/>
            <a:ext cx="10515600" cy="724530"/>
          </a:xfrm>
        </p:spPr>
        <p:txBody>
          <a:bodyPr>
            <a:normAutofit/>
          </a:bodyPr>
          <a:lstStyle/>
          <a:p>
            <a:r>
              <a:rPr lang="en-US" sz="3200" b="1" u="sng" dirty="0">
                <a:solidFill>
                  <a:srgbClr val="002060"/>
                </a:solidFill>
              </a:rPr>
              <a:t>Intermediate Insights (4/4) </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a:t>deliveroo</a:t>
            </a:r>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11</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786736"/>
            <a:ext cx="10515600" cy="307777"/>
          </a:xfrm>
          <a:prstGeom prst="rect">
            <a:avLst/>
          </a:prstGeom>
          <a:noFill/>
        </p:spPr>
        <p:txBody>
          <a:bodyPr wrap="square" rtlCol="0">
            <a:spAutoFit/>
          </a:bodyPr>
          <a:lstStyle/>
          <a:p>
            <a:r>
              <a:rPr lang="en-US" sz="1400" i="1" dirty="0">
                <a:solidFill>
                  <a:schemeClr val="bg1">
                    <a:lumMod val="50000"/>
                  </a:schemeClr>
                </a:solidFill>
              </a:rPr>
              <a:t>Does the Acquisition Channel and Vehicle Type impact the Throughput? </a:t>
            </a:r>
            <a:endParaRPr lang="en-IN" sz="1400" i="1" dirty="0">
              <a:solidFill>
                <a:schemeClr val="bg1">
                  <a:lumMod val="50000"/>
                </a:schemeClr>
              </a:solidFill>
            </a:endParaRPr>
          </a:p>
        </p:txBody>
      </p:sp>
      <p:pic>
        <p:nvPicPr>
          <p:cNvPr id="7170" name="Picture 2">
            <a:extLst>
              <a:ext uri="{FF2B5EF4-FFF2-40B4-BE49-F238E27FC236}">
                <a16:creationId xmlns:a16="http://schemas.microsoft.com/office/drawing/2014/main" id="{D5C63770-6BBE-6792-8FE2-D58CC3BBE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6865"/>
            <a:ext cx="7689280" cy="36932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B3B0C7E-4E94-CF79-5845-F4F91C7AB945}"/>
              </a:ext>
            </a:extLst>
          </p:cNvPr>
          <p:cNvSpPr txBox="1"/>
          <p:nvPr/>
        </p:nvSpPr>
        <p:spPr>
          <a:xfrm>
            <a:off x="9067800" y="1426865"/>
            <a:ext cx="2562046" cy="3785652"/>
          </a:xfrm>
          <a:prstGeom prst="rect">
            <a:avLst/>
          </a:prstGeom>
          <a:noFill/>
        </p:spPr>
        <p:txBody>
          <a:bodyPr wrap="square" rtlCol="0">
            <a:spAutoFit/>
          </a:bodyPr>
          <a:lstStyle/>
          <a:p>
            <a:pPr marL="171450" indent="-171450">
              <a:buFont typeface="Arial" panose="020B0604020202020204" pitchFamily="34" charset="0"/>
              <a:buChar char="•"/>
            </a:pPr>
            <a:r>
              <a:rPr lang="en-IN" sz="1200" b="1" i="0" dirty="0">
                <a:effectLst/>
                <a:latin typeface="Söhne"/>
              </a:rPr>
              <a:t>Scooters</a:t>
            </a:r>
            <a:r>
              <a:rPr lang="en-US" sz="1200" b="0" i="0" dirty="0">
                <a:effectLst/>
              </a:rPr>
              <a:t>: Riders using scooters exhibited high throughput consistently across channels.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IN" sz="1200" b="1" i="0" dirty="0">
                <a:effectLst/>
                <a:latin typeface="Söhne"/>
              </a:rPr>
              <a:t>Bicycles: </a:t>
            </a:r>
            <a:r>
              <a:rPr lang="en-US" sz="1200" dirty="0"/>
              <a:t>Naturally, riders using bicycles have lower throughputs across channels with Organic channel as an exception. This could indicate that organically acquired bicycle riders are more efficient.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IN" sz="1200" b="1" i="0" dirty="0">
                <a:effectLst/>
                <a:latin typeface="Söhne"/>
              </a:rPr>
              <a:t>Other Vehicle Types: </a:t>
            </a:r>
            <a:r>
              <a:rPr lang="en-US" sz="1200" dirty="0"/>
              <a:t>The throughput data for other vehicle types does not show a consistent trend</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It would be interesting to capture the throughput vs. environmental impact metrics. (emissions, noise etc.)</a:t>
            </a:r>
          </a:p>
        </p:txBody>
      </p:sp>
      <p:sp>
        <p:nvSpPr>
          <p:cNvPr id="7" name="TextBox 6">
            <a:extLst>
              <a:ext uri="{FF2B5EF4-FFF2-40B4-BE49-F238E27FC236}">
                <a16:creationId xmlns:a16="http://schemas.microsoft.com/office/drawing/2014/main" id="{AC30520B-8165-6421-C650-25DBFE3A9E91}"/>
              </a:ext>
            </a:extLst>
          </p:cNvPr>
          <p:cNvSpPr txBox="1"/>
          <p:nvPr/>
        </p:nvSpPr>
        <p:spPr>
          <a:xfrm>
            <a:off x="838200" y="5880494"/>
            <a:ext cx="10515600" cy="261610"/>
          </a:xfrm>
          <a:prstGeom prst="rect">
            <a:avLst/>
          </a:prstGeom>
          <a:noFill/>
        </p:spPr>
        <p:txBody>
          <a:bodyPr wrap="square" rtlCol="0">
            <a:spAutoFit/>
          </a:bodyPr>
          <a:lstStyle/>
          <a:p>
            <a:r>
              <a:rPr lang="en-US" sz="1100" i="1" dirty="0">
                <a:solidFill>
                  <a:schemeClr val="bg1">
                    <a:lumMod val="50000"/>
                  </a:schemeClr>
                </a:solidFill>
              </a:rPr>
              <a:t>*Throughput = (orders/hour) of the rider to date</a:t>
            </a:r>
            <a:endParaRPr lang="en-IN" sz="1100" i="1" dirty="0">
              <a:solidFill>
                <a:schemeClr val="bg1">
                  <a:lumMod val="50000"/>
                </a:schemeClr>
              </a:solidFill>
            </a:endParaRPr>
          </a:p>
        </p:txBody>
      </p:sp>
    </p:spTree>
    <p:extLst>
      <p:ext uri="{BB962C8B-B14F-4D97-AF65-F5344CB8AC3E}">
        <p14:creationId xmlns:p14="http://schemas.microsoft.com/office/powerpoint/2010/main" val="301001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139301"/>
            <a:ext cx="10515600" cy="724530"/>
          </a:xfrm>
        </p:spPr>
        <p:txBody>
          <a:bodyPr>
            <a:normAutofit/>
          </a:bodyPr>
          <a:lstStyle/>
          <a:p>
            <a:r>
              <a:rPr lang="en-US" sz="3200" b="1" u="sng" dirty="0">
                <a:solidFill>
                  <a:srgbClr val="002060"/>
                </a:solidFill>
              </a:rPr>
              <a:t>Advanced Insights (1/2) </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a:t>deliveroo</a:t>
            </a:r>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12</a:t>
            </a:fld>
            <a:endParaRPr lang="en-IN" dirty="0"/>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786736"/>
            <a:ext cx="10515600" cy="307777"/>
          </a:xfrm>
          <a:prstGeom prst="rect">
            <a:avLst/>
          </a:prstGeom>
          <a:noFill/>
        </p:spPr>
        <p:txBody>
          <a:bodyPr wrap="square" rtlCol="0">
            <a:spAutoFit/>
          </a:bodyPr>
          <a:lstStyle/>
          <a:p>
            <a:r>
              <a:rPr lang="en-US" sz="1400" i="1" dirty="0">
                <a:solidFill>
                  <a:schemeClr val="bg1">
                    <a:lumMod val="50000"/>
                  </a:schemeClr>
                </a:solidFill>
              </a:rPr>
              <a:t>Effectiveness of Deliveroo's Rider Get Rider (RGR) Program by Throughput and Successful Referral Rate</a:t>
            </a:r>
            <a:endParaRPr lang="en-IN" sz="1400" i="1" dirty="0">
              <a:solidFill>
                <a:schemeClr val="bg1">
                  <a:lumMod val="50000"/>
                </a:schemeClr>
              </a:solidFill>
            </a:endParaRPr>
          </a:p>
        </p:txBody>
      </p:sp>
      <p:pic>
        <p:nvPicPr>
          <p:cNvPr id="9218" name="Picture 2">
            <a:extLst>
              <a:ext uri="{FF2B5EF4-FFF2-40B4-BE49-F238E27FC236}">
                <a16:creationId xmlns:a16="http://schemas.microsoft.com/office/drawing/2014/main" id="{591F522B-B829-94F1-01F8-DDCB9520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02" y="1328468"/>
            <a:ext cx="5076386" cy="39668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BBC373FD-9ACA-99DE-9A12-9DE063F4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114" y="1328468"/>
            <a:ext cx="5134402" cy="39668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67D12B5-E922-A2C2-0A3B-4ECA5A58DF51}"/>
              </a:ext>
            </a:extLst>
          </p:cNvPr>
          <p:cNvSpPr txBox="1"/>
          <p:nvPr/>
        </p:nvSpPr>
        <p:spPr>
          <a:xfrm>
            <a:off x="6622114" y="5529256"/>
            <a:ext cx="5178725" cy="738664"/>
          </a:xfrm>
          <a:prstGeom prst="rect">
            <a:avLst/>
          </a:prstGeom>
          <a:noFill/>
        </p:spPr>
        <p:txBody>
          <a:bodyPr wrap="square" rtlCol="0">
            <a:spAutoFit/>
          </a:bodyPr>
          <a:lstStyle/>
          <a:p>
            <a:r>
              <a:rPr lang="en-US" sz="1400" dirty="0"/>
              <a:t>The t-test with a p-value of ~0.00 reveals with </a:t>
            </a:r>
            <a:r>
              <a:rPr lang="en-US" sz="1400" b="1" dirty="0"/>
              <a:t>95% confidence </a:t>
            </a:r>
            <a:r>
              <a:rPr lang="en-US" sz="1400" dirty="0"/>
              <a:t>the </a:t>
            </a:r>
            <a:r>
              <a:rPr lang="en-US" sz="1400" b="1" dirty="0"/>
              <a:t>exceptional effectiveness </a:t>
            </a:r>
            <a:r>
              <a:rPr lang="en-US" sz="1400" dirty="0"/>
              <a:t>of the </a:t>
            </a:r>
            <a:r>
              <a:rPr lang="en-US" sz="1400" b="1" dirty="0"/>
              <a:t>RGR (Referral) channel </a:t>
            </a:r>
            <a:r>
              <a:rPr lang="en-US" sz="1400" dirty="0"/>
              <a:t>in successful rider referrals compared to other channels.</a:t>
            </a:r>
            <a:endParaRPr lang="en-IN" sz="1400" dirty="0"/>
          </a:p>
        </p:txBody>
      </p:sp>
      <p:sp>
        <p:nvSpPr>
          <p:cNvPr id="9" name="TextBox 8">
            <a:extLst>
              <a:ext uri="{FF2B5EF4-FFF2-40B4-BE49-F238E27FC236}">
                <a16:creationId xmlns:a16="http://schemas.microsoft.com/office/drawing/2014/main" id="{331A9544-E7EA-2B17-B52A-7C98F1CD7B79}"/>
              </a:ext>
            </a:extLst>
          </p:cNvPr>
          <p:cNvSpPr txBox="1"/>
          <p:nvPr/>
        </p:nvSpPr>
        <p:spPr>
          <a:xfrm>
            <a:off x="391161" y="5529256"/>
            <a:ext cx="5178725" cy="738664"/>
          </a:xfrm>
          <a:prstGeom prst="rect">
            <a:avLst/>
          </a:prstGeom>
          <a:noFill/>
        </p:spPr>
        <p:txBody>
          <a:bodyPr wrap="square" rtlCol="0">
            <a:spAutoFit/>
          </a:bodyPr>
          <a:lstStyle/>
          <a:p>
            <a:r>
              <a:rPr lang="en-US" sz="1400" dirty="0"/>
              <a:t>The t-test with a p-value of ~0.59 indicates that there is </a:t>
            </a:r>
            <a:r>
              <a:rPr lang="en-US" sz="1400" b="1" dirty="0"/>
              <a:t>no significant difference </a:t>
            </a:r>
            <a:r>
              <a:rPr lang="en-US" sz="1400" dirty="0"/>
              <a:t>in </a:t>
            </a:r>
            <a:r>
              <a:rPr lang="en-US" sz="1400" b="1" dirty="0"/>
              <a:t>throughput</a:t>
            </a:r>
            <a:r>
              <a:rPr lang="en-US" sz="1400" dirty="0"/>
              <a:t> between the RGR (Referral) channel and other channels with </a:t>
            </a:r>
            <a:r>
              <a:rPr lang="en-US" sz="1400" b="1" dirty="0"/>
              <a:t>95% confidence</a:t>
            </a:r>
            <a:r>
              <a:rPr lang="en-US" sz="1400" dirty="0"/>
              <a:t>.</a:t>
            </a:r>
            <a:endParaRPr lang="en-IN" sz="1400" b="1" dirty="0"/>
          </a:p>
        </p:txBody>
      </p:sp>
    </p:spTree>
    <p:extLst>
      <p:ext uri="{BB962C8B-B14F-4D97-AF65-F5344CB8AC3E}">
        <p14:creationId xmlns:p14="http://schemas.microsoft.com/office/powerpoint/2010/main" val="41198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139301"/>
            <a:ext cx="10515600" cy="724530"/>
          </a:xfrm>
        </p:spPr>
        <p:txBody>
          <a:bodyPr>
            <a:normAutofit/>
          </a:bodyPr>
          <a:lstStyle/>
          <a:p>
            <a:r>
              <a:rPr lang="en-US" sz="3200" b="1" u="sng" dirty="0">
                <a:solidFill>
                  <a:srgbClr val="002060"/>
                </a:solidFill>
              </a:rPr>
              <a:t>Advanced Insights (2/2) </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dirty="0" err="1"/>
              <a:t>deliveroo</a:t>
            </a:r>
            <a:endParaRPr lang="en-IN" dirty="0"/>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13</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786736"/>
            <a:ext cx="10515600" cy="307777"/>
          </a:xfrm>
          <a:prstGeom prst="rect">
            <a:avLst/>
          </a:prstGeom>
          <a:noFill/>
        </p:spPr>
        <p:txBody>
          <a:bodyPr wrap="square" rtlCol="0">
            <a:spAutoFit/>
          </a:bodyPr>
          <a:lstStyle/>
          <a:p>
            <a:r>
              <a:rPr lang="en-US" sz="1400" i="1" dirty="0">
                <a:solidFill>
                  <a:schemeClr val="bg1">
                    <a:lumMod val="50000"/>
                  </a:schemeClr>
                </a:solidFill>
              </a:rPr>
              <a:t>Effectiveness of Deliveroo's Rider Get Rider (RGR) Program by various Locations – Roo York, Roo de Janeiro, Roo Town</a:t>
            </a:r>
            <a:endParaRPr lang="en-IN" sz="1400" i="1" dirty="0">
              <a:solidFill>
                <a:schemeClr val="bg1">
                  <a:lumMod val="50000"/>
                </a:schemeClr>
              </a:solidFill>
            </a:endParaRPr>
          </a:p>
        </p:txBody>
      </p:sp>
      <p:pic>
        <p:nvPicPr>
          <p:cNvPr id="10242" name="Picture 2">
            <a:extLst>
              <a:ext uri="{FF2B5EF4-FFF2-40B4-BE49-F238E27FC236}">
                <a16:creationId xmlns:a16="http://schemas.microsoft.com/office/drawing/2014/main" id="{82E3330C-6DB9-7937-1A8F-BA88438C9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32" y="1578928"/>
            <a:ext cx="3673794" cy="28383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3D2B3BF-2453-14B3-0A30-1ADDC177C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103" y="1588338"/>
            <a:ext cx="3673795" cy="28383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246AA824-31BF-237D-4D9F-9907AF619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5776" y="1588338"/>
            <a:ext cx="3673797" cy="28383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BBA4A39-2DC7-6E3F-E075-93AD5FB0D4E8}"/>
              </a:ext>
            </a:extLst>
          </p:cNvPr>
          <p:cNvSpPr txBox="1"/>
          <p:nvPr/>
        </p:nvSpPr>
        <p:spPr>
          <a:xfrm>
            <a:off x="232432" y="4901713"/>
            <a:ext cx="3590887" cy="1169551"/>
          </a:xfrm>
          <a:prstGeom prst="rect">
            <a:avLst/>
          </a:prstGeom>
          <a:noFill/>
        </p:spPr>
        <p:txBody>
          <a:bodyPr wrap="square" rtlCol="0">
            <a:spAutoFit/>
          </a:bodyPr>
          <a:lstStyle/>
          <a:p>
            <a:r>
              <a:rPr lang="en-US" sz="1400" dirty="0"/>
              <a:t>Extremely </a:t>
            </a:r>
            <a:r>
              <a:rPr lang="en-US" sz="1400" b="1" dirty="0"/>
              <a:t>low p-value </a:t>
            </a:r>
            <a:r>
              <a:rPr lang="en-US" sz="1400" dirty="0"/>
              <a:t>of, provide strong evidence that in </a:t>
            </a:r>
            <a:r>
              <a:rPr lang="en-US" sz="1400" b="1" dirty="0"/>
              <a:t>Roo York</a:t>
            </a:r>
            <a:r>
              <a:rPr lang="en-US" sz="1400" dirty="0"/>
              <a:t>, Deliveroo's Rider Get Rider (</a:t>
            </a:r>
            <a:r>
              <a:rPr lang="en-US" sz="1400" b="1" dirty="0"/>
              <a:t>RGR</a:t>
            </a:r>
            <a:r>
              <a:rPr lang="en-US" sz="1400" dirty="0"/>
              <a:t>) program </a:t>
            </a:r>
            <a:r>
              <a:rPr lang="en-US" sz="1400" b="1" dirty="0"/>
              <a:t>performs significantly better</a:t>
            </a:r>
            <a:r>
              <a:rPr lang="en-US" sz="1400" dirty="0"/>
              <a:t> than other acquisition channels</a:t>
            </a:r>
            <a:endParaRPr lang="en-IN" sz="1400" b="1" dirty="0"/>
          </a:p>
        </p:txBody>
      </p:sp>
      <p:sp>
        <p:nvSpPr>
          <p:cNvPr id="10" name="TextBox 9">
            <a:extLst>
              <a:ext uri="{FF2B5EF4-FFF2-40B4-BE49-F238E27FC236}">
                <a16:creationId xmlns:a16="http://schemas.microsoft.com/office/drawing/2014/main" id="{1644D221-D563-1534-199A-454ABDFD4CED}"/>
              </a:ext>
            </a:extLst>
          </p:cNvPr>
          <p:cNvSpPr txBox="1"/>
          <p:nvPr/>
        </p:nvSpPr>
        <p:spPr>
          <a:xfrm>
            <a:off x="4271153" y="4901712"/>
            <a:ext cx="3590887" cy="1169551"/>
          </a:xfrm>
          <a:prstGeom prst="rect">
            <a:avLst/>
          </a:prstGeom>
          <a:noFill/>
        </p:spPr>
        <p:txBody>
          <a:bodyPr wrap="square" rtlCol="0">
            <a:spAutoFit/>
          </a:bodyPr>
          <a:lstStyle/>
          <a:p>
            <a:r>
              <a:rPr lang="en-US" sz="1400" dirty="0"/>
              <a:t>p-value of </a:t>
            </a:r>
            <a:r>
              <a:rPr lang="en-US" sz="1400" b="1" dirty="0"/>
              <a:t>0.1</a:t>
            </a:r>
            <a:r>
              <a:rPr lang="en-US" sz="1400" dirty="0"/>
              <a:t>, indicate that in </a:t>
            </a:r>
            <a:r>
              <a:rPr lang="en-US" sz="1400" b="1" dirty="0"/>
              <a:t>Roo de Janeiro</a:t>
            </a:r>
            <a:r>
              <a:rPr lang="en-US" sz="1400" dirty="0"/>
              <a:t>, there is </a:t>
            </a:r>
            <a:r>
              <a:rPr lang="en-US" sz="1400" b="1" dirty="0"/>
              <a:t>no significant difference </a:t>
            </a:r>
            <a:r>
              <a:rPr lang="en-US" sz="1400" dirty="0"/>
              <a:t>in the performance of Deliveroo's Rider Get Rider (</a:t>
            </a:r>
            <a:r>
              <a:rPr lang="en-US" sz="1400" b="1" dirty="0"/>
              <a:t>RGR</a:t>
            </a:r>
            <a:r>
              <a:rPr lang="en-US" sz="1400" dirty="0"/>
              <a:t>). This suggests that the RGR program is on par with other channels in this market</a:t>
            </a:r>
            <a:endParaRPr lang="en-IN" sz="1400" b="1" dirty="0"/>
          </a:p>
        </p:txBody>
      </p:sp>
      <p:sp>
        <p:nvSpPr>
          <p:cNvPr id="11" name="TextBox 10">
            <a:extLst>
              <a:ext uri="{FF2B5EF4-FFF2-40B4-BE49-F238E27FC236}">
                <a16:creationId xmlns:a16="http://schemas.microsoft.com/office/drawing/2014/main" id="{A0C20209-7240-29FC-7801-124AF4EB2693}"/>
              </a:ext>
            </a:extLst>
          </p:cNvPr>
          <p:cNvSpPr txBox="1"/>
          <p:nvPr/>
        </p:nvSpPr>
        <p:spPr>
          <a:xfrm>
            <a:off x="8309875" y="4806754"/>
            <a:ext cx="3590887" cy="1169551"/>
          </a:xfrm>
          <a:prstGeom prst="rect">
            <a:avLst/>
          </a:prstGeom>
          <a:noFill/>
        </p:spPr>
        <p:txBody>
          <a:bodyPr wrap="square" rtlCol="0">
            <a:spAutoFit/>
          </a:bodyPr>
          <a:lstStyle/>
          <a:p>
            <a:r>
              <a:rPr lang="en-US" sz="1400" dirty="0"/>
              <a:t>A </a:t>
            </a:r>
            <a:r>
              <a:rPr lang="en-US" sz="1400" b="1" dirty="0"/>
              <a:t>high</a:t>
            </a:r>
            <a:r>
              <a:rPr lang="en-US" sz="1400" dirty="0"/>
              <a:t> </a:t>
            </a:r>
            <a:r>
              <a:rPr lang="en-US" sz="1400" b="1" dirty="0"/>
              <a:t>p-value</a:t>
            </a:r>
            <a:r>
              <a:rPr lang="en-US" sz="1400" dirty="0"/>
              <a:t> of 0.6 in </a:t>
            </a:r>
            <a:r>
              <a:rPr lang="en-US" sz="1400" b="1" dirty="0"/>
              <a:t>Roo Town </a:t>
            </a:r>
            <a:r>
              <a:rPr lang="en-US" sz="1400" dirty="0"/>
              <a:t>suggests that there is </a:t>
            </a:r>
            <a:r>
              <a:rPr lang="en-US" sz="1400" b="1" dirty="0"/>
              <a:t>no significant difference </a:t>
            </a:r>
            <a:r>
              <a:rPr lang="en-US" sz="1400" dirty="0"/>
              <a:t>in Rider Get Rider (RGR) program and other acquisition channels. RGR and other channels are performing similarly in Roo Town.</a:t>
            </a:r>
            <a:endParaRPr lang="en-IN" sz="1400" b="1" dirty="0"/>
          </a:p>
        </p:txBody>
      </p:sp>
    </p:spTree>
    <p:extLst>
      <p:ext uri="{BB962C8B-B14F-4D97-AF65-F5344CB8AC3E}">
        <p14:creationId xmlns:p14="http://schemas.microsoft.com/office/powerpoint/2010/main" val="276303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8E79-8369-6450-1651-EF983E35A2D5}"/>
              </a:ext>
            </a:extLst>
          </p:cNvPr>
          <p:cNvSpPr>
            <a:spLocks noGrp="1"/>
          </p:cNvSpPr>
          <p:nvPr>
            <p:ph type="title"/>
          </p:nvPr>
        </p:nvSpPr>
        <p:spPr/>
        <p:txBody>
          <a:bodyPr anchor="ctr">
            <a:normAutofit/>
          </a:bodyPr>
          <a:lstStyle/>
          <a:p>
            <a:pPr algn="ctr"/>
            <a:r>
              <a:rPr lang="en-US" sz="4800" b="1" dirty="0">
                <a:solidFill>
                  <a:srgbClr val="002060"/>
                </a:solidFill>
              </a:rPr>
              <a:t>Key Takeaways</a:t>
            </a:r>
            <a:endParaRPr lang="en-IN" sz="4800" b="1" dirty="0">
              <a:solidFill>
                <a:srgbClr val="002060"/>
              </a:solidFill>
            </a:endParaRPr>
          </a:p>
        </p:txBody>
      </p:sp>
      <p:sp>
        <p:nvSpPr>
          <p:cNvPr id="4" name="Date Placeholder 3">
            <a:extLst>
              <a:ext uri="{FF2B5EF4-FFF2-40B4-BE49-F238E27FC236}">
                <a16:creationId xmlns:a16="http://schemas.microsoft.com/office/drawing/2014/main" id="{302EE1E1-67B3-6C95-0B24-44F74078DD4A}"/>
              </a:ext>
            </a:extLst>
          </p:cNvPr>
          <p:cNvSpPr>
            <a:spLocks noGrp="1"/>
          </p:cNvSpPr>
          <p:nvPr>
            <p:ph type="dt" sz="half" idx="10"/>
          </p:nvPr>
        </p:nvSpPr>
        <p:spPr/>
        <p:txBody>
          <a:bodyPr/>
          <a:lstStyle/>
          <a:p>
            <a:fld id="{1EF25A13-C33A-4240-9557-AA301C13368D}" type="datetime1">
              <a:rPr lang="en-IN" smtClean="0"/>
              <a:t>03-10-2023</a:t>
            </a:fld>
            <a:endParaRPr lang="en-IN"/>
          </a:p>
        </p:txBody>
      </p:sp>
      <p:sp>
        <p:nvSpPr>
          <p:cNvPr id="5" name="Footer Placeholder 4">
            <a:extLst>
              <a:ext uri="{FF2B5EF4-FFF2-40B4-BE49-F238E27FC236}">
                <a16:creationId xmlns:a16="http://schemas.microsoft.com/office/drawing/2014/main" id="{87F5E691-AA19-E880-1B02-84339BDB86B2}"/>
              </a:ext>
            </a:extLst>
          </p:cNvPr>
          <p:cNvSpPr>
            <a:spLocks noGrp="1"/>
          </p:cNvSpPr>
          <p:nvPr>
            <p:ph type="ftr" sz="quarter" idx="11"/>
          </p:nvPr>
        </p:nvSpPr>
        <p:spPr/>
        <p:txBody>
          <a:bodyPr/>
          <a:lstStyle/>
          <a:p>
            <a:r>
              <a:rPr lang="en-IN"/>
              <a:t>deliveroo</a:t>
            </a:r>
          </a:p>
        </p:txBody>
      </p:sp>
      <p:sp>
        <p:nvSpPr>
          <p:cNvPr id="6" name="Slide Number Placeholder 5">
            <a:extLst>
              <a:ext uri="{FF2B5EF4-FFF2-40B4-BE49-F238E27FC236}">
                <a16:creationId xmlns:a16="http://schemas.microsoft.com/office/drawing/2014/main" id="{BD1E74A8-1C31-658E-39EF-A2269480BC86}"/>
              </a:ext>
            </a:extLst>
          </p:cNvPr>
          <p:cNvSpPr>
            <a:spLocks noGrp="1"/>
          </p:cNvSpPr>
          <p:nvPr>
            <p:ph type="sldNum" sz="quarter" idx="12"/>
          </p:nvPr>
        </p:nvSpPr>
        <p:spPr/>
        <p:txBody>
          <a:bodyPr/>
          <a:lstStyle/>
          <a:p>
            <a:fld id="{8465FD9A-9786-45A1-8F46-D27180C63930}" type="slidenum">
              <a:rPr lang="en-IN" smtClean="0"/>
              <a:t>14</a:t>
            </a:fld>
            <a:endParaRPr lang="en-IN"/>
          </a:p>
        </p:txBody>
      </p:sp>
    </p:spTree>
    <p:extLst>
      <p:ext uri="{BB962C8B-B14F-4D97-AF65-F5344CB8AC3E}">
        <p14:creationId xmlns:p14="http://schemas.microsoft.com/office/powerpoint/2010/main" val="253414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353682"/>
            <a:ext cx="10515600" cy="724530"/>
          </a:xfrm>
        </p:spPr>
        <p:txBody>
          <a:bodyPr>
            <a:normAutofit/>
          </a:bodyPr>
          <a:lstStyle/>
          <a:p>
            <a:r>
              <a:rPr lang="en-US" sz="3200" b="1" u="sng" dirty="0">
                <a:solidFill>
                  <a:srgbClr val="002060"/>
                </a:solidFill>
              </a:rPr>
              <a:t>Key Takeaways </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a:t>deliveroo</a:t>
            </a:r>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15</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1190445"/>
            <a:ext cx="10515600" cy="307777"/>
          </a:xfrm>
          <a:prstGeom prst="rect">
            <a:avLst/>
          </a:prstGeom>
          <a:noFill/>
        </p:spPr>
        <p:txBody>
          <a:bodyPr wrap="square" rtlCol="0">
            <a:spAutoFit/>
          </a:bodyPr>
          <a:lstStyle/>
          <a:p>
            <a:endParaRPr lang="en-IN" sz="1400" i="1" dirty="0"/>
          </a:p>
        </p:txBody>
      </p:sp>
      <p:sp>
        <p:nvSpPr>
          <p:cNvPr id="7" name="TextBox 6">
            <a:extLst>
              <a:ext uri="{FF2B5EF4-FFF2-40B4-BE49-F238E27FC236}">
                <a16:creationId xmlns:a16="http://schemas.microsoft.com/office/drawing/2014/main" id="{E1A1163C-EEBD-A760-B1B0-21D9599EE6A9}"/>
              </a:ext>
            </a:extLst>
          </p:cNvPr>
          <p:cNvSpPr txBox="1"/>
          <p:nvPr/>
        </p:nvSpPr>
        <p:spPr>
          <a:xfrm>
            <a:off x="838200" y="1190445"/>
            <a:ext cx="10515600" cy="4493538"/>
          </a:xfrm>
          <a:prstGeom prst="rect">
            <a:avLst/>
          </a:prstGeom>
          <a:noFill/>
        </p:spPr>
        <p:txBody>
          <a:bodyPr wrap="square" rtlCol="0">
            <a:spAutoFit/>
          </a:bodyPr>
          <a:lstStyle/>
          <a:p>
            <a:r>
              <a:rPr lang="en-US" b="1" dirty="0">
                <a:solidFill>
                  <a:schemeClr val="bg1">
                    <a:lumMod val="50000"/>
                  </a:schemeClr>
                </a:solidFill>
              </a:rPr>
              <a:t>Q1. How has RGR performed? How does that compare with other channels?</a:t>
            </a:r>
          </a:p>
          <a:p>
            <a:endParaRPr lang="en-US" dirty="0">
              <a:solidFill>
                <a:schemeClr val="bg1">
                  <a:lumMod val="50000"/>
                </a:schemeClr>
              </a:solidFill>
            </a:endParaRPr>
          </a:p>
          <a:p>
            <a:pPr marL="285750" indent="-285750">
              <a:buFont typeface="Arial" panose="020B0604020202020204" pitchFamily="34" charset="0"/>
              <a:buChar char="•"/>
            </a:pPr>
            <a:r>
              <a:rPr lang="en-US" sz="1400" b="1" dirty="0"/>
              <a:t>Successful Referral Rate</a:t>
            </a:r>
            <a:r>
              <a:rPr lang="en-US" sz="1400" dirty="0"/>
              <a:t>: RGR (Referral) stands out as a </a:t>
            </a:r>
            <a:r>
              <a:rPr lang="en-US" sz="1400" b="1" dirty="0"/>
              <a:t>significantly effective channel</a:t>
            </a:r>
            <a:r>
              <a:rPr lang="en-US" sz="1400" dirty="0"/>
              <a:t>, with a notably </a:t>
            </a:r>
            <a:r>
              <a:rPr lang="en-US" sz="1400" b="1" dirty="0"/>
              <a:t>higher rate of successful rider referrals</a:t>
            </a:r>
            <a:r>
              <a:rPr lang="en-US" sz="1400" dirty="0"/>
              <a:t> compared to other acquisition channels. </a:t>
            </a:r>
            <a:r>
              <a:rPr lang="en-US" sz="1100" i="1" dirty="0"/>
              <a:t>(North Star Metric)</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Throughput Comparison</a:t>
            </a:r>
            <a:r>
              <a:rPr lang="en-US" sz="1400" dirty="0"/>
              <a:t>: However, when assessing average throughput, </a:t>
            </a:r>
            <a:r>
              <a:rPr lang="en-US" sz="1400" b="1" dirty="0"/>
              <a:t>RGR performs similarly to other channels</a:t>
            </a:r>
            <a:r>
              <a:rPr lang="en-US" sz="1400" dirty="0"/>
              <a:t>. This suggests that while RGR excels in attracting new riders, it aligns with the overall rider fleet in terms of order processing efficiency. </a:t>
            </a:r>
            <a:r>
              <a:rPr lang="en-US" sz="1050" i="1" dirty="0"/>
              <a:t>(Primary Metric)</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Market-Specific Differences</a:t>
            </a:r>
            <a:r>
              <a:rPr lang="en-US" sz="1400" dirty="0"/>
              <a:t>: Notably, RGR's performance </a:t>
            </a:r>
            <a:r>
              <a:rPr lang="en-US" sz="1400" b="1" dirty="0"/>
              <a:t>varies by location</a:t>
            </a:r>
            <a:r>
              <a:rPr lang="en-US" sz="1400" dirty="0"/>
              <a:t>. In Roo York, RGR outshines other channels, emphasizing its regional effectiveness. Conversely, in Roo de Janeiro and Roo Town, it performs at par with other channels, indicating the need for localized strategies.</a:t>
            </a:r>
          </a:p>
          <a:p>
            <a:endParaRPr lang="en-US" dirty="0">
              <a:solidFill>
                <a:schemeClr val="bg1">
                  <a:lumMod val="50000"/>
                </a:schemeClr>
              </a:solidFill>
            </a:endParaRPr>
          </a:p>
          <a:p>
            <a:r>
              <a:rPr lang="en-US" b="1" dirty="0">
                <a:solidFill>
                  <a:schemeClr val="bg1">
                    <a:lumMod val="50000"/>
                  </a:schemeClr>
                </a:solidFill>
              </a:rPr>
              <a:t>Q2. Is RGR a successful scheme? Should it be changed?</a:t>
            </a:r>
          </a:p>
          <a:p>
            <a:endParaRPr lang="en-US" dirty="0">
              <a:solidFill>
                <a:schemeClr val="bg1">
                  <a:lumMod val="50000"/>
                </a:schemeClr>
              </a:solidFill>
            </a:endParaRPr>
          </a:p>
          <a:p>
            <a:pPr marL="285750" indent="-285750">
              <a:buFont typeface="Arial" panose="020B0604020202020204" pitchFamily="34" charset="0"/>
              <a:buChar char="•"/>
            </a:pPr>
            <a:r>
              <a:rPr lang="en-US" sz="1400" b="1" dirty="0"/>
              <a:t>Overall Success</a:t>
            </a:r>
            <a:r>
              <a:rPr lang="en-US" sz="1400" dirty="0"/>
              <a:t>: RGR is successful, driven by </a:t>
            </a:r>
            <a:r>
              <a:rPr lang="en-US" sz="1400" b="1" dirty="0"/>
              <a:t>exceptional performance </a:t>
            </a:r>
            <a:r>
              <a:rPr lang="en-US" sz="1400" dirty="0"/>
              <a:t>in specific markets like </a:t>
            </a:r>
            <a:r>
              <a:rPr lang="en-US" sz="1400" b="1" dirty="0"/>
              <a:t>Roo York</a:t>
            </a:r>
            <a:r>
              <a:rPr lang="en-US" sz="1400" dirty="0"/>
              <a:t>, where it effectively attracts and retains new riders, contributing to rider fleet growth.</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Regional Focus</a:t>
            </a:r>
            <a:r>
              <a:rPr lang="en-US" sz="1400" dirty="0"/>
              <a:t>: In high-performing markets like Roo York, the investment and promotion must be continued. In areas where it aligns with other channels, </a:t>
            </a:r>
            <a:r>
              <a:rPr lang="en-US" sz="1400" b="1" dirty="0"/>
              <a:t>localized optimizations would be necessary</a:t>
            </a:r>
            <a:r>
              <a:rPr lang="en-US" sz="1400" dirty="0"/>
              <a:t>.</a:t>
            </a:r>
          </a:p>
        </p:txBody>
      </p:sp>
    </p:spTree>
    <p:extLst>
      <p:ext uri="{BB962C8B-B14F-4D97-AF65-F5344CB8AC3E}">
        <p14:creationId xmlns:p14="http://schemas.microsoft.com/office/powerpoint/2010/main" val="408945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8E79-8369-6450-1651-EF983E35A2D5}"/>
              </a:ext>
            </a:extLst>
          </p:cNvPr>
          <p:cNvSpPr>
            <a:spLocks noGrp="1"/>
          </p:cNvSpPr>
          <p:nvPr>
            <p:ph type="title"/>
          </p:nvPr>
        </p:nvSpPr>
        <p:spPr/>
        <p:txBody>
          <a:bodyPr anchor="ctr">
            <a:normAutofit/>
          </a:bodyPr>
          <a:lstStyle/>
          <a:p>
            <a:pPr algn="ctr"/>
            <a:r>
              <a:rPr lang="en-US" sz="4800" b="1" dirty="0">
                <a:solidFill>
                  <a:srgbClr val="002060"/>
                </a:solidFill>
              </a:rPr>
              <a:t>Next Steps</a:t>
            </a:r>
            <a:endParaRPr lang="en-IN" sz="4800" b="1" dirty="0">
              <a:solidFill>
                <a:srgbClr val="002060"/>
              </a:solidFill>
            </a:endParaRPr>
          </a:p>
        </p:txBody>
      </p:sp>
      <p:sp>
        <p:nvSpPr>
          <p:cNvPr id="4" name="Date Placeholder 3">
            <a:extLst>
              <a:ext uri="{FF2B5EF4-FFF2-40B4-BE49-F238E27FC236}">
                <a16:creationId xmlns:a16="http://schemas.microsoft.com/office/drawing/2014/main" id="{302EE1E1-67B3-6C95-0B24-44F74078DD4A}"/>
              </a:ext>
            </a:extLst>
          </p:cNvPr>
          <p:cNvSpPr>
            <a:spLocks noGrp="1"/>
          </p:cNvSpPr>
          <p:nvPr>
            <p:ph type="dt" sz="half" idx="10"/>
          </p:nvPr>
        </p:nvSpPr>
        <p:spPr/>
        <p:txBody>
          <a:bodyPr/>
          <a:lstStyle/>
          <a:p>
            <a:fld id="{1EF25A13-C33A-4240-9557-AA301C13368D}" type="datetime1">
              <a:rPr lang="en-IN" smtClean="0"/>
              <a:t>03-10-2023</a:t>
            </a:fld>
            <a:endParaRPr lang="en-IN"/>
          </a:p>
        </p:txBody>
      </p:sp>
      <p:sp>
        <p:nvSpPr>
          <p:cNvPr id="5" name="Footer Placeholder 4">
            <a:extLst>
              <a:ext uri="{FF2B5EF4-FFF2-40B4-BE49-F238E27FC236}">
                <a16:creationId xmlns:a16="http://schemas.microsoft.com/office/drawing/2014/main" id="{87F5E691-AA19-E880-1B02-84339BDB86B2}"/>
              </a:ext>
            </a:extLst>
          </p:cNvPr>
          <p:cNvSpPr>
            <a:spLocks noGrp="1"/>
          </p:cNvSpPr>
          <p:nvPr>
            <p:ph type="ftr" sz="quarter" idx="11"/>
          </p:nvPr>
        </p:nvSpPr>
        <p:spPr/>
        <p:txBody>
          <a:bodyPr/>
          <a:lstStyle/>
          <a:p>
            <a:r>
              <a:rPr lang="en-IN"/>
              <a:t>deliveroo</a:t>
            </a:r>
          </a:p>
        </p:txBody>
      </p:sp>
      <p:sp>
        <p:nvSpPr>
          <p:cNvPr id="6" name="Slide Number Placeholder 5">
            <a:extLst>
              <a:ext uri="{FF2B5EF4-FFF2-40B4-BE49-F238E27FC236}">
                <a16:creationId xmlns:a16="http://schemas.microsoft.com/office/drawing/2014/main" id="{BD1E74A8-1C31-658E-39EF-A2269480BC86}"/>
              </a:ext>
            </a:extLst>
          </p:cNvPr>
          <p:cNvSpPr>
            <a:spLocks noGrp="1"/>
          </p:cNvSpPr>
          <p:nvPr>
            <p:ph type="sldNum" sz="quarter" idx="12"/>
          </p:nvPr>
        </p:nvSpPr>
        <p:spPr/>
        <p:txBody>
          <a:bodyPr/>
          <a:lstStyle/>
          <a:p>
            <a:fld id="{8465FD9A-9786-45A1-8F46-D27180C63930}" type="slidenum">
              <a:rPr lang="en-IN" smtClean="0"/>
              <a:t>16</a:t>
            </a:fld>
            <a:endParaRPr lang="en-IN"/>
          </a:p>
        </p:txBody>
      </p:sp>
    </p:spTree>
    <p:extLst>
      <p:ext uri="{BB962C8B-B14F-4D97-AF65-F5344CB8AC3E}">
        <p14:creationId xmlns:p14="http://schemas.microsoft.com/office/powerpoint/2010/main" val="2968462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353682"/>
            <a:ext cx="10515600" cy="724530"/>
          </a:xfrm>
        </p:spPr>
        <p:txBody>
          <a:bodyPr>
            <a:normAutofit/>
          </a:bodyPr>
          <a:lstStyle/>
          <a:p>
            <a:r>
              <a:rPr lang="en-US" sz="3200" b="1" u="sng" dirty="0">
                <a:solidFill>
                  <a:srgbClr val="002060"/>
                </a:solidFill>
              </a:rPr>
              <a:t>Next Steps</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dirty="0" err="1"/>
              <a:t>deliveroo</a:t>
            </a:r>
            <a:endParaRPr lang="en-IN" dirty="0"/>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17</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1190445"/>
            <a:ext cx="10515600" cy="307777"/>
          </a:xfrm>
          <a:prstGeom prst="rect">
            <a:avLst/>
          </a:prstGeom>
          <a:noFill/>
        </p:spPr>
        <p:txBody>
          <a:bodyPr wrap="square" rtlCol="0">
            <a:spAutoFit/>
          </a:bodyPr>
          <a:lstStyle/>
          <a:p>
            <a:endParaRPr lang="en-IN" sz="1400" i="1" dirty="0"/>
          </a:p>
        </p:txBody>
      </p:sp>
      <p:sp>
        <p:nvSpPr>
          <p:cNvPr id="7" name="TextBox 6">
            <a:extLst>
              <a:ext uri="{FF2B5EF4-FFF2-40B4-BE49-F238E27FC236}">
                <a16:creationId xmlns:a16="http://schemas.microsoft.com/office/drawing/2014/main" id="{E1A1163C-EEBD-A760-B1B0-21D9599EE6A9}"/>
              </a:ext>
            </a:extLst>
          </p:cNvPr>
          <p:cNvSpPr txBox="1"/>
          <p:nvPr/>
        </p:nvSpPr>
        <p:spPr>
          <a:xfrm>
            <a:off x="838200" y="1190445"/>
            <a:ext cx="10515600" cy="4585871"/>
          </a:xfrm>
          <a:prstGeom prst="rect">
            <a:avLst/>
          </a:prstGeom>
          <a:noFill/>
        </p:spPr>
        <p:txBody>
          <a:bodyPr wrap="square" rtlCol="0">
            <a:spAutoFit/>
          </a:bodyPr>
          <a:lstStyle/>
          <a:p>
            <a:r>
              <a:rPr lang="en-US" b="1" dirty="0">
                <a:solidFill>
                  <a:schemeClr val="bg1">
                    <a:lumMod val="50000"/>
                  </a:schemeClr>
                </a:solidFill>
              </a:rPr>
              <a:t>Q3. Next steps and what are some important factors which should be considered?</a:t>
            </a:r>
          </a:p>
          <a:p>
            <a:endParaRPr lang="en-US" sz="1400" b="1" i="1" dirty="0">
              <a:solidFill>
                <a:schemeClr val="bg1">
                  <a:lumMod val="50000"/>
                </a:schemeClr>
              </a:solidFill>
            </a:endParaRPr>
          </a:p>
          <a:p>
            <a:pPr marL="285750" indent="-285750">
              <a:buFont typeface="Arial" panose="020B0604020202020204" pitchFamily="34" charset="0"/>
              <a:buChar char="•"/>
            </a:pPr>
            <a:r>
              <a:rPr lang="en-US" sz="1400" b="1" i="0" dirty="0">
                <a:effectLst/>
                <a:latin typeface="Söhne"/>
              </a:rPr>
              <a:t>Additional Data/Metrics: </a:t>
            </a:r>
          </a:p>
          <a:p>
            <a:pPr marL="285750" indent="-285750">
              <a:buFont typeface="Arial" panose="020B0604020202020204" pitchFamily="34" charset="0"/>
              <a:buChar char="•"/>
            </a:pPr>
            <a:endParaRPr lang="en-US" sz="1400" b="1" i="0" dirty="0">
              <a:effectLst/>
              <a:latin typeface="Söhne"/>
            </a:endParaRPr>
          </a:p>
          <a:p>
            <a:pPr marL="742950" lvl="1" indent="-285750">
              <a:buFont typeface="Wingdings" panose="05000000000000000000" pitchFamily="2" charset="2"/>
              <a:buChar char="q"/>
            </a:pPr>
            <a:r>
              <a:rPr lang="en-US" sz="1200" b="1" dirty="0"/>
              <a:t>Customer Feedback</a:t>
            </a:r>
            <a:r>
              <a:rPr lang="en-US" sz="1200" dirty="0"/>
              <a:t>: Collect feedback from customers who have interacted with RGR-referred riders to gauge the quality of service and rider professionalism.</a:t>
            </a:r>
          </a:p>
          <a:p>
            <a:pPr marL="742950" lvl="1" indent="-285750">
              <a:buFont typeface="Wingdings" panose="05000000000000000000" pitchFamily="2" charset="2"/>
              <a:buChar char="q"/>
            </a:pPr>
            <a:endParaRPr lang="en-US" sz="1200" dirty="0"/>
          </a:p>
          <a:p>
            <a:pPr marL="742950" lvl="1" indent="-285750">
              <a:buFont typeface="Wingdings" panose="05000000000000000000" pitchFamily="2" charset="2"/>
              <a:buChar char="q"/>
            </a:pPr>
            <a:r>
              <a:rPr lang="en-US" sz="1200" b="1" dirty="0"/>
              <a:t>Transaction Data</a:t>
            </a:r>
            <a:r>
              <a:rPr lang="en-US" sz="1200" dirty="0"/>
              <a:t>:  Capturing details of each delivery such as order value, delivery time, and customer ratings, to assess the impact of rider acquisition channels on the overall customer experience and business revenue.</a:t>
            </a:r>
          </a:p>
          <a:p>
            <a:pPr marL="742950" lvl="1" indent="-285750">
              <a:buFont typeface="Wingdings" panose="05000000000000000000" pitchFamily="2" charset="2"/>
              <a:buChar char="q"/>
            </a:pPr>
            <a:endParaRPr lang="en-US" sz="1200" dirty="0"/>
          </a:p>
          <a:p>
            <a:pPr marL="742950" lvl="1" indent="-285750">
              <a:buFont typeface="Wingdings" panose="05000000000000000000" pitchFamily="2" charset="2"/>
              <a:buChar char="q"/>
            </a:pPr>
            <a:r>
              <a:rPr lang="en-US" sz="1200" b="1" dirty="0"/>
              <a:t>Market Demand Analysis</a:t>
            </a:r>
            <a:r>
              <a:rPr lang="en-US" sz="1200" dirty="0"/>
              <a:t>: Explore factors such as customer demand, delivery frequency, and peak hours to optimize rider allocation.</a:t>
            </a:r>
          </a:p>
          <a:p>
            <a:pPr marL="742950" lvl="1" indent="-285750">
              <a:buFont typeface="Wingdings" panose="05000000000000000000" pitchFamily="2" charset="2"/>
              <a:buChar char="q"/>
            </a:pPr>
            <a:endParaRPr lang="en-US" sz="1200" dirty="0"/>
          </a:p>
          <a:p>
            <a:pPr marL="742950" lvl="1" indent="-285750">
              <a:buFont typeface="Wingdings" panose="05000000000000000000" pitchFamily="2" charset="2"/>
              <a:buChar char="q"/>
            </a:pPr>
            <a:r>
              <a:rPr lang="en-US" sz="1200" b="1" dirty="0"/>
              <a:t>Cost Data</a:t>
            </a:r>
            <a:r>
              <a:rPr lang="en-US" sz="1200" dirty="0"/>
              <a:t>: Capture detailed cost data associated with rider acquisition, referral incentives, and operational expenses to calculate the true ROI of the RGR program.</a:t>
            </a:r>
          </a:p>
          <a:p>
            <a:pPr marL="742950" lvl="1" indent="-285750">
              <a:buFont typeface="Wingdings" panose="05000000000000000000" pitchFamily="2" charset="2"/>
              <a:buChar char="q"/>
            </a:pPr>
            <a:endParaRPr lang="en-US" sz="1200" dirty="0"/>
          </a:p>
          <a:p>
            <a:pPr marL="285750" indent="-285750">
              <a:buFont typeface="Arial" panose="020B0604020202020204" pitchFamily="34" charset="0"/>
              <a:buChar char="•"/>
            </a:pPr>
            <a:r>
              <a:rPr lang="en-IN" sz="1400" b="1" i="0" dirty="0">
                <a:effectLst/>
                <a:latin typeface="Söhne"/>
              </a:rPr>
              <a:t>Machine Learning Algorithms for Scaling</a:t>
            </a:r>
            <a:r>
              <a:rPr lang="en-US" sz="1400" b="1" i="0" dirty="0">
                <a:effectLst/>
                <a:latin typeface="Söhne"/>
              </a:rPr>
              <a:t>: </a:t>
            </a:r>
          </a:p>
          <a:p>
            <a:pPr marL="285750" indent="-285750">
              <a:buFont typeface="Arial" panose="020B0604020202020204" pitchFamily="34" charset="0"/>
              <a:buChar char="•"/>
            </a:pPr>
            <a:endParaRPr lang="en-US" sz="1400" b="1" i="0" dirty="0">
              <a:effectLst/>
              <a:latin typeface="Söhne"/>
            </a:endParaRPr>
          </a:p>
          <a:p>
            <a:pPr marL="742950" lvl="1" indent="-285750">
              <a:buFont typeface="Wingdings" panose="05000000000000000000" pitchFamily="2" charset="2"/>
              <a:buChar char="q"/>
            </a:pPr>
            <a:r>
              <a:rPr lang="en-US" sz="1200" b="1" dirty="0"/>
              <a:t>Churn Model</a:t>
            </a:r>
            <a:r>
              <a:rPr lang="en-US" sz="1200" dirty="0"/>
              <a:t>: Develop a Churn Prediction Model to Identify and Target Riders at Risk of Churning, with the primary objective of enhancing Rider Satisfaction.</a:t>
            </a:r>
          </a:p>
          <a:p>
            <a:pPr marL="742950" lvl="1" indent="-285750">
              <a:buFont typeface="Wingdings" panose="05000000000000000000" pitchFamily="2" charset="2"/>
              <a:buChar char="q"/>
            </a:pPr>
            <a:endParaRPr lang="en-US" sz="1200" dirty="0"/>
          </a:p>
          <a:p>
            <a:pPr marL="742950" lvl="1" indent="-285750">
              <a:buFont typeface="Wingdings" panose="05000000000000000000" pitchFamily="2" charset="2"/>
              <a:buChar char="q"/>
            </a:pPr>
            <a:r>
              <a:rPr lang="en-US" sz="1200" b="1" dirty="0"/>
              <a:t>A/B Testing</a:t>
            </a:r>
            <a:r>
              <a:rPr lang="en-US" sz="1200" dirty="0"/>
              <a:t>: Conduct A/B tests to experiment with variations of the RGR program, such as different referral incentives, to optimize its performance.</a:t>
            </a:r>
          </a:p>
          <a:p>
            <a:pPr marL="742950" lvl="1" indent="-285750">
              <a:buFont typeface="Wingdings" panose="05000000000000000000" pitchFamily="2" charset="2"/>
              <a:buChar char="q"/>
            </a:pPr>
            <a:endParaRPr lang="en-US" sz="1200" dirty="0"/>
          </a:p>
          <a:p>
            <a:pPr marL="742950" lvl="1" indent="-285750">
              <a:buFont typeface="Wingdings" panose="05000000000000000000" pitchFamily="2" charset="2"/>
              <a:buChar char="q"/>
            </a:pPr>
            <a:r>
              <a:rPr lang="en-US" sz="1200" b="1" dirty="0"/>
              <a:t>Fraud Detection</a:t>
            </a:r>
            <a:r>
              <a:rPr lang="en-US" sz="1200" dirty="0"/>
              <a:t>: Utilize machine learning algorithms to detect fraudulent referrals.</a:t>
            </a:r>
          </a:p>
        </p:txBody>
      </p:sp>
    </p:spTree>
    <p:extLst>
      <p:ext uri="{BB962C8B-B14F-4D97-AF65-F5344CB8AC3E}">
        <p14:creationId xmlns:p14="http://schemas.microsoft.com/office/powerpoint/2010/main" val="27219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8E79-8369-6450-1651-EF983E35A2D5}"/>
              </a:ext>
            </a:extLst>
          </p:cNvPr>
          <p:cNvSpPr>
            <a:spLocks noGrp="1"/>
          </p:cNvSpPr>
          <p:nvPr>
            <p:ph type="title"/>
          </p:nvPr>
        </p:nvSpPr>
        <p:spPr/>
        <p:txBody>
          <a:bodyPr anchor="ctr">
            <a:normAutofit/>
          </a:bodyPr>
          <a:lstStyle/>
          <a:p>
            <a:pPr algn="ctr"/>
            <a:r>
              <a:rPr lang="en-US" sz="4800" b="1" dirty="0">
                <a:solidFill>
                  <a:srgbClr val="002060"/>
                </a:solidFill>
              </a:rPr>
              <a:t>Questions?</a:t>
            </a:r>
            <a:endParaRPr lang="en-IN" sz="4800" b="1" dirty="0">
              <a:solidFill>
                <a:srgbClr val="002060"/>
              </a:solidFill>
            </a:endParaRPr>
          </a:p>
        </p:txBody>
      </p:sp>
      <p:sp>
        <p:nvSpPr>
          <p:cNvPr id="4" name="Date Placeholder 3">
            <a:extLst>
              <a:ext uri="{FF2B5EF4-FFF2-40B4-BE49-F238E27FC236}">
                <a16:creationId xmlns:a16="http://schemas.microsoft.com/office/drawing/2014/main" id="{302EE1E1-67B3-6C95-0B24-44F74078DD4A}"/>
              </a:ext>
            </a:extLst>
          </p:cNvPr>
          <p:cNvSpPr>
            <a:spLocks noGrp="1"/>
          </p:cNvSpPr>
          <p:nvPr>
            <p:ph type="dt" sz="half" idx="10"/>
          </p:nvPr>
        </p:nvSpPr>
        <p:spPr/>
        <p:txBody>
          <a:bodyPr/>
          <a:lstStyle/>
          <a:p>
            <a:fld id="{1EF25A13-C33A-4240-9557-AA301C13368D}" type="datetime1">
              <a:rPr lang="en-IN" smtClean="0"/>
              <a:t>03-10-2023</a:t>
            </a:fld>
            <a:endParaRPr lang="en-IN"/>
          </a:p>
        </p:txBody>
      </p:sp>
      <p:sp>
        <p:nvSpPr>
          <p:cNvPr id="5" name="Footer Placeholder 4">
            <a:extLst>
              <a:ext uri="{FF2B5EF4-FFF2-40B4-BE49-F238E27FC236}">
                <a16:creationId xmlns:a16="http://schemas.microsoft.com/office/drawing/2014/main" id="{87F5E691-AA19-E880-1B02-84339BDB86B2}"/>
              </a:ext>
            </a:extLst>
          </p:cNvPr>
          <p:cNvSpPr>
            <a:spLocks noGrp="1"/>
          </p:cNvSpPr>
          <p:nvPr>
            <p:ph type="ftr" sz="quarter" idx="11"/>
          </p:nvPr>
        </p:nvSpPr>
        <p:spPr/>
        <p:txBody>
          <a:bodyPr/>
          <a:lstStyle/>
          <a:p>
            <a:r>
              <a:rPr lang="en-IN"/>
              <a:t>deliveroo</a:t>
            </a:r>
          </a:p>
        </p:txBody>
      </p:sp>
      <p:sp>
        <p:nvSpPr>
          <p:cNvPr id="6" name="Slide Number Placeholder 5">
            <a:extLst>
              <a:ext uri="{FF2B5EF4-FFF2-40B4-BE49-F238E27FC236}">
                <a16:creationId xmlns:a16="http://schemas.microsoft.com/office/drawing/2014/main" id="{BD1E74A8-1C31-658E-39EF-A2269480BC86}"/>
              </a:ext>
            </a:extLst>
          </p:cNvPr>
          <p:cNvSpPr>
            <a:spLocks noGrp="1"/>
          </p:cNvSpPr>
          <p:nvPr>
            <p:ph type="sldNum" sz="quarter" idx="12"/>
          </p:nvPr>
        </p:nvSpPr>
        <p:spPr/>
        <p:txBody>
          <a:bodyPr/>
          <a:lstStyle/>
          <a:p>
            <a:fld id="{8465FD9A-9786-45A1-8F46-D27180C63930}" type="slidenum">
              <a:rPr lang="en-IN" smtClean="0"/>
              <a:t>18</a:t>
            </a:fld>
            <a:endParaRPr lang="en-IN"/>
          </a:p>
        </p:txBody>
      </p:sp>
    </p:spTree>
    <p:extLst>
      <p:ext uri="{BB962C8B-B14F-4D97-AF65-F5344CB8AC3E}">
        <p14:creationId xmlns:p14="http://schemas.microsoft.com/office/powerpoint/2010/main" val="47359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353682"/>
            <a:ext cx="10515600" cy="724530"/>
          </a:xfrm>
        </p:spPr>
        <p:txBody>
          <a:bodyPr>
            <a:normAutofit/>
          </a:bodyPr>
          <a:lstStyle/>
          <a:p>
            <a:r>
              <a:rPr lang="en-US" sz="3200" b="1" u="sng" dirty="0">
                <a:solidFill>
                  <a:srgbClr val="002060"/>
                </a:solidFill>
              </a:rPr>
              <a:t>Agenda</a:t>
            </a:r>
            <a:endParaRPr lang="en-IN" sz="3200" b="1" u="sng" dirty="0">
              <a:solidFill>
                <a:srgbClr val="002060"/>
              </a:solidFill>
            </a:endParaRP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27872E6B-4463-4E0F-B8DF-308B7C89439B}"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a:t>deliveroo</a:t>
            </a:r>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2</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1190445"/>
            <a:ext cx="10515600" cy="36137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Business objective</a:t>
            </a:r>
          </a:p>
          <a:p>
            <a:pPr marL="285750" indent="-285750">
              <a:lnSpc>
                <a:spcPct val="150000"/>
              </a:lnSpc>
              <a:buFont typeface="Arial" panose="020B0604020202020204" pitchFamily="34" charset="0"/>
              <a:buChar char="•"/>
            </a:pPr>
            <a:r>
              <a:rPr lang="en-US" dirty="0"/>
              <a:t>Unveiling the story behind the numbers</a:t>
            </a:r>
          </a:p>
          <a:p>
            <a:pPr marL="742950" lvl="1" indent="-285750">
              <a:lnSpc>
                <a:spcPct val="150000"/>
              </a:lnSpc>
              <a:buFont typeface="Calibri" panose="020F0502020204030204" pitchFamily="34" charset="0"/>
              <a:buChar char="-"/>
            </a:pPr>
            <a:r>
              <a:rPr lang="en-US" i="1" dirty="0"/>
              <a:t>Examining data's suitability for analysis </a:t>
            </a:r>
          </a:p>
          <a:p>
            <a:pPr marL="742950" lvl="1" indent="-285750">
              <a:lnSpc>
                <a:spcPct val="150000"/>
              </a:lnSpc>
              <a:buFont typeface="Calibri" panose="020F0502020204030204" pitchFamily="34" charset="0"/>
              <a:buChar char="-"/>
            </a:pPr>
            <a:r>
              <a:rPr lang="en-IN" i="1" dirty="0"/>
              <a:t>Deriving insights from</a:t>
            </a:r>
            <a:r>
              <a:rPr lang="en-US" i="1" dirty="0"/>
              <a:t> feature exploration</a:t>
            </a:r>
            <a:endParaRPr lang="en-US" dirty="0"/>
          </a:p>
          <a:p>
            <a:pPr marL="285750" indent="-285750">
              <a:lnSpc>
                <a:spcPct val="150000"/>
              </a:lnSpc>
              <a:buFont typeface="Arial" panose="020B0604020202020204" pitchFamily="34" charset="0"/>
              <a:buChar char="•"/>
            </a:pPr>
            <a:r>
              <a:rPr lang="en-US" dirty="0"/>
              <a:t>Key Takeaways</a:t>
            </a:r>
          </a:p>
          <a:p>
            <a:pPr marL="285750" indent="-285750">
              <a:lnSpc>
                <a:spcPct val="150000"/>
              </a:lnSpc>
              <a:buFont typeface="Arial" panose="020B0604020202020204" pitchFamily="34" charset="0"/>
              <a:buChar char="•"/>
            </a:pPr>
            <a:r>
              <a:rPr lang="en-US" dirty="0"/>
              <a:t>Next steps </a:t>
            </a:r>
          </a:p>
          <a:p>
            <a:pPr marL="285750" indent="-285750">
              <a:lnSpc>
                <a:spcPct val="150000"/>
              </a:lnSpc>
              <a:buFont typeface="Arial" panose="020B0604020202020204" pitchFamily="34" charset="0"/>
              <a:buChar char="•"/>
            </a:pPr>
            <a:r>
              <a:rPr lang="en-US" dirty="0"/>
              <a:t>Questions &amp; Discussion</a:t>
            </a:r>
            <a:endParaRPr lang="en-IN" sz="1400" i="1" dirty="0"/>
          </a:p>
          <a:p>
            <a:pPr lvl="1">
              <a:lnSpc>
                <a:spcPct val="150000"/>
              </a:lnSpc>
            </a:pPr>
            <a:endParaRPr lang="en-IN" sz="1400" i="1" dirty="0"/>
          </a:p>
          <a:p>
            <a:pPr marL="800100" lvl="1" indent="-342900">
              <a:lnSpc>
                <a:spcPct val="150000"/>
              </a:lnSpc>
              <a:buFont typeface="+mj-lt"/>
              <a:buAutoNum type="alphaLcPeriod"/>
            </a:pPr>
            <a:endParaRPr lang="en-IN" sz="1400" i="1" dirty="0"/>
          </a:p>
        </p:txBody>
      </p:sp>
    </p:spTree>
    <p:extLst>
      <p:ext uri="{BB962C8B-B14F-4D97-AF65-F5344CB8AC3E}">
        <p14:creationId xmlns:p14="http://schemas.microsoft.com/office/powerpoint/2010/main" val="74785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353682"/>
            <a:ext cx="10515600" cy="724530"/>
          </a:xfrm>
        </p:spPr>
        <p:txBody>
          <a:bodyPr>
            <a:normAutofit/>
          </a:bodyPr>
          <a:lstStyle/>
          <a:p>
            <a:r>
              <a:rPr lang="en-US" sz="3200" b="1" u="sng" dirty="0">
                <a:solidFill>
                  <a:srgbClr val="002060"/>
                </a:solidFill>
              </a:rPr>
              <a:t>Business objective</a:t>
            </a:r>
            <a:endParaRPr lang="en-IN" sz="3200" b="1" u="sng" dirty="0">
              <a:solidFill>
                <a:srgbClr val="002060"/>
              </a:solidFill>
            </a:endParaRP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a:t>deliveroo</a:t>
            </a:r>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3</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1190445"/>
            <a:ext cx="10515600" cy="6001643"/>
          </a:xfrm>
          <a:prstGeom prst="rect">
            <a:avLst/>
          </a:prstGeom>
          <a:noFill/>
        </p:spPr>
        <p:txBody>
          <a:bodyPr wrap="square" rtlCol="0">
            <a:spAutoFit/>
          </a:bodyPr>
          <a:lstStyle/>
          <a:p>
            <a:r>
              <a:rPr lang="en-US" b="1" dirty="0"/>
              <a:t>Broader Mission</a:t>
            </a:r>
            <a:r>
              <a:rPr lang="en-US" dirty="0"/>
              <a:t>: </a:t>
            </a:r>
            <a:r>
              <a:rPr lang="en-US" i="1" dirty="0"/>
              <a:t>“</a:t>
            </a:r>
            <a:r>
              <a:rPr lang="en-US" b="0" i="1" dirty="0">
                <a:solidFill>
                  <a:srgbClr val="000000"/>
                </a:solidFill>
                <a:effectLst/>
              </a:rPr>
              <a:t>Our mission is to build </a:t>
            </a:r>
            <a:r>
              <a:rPr lang="en-US" b="1" i="1" dirty="0">
                <a:solidFill>
                  <a:srgbClr val="000000"/>
                </a:solidFill>
                <a:effectLst/>
              </a:rPr>
              <a:t>the</a:t>
            </a:r>
            <a:r>
              <a:rPr lang="en-US" b="0" i="1" dirty="0">
                <a:solidFill>
                  <a:srgbClr val="000000"/>
                </a:solidFill>
                <a:effectLst/>
              </a:rPr>
              <a:t> definitive online food company. We want to be the platform that people turn to whenever they think about food.”</a:t>
            </a:r>
            <a:endParaRPr lang="en-US" i="1" dirty="0"/>
          </a:p>
          <a:p>
            <a:endParaRPr lang="en-US" dirty="0"/>
          </a:p>
          <a:p>
            <a:r>
              <a:rPr lang="en-US" b="1" dirty="0"/>
              <a:t>Objective</a:t>
            </a:r>
            <a:r>
              <a:rPr lang="en-US" dirty="0"/>
              <a:t>:</a:t>
            </a:r>
          </a:p>
          <a:p>
            <a:pPr marL="285750" indent="-285750">
              <a:buFont typeface="Wingdings" panose="05000000000000000000" pitchFamily="2" charset="2"/>
              <a:buChar char="§"/>
            </a:pPr>
            <a:r>
              <a:rPr lang="en-US" b="1" i="1" dirty="0"/>
              <a:t>W</a:t>
            </a:r>
            <a:r>
              <a:rPr lang="en-US" i="1" dirty="0"/>
              <a:t>hat</a:t>
            </a:r>
            <a:r>
              <a:rPr lang="en-US" dirty="0"/>
              <a:t>: The primary objective is to assess the performance of the 'Rider Get Rider' (RGR) channel. Compare RGR's performance with other marketing channels.</a:t>
            </a:r>
          </a:p>
          <a:p>
            <a:pPr marL="742950" lvl="1" indent="-285750">
              <a:buFont typeface="Calibri" panose="020F0502020204030204" pitchFamily="34" charset="0"/>
              <a:buChar char="-"/>
            </a:pPr>
            <a:r>
              <a:rPr lang="en-US" dirty="0"/>
              <a:t>North Star Metric: </a:t>
            </a:r>
            <a:r>
              <a:rPr lang="en-IN" i="0" dirty="0">
                <a:effectLst/>
                <a:latin typeface="Söhne"/>
              </a:rPr>
              <a:t>Successful Referrals per Rider</a:t>
            </a:r>
          </a:p>
          <a:p>
            <a:pPr marL="742950" lvl="1" indent="-285750">
              <a:buFont typeface="Calibri" panose="020F0502020204030204" pitchFamily="34" charset="0"/>
              <a:buChar char="-"/>
            </a:pPr>
            <a:r>
              <a:rPr lang="en-US" dirty="0"/>
              <a:t>Primary Metric: Average Throughput </a:t>
            </a:r>
          </a:p>
          <a:p>
            <a:pPr marL="742950" lvl="1" indent="-285750">
              <a:buFont typeface="Calibri" panose="020F0502020204030204" pitchFamily="34" charset="0"/>
              <a:buChar char="-"/>
            </a:pPr>
            <a:endParaRPr lang="en-US" dirty="0"/>
          </a:p>
          <a:p>
            <a:pPr marL="285750" indent="-285750">
              <a:buFont typeface="Wingdings" panose="05000000000000000000" pitchFamily="2" charset="2"/>
              <a:buChar char="§"/>
            </a:pPr>
            <a:r>
              <a:rPr lang="en-US" b="1" i="1" dirty="0"/>
              <a:t>W</a:t>
            </a:r>
            <a:r>
              <a:rPr lang="en-US" i="1" dirty="0"/>
              <a:t>hy</a:t>
            </a:r>
            <a:r>
              <a:rPr lang="en-US" dirty="0"/>
              <a:t>: Tracking the performance is essential to study the parameters such as, </a:t>
            </a:r>
            <a:r>
              <a:rPr lang="en-US" sz="1100" i="1" dirty="0"/>
              <a:t>but not limited to</a:t>
            </a:r>
            <a:endParaRPr lang="en-US" sz="1400" i="1" dirty="0"/>
          </a:p>
          <a:p>
            <a:pPr marL="800100" lvl="1" indent="-342900">
              <a:buFont typeface="Calibri" panose="020F0502020204030204" pitchFamily="34" charset="0"/>
              <a:buChar char="-"/>
            </a:pPr>
            <a:r>
              <a:rPr lang="en-US" dirty="0"/>
              <a:t>Cost Efficiency of Program</a:t>
            </a:r>
          </a:p>
          <a:p>
            <a:pPr marL="800100" lvl="1" indent="-342900">
              <a:buFont typeface="Calibri" panose="020F0502020204030204" pitchFamily="34" charset="0"/>
              <a:buChar char="-"/>
            </a:pPr>
            <a:r>
              <a:rPr lang="en-US" dirty="0"/>
              <a:t>Rider Retention</a:t>
            </a:r>
          </a:p>
          <a:p>
            <a:pPr marL="800100" lvl="1" indent="-342900">
              <a:buFont typeface="Calibri" panose="020F0502020204030204" pitchFamily="34" charset="0"/>
              <a:buChar char="-"/>
            </a:pPr>
            <a:r>
              <a:rPr lang="en-US" dirty="0"/>
              <a:t>Customer Experience </a:t>
            </a:r>
          </a:p>
          <a:p>
            <a:pPr marL="800100" lvl="1" indent="-342900">
              <a:buFont typeface="Calibri" panose="020F0502020204030204" pitchFamily="34" charset="0"/>
              <a:buChar char="-"/>
            </a:pPr>
            <a:endParaRPr lang="en-US" dirty="0"/>
          </a:p>
          <a:p>
            <a:pPr marL="285750" indent="-285750">
              <a:buFont typeface="Wingdings" panose="05000000000000000000" pitchFamily="2" charset="2"/>
              <a:buChar char="§"/>
            </a:pPr>
            <a:r>
              <a:rPr lang="en-US" b="1" i="1" dirty="0"/>
              <a:t>W</a:t>
            </a:r>
            <a:r>
              <a:rPr lang="en-US" i="1" dirty="0"/>
              <a:t>ho</a:t>
            </a:r>
            <a:r>
              <a:rPr lang="en-US" dirty="0"/>
              <a:t>:  If the RGR is performing well,</a:t>
            </a:r>
          </a:p>
          <a:p>
            <a:pPr marL="742950" lvl="1" indent="-285750">
              <a:buFont typeface="Calibri" panose="020F0502020204030204" pitchFamily="34" charset="0"/>
              <a:buChar char="-"/>
            </a:pPr>
            <a:r>
              <a:rPr lang="en-US" dirty="0"/>
              <a:t>Riders benefit directly from the incentives. </a:t>
            </a:r>
          </a:p>
          <a:p>
            <a:pPr marL="742950" lvl="1" indent="-285750">
              <a:buFont typeface="Calibri" panose="020F0502020204030204" pitchFamily="34" charset="0"/>
              <a:buChar char="-"/>
            </a:pPr>
            <a:r>
              <a:rPr lang="en-US" dirty="0"/>
              <a:t>Leadership, Marketing and Operations and other stakeholders can improve the profitability.</a:t>
            </a:r>
          </a:p>
          <a:p>
            <a:pPr marL="742950" lvl="1" indent="-285750">
              <a:buFont typeface="Calibri" panose="020F0502020204030204" pitchFamily="34" charset="0"/>
              <a:buChar char="-"/>
            </a:pPr>
            <a:r>
              <a:rPr lang="en-US" dirty="0"/>
              <a:t>Ultimately, customers would be happy for better service quality.</a:t>
            </a:r>
          </a:p>
          <a:p>
            <a:pPr marL="285750" indent="-285750">
              <a:buFont typeface="Arial" panose="020B0604020202020204" pitchFamily="34" charset="0"/>
              <a:buChar char="•"/>
            </a:pPr>
            <a:endParaRPr lang="en-US" dirty="0"/>
          </a:p>
          <a:p>
            <a:pPr lvl="1"/>
            <a:endParaRPr lang="en-IN" sz="1400" i="1" dirty="0"/>
          </a:p>
          <a:p>
            <a:pPr lvl="1"/>
            <a:endParaRPr lang="en-IN" sz="1400" i="1" dirty="0"/>
          </a:p>
          <a:p>
            <a:pPr marL="800100" lvl="1" indent="-342900">
              <a:buFont typeface="+mj-lt"/>
              <a:buAutoNum type="alphaLcPeriod"/>
            </a:pPr>
            <a:endParaRPr lang="en-IN" sz="1400" i="1" dirty="0"/>
          </a:p>
        </p:txBody>
      </p:sp>
      <p:pic>
        <p:nvPicPr>
          <p:cNvPr id="1026" name="Picture 2">
            <a:extLst>
              <a:ext uri="{FF2B5EF4-FFF2-40B4-BE49-F238E27FC236}">
                <a16:creationId xmlns:a16="http://schemas.microsoft.com/office/drawing/2014/main" id="{8439D2A8-59E2-9B5E-9958-2EEBB7A58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717" y="3290283"/>
            <a:ext cx="2078966" cy="20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30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8E79-8369-6450-1651-EF983E35A2D5}"/>
              </a:ext>
            </a:extLst>
          </p:cNvPr>
          <p:cNvSpPr>
            <a:spLocks noGrp="1"/>
          </p:cNvSpPr>
          <p:nvPr>
            <p:ph type="title"/>
          </p:nvPr>
        </p:nvSpPr>
        <p:spPr/>
        <p:txBody>
          <a:bodyPr>
            <a:normAutofit/>
          </a:bodyPr>
          <a:lstStyle/>
          <a:p>
            <a:pPr algn="ctr"/>
            <a:r>
              <a:rPr lang="en-US" sz="4800" b="1" dirty="0">
                <a:solidFill>
                  <a:srgbClr val="002060"/>
                </a:solidFill>
              </a:rPr>
              <a:t>Unveiling the story behind the numbers</a:t>
            </a:r>
            <a:br>
              <a:rPr lang="en-IN" sz="4800" b="1" i="1" dirty="0">
                <a:solidFill>
                  <a:srgbClr val="002060"/>
                </a:solidFill>
              </a:rPr>
            </a:br>
            <a:endParaRPr lang="en-IN" sz="4800" b="1" dirty="0">
              <a:solidFill>
                <a:srgbClr val="002060"/>
              </a:solidFill>
            </a:endParaRPr>
          </a:p>
        </p:txBody>
      </p:sp>
      <p:sp>
        <p:nvSpPr>
          <p:cNvPr id="4" name="Date Placeholder 3">
            <a:extLst>
              <a:ext uri="{FF2B5EF4-FFF2-40B4-BE49-F238E27FC236}">
                <a16:creationId xmlns:a16="http://schemas.microsoft.com/office/drawing/2014/main" id="{302EE1E1-67B3-6C95-0B24-44F74078DD4A}"/>
              </a:ext>
            </a:extLst>
          </p:cNvPr>
          <p:cNvSpPr>
            <a:spLocks noGrp="1"/>
          </p:cNvSpPr>
          <p:nvPr>
            <p:ph type="dt" sz="half" idx="10"/>
          </p:nvPr>
        </p:nvSpPr>
        <p:spPr/>
        <p:txBody>
          <a:bodyPr/>
          <a:lstStyle/>
          <a:p>
            <a:fld id="{1EF25A13-C33A-4240-9557-AA301C13368D}" type="datetime1">
              <a:rPr lang="en-IN" smtClean="0"/>
              <a:t>03-10-2023</a:t>
            </a:fld>
            <a:endParaRPr lang="en-IN"/>
          </a:p>
        </p:txBody>
      </p:sp>
      <p:sp>
        <p:nvSpPr>
          <p:cNvPr id="5" name="Footer Placeholder 4">
            <a:extLst>
              <a:ext uri="{FF2B5EF4-FFF2-40B4-BE49-F238E27FC236}">
                <a16:creationId xmlns:a16="http://schemas.microsoft.com/office/drawing/2014/main" id="{87F5E691-AA19-E880-1B02-84339BDB86B2}"/>
              </a:ext>
            </a:extLst>
          </p:cNvPr>
          <p:cNvSpPr>
            <a:spLocks noGrp="1"/>
          </p:cNvSpPr>
          <p:nvPr>
            <p:ph type="ftr" sz="quarter" idx="11"/>
          </p:nvPr>
        </p:nvSpPr>
        <p:spPr/>
        <p:txBody>
          <a:bodyPr/>
          <a:lstStyle/>
          <a:p>
            <a:r>
              <a:rPr lang="en-IN"/>
              <a:t>deliveroo</a:t>
            </a:r>
          </a:p>
        </p:txBody>
      </p:sp>
      <p:sp>
        <p:nvSpPr>
          <p:cNvPr id="6" name="Slide Number Placeholder 5">
            <a:extLst>
              <a:ext uri="{FF2B5EF4-FFF2-40B4-BE49-F238E27FC236}">
                <a16:creationId xmlns:a16="http://schemas.microsoft.com/office/drawing/2014/main" id="{BD1E74A8-1C31-658E-39EF-A2269480BC86}"/>
              </a:ext>
            </a:extLst>
          </p:cNvPr>
          <p:cNvSpPr>
            <a:spLocks noGrp="1"/>
          </p:cNvSpPr>
          <p:nvPr>
            <p:ph type="sldNum" sz="quarter" idx="12"/>
          </p:nvPr>
        </p:nvSpPr>
        <p:spPr/>
        <p:txBody>
          <a:bodyPr/>
          <a:lstStyle/>
          <a:p>
            <a:fld id="{8465FD9A-9786-45A1-8F46-D27180C63930}" type="slidenum">
              <a:rPr lang="en-IN" smtClean="0"/>
              <a:t>4</a:t>
            </a:fld>
            <a:endParaRPr lang="en-IN"/>
          </a:p>
        </p:txBody>
      </p:sp>
    </p:spTree>
    <p:extLst>
      <p:ext uri="{BB962C8B-B14F-4D97-AF65-F5344CB8AC3E}">
        <p14:creationId xmlns:p14="http://schemas.microsoft.com/office/powerpoint/2010/main" val="3485004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353682"/>
            <a:ext cx="10515600" cy="724530"/>
          </a:xfrm>
        </p:spPr>
        <p:txBody>
          <a:bodyPr>
            <a:normAutofit/>
          </a:bodyPr>
          <a:lstStyle/>
          <a:p>
            <a:r>
              <a:rPr lang="en-US" sz="3200" b="1" u="sng" dirty="0">
                <a:solidFill>
                  <a:srgbClr val="002060"/>
                </a:solidFill>
              </a:rPr>
              <a:t>Examining data's suitability for analysis </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a:t>deliveroo</a:t>
            </a:r>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5</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1190445"/>
            <a:ext cx="10515600" cy="307777"/>
          </a:xfrm>
          <a:prstGeom prst="rect">
            <a:avLst/>
          </a:prstGeom>
          <a:noFill/>
        </p:spPr>
        <p:txBody>
          <a:bodyPr wrap="square" rtlCol="0">
            <a:spAutoFit/>
          </a:bodyPr>
          <a:lstStyle/>
          <a:p>
            <a:endParaRPr lang="en-IN" sz="1400" i="1" dirty="0"/>
          </a:p>
        </p:txBody>
      </p:sp>
      <p:sp>
        <p:nvSpPr>
          <p:cNvPr id="7" name="TextBox 6">
            <a:extLst>
              <a:ext uri="{FF2B5EF4-FFF2-40B4-BE49-F238E27FC236}">
                <a16:creationId xmlns:a16="http://schemas.microsoft.com/office/drawing/2014/main" id="{E1A1163C-EEBD-A760-B1B0-21D9599EE6A9}"/>
              </a:ext>
            </a:extLst>
          </p:cNvPr>
          <p:cNvSpPr txBox="1"/>
          <p:nvPr/>
        </p:nvSpPr>
        <p:spPr>
          <a:xfrm>
            <a:off x="838200" y="1190445"/>
            <a:ext cx="10515600" cy="5139869"/>
          </a:xfrm>
          <a:prstGeom prst="rect">
            <a:avLst/>
          </a:prstGeom>
          <a:noFill/>
        </p:spPr>
        <p:txBody>
          <a:bodyPr wrap="square" rtlCol="0">
            <a:spAutoFit/>
          </a:bodyPr>
          <a:lstStyle/>
          <a:p>
            <a:r>
              <a:rPr lang="en-US" dirty="0">
                <a:solidFill>
                  <a:schemeClr val="bg1">
                    <a:lumMod val="50000"/>
                  </a:schemeClr>
                </a:solidFill>
              </a:rPr>
              <a:t>Challenges:</a:t>
            </a:r>
          </a:p>
          <a:p>
            <a:endParaRPr lang="en-US" dirty="0">
              <a:solidFill>
                <a:srgbClr val="002060"/>
              </a:solidFill>
            </a:endParaRPr>
          </a:p>
          <a:p>
            <a:pPr marL="285750" indent="-285750">
              <a:buFont typeface="Arial" panose="020B0604020202020204" pitchFamily="34" charset="0"/>
              <a:buChar char="•"/>
            </a:pPr>
            <a:r>
              <a:rPr lang="en-US" b="1" dirty="0"/>
              <a:t>Data Capture</a:t>
            </a:r>
            <a:r>
              <a:rPr lang="en-US" dirty="0"/>
              <a:t>: </a:t>
            </a:r>
            <a:r>
              <a:rPr lang="en-US" sz="1600" dirty="0"/>
              <a:t>Granular data about the Riders, comprising approximately 30,000 rows, organized by pre-defined weeks.</a:t>
            </a:r>
          </a:p>
          <a:p>
            <a:pPr marL="742950" lvl="1" indent="-285750">
              <a:buFont typeface="Calibri" panose="020F0502020204030204" pitchFamily="34" charset="0"/>
              <a:buChar char="-"/>
            </a:pPr>
            <a:r>
              <a:rPr lang="en-US" sz="1600" dirty="0"/>
              <a:t>Transformed the data into unique Rider-level data to facilitate aggregated analysis. </a:t>
            </a:r>
            <a:r>
              <a:rPr lang="en-US" sz="1200" i="1" dirty="0"/>
              <a:t>(5173 unique riders)</a:t>
            </a:r>
          </a:p>
          <a:p>
            <a:pPr marL="742950" lvl="1" indent="-285750">
              <a:buFont typeface="Calibri" panose="020F0502020204030204" pitchFamily="34" charset="0"/>
              <a:buChar char="-"/>
            </a:pPr>
            <a:r>
              <a:rPr lang="en-US" sz="1600" dirty="0"/>
              <a:t>Managed to optimize memory resources and achieved an 83% reduction.</a:t>
            </a:r>
          </a:p>
          <a:p>
            <a:pPr marL="742950" lvl="1" indent="-285750">
              <a:buFont typeface="Calibri" panose="020F0502020204030204" pitchFamily="34" charset="0"/>
              <a:buChar char="-"/>
            </a:pPr>
            <a:endParaRPr lang="en-US" dirty="0"/>
          </a:p>
          <a:p>
            <a:pPr marL="285750" indent="-285750">
              <a:buFont typeface="Arial" panose="020B0604020202020204" pitchFamily="34" charset="0"/>
              <a:buChar char="•"/>
            </a:pPr>
            <a:r>
              <a:rPr lang="en-US" b="1" dirty="0"/>
              <a:t>Missing Value Imputation: </a:t>
            </a:r>
            <a:r>
              <a:rPr lang="en-US" sz="1600" dirty="0"/>
              <a:t>The presence of missing values within the data has the potential to impede the overall effectiveness of any analysis.</a:t>
            </a:r>
          </a:p>
          <a:p>
            <a:pPr marL="742950" lvl="1" indent="-285750">
              <a:buFont typeface="Calibri" panose="020F0502020204030204" pitchFamily="34" charset="0"/>
              <a:buChar char="-"/>
            </a:pPr>
            <a:r>
              <a:rPr lang="en-US" sz="1600" dirty="0"/>
              <a:t>APPLICATION_DATE - replaced it with default date of ‘1900-01-01’</a:t>
            </a:r>
          </a:p>
          <a:p>
            <a:pPr marL="742950" lvl="1" indent="-285750">
              <a:buFont typeface="Calibri" panose="020F0502020204030204" pitchFamily="34" charset="0"/>
              <a:buChar char="-"/>
            </a:pPr>
            <a:r>
              <a:rPr lang="en-US" sz="1600" dirty="0"/>
              <a:t>APPLICATION_APPROVED_DATE – replaced it with default date of ‘1900-01-01’</a:t>
            </a:r>
          </a:p>
          <a:p>
            <a:pPr marL="742950" lvl="1" indent="-285750">
              <a:buFont typeface="Calibri" panose="020F0502020204030204" pitchFamily="34" charset="0"/>
              <a:buChar char="-"/>
            </a:pPr>
            <a:r>
              <a:rPr lang="en-US" sz="1600" dirty="0"/>
              <a:t>REFERRALS_CUMULATIVE  – replaced it with 0</a:t>
            </a:r>
          </a:p>
          <a:p>
            <a:pPr marL="742950" lvl="1" indent="-285750">
              <a:buFont typeface="Calibri" panose="020F0502020204030204" pitchFamily="34" charset="0"/>
              <a:buChar char="-"/>
            </a:pPr>
            <a:r>
              <a:rPr lang="en-US" sz="1600" dirty="0"/>
              <a:t>SUCCESSFUL_REFERRALS_CUMULATIVE – replaced it with 0</a:t>
            </a:r>
          </a:p>
          <a:p>
            <a:pPr lvl="1"/>
            <a:endParaRPr lang="en-US" dirty="0"/>
          </a:p>
          <a:p>
            <a:pPr marL="285750" indent="-285750">
              <a:buFont typeface="Arial" panose="020B0604020202020204" pitchFamily="34" charset="0"/>
              <a:buChar char="•"/>
            </a:pPr>
            <a:r>
              <a:rPr lang="en-US" b="1" dirty="0"/>
              <a:t>Outlier Analysis: </a:t>
            </a:r>
            <a:r>
              <a:rPr lang="en-US" sz="1600" dirty="0"/>
              <a:t> Validated if the features and data points that significantly deviate from the mean, which can greatly impact the reliability of the results.</a:t>
            </a:r>
          </a:p>
          <a:p>
            <a:pPr marL="742950" lvl="1" indent="-285750">
              <a:buFont typeface="Calibri" panose="020F0502020204030204" pitchFamily="34" charset="0"/>
              <a:buChar char="-"/>
            </a:pPr>
            <a:r>
              <a:rPr lang="en-US" sz="1600" dirty="0"/>
              <a:t>Box plots were utilized to identify potential outliers at the 1% and 99% percentiles, but it was determined that they do not have a detrimental impact on the final results.</a:t>
            </a:r>
            <a:endParaRPr lang="en-US" b="1" dirty="0"/>
          </a:p>
          <a:p>
            <a:pPr lvl="1"/>
            <a:endParaRPr lang="en-IN" sz="1400" i="1" dirty="0"/>
          </a:p>
          <a:p>
            <a:pPr lvl="1"/>
            <a:endParaRPr lang="en-IN" sz="1400" i="1" dirty="0"/>
          </a:p>
          <a:p>
            <a:pPr marL="800100" lvl="1" indent="-342900">
              <a:buFont typeface="+mj-lt"/>
              <a:buAutoNum type="alphaLcPeriod"/>
            </a:pPr>
            <a:endParaRPr lang="en-IN" sz="1400" i="1" dirty="0"/>
          </a:p>
        </p:txBody>
      </p:sp>
    </p:spTree>
    <p:extLst>
      <p:ext uri="{BB962C8B-B14F-4D97-AF65-F5344CB8AC3E}">
        <p14:creationId xmlns:p14="http://schemas.microsoft.com/office/powerpoint/2010/main" val="328610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236430"/>
            <a:ext cx="10515600" cy="724530"/>
          </a:xfrm>
        </p:spPr>
        <p:txBody>
          <a:bodyPr>
            <a:normAutofit/>
          </a:bodyPr>
          <a:lstStyle/>
          <a:p>
            <a:r>
              <a:rPr lang="en-US" sz="3200" b="1" u="sng" dirty="0">
                <a:solidFill>
                  <a:srgbClr val="002060"/>
                </a:solidFill>
              </a:rPr>
              <a:t>Preliminary Insights (1/2)</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dirty="0" err="1"/>
              <a:t>deliveroo</a:t>
            </a:r>
            <a:endParaRPr lang="en-IN" dirty="0"/>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6</a:t>
            </a:fld>
            <a:endParaRPr lang="en-IN" dirty="0"/>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1190445"/>
            <a:ext cx="10515600" cy="307777"/>
          </a:xfrm>
          <a:prstGeom prst="rect">
            <a:avLst/>
          </a:prstGeom>
          <a:noFill/>
        </p:spPr>
        <p:txBody>
          <a:bodyPr wrap="square" rtlCol="0">
            <a:spAutoFit/>
          </a:bodyPr>
          <a:lstStyle/>
          <a:p>
            <a:endParaRPr lang="en-IN" sz="1400" i="1" dirty="0"/>
          </a:p>
        </p:txBody>
      </p:sp>
      <p:pic>
        <p:nvPicPr>
          <p:cNvPr id="2062" name="Picture 14">
            <a:extLst>
              <a:ext uri="{FF2B5EF4-FFF2-40B4-BE49-F238E27FC236}">
                <a16:creationId xmlns:a16="http://schemas.microsoft.com/office/drawing/2014/main" id="{AAFC026E-A4D7-ECA3-0CFE-764DBB469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619" y="1344333"/>
            <a:ext cx="5254306" cy="40666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D1AAC67-8C6F-56D9-9690-EDEF4787C65C}"/>
              </a:ext>
            </a:extLst>
          </p:cNvPr>
          <p:cNvSpPr txBox="1"/>
          <p:nvPr/>
        </p:nvSpPr>
        <p:spPr>
          <a:xfrm>
            <a:off x="838200" y="805724"/>
            <a:ext cx="10515600" cy="307777"/>
          </a:xfrm>
          <a:prstGeom prst="rect">
            <a:avLst/>
          </a:prstGeom>
          <a:noFill/>
        </p:spPr>
        <p:txBody>
          <a:bodyPr wrap="square" rtlCol="0">
            <a:spAutoFit/>
          </a:bodyPr>
          <a:lstStyle/>
          <a:p>
            <a:r>
              <a:rPr lang="en-US" sz="1400" i="1" dirty="0">
                <a:solidFill>
                  <a:schemeClr val="bg1">
                    <a:lumMod val="50000"/>
                  </a:schemeClr>
                </a:solidFill>
              </a:rPr>
              <a:t>What is the distribution of riders across the acquisition channel and location?</a:t>
            </a:r>
            <a:endParaRPr lang="en-IN" sz="1400" i="1" dirty="0">
              <a:solidFill>
                <a:schemeClr val="bg1">
                  <a:lumMod val="50000"/>
                </a:schemeClr>
              </a:solidFill>
            </a:endParaRPr>
          </a:p>
        </p:txBody>
      </p:sp>
      <p:sp>
        <p:nvSpPr>
          <p:cNvPr id="12" name="TextBox 11">
            <a:extLst>
              <a:ext uri="{FF2B5EF4-FFF2-40B4-BE49-F238E27FC236}">
                <a16:creationId xmlns:a16="http://schemas.microsoft.com/office/drawing/2014/main" id="{32802684-7F91-99F3-A945-D804D1FFE476}"/>
              </a:ext>
            </a:extLst>
          </p:cNvPr>
          <p:cNvSpPr txBox="1"/>
          <p:nvPr/>
        </p:nvSpPr>
        <p:spPr>
          <a:xfrm>
            <a:off x="457200" y="5564910"/>
            <a:ext cx="5178725" cy="738664"/>
          </a:xfrm>
          <a:prstGeom prst="rect">
            <a:avLst/>
          </a:prstGeom>
          <a:noFill/>
        </p:spPr>
        <p:txBody>
          <a:bodyPr wrap="square" rtlCol="0">
            <a:spAutoFit/>
          </a:bodyPr>
          <a:lstStyle/>
          <a:p>
            <a:r>
              <a:rPr lang="en-US" sz="1400" dirty="0"/>
              <a:t>More than half of the riders are on-boarded through natural or unpaid channel. 24% of the riders are acquired through Referral channel.</a:t>
            </a:r>
            <a:endParaRPr lang="en-IN" sz="1400" dirty="0"/>
          </a:p>
        </p:txBody>
      </p:sp>
      <p:sp>
        <p:nvSpPr>
          <p:cNvPr id="13" name="TextBox 12">
            <a:extLst>
              <a:ext uri="{FF2B5EF4-FFF2-40B4-BE49-F238E27FC236}">
                <a16:creationId xmlns:a16="http://schemas.microsoft.com/office/drawing/2014/main" id="{4FD1C3B1-BCF4-E4E1-1584-3685157F2639}"/>
              </a:ext>
            </a:extLst>
          </p:cNvPr>
          <p:cNvSpPr txBox="1"/>
          <p:nvPr/>
        </p:nvSpPr>
        <p:spPr>
          <a:xfrm>
            <a:off x="6556075" y="5564910"/>
            <a:ext cx="5178725" cy="523220"/>
          </a:xfrm>
          <a:prstGeom prst="rect">
            <a:avLst/>
          </a:prstGeom>
          <a:noFill/>
        </p:spPr>
        <p:txBody>
          <a:bodyPr wrap="square" rtlCol="0">
            <a:spAutoFit/>
          </a:bodyPr>
          <a:lstStyle/>
          <a:p>
            <a:r>
              <a:rPr lang="en-US" sz="1400" dirty="0"/>
              <a:t>Based on the data, 2/3</a:t>
            </a:r>
            <a:r>
              <a:rPr lang="en-US" sz="1400" baseline="30000" dirty="0"/>
              <a:t>rd</a:t>
            </a:r>
            <a:r>
              <a:rPr lang="en-US" sz="1400" dirty="0"/>
              <a:t> of the total riders are serving customers in Roo York city.</a:t>
            </a:r>
            <a:endParaRPr lang="en-IN" sz="1400" dirty="0"/>
          </a:p>
        </p:txBody>
      </p:sp>
      <p:pic>
        <p:nvPicPr>
          <p:cNvPr id="2064" name="Picture 16">
            <a:extLst>
              <a:ext uri="{FF2B5EF4-FFF2-40B4-BE49-F238E27FC236}">
                <a16:creationId xmlns:a16="http://schemas.microsoft.com/office/drawing/2014/main" id="{3529C42F-A482-6B20-2B8C-736D220A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075" y="1424230"/>
            <a:ext cx="5115795" cy="39867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9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139301"/>
            <a:ext cx="10515600" cy="724530"/>
          </a:xfrm>
        </p:spPr>
        <p:txBody>
          <a:bodyPr>
            <a:normAutofit/>
          </a:bodyPr>
          <a:lstStyle/>
          <a:p>
            <a:r>
              <a:rPr lang="en-US" sz="3200" b="1" u="sng" dirty="0">
                <a:solidFill>
                  <a:srgbClr val="002060"/>
                </a:solidFill>
              </a:rPr>
              <a:t>Preliminary Insights (2/2)</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dirty="0" err="1"/>
              <a:t>deliveroo</a:t>
            </a:r>
            <a:endParaRPr lang="en-IN" dirty="0"/>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7</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1190445"/>
            <a:ext cx="10515600" cy="307777"/>
          </a:xfrm>
          <a:prstGeom prst="rect">
            <a:avLst/>
          </a:prstGeom>
          <a:noFill/>
        </p:spPr>
        <p:txBody>
          <a:bodyPr wrap="square" rtlCol="0">
            <a:spAutoFit/>
          </a:bodyPr>
          <a:lstStyle/>
          <a:p>
            <a:endParaRPr lang="en-IN" sz="1400" i="1" dirty="0"/>
          </a:p>
        </p:txBody>
      </p:sp>
      <p:pic>
        <p:nvPicPr>
          <p:cNvPr id="3074" name="Picture 2">
            <a:extLst>
              <a:ext uri="{FF2B5EF4-FFF2-40B4-BE49-F238E27FC236}">
                <a16:creationId xmlns:a16="http://schemas.microsoft.com/office/drawing/2014/main" id="{908C3EA0-4D21-AEDE-8D21-6219CF8F9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4" y="1064648"/>
            <a:ext cx="5314951" cy="46384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821878A-3975-677D-7C09-B87CCDD20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275" y="1064548"/>
            <a:ext cx="5524500" cy="4638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3A32D4-852D-41CD-5A63-9ED480FDFA80}"/>
              </a:ext>
            </a:extLst>
          </p:cNvPr>
          <p:cNvSpPr txBox="1"/>
          <p:nvPr/>
        </p:nvSpPr>
        <p:spPr>
          <a:xfrm>
            <a:off x="838200" y="719360"/>
            <a:ext cx="10515600" cy="307777"/>
          </a:xfrm>
          <a:prstGeom prst="rect">
            <a:avLst/>
          </a:prstGeom>
          <a:noFill/>
        </p:spPr>
        <p:txBody>
          <a:bodyPr wrap="square" rtlCol="0">
            <a:spAutoFit/>
          </a:bodyPr>
          <a:lstStyle/>
          <a:p>
            <a:r>
              <a:rPr lang="en-US" sz="1400" i="1" dirty="0">
                <a:solidFill>
                  <a:schemeClr val="bg1">
                    <a:lumMod val="50000"/>
                  </a:schemeClr>
                </a:solidFill>
              </a:rPr>
              <a:t>What is the distribution of riders by Vehicle type and Month of first day at work?</a:t>
            </a:r>
            <a:endParaRPr lang="en-IN" sz="1400" i="1" dirty="0">
              <a:solidFill>
                <a:schemeClr val="bg1">
                  <a:lumMod val="50000"/>
                </a:schemeClr>
              </a:solidFill>
            </a:endParaRPr>
          </a:p>
        </p:txBody>
      </p:sp>
      <p:sp>
        <p:nvSpPr>
          <p:cNvPr id="8" name="TextBox 7">
            <a:extLst>
              <a:ext uri="{FF2B5EF4-FFF2-40B4-BE49-F238E27FC236}">
                <a16:creationId xmlns:a16="http://schemas.microsoft.com/office/drawing/2014/main" id="{F5B82B4A-0601-E03B-9AA9-274C93E99377}"/>
              </a:ext>
            </a:extLst>
          </p:cNvPr>
          <p:cNvSpPr txBox="1"/>
          <p:nvPr/>
        </p:nvSpPr>
        <p:spPr>
          <a:xfrm>
            <a:off x="414068" y="5866430"/>
            <a:ext cx="5178725" cy="307777"/>
          </a:xfrm>
          <a:prstGeom prst="rect">
            <a:avLst/>
          </a:prstGeom>
          <a:noFill/>
        </p:spPr>
        <p:txBody>
          <a:bodyPr wrap="square" rtlCol="0">
            <a:spAutoFit/>
          </a:bodyPr>
          <a:lstStyle/>
          <a:p>
            <a:r>
              <a:rPr lang="en-US" sz="1400" dirty="0"/>
              <a:t>Every 4 out of 5 Deliveroo riders use bicycles to serve customers.</a:t>
            </a:r>
            <a:endParaRPr lang="en-IN" sz="1400" dirty="0"/>
          </a:p>
        </p:txBody>
      </p:sp>
      <p:sp>
        <p:nvSpPr>
          <p:cNvPr id="9" name="TextBox 8">
            <a:extLst>
              <a:ext uri="{FF2B5EF4-FFF2-40B4-BE49-F238E27FC236}">
                <a16:creationId xmlns:a16="http://schemas.microsoft.com/office/drawing/2014/main" id="{6EE39DD9-46BD-FC5E-3C76-6230C1F4B4B1}"/>
              </a:ext>
            </a:extLst>
          </p:cNvPr>
          <p:cNvSpPr txBox="1"/>
          <p:nvPr/>
        </p:nvSpPr>
        <p:spPr>
          <a:xfrm>
            <a:off x="6391275" y="5865510"/>
            <a:ext cx="5178725" cy="523220"/>
          </a:xfrm>
          <a:prstGeom prst="rect">
            <a:avLst/>
          </a:prstGeom>
          <a:noFill/>
        </p:spPr>
        <p:txBody>
          <a:bodyPr wrap="square" rtlCol="0">
            <a:spAutoFit/>
          </a:bodyPr>
          <a:lstStyle/>
          <a:p>
            <a:r>
              <a:rPr lang="en-US" sz="1400" dirty="0"/>
              <a:t>Over the years, ~67% of the total riders were acquired during the holiday season of Oct, Nov, Dec months.</a:t>
            </a:r>
            <a:endParaRPr lang="en-IN" sz="1400" dirty="0"/>
          </a:p>
        </p:txBody>
      </p:sp>
    </p:spTree>
    <p:extLst>
      <p:ext uri="{BB962C8B-B14F-4D97-AF65-F5344CB8AC3E}">
        <p14:creationId xmlns:p14="http://schemas.microsoft.com/office/powerpoint/2010/main" val="18349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139301"/>
            <a:ext cx="10515600" cy="724530"/>
          </a:xfrm>
        </p:spPr>
        <p:txBody>
          <a:bodyPr>
            <a:normAutofit/>
          </a:bodyPr>
          <a:lstStyle/>
          <a:p>
            <a:r>
              <a:rPr lang="en-US" sz="3200" b="1" u="sng" dirty="0">
                <a:solidFill>
                  <a:srgbClr val="002060"/>
                </a:solidFill>
              </a:rPr>
              <a:t>Intermediate Insights (1/4) </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a:t>deliveroo</a:t>
            </a:r>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8</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786736"/>
            <a:ext cx="10515600" cy="307777"/>
          </a:xfrm>
          <a:prstGeom prst="rect">
            <a:avLst/>
          </a:prstGeom>
          <a:noFill/>
        </p:spPr>
        <p:txBody>
          <a:bodyPr wrap="square" rtlCol="0">
            <a:spAutoFit/>
          </a:bodyPr>
          <a:lstStyle/>
          <a:p>
            <a:r>
              <a:rPr lang="en-US" sz="1400" i="1" dirty="0">
                <a:solidFill>
                  <a:schemeClr val="bg1">
                    <a:lumMod val="50000"/>
                  </a:schemeClr>
                </a:solidFill>
              </a:rPr>
              <a:t>Does Throughput have an impact across the timeframes?</a:t>
            </a:r>
            <a:endParaRPr lang="en-IN" sz="1400" i="1" dirty="0">
              <a:solidFill>
                <a:schemeClr val="bg1">
                  <a:lumMod val="50000"/>
                </a:schemeClr>
              </a:solidFill>
            </a:endParaRPr>
          </a:p>
        </p:txBody>
      </p:sp>
      <p:pic>
        <p:nvPicPr>
          <p:cNvPr id="4098" name="Picture 2">
            <a:extLst>
              <a:ext uri="{FF2B5EF4-FFF2-40B4-BE49-F238E27FC236}">
                <a16:creationId xmlns:a16="http://schemas.microsoft.com/office/drawing/2014/main" id="{FE7333D4-AB6C-4CB0-B104-D0184AF26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08995"/>
            <a:ext cx="7236125" cy="44336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4A4C10A-30B6-D757-F32C-5076F4E0ECF4}"/>
              </a:ext>
            </a:extLst>
          </p:cNvPr>
          <p:cNvPicPr>
            <a:picLocks noChangeAspect="1"/>
          </p:cNvPicPr>
          <p:nvPr/>
        </p:nvPicPr>
        <p:blipFill>
          <a:blip r:embed="rId3"/>
          <a:stretch>
            <a:fillRect/>
          </a:stretch>
        </p:blipFill>
        <p:spPr>
          <a:xfrm>
            <a:off x="8965144" y="1308995"/>
            <a:ext cx="2628667" cy="1163733"/>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5AD32238-11E6-104B-0EEA-FAC5A262A212}"/>
              </a:ext>
            </a:extLst>
          </p:cNvPr>
          <p:cNvSpPr txBox="1"/>
          <p:nvPr/>
        </p:nvSpPr>
        <p:spPr>
          <a:xfrm>
            <a:off x="8964613" y="2802352"/>
            <a:ext cx="2562046" cy="2862322"/>
          </a:xfrm>
          <a:prstGeom prst="rect">
            <a:avLst/>
          </a:prstGeom>
          <a:noFill/>
        </p:spPr>
        <p:txBody>
          <a:bodyPr wrap="square" rtlCol="0">
            <a:spAutoFit/>
          </a:bodyPr>
          <a:lstStyle/>
          <a:p>
            <a:pPr marL="171450" indent="-171450">
              <a:buFont typeface="Arial" panose="020B0604020202020204" pitchFamily="34" charset="0"/>
              <a:buChar char="•"/>
            </a:pPr>
            <a:r>
              <a:rPr lang="en-US" sz="1200" b="1" i="0" dirty="0">
                <a:effectLst/>
              </a:rPr>
              <a:t>Increasing Efficiency</a:t>
            </a:r>
            <a:r>
              <a:rPr lang="en-US" sz="1200" b="0" i="0" dirty="0">
                <a:effectLst/>
              </a:rPr>
              <a:t>: The data shows a consistent increase in cumulative throughput as the time period extends. This indicates that, on average, riders are becoming more efficient in handling orders over time.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Learning Curve: </a:t>
            </a:r>
            <a:r>
              <a:rPr lang="en-US" sz="1200" dirty="0"/>
              <a:t>The upward trend in cumulative throughput is consistent with a typical learning curve phenomenon. New riders may often take some time to become familiar with the platform, routes, and customer preferences</a:t>
            </a:r>
          </a:p>
        </p:txBody>
      </p:sp>
      <p:sp>
        <p:nvSpPr>
          <p:cNvPr id="7" name="TextBox 6">
            <a:extLst>
              <a:ext uri="{FF2B5EF4-FFF2-40B4-BE49-F238E27FC236}">
                <a16:creationId xmlns:a16="http://schemas.microsoft.com/office/drawing/2014/main" id="{3C18987B-FA80-E329-1DEE-A303A5B0E7D5}"/>
              </a:ext>
            </a:extLst>
          </p:cNvPr>
          <p:cNvSpPr txBox="1"/>
          <p:nvPr/>
        </p:nvSpPr>
        <p:spPr>
          <a:xfrm>
            <a:off x="838200" y="6057039"/>
            <a:ext cx="10515600" cy="261610"/>
          </a:xfrm>
          <a:prstGeom prst="rect">
            <a:avLst/>
          </a:prstGeom>
          <a:noFill/>
        </p:spPr>
        <p:txBody>
          <a:bodyPr wrap="square" rtlCol="0">
            <a:spAutoFit/>
          </a:bodyPr>
          <a:lstStyle/>
          <a:p>
            <a:r>
              <a:rPr lang="en-US" sz="1100" i="1" dirty="0">
                <a:solidFill>
                  <a:schemeClr val="bg1">
                    <a:lumMod val="50000"/>
                  </a:schemeClr>
                </a:solidFill>
              </a:rPr>
              <a:t>*Throughput = (orders/hour) of the rider to date</a:t>
            </a:r>
            <a:endParaRPr lang="en-IN" sz="1100" i="1" dirty="0">
              <a:solidFill>
                <a:schemeClr val="bg1">
                  <a:lumMod val="50000"/>
                </a:schemeClr>
              </a:solidFill>
            </a:endParaRPr>
          </a:p>
        </p:txBody>
      </p:sp>
    </p:spTree>
    <p:extLst>
      <p:ext uri="{BB962C8B-B14F-4D97-AF65-F5344CB8AC3E}">
        <p14:creationId xmlns:p14="http://schemas.microsoft.com/office/powerpoint/2010/main" val="321433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90A7-5091-6986-76DC-ABCE52E10CF3}"/>
              </a:ext>
            </a:extLst>
          </p:cNvPr>
          <p:cNvSpPr>
            <a:spLocks noGrp="1"/>
          </p:cNvSpPr>
          <p:nvPr>
            <p:ph type="title"/>
          </p:nvPr>
        </p:nvSpPr>
        <p:spPr>
          <a:xfrm>
            <a:off x="838200" y="139301"/>
            <a:ext cx="10515600" cy="724530"/>
          </a:xfrm>
        </p:spPr>
        <p:txBody>
          <a:bodyPr>
            <a:normAutofit/>
          </a:bodyPr>
          <a:lstStyle/>
          <a:p>
            <a:r>
              <a:rPr lang="en-US" sz="3200" b="1" u="sng" dirty="0">
                <a:solidFill>
                  <a:srgbClr val="002060"/>
                </a:solidFill>
              </a:rPr>
              <a:t>Intermediate Insights (2/4) </a:t>
            </a:r>
          </a:p>
        </p:txBody>
      </p:sp>
      <p:sp>
        <p:nvSpPr>
          <p:cNvPr id="3" name="Date Placeholder 2">
            <a:extLst>
              <a:ext uri="{FF2B5EF4-FFF2-40B4-BE49-F238E27FC236}">
                <a16:creationId xmlns:a16="http://schemas.microsoft.com/office/drawing/2014/main" id="{370033CD-1762-5FF3-1501-3E1362F4AD78}"/>
              </a:ext>
            </a:extLst>
          </p:cNvPr>
          <p:cNvSpPr>
            <a:spLocks noGrp="1"/>
          </p:cNvSpPr>
          <p:nvPr>
            <p:ph type="dt" sz="half" idx="10"/>
          </p:nvPr>
        </p:nvSpPr>
        <p:spPr/>
        <p:txBody>
          <a:bodyPr/>
          <a:lstStyle/>
          <a:p>
            <a:fld id="{A9CC12E1-8480-4937-A137-CF67C72AE88D}" type="datetime1">
              <a:rPr lang="en-IN" smtClean="0"/>
              <a:t>03-10-2023</a:t>
            </a:fld>
            <a:endParaRPr lang="en-IN" dirty="0"/>
          </a:p>
        </p:txBody>
      </p:sp>
      <p:sp>
        <p:nvSpPr>
          <p:cNvPr id="4" name="Footer Placeholder 3">
            <a:extLst>
              <a:ext uri="{FF2B5EF4-FFF2-40B4-BE49-F238E27FC236}">
                <a16:creationId xmlns:a16="http://schemas.microsoft.com/office/drawing/2014/main" id="{F8D4F1D8-3114-0273-CC73-9E498318FD88}"/>
              </a:ext>
            </a:extLst>
          </p:cNvPr>
          <p:cNvSpPr>
            <a:spLocks noGrp="1"/>
          </p:cNvSpPr>
          <p:nvPr>
            <p:ph type="ftr" sz="quarter" idx="11"/>
          </p:nvPr>
        </p:nvSpPr>
        <p:spPr/>
        <p:txBody>
          <a:bodyPr/>
          <a:lstStyle/>
          <a:p>
            <a:r>
              <a:rPr lang="en-IN"/>
              <a:t>deliveroo</a:t>
            </a:r>
          </a:p>
        </p:txBody>
      </p:sp>
      <p:sp>
        <p:nvSpPr>
          <p:cNvPr id="5" name="Slide Number Placeholder 4">
            <a:extLst>
              <a:ext uri="{FF2B5EF4-FFF2-40B4-BE49-F238E27FC236}">
                <a16:creationId xmlns:a16="http://schemas.microsoft.com/office/drawing/2014/main" id="{02DAA04F-F98B-F94B-0528-52A781F085E6}"/>
              </a:ext>
            </a:extLst>
          </p:cNvPr>
          <p:cNvSpPr>
            <a:spLocks noGrp="1"/>
          </p:cNvSpPr>
          <p:nvPr>
            <p:ph type="sldNum" sz="quarter" idx="12"/>
          </p:nvPr>
        </p:nvSpPr>
        <p:spPr/>
        <p:txBody>
          <a:bodyPr/>
          <a:lstStyle/>
          <a:p>
            <a:fld id="{8465FD9A-9786-45A1-8F46-D27180C63930}" type="slidenum">
              <a:rPr lang="en-IN" smtClean="0"/>
              <a:t>9</a:t>
            </a:fld>
            <a:endParaRPr lang="en-IN"/>
          </a:p>
        </p:txBody>
      </p:sp>
      <p:sp>
        <p:nvSpPr>
          <p:cNvPr id="6" name="TextBox 5">
            <a:extLst>
              <a:ext uri="{FF2B5EF4-FFF2-40B4-BE49-F238E27FC236}">
                <a16:creationId xmlns:a16="http://schemas.microsoft.com/office/drawing/2014/main" id="{D81F5916-03EB-A77E-2192-1130F034B1C5}"/>
              </a:ext>
            </a:extLst>
          </p:cNvPr>
          <p:cNvSpPr txBox="1"/>
          <p:nvPr/>
        </p:nvSpPr>
        <p:spPr>
          <a:xfrm>
            <a:off x="838200" y="786736"/>
            <a:ext cx="10515600" cy="307777"/>
          </a:xfrm>
          <a:prstGeom prst="rect">
            <a:avLst/>
          </a:prstGeom>
          <a:noFill/>
        </p:spPr>
        <p:txBody>
          <a:bodyPr wrap="square" rtlCol="0">
            <a:spAutoFit/>
          </a:bodyPr>
          <a:lstStyle/>
          <a:p>
            <a:r>
              <a:rPr lang="en-US" sz="1400" i="1" dirty="0">
                <a:solidFill>
                  <a:schemeClr val="bg1">
                    <a:lumMod val="50000"/>
                  </a:schemeClr>
                </a:solidFill>
              </a:rPr>
              <a:t>Is the Throughput effected by the type of Acquisition Channel? </a:t>
            </a:r>
            <a:endParaRPr lang="en-IN" sz="1400" i="1" dirty="0">
              <a:solidFill>
                <a:schemeClr val="bg1">
                  <a:lumMod val="50000"/>
                </a:schemeClr>
              </a:solidFill>
            </a:endParaRPr>
          </a:p>
        </p:txBody>
      </p:sp>
      <p:pic>
        <p:nvPicPr>
          <p:cNvPr id="5122" name="Picture 2">
            <a:extLst>
              <a:ext uri="{FF2B5EF4-FFF2-40B4-BE49-F238E27FC236}">
                <a16:creationId xmlns:a16="http://schemas.microsoft.com/office/drawing/2014/main" id="{E18B4AB3-5A0C-809A-8E62-862DFF0B1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11266"/>
            <a:ext cx="7522743" cy="38997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3DFC97-D853-1837-B4BF-2FC8EE11F74E}"/>
              </a:ext>
            </a:extLst>
          </p:cNvPr>
          <p:cNvSpPr txBox="1"/>
          <p:nvPr/>
        </p:nvSpPr>
        <p:spPr>
          <a:xfrm>
            <a:off x="8791754" y="1511266"/>
            <a:ext cx="2562046" cy="4201150"/>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effectLst/>
              </a:rPr>
              <a:t>The </a:t>
            </a:r>
            <a:r>
              <a:rPr lang="en-US" sz="1200" b="1" i="0" dirty="0">
                <a:effectLst/>
              </a:rPr>
              <a:t>median</a:t>
            </a:r>
            <a:r>
              <a:rPr lang="en-US" sz="1200" b="0" i="0" dirty="0">
                <a:effectLst/>
              </a:rPr>
              <a:t> throughput of </a:t>
            </a:r>
            <a:r>
              <a:rPr lang="en-US" sz="1200" b="1" i="0" dirty="0">
                <a:effectLst/>
              </a:rPr>
              <a:t>2.04 </a:t>
            </a:r>
            <a:r>
              <a:rPr lang="en-US" sz="1200" i="0" dirty="0">
                <a:effectLst/>
              </a:rPr>
              <a:t>orders per hour</a:t>
            </a:r>
            <a:r>
              <a:rPr lang="en-US" sz="1200" b="0" i="0" dirty="0">
                <a:effectLst/>
              </a:rPr>
              <a:t> represents the middle value of the data, suggesting approximately half of the data points fall below this value, while the other half falls above it.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Based on the data, </a:t>
            </a:r>
            <a:r>
              <a:rPr lang="en-US" sz="1200" b="1" dirty="0"/>
              <a:t>Organic </a:t>
            </a:r>
            <a:r>
              <a:rPr lang="en-US" sz="1200" dirty="0"/>
              <a:t>channel</a:t>
            </a:r>
            <a:r>
              <a:rPr lang="en-US" sz="1200" b="1" dirty="0"/>
              <a:t> </a:t>
            </a:r>
            <a:r>
              <a:rPr lang="en-US" sz="1200" dirty="0"/>
              <a:t>throughput is </a:t>
            </a:r>
            <a:r>
              <a:rPr lang="en-US" sz="1200" b="1" dirty="0"/>
              <a:t>slightly higher </a:t>
            </a:r>
            <a:r>
              <a:rPr lang="en-US" sz="1200" dirty="0"/>
              <a:t>than the </a:t>
            </a:r>
            <a:r>
              <a:rPr lang="en-US" sz="1200" b="1" dirty="0"/>
              <a:t>median</a:t>
            </a:r>
            <a:r>
              <a:rPr lang="en-US" sz="1200" dirty="0"/>
              <a:t> suggests that, on average, riders acquired through organic methods tend to have a relatively higher throughput.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Referral</a:t>
            </a:r>
            <a:r>
              <a:rPr lang="en-US" sz="1200" dirty="0"/>
              <a:t> channel’s throughput is </a:t>
            </a:r>
            <a:r>
              <a:rPr lang="en-US" sz="1200" b="1" dirty="0"/>
              <a:t>close to the median</a:t>
            </a:r>
            <a:r>
              <a:rPr lang="en-US" sz="1200" dirty="0"/>
              <a:t>. </a:t>
            </a:r>
            <a:r>
              <a:rPr lang="en-US" sz="900" i="1" dirty="0"/>
              <a:t>(The effectiveness of the Referral’s throughput in comparison with other channels can be verified in the advanced exploration.)</a:t>
            </a:r>
          </a:p>
          <a:p>
            <a:pPr marL="171450" indent="-171450">
              <a:buFont typeface="Arial" panose="020B0604020202020204" pitchFamily="34" charset="0"/>
              <a:buChar char="•"/>
            </a:pPr>
            <a:endParaRPr lang="en-US" sz="1200" i="1" dirty="0"/>
          </a:p>
          <a:p>
            <a:pPr marL="171450" indent="-171450">
              <a:buFont typeface="Arial" panose="020B0604020202020204" pitchFamily="34" charset="0"/>
              <a:buChar char="•"/>
            </a:pPr>
            <a:r>
              <a:rPr lang="en-US" sz="1200" b="1" dirty="0"/>
              <a:t>Digital</a:t>
            </a:r>
            <a:r>
              <a:rPr lang="en-US" sz="1200" dirty="0"/>
              <a:t> channel has the </a:t>
            </a:r>
            <a:r>
              <a:rPr lang="en-US" sz="1200" b="1" dirty="0"/>
              <a:t>lowest</a:t>
            </a:r>
            <a:r>
              <a:rPr lang="en-US" sz="1200" dirty="0"/>
              <a:t> throughput rate. </a:t>
            </a:r>
          </a:p>
        </p:txBody>
      </p:sp>
      <p:sp>
        <p:nvSpPr>
          <p:cNvPr id="8" name="TextBox 7">
            <a:extLst>
              <a:ext uri="{FF2B5EF4-FFF2-40B4-BE49-F238E27FC236}">
                <a16:creationId xmlns:a16="http://schemas.microsoft.com/office/drawing/2014/main" id="{A42993A0-D877-93F8-8892-CBB65A48C980}"/>
              </a:ext>
            </a:extLst>
          </p:cNvPr>
          <p:cNvSpPr txBox="1"/>
          <p:nvPr/>
        </p:nvSpPr>
        <p:spPr>
          <a:xfrm>
            <a:off x="838200" y="5880494"/>
            <a:ext cx="10515600" cy="261610"/>
          </a:xfrm>
          <a:prstGeom prst="rect">
            <a:avLst/>
          </a:prstGeom>
          <a:noFill/>
        </p:spPr>
        <p:txBody>
          <a:bodyPr wrap="square" rtlCol="0">
            <a:spAutoFit/>
          </a:bodyPr>
          <a:lstStyle/>
          <a:p>
            <a:r>
              <a:rPr lang="en-US" sz="1100" i="1" dirty="0">
                <a:solidFill>
                  <a:schemeClr val="bg1">
                    <a:lumMod val="50000"/>
                  </a:schemeClr>
                </a:solidFill>
              </a:rPr>
              <a:t>*Throughput = (orders/hour) of the rider to date</a:t>
            </a:r>
            <a:endParaRPr lang="en-IN" sz="1100" i="1" dirty="0">
              <a:solidFill>
                <a:schemeClr val="bg1">
                  <a:lumMod val="50000"/>
                </a:schemeClr>
              </a:solidFill>
            </a:endParaRPr>
          </a:p>
        </p:txBody>
      </p:sp>
    </p:spTree>
    <p:extLst>
      <p:ext uri="{BB962C8B-B14F-4D97-AF65-F5344CB8AC3E}">
        <p14:creationId xmlns:p14="http://schemas.microsoft.com/office/powerpoint/2010/main" val="284560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1972</TotalTime>
  <Words>1660</Words>
  <Application>Microsoft Office PowerPoint</Application>
  <PresentationFormat>Widescreen</PresentationFormat>
  <Paragraphs>185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Fairwater Script</vt:lpstr>
      <vt:lpstr>Söhne</vt:lpstr>
      <vt:lpstr>Wingdings</vt:lpstr>
      <vt:lpstr>Office Theme</vt:lpstr>
      <vt:lpstr>Rider Get Rider - Insights</vt:lpstr>
      <vt:lpstr>Agenda</vt:lpstr>
      <vt:lpstr>Business objective</vt:lpstr>
      <vt:lpstr>Unveiling the story behind the numbers </vt:lpstr>
      <vt:lpstr>Examining data's suitability for analysis </vt:lpstr>
      <vt:lpstr>Preliminary Insights (1/2)</vt:lpstr>
      <vt:lpstr>Preliminary Insights (2/2)</vt:lpstr>
      <vt:lpstr>Intermediate Insights (1/4) </vt:lpstr>
      <vt:lpstr>Intermediate Insights (2/4) </vt:lpstr>
      <vt:lpstr>Intermediate Insights (3/4) </vt:lpstr>
      <vt:lpstr>Intermediate Insights (4/4) </vt:lpstr>
      <vt:lpstr>Advanced Insights (1/2) </vt:lpstr>
      <vt:lpstr>Advanced Insights (2/2) </vt:lpstr>
      <vt:lpstr>Key Takeaways</vt:lpstr>
      <vt:lpstr>Key Takeaways </vt:lpstr>
      <vt:lpstr>Next Steps</vt:lpstr>
      <vt:lpstr>Next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Rider Get Rider - Insights</dc:title>
  <dc:creator>Pradeep Varanasi</dc:creator>
  <cp:lastModifiedBy>Pradeep Varanasi</cp:lastModifiedBy>
  <cp:revision>149</cp:revision>
  <dcterms:created xsi:type="dcterms:W3CDTF">2023-10-01T11:41:15Z</dcterms:created>
  <dcterms:modified xsi:type="dcterms:W3CDTF">2023-10-03T07:51:36Z</dcterms:modified>
</cp:coreProperties>
</file>