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sldIdLst>
    <p:sldId id="256" r:id="rId2"/>
    <p:sldId id="271" r:id="rId3"/>
    <p:sldId id="258" r:id="rId4"/>
    <p:sldId id="257" r:id="rId5"/>
    <p:sldId id="296" r:id="rId6"/>
    <p:sldId id="297" r:id="rId7"/>
    <p:sldId id="274" r:id="rId8"/>
    <p:sldId id="286" r:id="rId9"/>
    <p:sldId id="301" r:id="rId10"/>
    <p:sldId id="302" r:id="rId11"/>
    <p:sldId id="300" r:id="rId12"/>
    <p:sldId id="299" r:id="rId13"/>
    <p:sldId id="285" r:id="rId14"/>
    <p:sldId id="298" r:id="rId15"/>
    <p:sldId id="284" r:id="rId16"/>
    <p:sldId id="276" r:id="rId17"/>
    <p:sldId id="293" r:id="rId18"/>
    <p:sldId id="288" r:id="rId19"/>
    <p:sldId id="289" r:id="rId20"/>
    <p:sldId id="287" r:id="rId21"/>
    <p:sldId id="281" r:id="rId22"/>
    <p:sldId id="277" r:id="rId23"/>
    <p:sldId id="290"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63" d="100"/>
          <a:sy n="63" d="100"/>
        </p:scale>
        <p:origin x="5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94226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28947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2741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802977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4688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582306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917337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250501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70723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66957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B2F683-AD78-48D9-BB4E-BD8433A6C436}"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11570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2F683-AD78-48D9-BB4E-BD8433A6C436}"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2440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B2F683-AD78-48D9-BB4E-BD8433A6C436}"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869628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2F683-AD78-48D9-BB4E-BD8433A6C436}"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03135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2F683-AD78-48D9-BB4E-BD8433A6C436}"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29285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2F683-AD78-48D9-BB4E-BD8433A6C436}"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2809284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B2F683-AD78-48D9-BB4E-BD8433A6C436}" type="datetimeFigureOut">
              <a:rPr lang="en-US" smtClean="0"/>
              <a:t>10/4/2024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BDB17E-DF98-49D5-A8DC-20D1AE4EF5C8}" type="slidenum">
              <a:rPr lang="en-US" smtClean="0"/>
              <a:t>‹#›</a:t>
            </a:fld>
            <a:endParaRPr lang="en-US"/>
          </a:p>
        </p:txBody>
      </p:sp>
    </p:spTree>
    <p:extLst>
      <p:ext uri="{BB962C8B-B14F-4D97-AF65-F5344CB8AC3E}">
        <p14:creationId xmlns:p14="http://schemas.microsoft.com/office/powerpoint/2010/main" val="922827740"/>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696E-3935-4B39-87A5-677EF747D5FB}"/>
              </a:ext>
            </a:extLst>
          </p:cNvPr>
          <p:cNvSpPr>
            <a:spLocks noGrp="1"/>
          </p:cNvSpPr>
          <p:nvPr>
            <p:ph type="ctrTitle"/>
          </p:nvPr>
        </p:nvSpPr>
        <p:spPr>
          <a:xfrm>
            <a:off x="1024128" y="327804"/>
            <a:ext cx="8421624" cy="1107804"/>
          </a:xfrm>
        </p:spPr>
        <p:txBody>
          <a:bodyPr>
            <a:normAutofit fontScale="90000"/>
          </a:bodyPr>
          <a:lstStyle/>
          <a:p>
            <a:pPr algn="ctr"/>
            <a:r>
              <a:rPr lang="en-US" sz="4000" dirty="0">
                <a:solidFill>
                  <a:schemeClr val="accent3">
                    <a:lumMod val="50000"/>
                  </a:schemeClr>
                </a:solidFill>
              </a:rPr>
              <a:t>    </a:t>
            </a: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Financial News Sentiment Analysis Using NLP &amp; Machine earning</a:t>
            </a:r>
          </a:p>
        </p:txBody>
      </p:sp>
      <p:sp>
        <p:nvSpPr>
          <p:cNvPr id="3" name="Subtitle 2">
            <a:extLst>
              <a:ext uri="{FF2B5EF4-FFF2-40B4-BE49-F238E27FC236}">
                <a16:creationId xmlns:a16="http://schemas.microsoft.com/office/drawing/2014/main" id="{9B488A55-332F-4EEA-B085-69E45470A86C}"/>
              </a:ext>
            </a:extLst>
          </p:cNvPr>
          <p:cNvSpPr>
            <a:spLocks noGrp="1"/>
          </p:cNvSpPr>
          <p:nvPr>
            <p:ph type="subTitle" idx="1"/>
          </p:nvPr>
        </p:nvSpPr>
        <p:spPr>
          <a:xfrm>
            <a:off x="6236898" y="3976777"/>
            <a:ext cx="3459193" cy="2363638"/>
          </a:xfrm>
        </p:spPr>
        <p:txBody>
          <a:bodyPr anchor="ctr">
            <a:normAutofit fontScale="25000" lnSpcReduction="20000"/>
          </a:bodyPr>
          <a:lstStyle/>
          <a:p>
            <a:pPr algn="l">
              <a:lnSpc>
                <a:spcPct val="90000"/>
              </a:lnSpc>
            </a:pPr>
            <a:r>
              <a:rPr lang="en-US" sz="9600" dirty="0">
                <a:solidFill>
                  <a:schemeClr val="tx1">
                    <a:lumMod val="85000"/>
                    <a:lumOff val="15000"/>
                  </a:schemeClr>
                </a:solidFill>
              </a:rPr>
              <a:t>        </a:t>
            </a:r>
            <a:r>
              <a:rPr lang="en-US" sz="11200" b="1" dirty="0">
                <a:solidFill>
                  <a:schemeClr val="tx1">
                    <a:lumMod val="85000"/>
                    <a:lumOff val="15000"/>
                  </a:schemeClr>
                </a:solidFill>
                <a:latin typeface="Times New Roman" panose="02020603050405020304" pitchFamily="18" charset="0"/>
                <a:cs typeface="Times New Roman" panose="02020603050405020304" pitchFamily="18" charset="0"/>
              </a:rPr>
              <a:t>Presented by</a:t>
            </a:r>
          </a:p>
          <a:p>
            <a:pPr algn="ctr">
              <a:lnSpc>
                <a:spcPct val="90000"/>
              </a:lnSpc>
            </a:pPr>
            <a:r>
              <a:rPr lang="en-US" sz="9600" dirty="0">
                <a:solidFill>
                  <a:schemeClr val="tx1">
                    <a:lumMod val="85000"/>
                    <a:lumOff val="15000"/>
                  </a:schemeClr>
                </a:solidFill>
              </a:rPr>
              <a:t>        </a:t>
            </a:r>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Pradeep Varma</a:t>
            </a:r>
          </a:p>
          <a:p>
            <a:pPr algn="ctr">
              <a:lnSpc>
                <a:spcPct val="90000"/>
              </a:lnSpc>
            </a:pPr>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Santhosh</a:t>
            </a:r>
          </a:p>
          <a:p>
            <a:pPr algn="ctr">
              <a:lnSpc>
                <a:spcPct val="90000"/>
              </a:lnSpc>
            </a:pPr>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    Sai Kumar </a:t>
            </a:r>
          </a:p>
          <a:p>
            <a:pPr algn="ctr">
              <a:lnSpc>
                <a:spcPct val="90000"/>
              </a:lnSpc>
            </a:pPr>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  Sushmita </a:t>
            </a:r>
          </a:p>
          <a:p>
            <a:pPr algn="l">
              <a:lnSpc>
                <a:spcPct val="90000"/>
              </a:lnSpc>
            </a:pPr>
            <a:r>
              <a:rPr lang="en-US" sz="96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9600" dirty="0" err="1">
                <a:solidFill>
                  <a:schemeClr val="tx1">
                    <a:lumMod val="85000"/>
                    <a:lumOff val="15000"/>
                  </a:schemeClr>
                </a:solidFill>
                <a:latin typeface="Times New Roman" panose="02020603050405020304" pitchFamily="18" charset="0"/>
                <a:cs typeface="Times New Roman" panose="02020603050405020304" pitchFamily="18" charset="0"/>
              </a:rPr>
              <a:t>Likitha</a:t>
            </a:r>
            <a:r>
              <a:rPr lang="en-US" sz="800" dirty="0">
                <a:solidFill>
                  <a:srgbClr val="FEFFFF"/>
                </a:solidFill>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A6674696-D31A-52AD-070A-A7603FDBD9B8}"/>
              </a:ext>
            </a:extLst>
          </p:cNvPr>
          <p:cNvPicPr>
            <a:picLocks noChangeAspect="1"/>
          </p:cNvPicPr>
          <p:nvPr/>
        </p:nvPicPr>
        <p:blipFill>
          <a:blip r:embed="rId2"/>
          <a:stretch>
            <a:fillRect/>
          </a:stretch>
        </p:blipFill>
        <p:spPr>
          <a:xfrm>
            <a:off x="836762" y="1992702"/>
            <a:ext cx="5230560" cy="3571336"/>
          </a:xfrm>
          <a:prstGeom prst="rect">
            <a:avLst/>
          </a:prstGeom>
        </p:spPr>
      </p:pic>
    </p:spTree>
    <p:extLst>
      <p:ext uri="{BB962C8B-B14F-4D97-AF65-F5344CB8AC3E}">
        <p14:creationId xmlns:p14="http://schemas.microsoft.com/office/powerpoint/2010/main" val="324979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BB1E-9913-8A19-B1B8-418849A4C27F}"/>
              </a:ext>
            </a:extLst>
          </p:cNvPr>
          <p:cNvSpPr>
            <a:spLocks noGrp="1"/>
          </p:cNvSpPr>
          <p:nvPr>
            <p:ph type="title"/>
          </p:nvPr>
        </p:nvSpPr>
        <p:spPr>
          <a:xfrm>
            <a:off x="677334" y="609600"/>
            <a:ext cx="9614746" cy="1320800"/>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Tokenization, Lemmatization, and Word Embedding</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4B2761-912F-D4C4-0BB3-E04822964D44}"/>
              </a:ext>
            </a:extLst>
          </p:cNvPr>
          <p:cNvSpPr>
            <a:spLocks noGrp="1"/>
          </p:cNvSpPr>
          <p:nvPr>
            <p:ph idx="1"/>
          </p:nvPr>
        </p:nvSpPr>
        <p:spPr>
          <a:xfrm>
            <a:off x="677334" y="1488613"/>
            <a:ext cx="8596668" cy="3880773"/>
          </a:xfrm>
        </p:spPr>
        <p:txBody>
          <a:bodyPr>
            <a:normAutofit fontScale="25000" lnSpcReduction="20000"/>
          </a:bodyPr>
          <a:lstStyle/>
          <a:p>
            <a:endParaRPr lang="en-IN" b="1" dirty="0"/>
          </a:p>
          <a:p>
            <a:pPr>
              <a:buFont typeface="Arial" panose="020B0604020202020204" pitchFamily="34" charset="0"/>
              <a:buChar char="•"/>
            </a:pPr>
            <a:r>
              <a:rPr lang="en-IN" sz="8000" b="1" dirty="0">
                <a:latin typeface="Times New Roman" panose="02020603050405020304" pitchFamily="18" charset="0"/>
                <a:cs typeface="Times New Roman" panose="02020603050405020304" pitchFamily="18" charset="0"/>
              </a:rPr>
              <a:t>Tokenization</a:t>
            </a:r>
            <a:r>
              <a:rPr lang="en-IN" sz="8000" dirty="0">
                <a:latin typeface="Times New Roman" panose="02020603050405020304" pitchFamily="18" charset="0"/>
                <a:cs typeface="Times New Roman" panose="02020603050405020304" pitchFamily="18" charset="0"/>
              </a:rPr>
              <a:t>: Breaking text into smaller units (tokens).</a:t>
            </a:r>
          </a:p>
          <a:p>
            <a:pPr marL="742950" lvl="1" indent="-285750">
              <a:buFont typeface="Arial" panose="020B0604020202020204" pitchFamily="34" charset="0"/>
              <a:buChar char="•"/>
            </a:pPr>
            <a:r>
              <a:rPr lang="en-IN" sz="8000" dirty="0">
                <a:latin typeface="Times New Roman" panose="02020603050405020304" pitchFamily="18" charset="0"/>
                <a:cs typeface="Times New Roman" panose="02020603050405020304" pitchFamily="18" charset="0"/>
              </a:rPr>
              <a:t>Types: Word, </a:t>
            </a:r>
            <a:r>
              <a:rPr lang="en-IN" sz="8000" dirty="0" err="1">
                <a:latin typeface="Times New Roman" panose="02020603050405020304" pitchFamily="18" charset="0"/>
                <a:cs typeface="Times New Roman" panose="02020603050405020304" pitchFamily="18" charset="0"/>
              </a:rPr>
              <a:t>Subword</a:t>
            </a:r>
            <a:r>
              <a:rPr lang="en-IN" sz="8000" dirty="0">
                <a:latin typeface="Times New Roman" panose="02020603050405020304" pitchFamily="18" charset="0"/>
                <a:cs typeface="Times New Roman" panose="02020603050405020304" pitchFamily="18" charset="0"/>
              </a:rPr>
              <a:t>, Character.</a:t>
            </a:r>
          </a:p>
          <a:p>
            <a:pPr marL="742950" lvl="1" indent="-285750">
              <a:buFont typeface="Arial" panose="020B0604020202020204" pitchFamily="34" charset="0"/>
              <a:buChar char="•"/>
            </a:pPr>
            <a:r>
              <a:rPr lang="en-IN" sz="8000" dirty="0">
                <a:latin typeface="Times New Roman" panose="02020603050405020304" pitchFamily="18" charset="0"/>
                <a:cs typeface="Times New Roman" panose="02020603050405020304" pitchFamily="18" charset="0"/>
              </a:rPr>
              <a:t>Example: “I love programming” → [“I”, “love”, “programming”]</a:t>
            </a:r>
          </a:p>
          <a:p>
            <a:pPr>
              <a:buFont typeface="Arial" panose="020B0604020202020204" pitchFamily="34" charset="0"/>
              <a:buChar char="•"/>
            </a:pPr>
            <a:r>
              <a:rPr lang="en-IN" sz="8000" b="1" dirty="0">
                <a:latin typeface="Times New Roman" panose="02020603050405020304" pitchFamily="18" charset="0"/>
                <a:cs typeface="Times New Roman" panose="02020603050405020304" pitchFamily="18" charset="0"/>
              </a:rPr>
              <a:t>Lemmatization</a:t>
            </a:r>
            <a:r>
              <a:rPr lang="en-IN" sz="8000" dirty="0">
                <a:latin typeface="Times New Roman" panose="02020603050405020304" pitchFamily="18" charset="0"/>
                <a:cs typeface="Times New Roman" panose="02020603050405020304" pitchFamily="18" charset="0"/>
              </a:rPr>
              <a:t>: Reducing words to their base form (lemma).</a:t>
            </a:r>
          </a:p>
          <a:p>
            <a:pPr marL="742950" lvl="1" indent="-285750">
              <a:buFont typeface="Arial" panose="020B0604020202020204" pitchFamily="34" charset="0"/>
              <a:buChar char="•"/>
            </a:pPr>
            <a:r>
              <a:rPr lang="en-IN" sz="8000" dirty="0">
                <a:latin typeface="Times New Roman" panose="02020603050405020304" pitchFamily="18" charset="0"/>
                <a:cs typeface="Times New Roman" panose="02020603050405020304" pitchFamily="18" charset="0"/>
              </a:rPr>
              <a:t>Example: "running" → "run“</a:t>
            </a:r>
          </a:p>
          <a:p>
            <a:pPr marL="457200" lvl="1" indent="0">
              <a:buNone/>
            </a:pPr>
            <a:r>
              <a:rPr lang="en-IN" sz="8000" b="1" dirty="0">
                <a:latin typeface="Times New Roman" panose="02020603050405020304" pitchFamily="18" charset="0"/>
                <a:cs typeface="Times New Roman" panose="02020603050405020304" pitchFamily="18" charset="0"/>
              </a:rPr>
              <a:t> Difference from Stemming</a:t>
            </a:r>
            <a:r>
              <a:rPr lang="en-IN" sz="8000" dirty="0">
                <a:latin typeface="Times New Roman" panose="02020603050405020304" pitchFamily="18" charset="0"/>
                <a:cs typeface="Times New Roman" panose="02020603050405020304" pitchFamily="18" charset="0"/>
              </a:rPr>
              <a:t>: Lemmatization is context-aware; stemming is a simple cut-off.</a:t>
            </a:r>
          </a:p>
          <a:p>
            <a:pPr>
              <a:buFont typeface="Arial" panose="020B0604020202020204" pitchFamily="34" charset="0"/>
              <a:buChar char="•"/>
            </a:pPr>
            <a:r>
              <a:rPr lang="en-IN" sz="8000" b="1" dirty="0">
                <a:latin typeface="Times New Roman" panose="02020603050405020304" pitchFamily="18" charset="0"/>
                <a:cs typeface="Times New Roman" panose="02020603050405020304" pitchFamily="18" charset="0"/>
              </a:rPr>
              <a:t>Word Embedding</a:t>
            </a:r>
            <a:r>
              <a:rPr lang="en-IN" sz="8000" dirty="0">
                <a:latin typeface="Times New Roman" panose="02020603050405020304" pitchFamily="18" charset="0"/>
                <a:cs typeface="Times New Roman" panose="02020603050405020304" pitchFamily="18" charset="0"/>
              </a:rPr>
              <a:t>: Mapping words to vectors that capture meaning.</a:t>
            </a:r>
          </a:p>
          <a:p>
            <a:pPr marL="742950" lvl="1" indent="-285750">
              <a:buFont typeface="Arial" panose="020B0604020202020204" pitchFamily="34" charset="0"/>
              <a:buChar char="•"/>
            </a:pPr>
            <a:r>
              <a:rPr lang="en-IN" sz="8000" dirty="0">
                <a:latin typeface="Times New Roman" panose="02020603050405020304" pitchFamily="18" charset="0"/>
                <a:cs typeface="Times New Roman" panose="02020603050405020304" pitchFamily="18" charset="0"/>
              </a:rPr>
              <a:t>Methods: TF-IDF, Word2Vec, </a:t>
            </a:r>
            <a:r>
              <a:rPr lang="en-IN" sz="8000" dirty="0" err="1">
                <a:latin typeface="Times New Roman" panose="02020603050405020304" pitchFamily="18" charset="0"/>
                <a:cs typeface="Times New Roman" panose="02020603050405020304" pitchFamily="18" charset="0"/>
              </a:rPr>
              <a:t>GloVe</a:t>
            </a:r>
            <a:r>
              <a:rPr lang="en-IN" sz="8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8000" dirty="0">
                <a:latin typeface="Times New Roman" panose="02020603050405020304" pitchFamily="18" charset="0"/>
                <a:cs typeface="Times New Roman" panose="02020603050405020304" pitchFamily="18" charset="0"/>
              </a:rPr>
              <a:t>Example: "king - man + woman = queen"</a:t>
            </a:r>
          </a:p>
          <a:p>
            <a:pPr marL="742950" lvl="1" indent="-285750">
              <a:buFont typeface="Arial" panose="020B0604020202020204" pitchFamily="34" charset="0"/>
              <a:buChar char="•"/>
            </a:pPr>
            <a:r>
              <a:rPr lang="en-IN" sz="8000" b="1" dirty="0">
                <a:latin typeface="Times New Roman" panose="02020603050405020304" pitchFamily="18" charset="0"/>
                <a:cs typeface="Times New Roman" panose="02020603050405020304" pitchFamily="18" charset="0"/>
              </a:rPr>
              <a:t>Applications</a:t>
            </a:r>
            <a:r>
              <a:rPr lang="en-IN" sz="8000" dirty="0">
                <a:latin typeface="Times New Roman" panose="02020603050405020304" pitchFamily="18" charset="0"/>
                <a:cs typeface="Times New Roman" panose="02020603050405020304" pitchFamily="18" charset="0"/>
              </a:rPr>
              <a:t>: Sentiment analysis, machine translation, question answering.</a:t>
            </a:r>
          </a:p>
          <a:p>
            <a:pPr marL="0" indent="0">
              <a:buNone/>
            </a:pPr>
            <a:endParaRPr lang="en-IN" dirty="0"/>
          </a:p>
        </p:txBody>
      </p:sp>
    </p:spTree>
    <p:extLst>
      <p:ext uri="{BB962C8B-B14F-4D97-AF65-F5344CB8AC3E}">
        <p14:creationId xmlns:p14="http://schemas.microsoft.com/office/powerpoint/2010/main" val="282511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DDE9-D7A3-534F-507C-3C021CE2FA38}"/>
              </a:ext>
            </a:extLst>
          </p:cNvPr>
          <p:cNvSpPr>
            <a:spLocks noGrp="1"/>
          </p:cNvSpPr>
          <p:nvPr>
            <p:ph type="title"/>
          </p:nvPr>
        </p:nvSpPr>
        <p:spPr>
          <a:xfrm>
            <a:off x="1939252" y="284798"/>
            <a:ext cx="8596668" cy="1320800"/>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The Most Frequently Repeated words in sentiment</a:t>
            </a:r>
          </a:p>
        </p:txBody>
      </p:sp>
      <p:pic>
        <p:nvPicPr>
          <p:cNvPr id="5" name="Content Placeholder 4">
            <a:extLst>
              <a:ext uri="{FF2B5EF4-FFF2-40B4-BE49-F238E27FC236}">
                <a16:creationId xmlns:a16="http://schemas.microsoft.com/office/drawing/2014/main" id="{82604B8B-B39B-B4BC-8F09-AEAA044E18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169" y="860108"/>
            <a:ext cx="4681311" cy="2472371"/>
          </a:xfrm>
        </p:spPr>
      </p:pic>
      <p:pic>
        <p:nvPicPr>
          <p:cNvPr id="7" name="Picture 6">
            <a:extLst>
              <a:ext uri="{FF2B5EF4-FFF2-40B4-BE49-F238E27FC236}">
                <a16:creationId xmlns:a16="http://schemas.microsoft.com/office/drawing/2014/main" id="{DF79B871-A97E-3FFD-54F2-7483689F7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169" y="3525522"/>
            <a:ext cx="4559391" cy="2761707"/>
          </a:xfrm>
          <a:prstGeom prst="rect">
            <a:avLst/>
          </a:prstGeom>
        </p:spPr>
      </p:pic>
      <p:pic>
        <p:nvPicPr>
          <p:cNvPr id="9" name="Picture 8">
            <a:extLst>
              <a:ext uri="{FF2B5EF4-FFF2-40B4-BE49-F238E27FC236}">
                <a16:creationId xmlns:a16="http://schemas.microsoft.com/office/drawing/2014/main" id="{95D92003-91D4-986F-5598-9AF60A306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370" y="1455420"/>
            <a:ext cx="4781550" cy="4292600"/>
          </a:xfrm>
          <a:prstGeom prst="rect">
            <a:avLst/>
          </a:prstGeom>
        </p:spPr>
      </p:pic>
    </p:spTree>
    <p:extLst>
      <p:ext uri="{BB962C8B-B14F-4D97-AF65-F5344CB8AC3E}">
        <p14:creationId xmlns:p14="http://schemas.microsoft.com/office/powerpoint/2010/main" val="3480774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E442-1B8D-594C-E8E2-A121028D0B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C7560E-F865-A863-B9CB-54255186BCAB}"/>
              </a:ext>
            </a:extLst>
          </p:cNvPr>
          <p:cNvSpPr>
            <a:spLocks noGrp="1"/>
          </p:cNvSpPr>
          <p:nvPr>
            <p:ph idx="1"/>
          </p:nvPr>
        </p:nvSpPr>
        <p:spPr>
          <a:xfrm>
            <a:off x="636393" y="4977441"/>
            <a:ext cx="9027371" cy="169077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bar chart shows the frequency of the top 50 most frequent bigrams (two-word combinations) extracted using natural language processing (NLP) techniques from a given dataset. The x-axis represents the frequency of occurrence, and the y-axis lists the bigrams. The chart reveals the most commonly used word pairs in the dataset, providing insights into the language patterns and topics discussed</a:t>
            </a:r>
            <a:r>
              <a:rPr lang="en-US" dirty="0"/>
              <a:t>.</a:t>
            </a:r>
          </a:p>
        </p:txBody>
      </p:sp>
      <p:pic>
        <p:nvPicPr>
          <p:cNvPr id="6" name="Picture 5">
            <a:extLst>
              <a:ext uri="{FF2B5EF4-FFF2-40B4-BE49-F238E27FC236}">
                <a16:creationId xmlns:a16="http://schemas.microsoft.com/office/drawing/2014/main" id="{2F6D1362-C490-5892-64A7-E092F055400A}"/>
              </a:ext>
            </a:extLst>
          </p:cNvPr>
          <p:cNvPicPr>
            <a:picLocks noChangeAspect="1"/>
          </p:cNvPicPr>
          <p:nvPr/>
        </p:nvPicPr>
        <p:blipFill>
          <a:blip r:embed="rId2"/>
          <a:stretch>
            <a:fillRect/>
          </a:stretch>
        </p:blipFill>
        <p:spPr>
          <a:xfrm>
            <a:off x="636393" y="60385"/>
            <a:ext cx="8873366" cy="4492363"/>
          </a:xfrm>
          <a:prstGeom prst="rect">
            <a:avLst/>
          </a:prstGeom>
        </p:spPr>
      </p:pic>
    </p:spTree>
    <p:extLst>
      <p:ext uri="{BB962C8B-B14F-4D97-AF65-F5344CB8AC3E}">
        <p14:creationId xmlns:p14="http://schemas.microsoft.com/office/powerpoint/2010/main" val="392877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2D71-66A4-B407-0D87-A6D686C9F6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59D04CA-FF13-AB0D-F467-AC05E3664E93}"/>
              </a:ext>
            </a:extLst>
          </p:cNvPr>
          <p:cNvSpPr txBox="1"/>
          <p:nvPr/>
        </p:nvSpPr>
        <p:spPr>
          <a:xfrm>
            <a:off x="1046196" y="5429740"/>
            <a:ext cx="5032832" cy="369332"/>
          </a:xfrm>
          <a:prstGeom prst="rect">
            <a:avLst/>
          </a:prstGeom>
          <a:noFill/>
        </p:spPr>
        <p:txBody>
          <a:bodyPr wrap="square">
            <a:spAutoFit/>
          </a:bodyPr>
          <a:lstStyle/>
          <a:p>
            <a:r>
              <a:rPr lang="en-US" b="0" i="0" dirty="0">
                <a:effectLst/>
                <a:latin typeface="Roboto" panose="020F0502020204030204" pitchFamily="2" charset="0"/>
              </a:rPr>
              <a:t>.</a:t>
            </a:r>
            <a:endParaRPr lang="en-IN" dirty="0"/>
          </a:p>
        </p:txBody>
      </p:sp>
      <p:pic>
        <p:nvPicPr>
          <p:cNvPr id="2" name="Picture 1">
            <a:extLst>
              <a:ext uri="{FF2B5EF4-FFF2-40B4-BE49-F238E27FC236}">
                <a16:creationId xmlns:a16="http://schemas.microsoft.com/office/drawing/2014/main" id="{FA4E3C10-0532-8191-94CC-FE1670DC0E67}"/>
              </a:ext>
            </a:extLst>
          </p:cNvPr>
          <p:cNvPicPr>
            <a:picLocks noChangeAspect="1"/>
          </p:cNvPicPr>
          <p:nvPr/>
        </p:nvPicPr>
        <p:blipFill>
          <a:blip r:embed="rId2"/>
          <a:stretch>
            <a:fillRect/>
          </a:stretch>
        </p:blipFill>
        <p:spPr>
          <a:xfrm>
            <a:off x="770021" y="247567"/>
            <a:ext cx="4283242" cy="2366817"/>
          </a:xfrm>
          <a:prstGeom prst="rect">
            <a:avLst/>
          </a:prstGeom>
        </p:spPr>
      </p:pic>
      <p:pic>
        <p:nvPicPr>
          <p:cNvPr id="6" name="Picture 5">
            <a:extLst>
              <a:ext uri="{FF2B5EF4-FFF2-40B4-BE49-F238E27FC236}">
                <a16:creationId xmlns:a16="http://schemas.microsoft.com/office/drawing/2014/main" id="{DC08E56C-B705-6DBA-D011-1F3F9E09E150}"/>
              </a:ext>
            </a:extLst>
          </p:cNvPr>
          <p:cNvPicPr>
            <a:picLocks noChangeAspect="1"/>
          </p:cNvPicPr>
          <p:nvPr/>
        </p:nvPicPr>
        <p:blipFill>
          <a:blip r:embed="rId3"/>
          <a:stretch>
            <a:fillRect/>
          </a:stretch>
        </p:blipFill>
        <p:spPr>
          <a:xfrm>
            <a:off x="770021" y="2664075"/>
            <a:ext cx="3859731" cy="3946358"/>
          </a:xfrm>
          <a:prstGeom prst="rect">
            <a:avLst/>
          </a:prstGeom>
        </p:spPr>
      </p:pic>
      <p:sp>
        <p:nvSpPr>
          <p:cNvPr id="8" name="Rectangle 2">
            <a:extLst>
              <a:ext uri="{FF2B5EF4-FFF2-40B4-BE49-F238E27FC236}">
                <a16:creationId xmlns:a16="http://schemas.microsoft.com/office/drawing/2014/main" id="{BEDE46A5-27CF-4816-B8A1-CEF1452CF953}"/>
              </a:ext>
            </a:extLst>
          </p:cNvPr>
          <p:cNvSpPr>
            <a:spLocks noChangeArrowheads="1"/>
          </p:cNvSpPr>
          <p:nvPr/>
        </p:nvSpPr>
        <p:spPr bwMode="auto">
          <a:xfrm>
            <a:off x="5621154" y="610209"/>
            <a:ext cx="412923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Word Cloud for Positive Sentiment: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Words like "sales," "service," "new," and "million" are prominent, suggesting positive sentiment is associated with business activity and growth.</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Word Cloud for Negative Sentiment: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Words like "loss," "fell," and "operating loss" are prominent, indicating negative sentiment is related to financial losses and declines.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Word Cloud for Neutral Sentiment: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Words like "company,"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finland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"service" appear frequently, suggesting neutral sentiment is associated with general business-related topics.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398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939A-5161-5E2B-F646-D4C5EAFC1815}"/>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41D1B7C-2238-1BC7-99A1-E54AA00DFB87}"/>
              </a:ext>
            </a:extLst>
          </p:cNvPr>
          <p:cNvPicPr>
            <a:picLocks noGrp="1" noChangeAspect="1"/>
          </p:cNvPicPr>
          <p:nvPr>
            <p:ph idx="1"/>
          </p:nvPr>
        </p:nvPicPr>
        <p:blipFill>
          <a:blip r:embed="rId2"/>
          <a:stretch>
            <a:fillRect/>
          </a:stretch>
        </p:blipFill>
        <p:spPr>
          <a:xfrm>
            <a:off x="423512" y="510140"/>
            <a:ext cx="9663764" cy="3070458"/>
          </a:xfrm>
        </p:spPr>
      </p:pic>
      <p:sp>
        <p:nvSpPr>
          <p:cNvPr id="13" name="TextBox 12">
            <a:extLst>
              <a:ext uri="{FF2B5EF4-FFF2-40B4-BE49-F238E27FC236}">
                <a16:creationId xmlns:a16="http://schemas.microsoft.com/office/drawing/2014/main" id="{7E85F41A-7D06-0A43-C7B9-3DF91259FD42}"/>
              </a:ext>
            </a:extLst>
          </p:cNvPr>
          <p:cNvSpPr txBox="1"/>
          <p:nvPr/>
        </p:nvSpPr>
        <p:spPr>
          <a:xfrm>
            <a:off x="895150" y="4215865"/>
            <a:ext cx="9846644"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PCA and t-SNE have produced clusters in the data, suggesting underlying patterns.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color-coded points representing different sentiment labels appear to be somewhat separated, indicating a relationship between the reduced dimensions and sentiment.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PCA and t-SNE have produced different visualizations, highlighting the strengths and weaknesses of each technique.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Further analysis is needed to fully understand the implications of these findings.</a:t>
            </a:r>
          </a:p>
        </p:txBody>
      </p:sp>
    </p:spTree>
    <p:extLst>
      <p:ext uri="{BB962C8B-B14F-4D97-AF65-F5344CB8AC3E}">
        <p14:creationId xmlns:p14="http://schemas.microsoft.com/office/powerpoint/2010/main" val="1309782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57ACF-7D96-BF9D-2AFE-E444899F7F6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6780713-350A-A45E-ECA9-F2EF96679246}"/>
              </a:ext>
            </a:extLst>
          </p:cNvPr>
          <p:cNvSpPr txBox="1">
            <a:spLocks/>
          </p:cNvSpPr>
          <p:nvPr/>
        </p:nvSpPr>
        <p:spPr>
          <a:xfrm>
            <a:off x="1080139" y="1635709"/>
            <a:ext cx="8509338" cy="7987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5" name="Picture 4">
            <a:extLst>
              <a:ext uri="{FF2B5EF4-FFF2-40B4-BE49-F238E27FC236}">
                <a16:creationId xmlns:a16="http://schemas.microsoft.com/office/drawing/2014/main" id="{1C84382A-1C6E-3B53-F070-184BA75EA6BB}"/>
              </a:ext>
            </a:extLst>
          </p:cNvPr>
          <p:cNvPicPr>
            <a:picLocks noChangeAspect="1"/>
          </p:cNvPicPr>
          <p:nvPr/>
        </p:nvPicPr>
        <p:blipFill>
          <a:blip r:embed="rId2"/>
          <a:stretch>
            <a:fillRect/>
          </a:stretch>
        </p:blipFill>
        <p:spPr>
          <a:xfrm>
            <a:off x="981777" y="334273"/>
            <a:ext cx="7003591" cy="4673840"/>
          </a:xfrm>
          <a:prstGeom prst="rect">
            <a:avLst/>
          </a:prstGeom>
        </p:spPr>
      </p:pic>
      <p:sp>
        <p:nvSpPr>
          <p:cNvPr id="9" name="TextBox 8">
            <a:extLst>
              <a:ext uri="{FF2B5EF4-FFF2-40B4-BE49-F238E27FC236}">
                <a16:creationId xmlns:a16="http://schemas.microsoft.com/office/drawing/2014/main" id="{A32F790E-3BDC-2E84-FC4B-C6081C8271D5}"/>
              </a:ext>
            </a:extLst>
          </p:cNvPr>
          <p:cNvSpPr txBox="1"/>
          <p:nvPr/>
        </p:nvSpPr>
        <p:spPr>
          <a:xfrm>
            <a:off x="182880" y="5161906"/>
            <a:ext cx="977392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 matrix visualizes the performance of a classification model. The diagonal elements represent correct predictions, while off-diagonal elements indicate misclassifications. The color-coded heatmap shows the distribution of predictions across the actual classes. In this case, the model appears to be performing well in classifying the "neutral" class but struggles with distinguishing between "negative" and "positive" sentiments.</a:t>
            </a:r>
          </a:p>
        </p:txBody>
      </p:sp>
    </p:spTree>
    <p:extLst>
      <p:ext uri="{BB962C8B-B14F-4D97-AF65-F5344CB8AC3E}">
        <p14:creationId xmlns:p14="http://schemas.microsoft.com/office/powerpoint/2010/main" val="134520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243B6-DE67-9EE0-322C-ACB45FA3CFF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B250ADB-961F-6606-4259-BE2A15F09704}"/>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sp>
        <p:nvSpPr>
          <p:cNvPr id="7" name="TextBox 6">
            <a:extLst>
              <a:ext uri="{FF2B5EF4-FFF2-40B4-BE49-F238E27FC236}">
                <a16:creationId xmlns:a16="http://schemas.microsoft.com/office/drawing/2014/main" id="{2B8EBC0F-1CC2-4082-6C0A-1255D8D85796}"/>
              </a:ext>
            </a:extLst>
          </p:cNvPr>
          <p:cNvSpPr txBox="1"/>
          <p:nvPr/>
        </p:nvSpPr>
        <p:spPr>
          <a:xfrm>
            <a:off x="1251285" y="2720659"/>
            <a:ext cx="8611730" cy="27921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Logistic Regression</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Decision Tree Classifier</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Random Forest Classifier</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SVM (Support Vector Machine)</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KNN (k- nearest neighbour)</a:t>
            </a:r>
          </a:p>
        </p:txBody>
      </p:sp>
      <p:sp>
        <p:nvSpPr>
          <p:cNvPr id="5" name="TextBox 4">
            <a:extLst>
              <a:ext uri="{FF2B5EF4-FFF2-40B4-BE49-F238E27FC236}">
                <a16:creationId xmlns:a16="http://schemas.microsoft.com/office/drawing/2014/main" id="{7E450D88-4CA3-3F73-E79F-9D70D08E1CF7}"/>
              </a:ext>
            </a:extLst>
          </p:cNvPr>
          <p:cNvSpPr txBox="1"/>
          <p:nvPr/>
        </p:nvSpPr>
        <p:spPr>
          <a:xfrm>
            <a:off x="2002406" y="924025"/>
            <a:ext cx="6103188" cy="584775"/>
          </a:xfrm>
          <a:prstGeom prst="rect">
            <a:avLst/>
          </a:prstGeom>
          <a:noFill/>
        </p:spPr>
        <p:txBody>
          <a:bodyPr wrap="square">
            <a:spAutoFit/>
          </a:bodyPr>
          <a:lstStyle/>
          <a:p>
            <a:pPr algn="ctr"/>
            <a:r>
              <a:rPr lang="en-IN" sz="3200">
                <a:latin typeface="Times New Roman" panose="02020603050405020304" pitchFamily="18" charset="0"/>
                <a:cs typeface="Times New Roman" panose="02020603050405020304" pitchFamily="18" charset="0"/>
              </a:rPr>
              <a:t>Model Training and Validation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46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0AA1E-EB2B-AD0B-12CE-4AEFA8278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D37AD-EEDA-01E6-29AE-DC1A269DA01F}"/>
              </a:ext>
            </a:extLst>
          </p:cNvPr>
          <p:cNvSpPr>
            <a:spLocks noGrp="1"/>
          </p:cNvSpPr>
          <p:nvPr>
            <p:ph type="ctrTitle"/>
          </p:nvPr>
        </p:nvSpPr>
        <p:spPr>
          <a:xfrm>
            <a:off x="1107492" y="334605"/>
            <a:ext cx="6621776" cy="693667"/>
          </a:xfrm>
        </p:spPr>
        <p:txBody>
          <a:bodyPr vert="horz" lIns="91440" tIns="45720" rIns="91440" bIns="45720" rtlCol="0" anchor="t">
            <a:normAutofit/>
          </a:bodyPr>
          <a:lstStyle/>
          <a:p>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Logistic Regression</a:t>
            </a:r>
          </a:p>
        </p:txBody>
      </p:sp>
      <p:sp>
        <p:nvSpPr>
          <p:cNvPr id="5" name="Title 1">
            <a:extLst>
              <a:ext uri="{FF2B5EF4-FFF2-40B4-BE49-F238E27FC236}">
                <a16:creationId xmlns:a16="http://schemas.microsoft.com/office/drawing/2014/main" id="{2BA3E216-14AD-440B-8A3F-4F63FBDE4E89}"/>
              </a:ext>
            </a:extLst>
          </p:cNvPr>
          <p:cNvSpPr txBox="1">
            <a:spLocks/>
          </p:cNvSpPr>
          <p:nvPr/>
        </p:nvSpPr>
        <p:spPr>
          <a:xfrm>
            <a:off x="1107493" y="800100"/>
            <a:ext cx="4988507" cy="6936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11" name="Title 1">
            <a:extLst>
              <a:ext uri="{FF2B5EF4-FFF2-40B4-BE49-F238E27FC236}">
                <a16:creationId xmlns:a16="http://schemas.microsoft.com/office/drawing/2014/main" id="{CF387DDC-4E29-60E2-A79E-8F6497094CA7}"/>
              </a:ext>
            </a:extLst>
          </p:cNvPr>
          <p:cNvSpPr txBox="1">
            <a:spLocks/>
          </p:cNvSpPr>
          <p:nvPr/>
        </p:nvSpPr>
        <p:spPr>
          <a:xfrm>
            <a:off x="1880558" y="3628881"/>
            <a:ext cx="3201983" cy="6862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Accuracy value</a:t>
            </a:r>
          </a:p>
        </p:txBody>
      </p:sp>
      <p:sp>
        <p:nvSpPr>
          <p:cNvPr id="17" name="Title 1">
            <a:extLst>
              <a:ext uri="{FF2B5EF4-FFF2-40B4-BE49-F238E27FC236}">
                <a16:creationId xmlns:a16="http://schemas.microsoft.com/office/drawing/2014/main" id="{1C4E5CEE-B523-EEF7-87A5-EA3654637DFC}"/>
              </a:ext>
            </a:extLst>
          </p:cNvPr>
          <p:cNvSpPr txBox="1">
            <a:spLocks/>
          </p:cNvSpPr>
          <p:nvPr/>
        </p:nvSpPr>
        <p:spPr>
          <a:xfrm>
            <a:off x="616018" y="1336099"/>
            <a:ext cx="9226722" cy="1984955"/>
          </a:xfrm>
          <a:prstGeom prst="rect">
            <a:avLst/>
          </a:prstGeom>
        </p:spPr>
        <p:txBody>
          <a:bodyPr vert="horz" lIns="91440" tIns="45720" rIns="91440" bIns="45720" rtlCol="0" anchor="t">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1800" dirty="0">
                <a:latin typeface="Times New Roman" panose="02020603050405020304" pitchFamily="18" charset="0"/>
                <a:cs typeface="Times New Roman" panose="02020603050405020304" pitchFamily="18" charset="0"/>
              </a:rPr>
              <a:t>Logistic regression is a powerful machine learning algorithm well-suited for binary classification tasks like sentiment analysis. It provides probability scores for each class, making it useful for understanding the degree of sentiment. The algorithm is computationally efficient and interpretable, making it a popular choice for financial applications. By effectively leveraging logistic regression, you can gain valuable insights from textual data and make informed decisions in the financial domain</a:t>
            </a:r>
            <a:r>
              <a:rPr lang="en-US" sz="9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0" name="Title 1">
            <a:extLst>
              <a:ext uri="{FF2B5EF4-FFF2-40B4-BE49-F238E27FC236}">
                <a16:creationId xmlns:a16="http://schemas.microsoft.com/office/drawing/2014/main" id="{9E3F39F6-D768-CC1C-A70F-F99220FFE20A}"/>
              </a:ext>
            </a:extLst>
          </p:cNvPr>
          <p:cNvSpPr txBox="1">
            <a:spLocks/>
          </p:cNvSpPr>
          <p:nvPr/>
        </p:nvSpPr>
        <p:spPr>
          <a:xfrm>
            <a:off x="7109461" y="3536947"/>
            <a:ext cx="3889218" cy="796570"/>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Accuracy value</a:t>
            </a:r>
          </a:p>
        </p:txBody>
      </p:sp>
      <p:sp>
        <p:nvSpPr>
          <p:cNvPr id="4" name="TextBox 3">
            <a:extLst>
              <a:ext uri="{FF2B5EF4-FFF2-40B4-BE49-F238E27FC236}">
                <a16:creationId xmlns:a16="http://schemas.microsoft.com/office/drawing/2014/main" id="{16829BCB-0EFE-7747-337E-6199D3252B83}"/>
              </a:ext>
            </a:extLst>
          </p:cNvPr>
          <p:cNvSpPr txBox="1"/>
          <p:nvPr/>
        </p:nvSpPr>
        <p:spPr>
          <a:xfrm>
            <a:off x="1725283" y="4333517"/>
            <a:ext cx="3357258" cy="369332"/>
          </a:xfrm>
          <a:prstGeom prst="rect">
            <a:avLst/>
          </a:prstGeom>
          <a:noFill/>
        </p:spPr>
        <p:txBody>
          <a:bodyPr wrap="square">
            <a:spAutoFit/>
          </a:bodyPr>
          <a:lstStyle/>
          <a:p>
            <a:r>
              <a:rPr lang="en-US" b="1" i="0" dirty="0">
                <a:solidFill>
                  <a:srgbClr val="212121"/>
                </a:solidFill>
                <a:effectLst/>
                <a:latin typeface="Times New Roman" panose="02020603050405020304" pitchFamily="18" charset="0"/>
                <a:cs typeface="Times New Roman" panose="02020603050405020304" pitchFamily="18" charset="0"/>
              </a:rPr>
              <a:t>0.8584345130457246</a:t>
            </a: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F71D3B0-CF4B-F3B1-E482-2AC9AB5ECDD5}"/>
              </a:ext>
            </a:extLst>
          </p:cNvPr>
          <p:cNvSpPr txBox="1"/>
          <p:nvPr/>
        </p:nvSpPr>
        <p:spPr>
          <a:xfrm>
            <a:off x="7109460" y="4315103"/>
            <a:ext cx="2506177" cy="369332"/>
          </a:xfrm>
          <a:prstGeom prst="rect">
            <a:avLst/>
          </a:prstGeom>
          <a:noFill/>
        </p:spPr>
        <p:txBody>
          <a:bodyPr wrap="square">
            <a:spAutoFit/>
          </a:bodyPr>
          <a:lstStyle/>
          <a:p>
            <a:r>
              <a:rPr lang="en-US" b="1" i="0" dirty="0">
                <a:solidFill>
                  <a:srgbClr val="212121"/>
                </a:solidFill>
                <a:effectLst/>
                <a:latin typeface="Times New Roman" panose="02020603050405020304" pitchFamily="18" charset="0"/>
                <a:cs typeface="Times New Roman" panose="02020603050405020304" pitchFamily="18" charset="0"/>
              </a:rPr>
              <a:t>0.71900826446281</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74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52D18-289B-467E-071C-0F8A45024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6D2E79-0FE4-BF21-91BB-ED94F5CD9D67}"/>
              </a:ext>
            </a:extLst>
          </p:cNvPr>
          <p:cNvSpPr>
            <a:spLocks noGrp="1"/>
          </p:cNvSpPr>
          <p:nvPr>
            <p:ph type="ctrTitle"/>
          </p:nvPr>
        </p:nvSpPr>
        <p:spPr>
          <a:xfrm>
            <a:off x="2021305" y="598508"/>
            <a:ext cx="6641432" cy="693667"/>
          </a:xfrm>
        </p:spPr>
        <p:txBody>
          <a:bodyPr vert="horz" lIns="91440" tIns="45720" rIns="91440" bIns="45720" rtlCol="0" anchor="t">
            <a:normAutofit/>
          </a:bodyP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Decision Tree Classifier</a:t>
            </a:r>
          </a:p>
        </p:txBody>
      </p:sp>
      <p:sp>
        <p:nvSpPr>
          <p:cNvPr id="5" name="Title 1">
            <a:extLst>
              <a:ext uri="{FF2B5EF4-FFF2-40B4-BE49-F238E27FC236}">
                <a16:creationId xmlns:a16="http://schemas.microsoft.com/office/drawing/2014/main" id="{164B45D4-F9DA-BFBD-6F8D-7CDEFC97FE50}"/>
              </a:ext>
            </a:extLst>
          </p:cNvPr>
          <p:cNvSpPr txBox="1">
            <a:spLocks/>
          </p:cNvSpPr>
          <p:nvPr/>
        </p:nvSpPr>
        <p:spPr>
          <a:xfrm>
            <a:off x="2847767" y="547052"/>
            <a:ext cx="4988507" cy="6936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11" name="Title 1">
            <a:extLst>
              <a:ext uri="{FF2B5EF4-FFF2-40B4-BE49-F238E27FC236}">
                <a16:creationId xmlns:a16="http://schemas.microsoft.com/office/drawing/2014/main" id="{10E9F25C-B7C6-6305-1576-FE4143EC6A8A}"/>
              </a:ext>
            </a:extLst>
          </p:cNvPr>
          <p:cNvSpPr txBox="1">
            <a:spLocks/>
          </p:cNvSpPr>
          <p:nvPr/>
        </p:nvSpPr>
        <p:spPr>
          <a:xfrm>
            <a:off x="1751799" y="3694260"/>
            <a:ext cx="3679894" cy="6013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Accuracy value</a:t>
            </a:r>
          </a:p>
        </p:txBody>
      </p:sp>
      <p:sp>
        <p:nvSpPr>
          <p:cNvPr id="4" name="TextBox 3">
            <a:extLst>
              <a:ext uri="{FF2B5EF4-FFF2-40B4-BE49-F238E27FC236}">
                <a16:creationId xmlns:a16="http://schemas.microsoft.com/office/drawing/2014/main" id="{C56C6761-E157-426C-AF64-89C7269CBFBF}"/>
              </a:ext>
            </a:extLst>
          </p:cNvPr>
          <p:cNvSpPr txBox="1"/>
          <p:nvPr/>
        </p:nvSpPr>
        <p:spPr>
          <a:xfrm>
            <a:off x="1578543" y="4376849"/>
            <a:ext cx="4017271" cy="400110"/>
          </a:xfrm>
          <a:prstGeom prst="rect">
            <a:avLst/>
          </a:prstGeom>
          <a:noFill/>
        </p:spPr>
        <p:txBody>
          <a:bodyPr wrap="square">
            <a:spAutoFit/>
          </a:bodyPr>
          <a:lstStyle/>
          <a:p>
            <a:r>
              <a:rPr lang="en-US" sz="2000" b="1" i="0" dirty="0">
                <a:solidFill>
                  <a:srgbClr val="212121"/>
                </a:solidFill>
                <a:effectLst/>
                <a:latin typeface="Times New Roman" panose="02020603050405020304" pitchFamily="18" charset="0"/>
                <a:cs typeface="Times New Roman" panose="02020603050405020304" pitchFamily="18" charset="0"/>
              </a:rPr>
              <a:t>0.999483337638853</a:t>
            </a:r>
            <a:endParaRPr lang="en-IN" sz="2000" b="1"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476F5356-4633-95AB-C7A6-4B6AB3F629C3}"/>
              </a:ext>
            </a:extLst>
          </p:cNvPr>
          <p:cNvSpPr txBox="1">
            <a:spLocks/>
          </p:cNvSpPr>
          <p:nvPr/>
        </p:nvSpPr>
        <p:spPr>
          <a:xfrm>
            <a:off x="1107491" y="1292175"/>
            <a:ext cx="10322507" cy="1732980"/>
          </a:xfrm>
          <a:prstGeom prst="rect">
            <a:avLst/>
          </a:prstGeom>
        </p:spPr>
        <p:txBody>
          <a:bodyPr vert="horz" lIns="91440" tIns="45720" rIns="91440" bIns="45720" rtlCol="0" anchor="t">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p>
        </p:txBody>
      </p:sp>
      <p:sp>
        <p:nvSpPr>
          <p:cNvPr id="17" name="Title 1">
            <a:extLst>
              <a:ext uri="{FF2B5EF4-FFF2-40B4-BE49-F238E27FC236}">
                <a16:creationId xmlns:a16="http://schemas.microsoft.com/office/drawing/2014/main" id="{EFF72402-D3FE-CCAA-056B-9CCFFDA5B251}"/>
              </a:ext>
            </a:extLst>
          </p:cNvPr>
          <p:cNvSpPr txBox="1">
            <a:spLocks/>
          </p:cNvSpPr>
          <p:nvPr/>
        </p:nvSpPr>
        <p:spPr>
          <a:xfrm>
            <a:off x="7218947" y="3694260"/>
            <a:ext cx="3089545" cy="6013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Accuracy value</a:t>
            </a:r>
          </a:p>
        </p:txBody>
      </p:sp>
      <p:sp>
        <p:nvSpPr>
          <p:cNvPr id="6" name="TextBox 5">
            <a:extLst>
              <a:ext uri="{FF2B5EF4-FFF2-40B4-BE49-F238E27FC236}">
                <a16:creationId xmlns:a16="http://schemas.microsoft.com/office/drawing/2014/main" id="{FBF20528-797C-3A9C-4DF3-188AAC923D02}"/>
              </a:ext>
            </a:extLst>
          </p:cNvPr>
          <p:cNvSpPr txBox="1"/>
          <p:nvPr/>
        </p:nvSpPr>
        <p:spPr>
          <a:xfrm>
            <a:off x="673768" y="1493767"/>
            <a:ext cx="9904396"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Decision trees are a powerful tool for financial sentiment analysis due to their interpretability, ability to handle categorical data, and capacity to capture non-linear relationships. They can provide insights into the most influential factors affecting sentiment and are generally efficient to train and make predictions. However, overfitting can be a concern, especially with large datasets. By addressing this limitation through techniques like pruning, decision trees can offer a valuable approach for analyzing financial sentiment.</a:t>
            </a:r>
          </a:p>
        </p:txBody>
      </p:sp>
      <p:sp>
        <p:nvSpPr>
          <p:cNvPr id="8" name="TextBox 7">
            <a:extLst>
              <a:ext uri="{FF2B5EF4-FFF2-40B4-BE49-F238E27FC236}">
                <a16:creationId xmlns:a16="http://schemas.microsoft.com/office/drawing/2014/main" id="{569936E7-81AE-A4C0-907E-645D5636DE86}"/>
              </a:ext>
            </a:extLst>
          </p:cNvPr>
          <p:cNvSpPr txBox="1"/>
          <p:nvPr/>
        </p:nvSpPr>
        <p:spPr>
          <a:xfrm>
            <a:off x="7139539" y="4398506"/>
            <a:ext cx="6097604" cy="369332"/>
          </a:xfrm>
          <a:prstGeom prst="rect">
            <a:avLst/>
          </a:prstGeom>
          <a:noFill/>
        </p:spPr>
        <p:txBody>
          <a:bodyPr wrap="square">
            <a:spAutoFit/>
          </a:bodyPr>
          <a:lstStyle/>
          <a:p>
            <a:r>
              <a:rPr lang="en-US" b="1" i="0" dirty="0">
                <a:solidFill>
                  <a:srgbClr val="212121"/>
                </a:solidFill>
                <a:effectLst/>
                <a:latin typeface="Times New Roman" panose="02020603050405020304" pitchFamily="18" charset="0"/>
                <a:cs typeface="Times New Roman" panose="02020603050405020304" pitchFamily="18" charset="0"/>
              </a:rPr>
              <a:t>0.6952479338842975</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15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81ED6-6BD2-1D42-18F9-74E92391EF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FEEF1-B5EE-AA2D-DC54-CA946E0CE6EE}"/>
              </a:ext>
            </a:extLst>
          </p:cNvPr>
          <p:cNvSpPr>
            <a:spLocks noGrp="1"/>
          </p:cNvSpPr>
          <p:nvPr>
            <p:ph type="ctrTitle"/>
          </p:nvPr>
        </p:nvSpPr>
        <p:spPr>
          <a:xfrm>
            <a:off x="1171028" y="673666"/>
            <a:ext cx="8136601" cy="693667"/>
          </a:xfrm>
        </p:spPr>
        <p:txBody>
          <a:bodyPr vert="horz" lIns="91440" tIns="45720" rIns="91440" bIns="45720" rtlCol="0" anchor="t">
            <a:normAutofit/>
          </a:bodyP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Random Forest Classifier</a:t>
            </a:r>
          </a:p>
        </p:txBody>
      </p:sp>
      <p:sp>
        <p:nvSpPr>
          <p:cNvPr id="5" name="Title 1">
            <a:extLst>
              <a:ext uri="{FF2B5EF4-FFF2-40B4-BE49-F238E27FC236}">
                <a16:creationId xmlns:a16="http://schemas.microsoft.com/office/drawing/2014/main" id="{08E7041A-75AB-5B4D-C590-7E8ED4B3DB75}"/>
              </a:ext>
            </a:extLst>
          </p:cNvPr>
          <p:cNvSpPr txBox="1">
            <a:spLocks/>
          </p:cNvSpPr>
          <p:nvPr/>
        </p:nvSpPr>
        <p:spPr>
          <a:xfrm>
            <a:off x="900579" y="1507967"/>
            <a:ext cx="9124751" cy="2191741"/>
          </a:xfrm>
          <a:prstGeom prst="rect">
            <a:avLst/>
          </a:prstGeom>
        </p:spPr>
        <p:txBody>
          <a:bodyPr vert="horz" lIns="91440" tIns="45720" rIns="91440" bIns="45720" rtlCol="0" anchor="t">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Times New Roman" panose="02020603050405020304" pitchFamily="18" charset="0"/>
                <a:cs typeface="Times New Roman" panose="02020603050405020304" pitchFamily="18" charset="0"/>
              </a:rPr>
              <a:t>Random forests are a powerful ensemble method for financial sentiment analysis, offering improved accuracy and reduced overfitting compared to individual decision trees. They can effectively handle large datasets and provide insights into the most influential factors affecting sentiment</a:t>
            </a:r>
            <a:r>
              <a:rPr lang="en-US" sz="2000" dirty="0"/>
              <a:t>.</a:t>
            </a:r>
          </a:p>
        </p:txBody>
      </p:sp>
      <p:sp>
        <p:nvSpPr>
          <p:cNvPr id="10" name="TextBox 9">
            <a:extLst>
              <a:ext uri="{FF2B5EF4-FFF2-40B4-BE49-F238E27FC236}">
                <a16:creationId xmlns:a16="http://schemas.microsoft.com/office/drawing/2014/main" id="{57991C3A-803C-FAF9-0054-CEE1D85EC86F}"/>
              </a:ext>
            </a:extLst>
          </p:cNvPr>
          <p:cNvSpPr txBox="1"/>
          <p:nvPr/>
        </p:nvSpPr>
        <p:spPr>
          <a:xfrm>
            <a:off x="2425566" y="4570921"/>
            <a:ext cx="2959234" cy="400110"/>
          </a:xfrm>
          <a:prstGeom prst="rect">
            <a:avLst/>
          </a:prstGeom>
          <a:noFill/>
        </p:spPr>
        <p:txBody>
          <a:bodyPr wrap="square">
            <a:spAutoFit/>
          </a:bodyPr>
          <a:lstStyle/>
          <a:p>
            <a:r>
              <a:rPr lang="en-US" sz="2000" b="1" i="0" dirty="0">
                <a:solidFill>
                  <a:srgbClr val="212121"/>
                </a:solidFill>
                <a:effectLst/>
                <a:latin typeface="Times New Roman" panose="02020603050405020304" pitchFamily="18" charset="0"/>
                <a:cs typeface="Times New Roman" panose="02020603050405020304" pitchFamily="18" charset="0"/>
              </a:rPr>
              <a:t>0.999483337638853</a:t>
            </a:r>
            <a:endParaRPr lang="en-IN" sz="2000" b="1"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3AA1DCED-E4C9-81FE-5A5B-58A740A49D3E}"/>
              </a:ext>
            </a:extLst>
          </p:cNvPr>
          <p:cNvSpPr txBox="1">
            <a:spLocks/>
          </p:cNvSpPr>
          <p:nvPr/>
        </p:nvSpPr>
        <p:spPr>
          <a:xfrm>
            <a:off x="2745217" y="3894957"/>
            <a:ext cx="2717738" cy="6013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Accuracy value</a:t>
            </a:r>
          </a:p>
        </p:txBody>
      </p:sp>
      <p:sp>
        <p:nvSpPr>
          <p:cNvPr id="6" name="Title 1">
            <a:extLst>
              <a:ext uri="{FF2B5EF4-FFF2-40B4-BE49-F238E27FC236}">
                <a16:creationId xmlns:a16="http://schemas.microsoft.com/office/drawing/2014/main" id="{6A4C0E23-1BD7-53B3-3498-EE3BD67D321B}"/>
              </a:ext>
            </a:extLst>
          </p:cNvPr>
          <p:cNvSpPr txBox="1">
            <a:spLocks/>
          </p:cNvSpPr>
          <p:nvPr/>
        </p:nvSpPr>
        <p:spPr>
          <a:xfrm>
            <a:off x="7218947" y="3894957"/>
            <a:ext cx="3066101" cy="6013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Accuracy value</a:t>
            </a:r>
          </a:p>
        </p:txBody>
      </p:sp>
      <p:sp>
        <p:nvSpPr>
          <p:cNvPr id="16" name="TextBox 15">
            <a:extLst>
              <a:ext uri="{FF2B5EF4-FFF2-40B4-BE49-F238E27FC236}">
                <a16:creationId xmlns:a16="http://schemas.microsoft.com/office/drawing/2014/main" id="{E30CE90B-7749-4B87-EF81-EBCC398B8E5F}"/>
              </a:ext>
            </a:extLst>
          </p:cNvPr>
          <p:cNvSpPr txBox="1"/>
          <p:nvPr/>
        </p:nvSpPr>
        <p:spPr>
          <a:xfrm>
            <a:off x="7141946" y="4601699"/>
            <a:ext cx="2840320" cy="369332"/>
          </a:xfrm>
          <a:prstGeom prst="rect">
            <a:avLst/>
          </a:prstGeom>
          <a:noFill/>
        </p:spPr>
        <p:txBody>
          <a:bodyPr wrap="square">
            <a:spAutoFit/>
          </a:bodyPr>
          <a:lstStyle/>
          <a:p>
            <a:r>
              <a:rPr lang="en-US" b="1" i="0" dirty="0">
                <a:solidFill>
                  <a:srgbClr val="212121"/>
                </a:solidFill>
                <a:effectLst/>
                <a:latin typeface="Times New Roman" panose="02020603050405020304" pitchFamily="18" charset="0"/>
                <a:cs typeface="Times New Roman" panose="02020603050405020304" pitchFamily="18" charset="0"/>
              </a:rPr>
              <a:t>o</a:t>
            </a:r>
            <a:r>
              <a:rPr lang="en-US" b="1" i="0" dirty="0">
                <a:solidFill>
                  <a:srgbClr val="212121"/>
                </a:solidFill>
                <a:effectLst/>
                <a:latin typeface="Courier New" panose="02070309020205020404" pitchFamily="49" charset="0"/>
              </a:rPr>
              <a:t>.</a:t>
            </a:r>
            <a:r>
              <a:rPr lang="en-US" b="1" i="0" dirty="0">
                <a:solidFill>
                  <a:srgbClr val="212121"/>
                </a:solidFill>
                <a:effectLst/>
                <a:latin typeface="Times New Roman" panose="02020603050405020304" pitchFamily="18" charset="0"/>
                <a:cs typeface="Times New Roman" panose="02020603050405020304" pitchFamily="18" charset="0"/>
              </a:rPr>
              <a:t>7262396694214877</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14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8B839-01CF-1A2E-A8C5-CEED6D5AE2E4}"/>
              </a:ext>
            </a:extLst>
          </p:cNvPr>
          <p:cNvSpPr>
            <a:spLocks noGrp="1"/>
          </p:cNvSpPr>
          <p:nvPr>
            <p:ph idx="1"/>
          </p:nvPr>
        </p:nvSpPr>
        <p:spPr>
          <a:xfrm>
            <a:off x="1990099" y="1981008"/>
            <a:ext cx="8596668" cy="3502325"/>
          </a:xfrm>
        </p:spPr>
        <p:txBody>
          <a:bodyPr>
            <a:normAutofit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Understanding the Dataset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Analytics and Visualization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Model Training and Validation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Flask deployment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Future Enhancements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Challenges and Learning</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4DA24956-5FE9-BB53-89F9-E610D8AA4600}"/>
              </a:ext>
            </a:extLst>
          </p:cNvPr>
          <p:cNvSpPr txBox="1"/>
          <p:nvPr/>
        </p:nvSpPr>
        <p:spPr>
          <a:xfrm>
            <a:off x="4483579" y="186269"/>
            <a:ext cx="6103188" cy="523220"/>
          </a:xfrm>
          <a:prstGeom prst="rect">
            <a:avLst/>
          </a:prstGeom>
          <a:noFill/>
        </p:spPr>
        <p:txBody>
          <a:bodyPr wrap="square">
            <a:spAutoFit/>
          </a:bodyPr>
          <a:lstStyle/>
          <a:p>
            <a:r>
              <a:rPr lang="en-US" sz="2800" dirty="0">
                <a:effectLst/>
                <a:latin typeface="Times New Roman" panose="02020603050405020304" pitchFamily="18" charset="0"/>
                <a:cs typeface="Times New Roman" panose="02020603050405020304" pitchFamily="18" charset="0"/>
              </a:rPr>
              <a:t>Table of contents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623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6EFB9-6D70-6D87-8D07-8D2CE4E5A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116B4-297D-EB2F-2C61-4DB354228A05}"/>
              </a:ext>
            </a:extLst>
          </p:cNvPr>
          <p:cNvSpPr>
            <a:spLocks noGrp="1"/>
          </p:cNvSpPr>
          <p:nvPr>
            <p:ph type="ctrTitle"/>
          </p:nvPr>
        </p:nvSpPr>
        <p:spPr>
          <a:xfrm>
            <a:off x="6607834" y="2247179"/>
            <a:ext cx="2924355" cy="4006972"/>
          </a:xfrm>
        </p:spPr>
        <p:txBody>
          <a:bodyPr vert="horz" lIns="91440" tIns="45720" rIns="91440" bIns="45720" rtlCol="0" anchor="t">
            <a:normAutofit/>
          </a:bodyPr>
          <a:lstStyle/>
          <a:p>
            <a:pPr algn="just"/>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simple sentiment analysis tool. Users input text into the provided field, and the tool analyzes the sentiment expressed in the text. In the  the input text "the company faces severe crisis and losses" is analyzed, and the tool correctly identifies the sentiment as "Negative</a:t>
            </a:r>
            <a:r>
              <a:rPr lang="en-US" sz="1050" dirty="0"/>
              <a:t>."</a:t>
            </a:r>
            <a:endParaRPr lang="en-US" sz="3200" dirty="0"/>
          </a:p>
        </p:txBody>
      </p:sp>
      <p:sp>
        <p:nvSpPr>
          <p:cNvPr id="5" name="Title 1">
            <a:extLst>
              <a:ext uri="{FF2B5EF4-FFF2-40B4-BE49-F238E27FC236}">
                <a16:creationId xmlns:a16="http://schemas.microsoft.com/office/drawing/2014/main" id="{0E770B9F-1939-564F-E290-C1904B3A2776}"/>
              </a:ext>
            </a:extLst>
          </p:cNvPr>
          <p:cNvSpPr txBox="1">
            <a:spLocks/>
          </p:cNvSpPr>
          <p:nvPr/>
        </p:nvSpPr>
        <p:spPr>
          <a:xfrm>
            <a:off x="1107493" y="800100"/>
            <a:ext cx="4988507" cy="6936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pic>
        <p:nvPicPr>
          <p:cNvPr id="11" name="Picture 10">
            <a:extLst>
              <a:ext uri="{FF2B5EF4-FFF2-40B4-BE49-F238E27FC236}">
                <a16:creationId xmlns:a16="http://schemas.microsoft.com/office/drawing/2014/main" id="{8F3005AA-F0ED-4215-3A9B-05A712E208ED}"/>
              </a:ext>
            </a:extLst>
          </p:cNvPr>
          <p:cNvPicPr>
            <a:picLocks noChangeAspect="1"/>
          </p:cNvPicPr>
          <p:nvPr/>
        </p:nvPicPr>
        <p:blipFill>
          <a:blip r:embed="rId2"/>
          <a:stretch>
            <a:fillRect/>
          </a:stretch>
        </p:blipFill>
        <p:spPr>
          <a:xfrm>
            <a:off x="825229" y="1268083"/>
            <a:ext cx="5270772" cy="2160917"/>
          </a:xfrm>
          <a:prstGeom prst="rect">
            <a:avLst/>
          </a:prstGeom>
        </p:spPr>
      </p:pic>
      <p:pic>
        <p:nvPicPr>
          <p:cNvPr id="15" name="Picture 14">
            <a:extLst>
              <a:ext uri="{FF2B5EF4-FFF2-40B4-BE49-F238E27FC236}">
                <a16:creationId xmlns:a16="http://schemas.microsoft.com/office/drawing/2014/main" id="{384AAC31-F9A7-A3E9-4AA6-E03A10E0B6EA}"/>
              </a:ext>
            </a:extLst>
          </p:cNvPr>
          <p:cNvPicPr>
            <a:picLocks noChangeAspect="1"/>
          </p:cNvPicPr>
          <p:nvPr/>
        </p:nvPicPr>
        <p:blipFill>
          <a:blip r:embed="rId3"/>
          <a:stretch>
            <a:fillRect/>
          </a:stretch>
        </p:blipFill>
        <p:spPr>
          <a:xfrm>
            <a:off x="825229" y="3731787"/>
            <a:ext cx="5453670" cy="2904186"/>
          </a:xfrm>
          <a:prstGeom prst="rect">
            <a:avLst/>
          </a:prstGeom>
        </p:spPr>
      </p:pic>
      <p:sp>
        <p:nvSpPr>
          <p:cNvPr id="19" name="TextBox 18">
            <a:extLst>
              <a:ext uri="{FF2B5EF4-FFF2-40B4-BE49-F238E27FC236}">
                <a16:creationId xmlns:a16="http://schemas.microsoft.com/office/drawing/2014/main" id="{0A02C4C6-DB79-A9E1-4616-C9C0CD7F92CA}"/>
              </a:ext>
            </a:extLst>
          </p:cNvPr>
          <p:cNvSpPr txBox="1"/>
          <p:nvPr/>
        </p:nvSpPr>
        <p:spPr>
          <a:xfrm>
            <a:off x="4330459" y="381443"/>
            <a:ext cx="3795571"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Flask</a:t>
            </a: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deployment</a:t>
            </a:r>
          </a:p>
        </p:txBody>
      </p:sp>
    </p:spTree>
    <p:extLst>
      <p:ext uri="{BB962C8B-B14F-4D97-AF65-F5344CB8AC3E}">
        <p14:creationId xmlns:p14="http://schemas.microsoft.com/office/powerpoint/2010/main" val="240838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6E401-9797-10C0-6DA1-074E31F77E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D86D3A-E884-84B1-B273-2121FDBF59EE}"/>
              </a:ext>
            </a:extLst>
          </p:cNvPr>
          <p:cNvSpPr/>
          <p:nvPr/>
        </p:nvSpPr>
        <p:spPr>
          <a:xfrm>
            <a:off x="4706576" y="100120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sp>
        <p:nvSpPr>
          <p:cNvPr id="13" name="TextBox 12">
            <a:extLst>
              <a:ext uri="{FF2B5EF4-FFF2-40B4-BE49-F238E27FC236}">
                <a16:creationId xmlns:a16="http://schemas.microsoft.com/office/drawing/2014/main" id="{30065ED0-647D-4743-A8C8-3486C63100BA}"/>
              </a:ext>
            </a:extLst>
          </p:cNvPr>
          <p:cNvSpPr txBox="1"/>
          <p:nvPr/>
        </p:nvSpPr>
        <p:spPr>
          <a:xfrm>
            <a:off x="687391" y="1684596"/>
            <a:ext cx="9265131" cy="4524315"/>
          </a:xfrm>
          <a:prstGeom prst="rect">
            <a:avLst/>
          </a:prstGeom>
          <a:noFill/>
        </p:spPr>
        <p:txBody>
          <a:bodyPr wrap="square">
            <a:spAutoFit/>
          </a:bodyPr>
          <a:lstStyle/>
          <a:p>
            <a:pPr marL="342900" indent="-342900" algn="just">
              <a:buAutoNum type="arabicPeriod"/>
            </a:pPr>
            <a:r>
              <a:rPr lang="en-US" b="1" dirty="0">
                <a:latin typeface="Times New Roman" panose="02020603050405020304" pitchFamily="18" charset="0"/>
                <a:cs typeface="Times New Roman" panose="02020603050405020304" pitchFamily="18" charset="0"/>
              </a:rPr>
              <a:t>Incorporate contextual understanding:</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Leverage advanced NLP techniques like named entity recognition and sentiment analysis to capture nuances in financial language.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 factors like time-series analysis to account for temporal dependencies in financial news and social media discussions.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the accuracy and reliability of sentiment predictions by understanding the context of statements.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Explore deep learning models:</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 with deep learning architectures like RNNs and LSTMs to capture long-term dependencies in text.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 transformer-based models like BERT or GPT-3 for more sophisticated language understanding and generation tasks.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Achieve higher accuracy in sentiment prediction by leveraging the power of deep learning.</a:t>
            </a:r>
          </a:p>
        </p:txBody>
      </p:sp>
      <p:sp>
        <p:nvSpPr>
          <p:cNvPr id="5" name="TextBox 4">
            <a:extLst>
              <a:ext uri="{FF2B5EF4-FFF2-40B4-BE49-F238E27FC236}">
                <a16:creationId xmlns:a16="http://schemas.microsoft.com/office/drawing/2014/main" id="{091368D5-26E0-44BB-7854-C9A7129B61EC}"/>
              </a:ext>
            </a:extLst>
          </p:cNvPr>
          <p:cNvSpPr txBox="1"/>
          <p:nvPr/>
        </p:nvSpPr>
        <p:spPr>
          <a:xfrm>
            <a:off x="1654982" y="640497"/>
            <a:ext cx="7523524" cy="584775"/>
          </a:xfrm>
          <a:prstGeom prst="rect">
            <a:avLst/>
          </a:prstGeom>
          <a:noFill/>
        </p:spPr>
        <p:txBody>
          <a:bodyPr wrap="square">
            <a:spAutoFit/>
          </a:bodyPr>
          <a:lstStyle/>
          <a:p>
            <a:pPr algn="ctr"/>
            <a:r>
              <a:rPr lang="en-IN" sz="3200" dirty="0">
                <a:latin typeface="Times New Roman" panose="02020603050405020304" pitchFamily="18" charset="0"/>
                <a:cs typeface="Times New Roman" panose="02020603050405020304" pitchFamily="18" charset="0"/>
              </a:rPr>
              <a:t>Future</a:t>
            </a:r>
            <a:r>
              <a:rPr lang="en-IN" sz="3200" dirty="0">
                <a:latin typeface="+mj-lt"/>
              </a:rPr>
              <a:t> </a:t>
            </a:r>
            <a:r>
              <a:rPr lang="en-IN" sz="3200" dirty="0">
                <a:latin typeface="Times New Roman" panose="02020603050405020304" pitchFamily="18" charset="0"/>
                <a:cs typeface="Times New Roman" panose="02020603050405020304" pitchFamily="18" charset="0"/>
              </a:rPr>
              <a:t>Enhancements</a:t>
            </a:r>
          </a:p>
        </p:txBody>
      </p:sp>
    </p:spTree>
    <p:extLst>
      <p:ext uri="{BB962C8B-B14F-4D97-AF65-F5344CB8AC3E}">
        <p14:creationId xmlns:p14="http://schemas.microsoft.com/office/powerpoint/2010/main" val="399614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49A74-80CD-0FB0-FB08-A6067FB030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378E05-7801-9ABF-160F-E9C40B24FC50}"/>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sp>
        <p:nvSpPr>
          <p:cNvPr id="7" name="TextBox 6">
            <a:extLst>
              <a:ext uri="{FF2B5EF4-FFF2-40B4-BE49-F238E27FC236}">
                <a16:creationId xmlns:a16="http://schemas.microsoft.com/office/drawing/2014/main" id="{A82A17A9-F3B8-E87F-EC1A-7DD96B22CE0C}"/>
              </a:ext>
            </a:extLst>
          </p:cNvPr>
          <p:cNvSpPr txBox="1"/>
          <p:nvPr/>
        </p:nvSpPr>
        <p:spPr>
          <a:xfrm>
            <a:off x="687388" y="1588478"/>
            <a:ext cx="9525015" cy="3416320"/>
          </a:xfrm>
          <a:prstGeom prst="rect">
            <a:avLst/>
          </a:prstGeom>
          <a:noFill/>
        </p:spPr>
        <p:txBody>
          <a:bodyPr wrap="square" rtlCol="0">
            <a:spAutoFit/>
          </a:bodyPr>
          <a:lstStyle/>
          <a:p>
            <a:pPr marL="342900" indent="-342900" algn="just">
              <a:buAutoNum type="arabicPeriod"/>
            </a:pPr>
            <a:r>
              <a:rPr lang="en-US" b="1" dirty="0">
                <a:latin typeface="Times New Roman" panose="02020603050405020304" pitchFamily="18" charset="0"/>
                <a:cs typeface="Times New Roman" panose="02020603050405020304" pitchFamily="18" charset="0"/>
              </a:rPr>
              <a:t>Data Quality and Noise:</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Financial data can be noisy, inconsistent, and subject to biases.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Preprocessing techniques like data cleaning and normalization are crucial to improve data quality.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Addressing biases in the data is essential for accurate sentiment analysis.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Subjectivity and Contextual Understanding:</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Sentiment can be subjective and context-dependent.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Incorporating contextual information can help models better understand sentiment.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advanced NLP techniques can improve the model's ability to capture nuances in language.</a:t>
            </a:r>
          </a:p>
          <a:p>
            <a:endParaRPr lang="en-IN" dirty="0"/>
          </a:p>
        </p:txBody>
      </p:sp>
      <p:sp>
        <p:nvSpPr>
          <p:cNvPr id="5" name="TextBox 4">
            <a:extLst>
              <a:ext uri="{FF2B5EF4-FFF2-40B4-BE49-F238E27FC236}">
                <a16:creationId xmlns:a16="http://schemas.microsoft.com/office/drawing/2014/main" id="{1E8D467F-BAAB-F4F7-0C8A-12765641C727}"/>
              </a:ext>
            </a:extLst>
          </p:cNvPr>
          <p:cNvSpPr txBox="1"/>
          <p:nvPr/>
        </p:nvSpPr>
        <p:spPr>
          <a:xfrm>
            <a:off x="2068183" y="589722"/>
            <a:ext cx="6103188" cy="584775"/>
          </a:xfrm>
          <a:prstGeom prst="rect">
            <a:avLst/>
          </a:prstGeom>
          <a:noFill/>
        </p:spPr>
        <p:txBody>
          <a:bodyPr wrap="square">
            <a:spAutoFit/>
          </a:bodyPr>
          <a:lstStyle/>
          <a:p>
            <a:pPr algn="ctr"/>
            <a:r>
              <a:rPr lang="en-IN" sz="3200" dirty="0">
                <a:latin typeface="Times New Roman" panose="02020603050405020304" pitchFamily="18" charset="0"/>
                <a:cs typeface="Times New Roman" panose="02020603050405020304" pitchFamily="18" charset="0"/>
              </a:rPr>
              <a:t>Challenges and Learning</a:t>
            </a:r>
          </a:p>
        </p:txBody>
      </p:sp>
    </p:spTree>
    <p:extLst>
      <p:ext uri="{BB962C8B-B14F-4D97-AF65-F5344CB8AC3E}">
        <p14:creationId xmlns:p14="http://schemas.microsoft.com/office/powerpoint/2010/main" val="1707979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0FFCB-5C02-4B6A-DFEB-6B3629AFFF4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DC58A50-8780-574F-0B0A-6EF49609EF52}"/>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sp>
        <p:nvSpPr>
          <p:cNvPr id="8" name="TextBox 7">
            <a:extLst>
              <a:ext uri="{FF2B5EF4-FFF2-40B4-BE49-F238E27FC236}">
                <a16:creationId xmlns:a16="http://schemas.microsoft.com/office/drawing/2014/main" id="{EC7DC636-C819-5B8B-5C64-141ECDEA2ED7}"/>
              </a:ext>
            </a:extLst>
          </p:cNvPr>
          <p:cNvSpPr txBox="1"/>
          <p:nvPr/>
        </p:nvSpPr>
        <p:spPr>
          <a:xfrm>
            <a:off x="687389" y="1841991"/>
            <a:ext cx="9001455" cy="317009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sentiment analysis using machine learning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significantly improve decision-making in the financial domain.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models can provide valuable insights into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 sentiment, investor behavior, and potential risk factors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analyzing textual data.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takeaways include the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high-quality data, effectiveness of machine learning algorithms, value of incorporating contextual information, and need for continuous improvement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research should focus 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developing advanced NLP techniques, exploring deep learning models, addressing ethical considerations, and integrating sentiment analysis with other financial technologies.</a:t>
            </a:r>
          </a:p>
        </p:txBody>
      </p:sp>
      <p:sp>
        <p:nvSpPr>
          <p:cNvPr id="5" name="TextBox 4">
            <a:extLst>
              <a:ext uri="{FF2B5EF4-FFF2-40B4-BE49-F238E27FC236}">
                <a16:creationId xmlns:a16="http://schemas.microsoft.com/office/drawing/2014/main" id="{73F7E399-2364-93D3-7FCA-A40A5DB37BF4}"/>
              </a:ext>
            </a:extLst>
          </p:cNvPr>
          <p:cNvSpPr txBox="1"/>
          <p:nvPr/>
        </p:nvSpPr>
        <p:spPr>
          <a:xfrm>
            <a:off x="2200814" y="405056"/>
            <a:ext cx="6103188" cy="584775"/>
          </a:xfrm>
          <a:prstGeom prst="rect">
            <a:avLst/>
          </a:prstGeom>
          <a:noFill/>
        </p:spPr>
        <p:txBody>
          <a:bodyPr wrap="square">
            <a:spAutoFit/>
          </a:bodyPr>
          <a:lstStyle/>
          <a:p>
            <a:pPr algn="ctr"/>
            <a:r>
              <a:rPr lang="en-IN" sz="3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88523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9D31-E099-4894-AC82-4780F48E8E93}"/>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dirty="0">
                <a:solidFill>
                  <a:schemeClr val="tx2">
                    <a:lumMod val="75000"/>
                  </a:schemeClr>
                </a:solidFill>
              </a:rPr>
              <a:t>Thank you</a:t>
            </a:r>
          </a:p>
        </p:txBody>
      </p:sp>
    </p:spTree>
    <p:extLst>
      <p:ext uri="{BB962C8B-B14F-4D97-AF65-F5344CB8AC3E}">
        <p14:creationId xmlns:p14="http://schemas.microsoft.com/office/powerpoint/2010/main" val="303167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696E-3935-4B39-87A5-677EF747D5FB}"/>
              </a:ext>
            </a:extLst>
          </p:cNvPr>
          <p:cNvSpPr>
            <a:spLocks noGrp="1"/>
          </p:cNvSpPr>
          <p:nvPr>
            <p:ph type="ctrTitle"/>
          </p:nvPr>
        </p:nvSpPr>
        <p:spPr>
          <a:xfrm>
            <a:off x="2087174" y="384048"/>
            <a:ext cx="6798034" cy="923331"/>
          </a:xfrm>
        </p:spPr>
        <p:txBody>
          <a:bodyPr vert="horz" lIns="91440" tIns="45720" rIns="91440" bIns="45720" rtlCol="0" anchor="t">
            <a:normAutofit/>
          </a:bodyP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p:txBody>
      </p:sp>
      <p:sp>
        <p:nvSpPr>
          <p:cNvPr id="4" name="Rectangle 3">
            <a:extLst>
              <a:ext uri="{FF2B5EF4-FFF2-40B4-BE49-F238E27FC236}">
                <a16:creationId xmlns:a16="http://schemas.microsoft.com/office/drawing/2014/main" id="{4BD8D488-F711-4EE0-8F1D-08CAEA59DD34}"/>
              </a:ext>
            </a:extLst>
          </p:cNvPr>
          <p:cNvSpPr/>
          <p:nvPr/>
        </p:nvSpPr>
        <p:spPr>
          <a:xfrm>
            <a:off x="4706578" y="589722"/>
            <a:ext cx="6798033" cy="5321500"/>
          </a:xfrm>
          <a:prstGeom prst="rect">
            <a:avLst/>
          </a:prstGeom>
        </p:spPr>
        <p:txBody>
          <a:bodyPr vert="horz" lIns="91440" tIns="45720" rIns="91440" bIns="45720" rtlCol="0" anchor="ctr">
            <a:normAutofit/>
          </a:bodyPr>
          <a:lstStyle/>
          <a:p>
            <a:pPr>
              <a:spcBef>
                <a:spcPts val="1000"/>
              </a:spcBef>
              <a:buClr>
                <a:schemeClr val="accent1"/>
              </a:buClr>
            </a:pPr>
            <a:endParaRPr lang="en-US" sz="4000" dirty="0">
              <a:solidFill>
                <a:schemeClr val="tx1">
                  <a:lumMod val="75000"/>
                  <a:lumOff val="25000"/>
                </a:schemeClr>
              </a:solidFill>
              <a:latin typeface="Bahnschrift Light Condensed" panose="020B0502040204020203" pitchFamily="34" charset="0"/>
            </a:endParaRPr>
          </a:p>
        </p:txBody>
      </p:sp>
      <p:sp>
        <p:nvSpPr>
          <p:cNvPr id="10" name="TextBox 9">
            <a:extLst>
              <a:ext uri="{FF2B5EF4-FFF2-40B4-BE49-F238E27FC236}">
                <a16:creationId xmlns:a16="http://schemas.microsoft.com/office/drawing/2014/main" id="{AC560164-0C47-12D9-BF21-E6904910D6F9}"/>
              </a:ext>
            </a:extLst>
          </p:cNvPr>
          <p:cNvSpPr txBox="1"/>
          <p:nvPr/>
        </p:nvSpPr>
        <p:spPr>
          <a:xfrm>
            <a:off x="677241" y="1418964"/>
            <a:ext cx="9617900" cy="2862322"/>
          </a:xfrm>
          <a:prstGeom prst="rect">
            <a:avLst/>
          </a:prstGeom>
          <a:noFill/>
        </p:spPr>
        <p:txBody>
          <a:bodyPr wrap="square">
            <a:spAutoFit/>
          </a:bodyPr>
          <a:lstStyle/>
          <a:p>
            <a:endParaRPr lang="en-US" b="1" dirty="0"/>
          </a:p>
          <a:p>
            <a:endParaRPr lang="en-US" b="1" dirty="0"/>
          </a:p>
          <a:p>
            <a:endParaRPr lang="en-US" b="1" dirty="0"/>
          </a:p>
          <a:p>
            <a:endParaRPr lang="en-US" b="1" dirty="0"/>
          </a:p>
          <a:p>
            <a:r>
              <a:rPr lang="en-US" dirty="0">
                <a:latin typeface="Times New Roman" panose="02020603050405020304" pitchFamily="18" charset="0"/>
                <a:cs typeface="Times New Roman" panose="02020603050405020304" pitchFamily="18" charset="0"/>
              </a:rPr>
              <a:t>How can we accurately predict the direction of stock price movement by analyzing the sentiment expressed in financial news articles, social media posts, and other textual data?</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Can we accurately assess the impact of corporate announcements, such as earnings reports or mergers, on stock prices by analyzing the sentiment expressed in related news and social media discussions?</a:t>
            </a:r>
          </a:p>
        </p:txBody>
      </p:sp>
    </p:spTree>
    <p:extLst>
      <p:ext uri="{BB962C8B-B14F-4D97-AF65-F5344CB8AC3E}">
        <p14:creationId xmlns:p14="http://schemas.microsoft.com/office/powerpoint/2010/main" val="380607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696E-3935-4B39-87A5-677EF747D5FB}"/>
              </a:ext>
            </a:extLst>
          </p:cNvPr>
          <p:cNvSpPr>
            <a:spLocks noGrp="1"/>
          </p:cNvSpPr>
          <p:nvPr>
            <p:ph type="ctrTitle"/>
          </p:nvPr>
        </p:nvSpPr>
        <p:spPr>
          <a:xfrm>
            <a:off x="2277373" y="420625"/>
            <a:ext cx="5434641" cy="493775"/>
          </a:xfrm>
        </p:spPr>
        <p:txBody>
          <a:bodyPr vert="horz" lIns="91440" tIns="45720" rIns="91440" bIns="45720" rtlCol="0" anchor="t">
            <a:normAutofit fontScale="90000"/>
          </a:bodyPr>
          <a:lstStyle/>
          <a:p>
            <a:pPr algn="just"/>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br>
              <a:rPr lang="en-US" sz="3200" dirty="0">
                <a:solidFill>
                  <a:schemeClr val="bg1"/>
                </a:solidFill>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BD8D488-F711-4EE0-8F1D-08CAEA59DD34}"/>
              </a:ext>
            </a:extLst>
          </p:cNvPr>
          <p:cNvSpPr/>
          <p:nvPr/>
        </p:nvSpPr>
        <p:spPr>
          <a:xfrm>
            <a:off x="660400" y="1813455"/>
            <a:ext cx="8968021" cy="3577480"/>
          </a:xfrm>
          <a:prstGeom prst="rect">
            <a:avLst/>
          </a:prstGeom>
        </p:spPr>
        <p:txBody>
          <a:bodyPr vert="horz" lIns="91440" tIns="45720" rIns="91440" bIns="45720" rtlCol="0" anchor="ctr">
            <a:noAutofit/>
          </a:bodyPr>
          <a:lstStyle/>
          <a:p>
            <a:pPr marL="457200" indent="-457200" algn="just">
              <a:lnSpc>
                <a:spcPct val="107000"/>
              </a:lnSpc>
              <a:spcAft>
                <a:spcPts val="80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project focuses on analyzing financial sentiment to assist the company in making informed investment decisions. </a:t>
            </a:r>
          </a:p>
          <a:p>
            <a:pPr marL="457200" indent="-457200" algn="just">
              <a:lnSpc>
                <a:spcPct val="107000"/>
              </a:lnSpc>
              <a:spcAft>
                <a:spcPts val="80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Sentiment analysis in finance is crucial as it helps to assess market emotions, influencing stock price movements and financial stability. </a:t>
            </a:r>
          </a:p>
          <a:p>
            <a:pPr marL="457200" indent="-457200" algn="just">
              <a:lnSpc>
                <a:spcPct val="107000"/>
              </a:lnSpc>
              <a:spcAft>
                <a:spcPts val="80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will develop a machine learning-based model to analyze news articles.</a:t>
            </a:r>
          </a:p>
          <a:p>
            <a:pPr marL="457200" indent="-457200" algn="just">
              <a:lnSpc>
                <a:spcPct val="107000"/>
              </a:lnSpc>
              <a:spcAft>
                <a:spcPts val="80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goal is to classify market sentiment as positive, negative, or neutral, providing valuable insights for strategic financial decision-making</a:t>
            </a:r>
            <a:r>
              <a:rPr lang="en-US" sz="2000" kern="100" dirty="0">
                <a:effectLst/>
                <a:ea typeface="Calibri" panose="020F0502020204030204" pitchFamily="34" charset="0"/>
                <a:cs typeface="Arial" panose="020B0604020202020204" pitchFamily="34" charset="0"/>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79836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ABB69-C56F-4A18-1E55-F0B3C1B3DB9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CBB099-31FA-5048-745D-FB1F3A65BC4A}"/>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pic>
        <p:nvPicPr>
          <p:cNvPr id="6" name="Picture 5">
            <a:extLst>
              <a:ext uri="{FF2B5EF4-FFF2-40B4-BE49-F238E27FC236}">
                <a16:creationId xmlns:a16="http://schemas.microsoft.com/office/drawing/2014/main" id="{C300095C-01CD-B10D-7B42-F60FB1369DA8}"/>
              </a:ext>
            </a:extLst>
          </p:cNvPr>
          <p:cNvPicPr>
            <a:picLocks noChangeAspect="1"/>
          </p:cNvPicPr>
          <p:nvPr/>
        </p:nvPicPr>
        <p:blipFill>
          <a:blip r:embed="rId2"/>
          <a:stretch>
            <a:fillRect/>
          </a:stretch>
        </p:blipFill>
        <p:spPr>
          <a:xfrm>
            <a:off x="576072" y="2101490"/>
            <a:ext cx="3652633" cy="3983467"/>
          </a:xfrm>
          <a:prstGeom prst="rect">
            <a:avLst/>
          </a:prstGeom>
        </p:spPr>
      </p:pic>
      <p:sp>
        <p:nvSpPr>
          <p:cNvPr id="11" name="TextBox 10">
            <a:extLst>
              <a:ext uri="{FF2B5EF4-FFF2-40B4-BE49-F238E27FC236}">
                <a16:creationId xmlns:a16="http://schemas.microsoft.com/office/drawing/2014/main" id="{0386B0DF-D8EE-DFF0-9C7C-95EEAD93BD69}"/>
              </a:ext>
            </a:extLst>
          </p:cNvPr>
          <p:cNvSpPr txBox="1"/>
          <p:nvPr/>
        </p:nvSpPr>
        <p:spPr>
          <a:xfrm>
            <a:off x="4416552" y="2724912"/>
            <a:ext cx="5431004" cy="2585323"/>
          </a:xfrm>
          <a:prstGeom prst="rect">
            <a:avLst/>
          </a:prstGeom>
          <a:noFill/>
        </p:spPr>
        <p:txBody>
          <a:bodyPr wrap="square">
            <a:spAutoFit/>
          </a:bodyPr>
          <a:lstStyle/>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The Dataset contains </a:t>
            </a:r>
            <a:r>
              <a:rPr lang="en-IN" sz="1800" b="1" dirty="0">
                <a:latin typeface="Times New Roman" panose="02020603050405020304" pitchFamily="18" charset="0"/>
                <a:cs typeface="Times New Roman" panose="02020603050405020304" pitchFamily="18" charset="0"/>
              </a:rPr>
              <a:t>2 features, Sentiment</a:t>
            </a:r>
            <a:r>
              <a:rPr lang="en-IN" sz="1800" dirty="0">
                <a:latin typeface="Times New Roman" panose="02020603050405020304" pitchFamily="18" charset="0"/>
                <a:cs typeface="Times New Roman" panose="02020603050405020304" pitchFamily="18" charset="0"/>
              </a:rPr>
              <a:t> and </a:t>
            </a:r>
            <a:r>
              <a:rPr lang="en-IN" sz="1800" b="1" dirty="0">
                <a:latin typeface="Times New Roman" panose="02020603050405020304" pitchFamily="18" charset="0"/>
                <a:cs typeface="Times New Roman" panose="02020603050405020304" pitchFamily="18" charset="0"/>
              </a:rPr>
              <a:t>Text and a </a:t>
            </a:r>
            <a:r>
              <a:rPr lang="en-IN" sz="1800" dirty="0">
                <a:latin typeface="Times New Roman" panose="02020603050405020304" pitchFamily="18" charset="0"/>
                <a:cs typeface="Times New Roman" panose="02020603050405020304" pitchFamily="18" charset="0"/>
              </a:rPr>
              <a:t>total of </a:t>
            </a:r>
            <a:r>
              <a:rPr lang="en-IN" sz="1800" b="1" dirty="0">
                <a:latin typeface="Times New Roman" panose="02020603050405020304" pitchFamily="18" charset="0"/>
                <a:cs typeface="Times New Roman" panose="02020603050405020304" pitchFamily="18" charset="0"/>
              </a:rPr>
              <a:t>4845 rows </a:t>
            </a:r>
            <a:r>
              <a:rPr lang="en-IN" sz="1800" dirty="0">
                <a:latin typeface="Times New Roman" panose="02020603050405020304" pitchFamily="18" charset="0"/>
                <a:cs typeface="Times New Roman" panose="02020603050405020304" pitchFamily="18" charset="0"/>
              </a:rPr>
              <a:t>of data</a:t>
            </a:r>
          </a:p>
          <a:p>
            <a:pPr marL="457200" indent="-457200">
              <a:buFont typeface="+mj-lt"/>
              <a:buAutoNum type="arabicPeriod"/>
            </a:pP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Text</a:t>
            </a:r>
            <a:r>
              <a:rPr lang="en-US" sz="1800" dirty="0">
                <a:latin typeface="Times New Roman" panose="02020603050405020304" pitchFamily="18" charset="0"/>
                <a:cs typeface="Times New Roman" panose="02020603050405020304" pitchFamily="18" charset="0"/>
              </a:rPr>
              <a:t> column contains the </a:t>
            </a:r>
            <a:r>
              <a:rPr lang="en-US" sz="1800" b="1" dirty="0">
                <a:latin typeface="Times New Roman" panose="02020603050405020304" pitchFamily="18" charset="0"/>
                <a:cs typeface="Times New Roman" panose="02020603050405020304" pitchFamily="18" charset="0"/>
              </a:rPr>
              <a:t>actual text content </a:t>
            </a:r>
            <a:r>
              <a:rPr lang="en-US" sz="1800" dirty="0">
                <a:latin typeface="Times New Roman" panose="02020603050405020304" pitchFamily="18" charset="0"/>
                <a:cs typeface="Times New Roman" panose="02020603050405020304" pitchFamily="18" charset="0"/>
              </a:rPr>
              <a:t>that is being analyzed for sentiment.</a:t>
            </a: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18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Based on the </a:t>
            </a:r>
            <a:r>
              <a:rPr lang="en-IN" sz="1800" b="1" dirty="0">
                <a:latin typeface="Times New Roman" panose="02020603050405020304" pitchFamily="18" charset="0"/>
                <a:cs typeface="Times New Roman" panose="02020603050405020304" pitchFamily="18" charset="0"/>
              </a:rPr>
              <a:t>type of Text </a:t>
            </a:r>
            <a:r>
              <a:rPr lang="en-IN" sz="1800" dirty="0">
                <a:latin typeface="Times New Roman" panose="02020603050405020304" pitchFamily="18" charset="0"/>
                <a:cs typeface="Times New Roman" panose="02020603050405020304" pitchFamily="18" charset="0"/>
              </a:rPr>
              <a:t>the Sentiment is classified into 3 Categories –</a:t>
            </a:r>
            <a:r>
              <a:rPr lang="en-IN" sz="1800" b="1" dirty="0">
                <a:latin typeface="Times New Roman" panose="02020603050405020304" pitchFamily="18" charset="0"/>
                <a:cs typeface="Times New Roman" panose="02020603050405020304" pitchFamily="18" charset="0"/>
              </a:rPr>
              <a:t> Positive, Neutral, and Negative </a:t>
            </a:r>
          </a:p>
        </p:txBody>
      </p:sp>
      <p:sp>
        <p:nvSpPr>
          <p:cNvPr id="5" name="TextBox 4">
            <a:extLst>
              <a:ext uri="{FF2B5EF4-FFF2-40B4-BE49-F238E27FC236}">
                <a16:creationId xmlns:a16="http://schemas.microsoft.com/office/drawing/2014/main" id="{B082D409-4453-5F04-5A99-E5B8E00B7F83}"/>
              </a:ext>
            </a:extLst>
          </p:cNvPr>
          <p:cNvSpPr txBox="1"/>
          <p:nvPr/>
        </p:nvSpPr>
        <p:spPr>
          <a:xfrm>
            <a:off x="1656272" y="405056"/>
            <a:ext cx="6998178" cy="584775"/>
          </a:xfrm>
          <a:prstGeom prst="rect">
            <a:avLst/>
          </a:prstGeom>
          <a:noFill/>
        </p:spPr>
        <p:txBody>
          <a:bodyPr wrap="square">
            <a:spAutoFit/>
          </a:bodyPr>
          <a:lstStyle/>
          <a:p>
            <a:pPr algn="ctr"/>
            <a:r>
              <a:rPr lang="en-IN" sz="3200" dirty="0">
                <a:latin typeface="Times New Roman" panose="02020603050405020304" pitchFamily="18" charset="0"/>
                <a:cs typeface="Times New Roman" panose="02020603050405020304" pitchFamily="18" charset="0"/>
              </a:rPr>
              <a:t>Understanding the Dataset</a:t>
            </a:r>
          </a:p>
        </p:txBody>
      </p:sp>
    </p:spTree>
    <p:extLst>
      <p:ext uri="{BB962C8B-B14F-4D97-AF65-F5344CB8AC3E}">
        <p14:creationId xmlns:p14="http://schemas.microsoft.com/office/powerpoint/2010/main" val="266528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ABB69-C56F-4A18-1E55-F0B3C1B3DB9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CBB099-31FA-5048-745D-FB1F3A65BC4A}"/>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sp>
        <p:nvSpPr>
          <p:cNvPr id="8" name="TextBox 7">
            <a:extLst>
              <a:ext uri="{FF2B5EF4-FFF2-40B4-BE49-F238E27FC236}">
                <a16:creationId xmlns:a16="http://schemas.microsoft.com/office/drawing/2014/main" id="{ED92EF44-5013-76A5-6D2C-4BE43B5C224F}"/>
              </a:ext>
            </a:extLst>
          </p:cNvPr>
          <p:cNvSpPr txBox="1"/>
          <p:nvPr/>
        </p:nvSpPr>
        <p:spPr>
          <a:xfrm>
            <a:off x="839789" y="1268984"/>
            <a:ext cx="8700451" cy="4524315"/>
          </a:xfrm>
          <a:prstGeom prst="rect">
            <a:avLst/>
          </a:prstGeom>
          <a:noFill/>
        </p:spPr>
        <p:txBody>
          <a:bodyPr wrap="square">
            <a:spAutoFit/>
          </a:bodyPr>
          <a:lstStyle/>
          <a:p>
            <a:pPr algn="just"/>
            <a:r>
              <a:rPr lang="en-IN" sz="1800" b="1" u="sng" dirty="0">
                <a:latin typeface="Times New Roman" panose="02020603050405020304" pitchFamily="18" charset="0"/>
                <a:cs typeface="Times New Roman" panose="02020603050405020304" pitchFamily="18" charset="0"/>
              </a:rPr>
              <a:t>Sentiment Classification: </a:t>
            </a:r>
          </a:p>
          <a:p>
            <a:pPr algn="just"/>
            <a:r>
              <a:rPr lang="en-US" sz="1800" dirty="0">
                <a:latin typeface="Times New Roman" panose="02020603050405020304" pitchFamily="18" charset="0"/>
                <a:cs typeface="Times New Roman" panose="02020603050405020304" pitchFamily="18" charset="0"/>
              </a:rPr>
              <a:t>In our analysis of the dataset, we understood that sentiment is classified into three main categories based on the presence of specific words and phrases in the text:</a:t>
            </a:r>
          </a:p>
          <a:p>
            <a:pPr algn="just"/>
            <a:endParaRPr lang="en-IN" sz="1800" b="1" dirty="0">
              <a:latin typeface="Times New Roman" panose="02020603050405020304" pitchFamily="18" charset="0"/>
              <a:cs typeface="Times New Roman" panose="02020603050405020304" pitchFamily="18" charset="0"/>
            </a:endParaRPr>
          </a:p>
          <a:p>
            <a:pPr marL="457200" indent="-457200" algn="just">
              <a:buAutoNum type="arabicPeriod"/>
            </a:pPr>
            <a:r>
              <a:rPr lang="en-IN" sz="1800" b="1" dirty="0">
                <a:latin typeface="Times New Roman" panose="02020603050405020304" pitchFamily="18" charset="0"/>
                <a:cs typeface="Times New Roman" panose="02020603050405020304" pitchFamily="18" charset="0"/>
              </a:rPr>
              <a:t>Positive :</a:t>
            </a:r>
          </a:p>
          <a:p>
            <a:pPr algn="just"/>
            <a:r>
              <a:rPr lang="en-IN" sz="1800" dirty="0">
                <a:latin typeface="Times New Roman" panose="02020603050405020304" pitchFamily="18" charset="0"/>
                <a:cs typeface="Times New Roman" panose="02020603050405020304" pitchFamily="18" charset="0"/>
              </a:rPr>
              <a:t>The text containing words such as </a:t>
            </a:r>
            <a:r>
              <a:rPr lang="en-US" sz="1800" b="1" dirty="0">
                <a:latin typeface="Times New Roman" panose="02020603050405020304" pitchFamily="18" charset="0"/>
                <a:cs typeface="Times New Roman" panose="02020603050405020304" pitchFamily="18" charset="0"/>
              </a:rPr>
              <a:t>“increase”, “growth”,  “successful” and "well-received” etc.… </a:t>
            </a:r>
            <a:r>
              <a:rPr lang="en-US" sz="1800" dirty="0">
                <a:latin typeface="Times New Roman" panose="02020603050405020304" pitchFamily="18" charset="0"/>
                <a:cs typeface="Times New Roman" panose="02020603050405020304" pitchFamily="18" charset="0"/>
              </a:rPr>
              <a:t>are classified as positive. These words indicate favorable outcomes.</a:t>
            </a: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2. Neutral :</a:t>
            </a:r>
          </a:p>
          <a:p>
            <a:pPr algn="just"/>
            <a:r>
              <a:rPr lang="en-IN" sz="1800" dirty="0">
                <a:latin typeface="Times New Roman" panose="02020603050405020304" pitchFamily="18" charset="0"/>
                <a:cs typeface="Times New Roman" panose="02020603050405020304" pitchFamily="18" charset="0"/>
              </a:rPr>
              <a:t>The text containing words such as </a:t>
            </a:r>
            <a:r>
              <a:rPr lang="en-US" sz="1800" b="1" dirty="0">
                <a:latin typeface="Times New Roman" panose="02020603050405020304" pitchFamily="18" charset="0"/>
                <a:cs typeface="Times New Roman" panose="02020603050405020304" pitchFamily="18" charset="0"/>
              </a:rPr>
              <a:t>"planning”, "proposed" and "reported" etc.… </a:t>
            </a:r>
            <a:r>
              <a:rPr lang="en-US" sz="1800" dirty="0">
                <a:latin typeface="Times New Roman" panose="02020603050405020304" pitchFamily="18" charset="0"/>
                <a:cs typeface="Times New Roman" panose="02020603050405020304" pitchFamily="18" charset="0"/>
              </a:rPr>
              <a:t>are classified as neutral. These words don’t indicate favorable/unfavorable outcomes strongly.</a:t>
            </a: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3. Negative :</a:t>
            </a:r>
          </a:p>
          <a:p>
            <a:pPr algn="just"/>
            <a:r>
              <a:rPr lang="en-IN" sz="1600" kern="1200" dirty="0">
                <a:solidFill>
                  <a:srgbClr val="000000"/>
                </a:solidFill>
                <a:effectLst/>
                <a:latin typeface="Times New Roman" panose="02020603050405020304" pitchFamily="18" charset="0"/>
                <a:cs typeface="Times New Roman" panose="02020603050405020304" pitchFamily="18" charset="0"/>
              </a:rPr>
              <a:t>The text containing words such as </a:t>
            </a:r>
            <a:r>
              <a:rPr lang="en-US" b="1" dirty="0">
                <a:latin typeface="Times New Roman" panose="02020603050405020304" pitchFamily="18" charset="0"/>
                <a:cs typeface="Times New Roman" panose="02020603050405020304" pitchFamily="18" charset="0"/>
              </a:rPr>
              <a:t>"decline“, "loss“, "layoff“ and  "decrease"</a:t>
            </a:r>
            <a:r>
              <a:rPr lang="en-US" sz="1600" b="1" kern="1200" dirty="0">
                <a:solidFill>
                  <a:srgbClr val="000000"/>
                </a:solidFill>
                <a:effectLst/>
                <a:latin typeface="Times New Roman" panose="02020603050405020304" pitchFamily="18" charset="0"/>
                <a:cs typeface="Times New Roman" panose="02020603050405020304" pitchFamily="18" charset="0"/>
              </a:rPr>
              <a:t> etc.… </a:t>
            </a:r>
            <a:r>
              <a:rPr lang="en-US" sz="1600" kern="1200" dirty="0">
                <a:solidFill>
                  <a:srgbClr val="000000"/>
                </a:solidFill>
                <a:effectLst/>
                <a:latin typeface="Times New Roman" panose="02020603050405020304" pitchFamily="18" charset="0"/>
                <a:cs typeface="Times New Roman" panose="02020603050405020304" pitchFamily="18" charset="0"/>
              </a:rPr>
              <a:t>are classified as negative. </a:t>
            </a:r>
            <a:r>
              <a:rPr lang="en-US" sz="1800" dirty="0">
                <a:latin typeface="Times New Roman" panose="02020603050405020304" pitchFamily="18" charset="0"/>
                <a:cs typeface="Times New Roman" panose="02020603050405020304" pitchFamily="18" charset="0"/>
              </a:rPr>
              <a:t>These words indicate unfavorable outcomes.</a:t>
            </a:r>
            <a:endParaRPr lang="en-US" sz="1800" dirty="0">
              <a:effectLst/>
              <a:latin typeface="Times New Roman" panose="02020603050405020304" pitchFamily="18" charset="0"/>
              <a:cs typeface="Times New Roman" panose="02020603050405020304" pitchFamily="18" charset="0"/>
            </a:endParaRPr>
          </a:p>
          <a:p>
            <a:pPr algn="just"/>
            <a:endParaRPr lang="en-IN" sz="1800" b="1" dirty="0">
              <a:cs typeface="Arial" panose="020B0604020202020204" pitchFamily="34" charset="0"/>
            </a:endParaRPr>
          </a:p>
        </p:txBody>
      </p:sp>
    </p:spTree>
    <p:extLst>
      <p:ext uri="{BB962C8B-B14F-4D97-AF65-F5344CB8AC3E}">
        <p14:creationId xmlns:p14="http://schemas.microsoft.com/office/powerpoint/2010/main" val="337835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ABB69-C56F-4A18-1E55-F0B3C1B3DB9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CBB099-31FA-5048-745D-FB1F3A65BC4A}"/>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sp>
        <p:nvSpPr>
          <p:cNvPr id="2" name="TextBox 1">
            <a:extLst>
              <a:ext uri="{FF2B5EF4-FFF2-40B4-BE49-F238E27FC236}">
                <a16:creationId xmlns:a16="http://schemas.microsoft.com/office/drawing/2014/main" id="{3CEFB385-58D3-8FEE-1E1D-1567A8E3DAFE}"/>
              </a:ext>
            </a:extLst>
          </p:cNvPr>
          <p:cNvSpPr txBox="1"/>
          <p:nvPr/>
        </p:nvSpPr>
        <p:spPr>
          <a:xfrm>
            <a:off x="980597" y="2648483"/>
            <a:ext cx="4376408" cy="1938992"/>
          </a:xfrm>
          <a:prstGeom prst="rect">
            <a:avLst/>
          </a:prstGeom>
          <a:noFill/>
        </p:spPr>
        <p:txBody>
          <a:bodyPr wrap="square" rtlCol="0">
            <a:spAutoFit/>
          </a:bodyPr>
          <a:lstStyle/>
          <a:p>
            <a:endParaRPr lang="en-IN" sz="2400" dirty="0">
              <a:cs typeface="Arial" panose="020B0604020202020204" pitchFamily="34"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Handling null Values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Cleaning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EDA</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Algorithm</a:t>
            </a:r>
            <a:r>
              <a:rPr lang="en-IN" sz="2400" dirty="0">
                <a:latin typeface="Times New Roman" panose="02020603050405020304" pitchFamily="18" charset="0"/>
                <a:cs typeface="Arial" panose="020B0604020202020204" pitchFamily="34" charset="0"/>
              </a:rPr>
              <a:t>s</a:t>
            </a:r>
            <a:endParaRPr lang="en-IN" sz="2400" dirty="0">
              <a:cs typeface="Arial" panose="020B0604020202020204" pitchFamily="34" charset="0"/>
            </a:endParaRPr>
          </a:p>
        </p:txBody>
      </p:sp>
      <p:sp>
        <p:nvSpPr>
          <p:cNvPr id="6" name="TextBox 5">
            <a:extLst>
              <a:ext uri="{FF2B5EF4-FFF2-40B4-BE49-F238E27FC236}">
                <a16:creationId xmlns:a16="http://schemas.microsoft.com/office/drawing/2014/main" id="{61B62CD5-F2E4-2CE2-5A34-B1F1A9BE722D}"/>
              </a:ext>
            </a:extLst>
          </p:cNvPr>
          <p:cNvSpPr txBox="1"/>
          <p:nvPr/>
        </p:nvSpPr>
        <p:spPr>
          <a:xfrm>
            <a:off x="2002406" y="1249771"/>
            <a:ext cx="6103188" cy="584775"/>
          </a:xfrm>
          <a:prstGeom prst="rect">
            <a:avLst/>
          </a:prstGeom>
          <a:noFill/>
        </p:spPr>
        <p:txBody>
          <a:bodyPr wrap="square">
            <a:spAutoFit/>
          </a:bodyPr>
          <a:lstStyle/>
          <a:p>
            <a:pPr algn="ctr"/>
            <a:r>
              <a:rPr lang="en-IN" sz="3200" dirty="0">
                <a:latin typeface="Times New Roman" panose="02020603050405020304" pitchFamily="18" charset="0"/>
                <a:cs typeface="Times New Roman" panose="02020603050405020304" pitchFamily="18" charset="0"/>
              </a:rPr>
              <a:t>Data Analytics and Visualization</a:t>
            </a:r>
          </a:p>
        </p:txBody>
      </p:sp>
    </p:spTree>
    <p:extLst>
      <p:ext uri="{BB962C8B-B14F-4D97-AF65-F5344CB8AC3E}">
        <p14:creationId xmlns:p14="http://schemas.microsoft.com/office/powerpoint/2010/main" val="181994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501CD-2DA4-A90A-D2E9-DB7233F7D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43459-D18B-A002-095A-18A3B0EED295}"/>
              </a:ext>
            </a:extLst>
          </p:cNvPr>
          <p:cNvSpPr>
            <a:spLocks noGrp="1"/>
          </p:cNvSpPr>
          <p:nvPr>
            <p:ph type="ctrTitle"/>
          </p:nvPr>
        </p:nvSpPr>
        <p:spPr>
          <a:xfrm>
            <a:off x="2281187" y="393023"/>
            <a:ext cx="6429676" cy="742758"/>
          </a:xfrm>
        </p:spPr>
        <p:txBody>
          <a:bodyPr vert="horz" lIns="91440" tIns="45720" rIns="91440" bIns="45720" rtlCol="0" anchor="t">
            <a:normAutofit/>
          </a:bodyPr>
          <a:lstStyle/>
          <a:p>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EDA</a:t>
            </a:r>
            <a:r>
              <a:rPr lang="en-US" sz="3200" dirty="0">
                <a:solidFill>
                  <a:schemeClr val="tx1">
                    <a:lumMod val="95000"/>
                    <a:lumOff val="5000"/>
                  </a:schemeClr>
                </a:solidFill>
              </a:rPr>
              <a:t> (Exploratory Data Analysis) </a:t>
            </a:r>
          </a:p>
        </p:txBody>
      </p:sp>
      <p:pic>
        <p:nvPicPr>
          <p:cNvPr id="5" name="Picture 4">
            <a:extLst>
              <a:ext uri="{FF2B5EF4-FFF2-40B4-BE49-F238E27FC236}">
                <a16:creationId xmlns:a16="http://schemas.microsoft.com/office/drawing/2014/main" id="{2B2D6847-07AE-3CC3-9D53-3D0B925530FB}"/>
              </a:ext>
            </a:extLst>
          </p:cNvPr>
          <p:cNvPicPr>
            <a:picLocks noChangeAspect="1"/>
          </p:cNvPicPr>
          <p:nvPr/>
        </p:nvPicPr>
        <p:blipFill>
          <a:blip r:embed="rId2"/>
          <a:stretch>
            <a:fillRect/>
          </a:stretch>
        </p:blipFill>
        <p:spPr>
          <a:xfrm>
            <a:off x="1463040" y="920040"/>
            <a:ext cx="8306602" cy="3146000"/>
          </a:xfrm>
          <a:prstGeom prst="rect">
            <a:avLst/>
          </a:prstGeom>
        </p:spPr>
      </p:pic>
      <p:sp>
        <p:nvSpPr>
          <p:cNvPr id="23" name="TextBox 22">
            <a:extLst>
              <a:ext uri="{FF2B5EF4-FFF2-40B4-BE49-F238E27FC236}">
                <a16:creationId xmlns:a16="http://schemas.microsoft.com/office/drawing/2014/main" id="{281AD1BE-072C-EC8E-224E-6D37AFA05AAD}"/>
              </a:ext>
            </a:extLst>
          </p:cNvPr>
          <p:cNvSpPr txBox="1"/>
          <p:nvPr/>
        </p:nvSpPr>
        <p:spPr>
          <a:xfrm>
            <a:off x="760396" y="4568798"/>
            <a:ext cx="1005840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visualization shows the distribution of sentiment labels in the dataset.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majority of instances are classified as "neutral," indicating a lack of strong positive or   negative sentiment.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class imbalance, with fewer positive and negative instances, should be considered when training and evaluating machine learning models.</a:t>
            </a:r>
          </a:p>
        </p:txBody>
      </p:sp>
    </p:spTree>
    <p:extLst>
      <p:ext uri="{BB962C8B-B14F-4D97-AF65-F5344CB8AC3E}">
        <p14:creationId xmlns:p14="http://schemas.microsoft.com/office/powerpoint/2010/main" val="146495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50AA-1D7F-6E6C-62B6-61D042FDEC39}"/>
              </a:ext>
            </a:extLst>
          </p:cNvPr>
          <p:cNvSpPr>
            <a:spLocks noGrp="1"/>
          </p:cNvSpPr>
          <p:nvPr>
            <p:ph type="title"/>
          </p:nvPr>
        </p:nvSpPr>
        <p:spPr>
          <a:xfrm>
            <a:off x="3308774" y="577538"/>
            <a:ext cx="8596668" cy="1320800"/>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In this diagram shows how the </a:t>
            </a:r>
            <a:r>
              <a:rPr lang="en-IN" sz="2000" b="1" dirty="0">
                <a:solidFill>
                  <a:schemeClr val="tx1"/>
                </a:solidFill>
                <a:latin typeface="Times New Roman" panose="02020603050405020304" pitchFamily="18" charset="0"/>
                <a:cs typeface="Times New Roman" panose="02020603050405020304" pitchFamily="18" charset="0"/>
              </a:rPr>
              <a:t>sentiment</a:t>
            </a:r>
            <a:r>
              <a:rPr lang="en-IN" sz="2000" dirty="0">
                <a:solidFill>
                  <a:schemeClr val="tx1"/>
                </a:solidFill>
                <a:latin typeface="Times New Roman" panose="02020603050405020304" pitchFamily="18" charset="0"/>
                <a:cs typeface="Times New Roman" panose="02020603050405020304" pitchFamily="18" charset="0"/>
              </a:rPr>
              <a:t> is distributed</a:t>
            </a:r>
          </a:p>
        </p:txBody>
      </p:sp>
      <p:pic>
        <p:nvPicPr>
          <p:cNvPr id="5" name="Content Placeholder 4">
            <a:extLst>
              <a:ext uri="{FF2B5EF4-FFF2-40B4-BE49-F238E27FC236}">
                <a16:creationId xmlns:a16="http://schemas.microsoft.com/office/drawing/2014/main" id="{010E518B-6056-0ACE-C1DF-B95D2569D7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096" y="171138"/>
            <a:ext cx="2333625" cy="1950244"/>
          </a:xfrm>
        </p:spPr>
      </p:pic>
      <p:pic>
        <p:nvPicPr>
          <p:cNvPr id="7" name="Picture 6">
            <a:extLst>
              <a:ext uri="{FF2B5EF4-FFF2-40B4-BE49-F238E27FC236}">
                <a16:creationId xmlns:a16="http://schemas.microsoft.com/office/drawing/2014/main" id="{B44432AE-25D5-85A0-38BB-54F6951E4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96" y="2313854"/>
            <a:ext cx="2333625" cy="2230291"/>
          </a:xfrm>
          <a:prstGeom prst="rect">
            <a:avLst/>
          </a:prstGeom>
        </p:spPr>
      </p:pic>
      <p:pic>
        <p:nvPicPr>
          <p:cNvPr id="9" name="Picture 8">
            <a:extLst>
              <a:ext uri="{FF2B5EF4-FFF2-40B4-BE49-F238E27FC236}">
                <a16:creationId xmlns:a16="http://schemas.microsoft.com/office/drawing/2014/main" id="{97628615-E4D3-6637-D4D7-FA38A098F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096" y="4794562"/>
            <a:ext cx="2407800" cy="1758638"/>
          </a:xfrm>
          <a:prstGeom prst="rect">
            <a:avLst/>
          </a:prstGeom>
        </p:spPr>
      </p:pic>
      <p:sp>
        <p:nvSpPr>
          <p:cNvPr id="10" name="Title 1">
            <a:extLst>
              <a:ext uri="{FF2B5EF4-FFF2-40B4-BE49-F238E27FC236}">
                <a16:creationId xmlns:a16="http://schemas.microsoft.com/office/drawing/2014/main" id="{172550E7-E547-DC42-FE3A-1E7BADA14989}"/>
              </a:ext>
            </a:extLst>
          </p:cNvPr>
          <p:cNvSpPr txBox="1">
            <a:spLocks/>
          </p:cNvSpPr>
          <p:nvPr/>
        </p:nvSpPr>
        <p:spPr>
          <a:xfrm>
            <a:off x="3595332" y="260953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solidFill>
                  <a:schemeClr val="tx1"/>
                </a:solidFill>
                <a:latin typeface="Times New Roman" panose="02020603050405020304" pitchFamily="18" charset="0"/>
                <a:cs typeface="Times New Roman" panose="02020603050405020304" pitchFamily="18" charset="0"/>
              </a:rPr>
              <a:t>In this diagram shows </a:t>
            </a:r>
            <a:r>
              <a:rPr lang="en-IN" sz="2000" b="1" dirty="0">
                <a:solidFill>
                  <a:schemeClr val="tx1"/>
                </a:solidFill>
                <a:latin typeface="Times New Roman" panose="02020603050405020304" pitchFamily="18" charset="0"/>
                <a:cs typeface="Times New Roman" panose="02020603050405020304" pitchFamily="18" charset="0"/>
              </a:rPr>
              <a:t>Null Values </a:t>
            </a:r>
            <a:r>
              <a:rPr lang="en-IN" sz="2000" dirty="0">
                <a:solidFill>
                  <a:schemeClr val="tx1"/>
                </a:solidFill>
                <a:latin typeface="Times New Roman" panose="02020603050405020304" pitchFamily="18" charset="0"/>
                <a:cs typeface="Times New Roman" panose="02020603050405020304" pitchFamily="18" charset="0"/>
              </a:rPr>
              <a:t>Distribution of a Dataset </a:t>
            </a:r>
          </a:p>
          <a:p>
            <a:r>
              <a:rPr lang="en-IN" sz="2000" dirty="0">
                <a:solidFill>
                  <a:schemeClr val="tx1"/>
                </a:solidFill>
                <a:latin typeface="Times New Roman" panose="02020603050405020304" pitchFamily="18" charset="0"/>
                <a:cs typeface="Times New Roman" panose="02020603050405020304" pitchFamily="18" charset="0"/>
              </a:rPr>
              <a:t>There is </a:t>
            </a:r>
            <a:r>
              <a:rPr lang="en-IN" sz="2000" b="1" dirty="0">
                <a:solidFill>
                  <a:schemeClr val="tx1"/>
                </a:solidFill>
                <a:latin typeface="Times New Roman" panose="02020603050405020304" pitchFamily="18" charset="0"/>
                <a:cs typeface="Times New Roman" panose="02020603050405020304" pitchFamily="18" charset="0"/>
              </a:rPr>
              <a:t>NO NULL </a:t>
            </a:r>
            <a:r>
              <a:rPr lang="en-IN" sz="2000" dirty="0">
                <a:solidFill>
                  <a:schemeClr val="tx1"/>
                </a:solidFill>
                <a:latin typeface="Times New Roman" panose="02020603050405020304" pitchFamily="18" charset="0"/>
                <a:cs typeface="Times New Roman" panose="02020603050405020304" pitchFamily="18" charset="0"/>
              </a:rPr>
              <a:t>values in this Dataset</a:t>
            </a:r>
          </a:p>
        </p:txBody>
      </p:sp>
      <p:sp>
        <p:nvSpPr>
          <p:cNvPr id="11" name="Title 1">
            <a:extLst>
              <a:ext uri="{FF2B5EF4-FFF2-40B4-BE49-F238E27FC236}">
                <a16:creationId xmlns:a16="http://schemas.microsoft.com/office/drawing/2014/main" id="{035EC330-D51A-22BB-E32E-527968D7F25D}"/>
              </a:ext>
            </a:extLst>
          </p:cNvPr>
          <p:cNvSpPr txBox="1">
            <a:spLocks/>
          </p:cNvSpPr>
          <p:nvPr/>
        </p:nvSpPr>
        <p:spPr>
          <a:xfrm>
            <a:off x="3735494" y="5098738"/>
            <a:ext cx="518498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solidFill>
                  <a:schemeClr val="tx1"/>
                </a:solidFill>
                <a:latin typeface="Times New Roman" panose="02020603050405020304" pitchFamily="18" charset="0"/>
                <a:cs typeface="Times New Roman" panose="02020603050405020304" pitchFamily="18" charset="0"/>
              </a:rPr>
              <a:t>In this dataset we found out </a:t>
            </a:r>
            <a:r>
              <a:rPr lang="en-IN" sz="2000" b="1" dirty="0">
                <a:solidFill>
                  <a:schemeClr val="tx1"/>
                </a:solidFill>
                <a:latin typeface="Times New Roman" panose="02020603050405020304" pitchFamily="18" charset="0"/>
                <a:cs typeface="Times New Roman" panose="02020603050405020304" pitchFamily="18" charset="0"/>
              </a:rPr>
              <a:t>6 duplicate Values  </a:t>
            </a:r>
            <a:r>
              <a:rPr lang="en-IN" sz="2000" dirty="0">
                <a:solidFill>
                  <a:schemeClr val="tx1"/>
                </a:solidFill>
                <a:latin typeface="Times New Roman" panose="02020603050405020304" pitchFamily="18" charset="0"/>
                <a:cs typeface="Times New Roman" panose="02020603050405020304" pitchFamily="18" charset="0"/>
              </a:rPr>
              <a:t>we are dropped those duplicates</a:t>
            </a:r>
          </a:p>
        </p:txBody>
      </p:sp>
    </p:spTree>
    <p:extLst>
      <p:ext uri="{BB962C8B-B14F-4D97-AF65-F5344CB8AC3E}">
        <p14:creationId xmlns:p14="http://schemas.microsoft.com/office/powerpoint/2010/main" val="1439101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2158</TotalTime>
  <Words>1529</Words>
  <Application>Microsoft Office PowerPoint</Application>
  <PresentationFormat>Widescreen</PresentationFormat>
  <Paragraphs>146</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Bahnschrift Light Condensed</vt:lpstr>
      <vt:lpstr>Calibri</vt:lpstr>
      <vt:lpstr>Courier New</vt:lpstr>
      <vt:lpstr>Roboto</vt:lpstr>
      <vt:lpstr>Times New Roman</vt:lpstr>
      <vt:lpstr>Trebuchet MS</vt:lpstr>
      <vt:lpstr>Wingdings</vt:lpstr>
      <vt:lpstr>Wingdings 3</vt:lpstr>
      <vt:lpstr>Facet</vt:lpstr>
      <vt:lpstr>    Financial News Sentiment Analysis Using NLP &amp; Machine earning</vt:lpstr>
      <vt:lpstr>PowerPoint Presentation</vt:lpstr>
      <vt:lpstr>Problem Statement</vt:lpstr>
      <vt:lpstr>Introduction </vt:lpstr>
      <vt:lpstr>PowerPoint Presentation</vt:lpstr>
      <vt:lpstr>PowerPoint Presentation</vt:lpstr>
      <vt:lpstr>PowerPoint Presentation</vt:lpstr>
      <vt:lpstr>EDA (Exploratory Data Analysis) </vt:lpstr>
      <vt:lpstr>In this diagram shows how the sentiment is distributed</vt:lpstr>
      <vt:lpstr>Tokenization, Lemmatization, and Word Embedding</vt:lpstr>
      <vt:lpstr>The Most Frequently Repeated words in sentiment</vt:lpstr>
      <vt:lpstr>PowerPoint Presentation</vt:lpstr>
      <vt:lpstr>PowerPoint Presentation</vt:lpstr>
      <vt:lpstr>PowerPoint Presentation</vt:lpstr>
      <vt:lpstr>PowerPoint Presentation</vt:lpstr>
      <vt:lpstr>PowerPoint Presentation</vt:lpstr>
      <vt:lpstr>Logistic Regression</vt:lpstr>
      <vt:lpstr>Decision Tree Classifier</vt:lpstr>
      <vt:lpstr>Random Forest Classifier</vt:lpstr>
      <vt:lpstr>simple sentiment analysis tool. Users input text into the provided field, and the tool analyzes the sentiment expressed in the text. In the  the input text "the company faces severe crisis and losses" is analyzed, and the tool correctly identifies the sentiment as "Negative."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Classification of Action Recognition - AIML</dc:title>
  <dc:creator>Mallika Mahesh</dc:creator>
  <cp:lastModifiedBy>pradeep varma</cp:lastModifiedBy>
  <cp:revision>23</cp:revision>
  <dcterms:created xsi:type="dcterms:W3CDTF">2019-12-21T12:27:02Z</dcterms:created>
  <dcterms:modified xsi:type="dcterms:W3CDTF">2024-10-04T05:41:21Z</dcterms:modified>
</cp:coreProperties>
</file>