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62" r:id="rId3"/>
    <p:sldId id="256" r:id="rId4"/>
    <p:sldId id="276" r:id="rId5"/>
    <p:sldId id="274" r:id="rId6"/>
    <p:sldId id="275" r:id="rId7"/>
    <p:sldId id="264" r:id="rId8"/>
    <p:sldId id="257" r:id="rId9"/>
    <p:sldId id="258" r:id="rId10"/>
    <p:sldId id="260" r:id="rId11"/>
    <p:sldId id="261" r:id="rId12"/>
    <p:sldId id="273" r:id="rId13"/>
    <p:sldId id="272" r:id="rId14"/>
    <p:sldId id="269" r:id="rId15"/>
    <p:sldId id="270" r:id="rId16"/>
    <p:sldId id="26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cloud.illinois.edu/types-of-cloud-computing-private-public-and-hybrid-clouds/" TargetMode="External"/><Relationship Id="rId2" Type="http://schemas.openxmlformats.org/officeDocument/2006/relationships/hyperlink" Target="https://docs.microsoft.com/en-us/azure/architecture/reference-architectures/hybrid-networking/" TargetMode="External"/><Relationship Id="rId1" Type="http://schemas.openxmlformats.org/officeDocument/2006/relationships/slideLayout" Target="../slideLayouts/slideLayout2.xml"/><Relationship Id="rId4" Type="http://schemas.openxmlformats.org/officeDocument/2006/relationships/hyperlink" Target="https://kinsta.com/knowledgebase/google-cloud-data-center-location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BASICS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7449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391400" y="3112892"/>
            <a:ext cx="12192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On Premises</a:t>
            </a:r>
          </a:p>
          <a:p>
            <a:pPr algn="ctr"/>
            <a:r>
              <a:rPr lang="en-US" dirty="0"/>
              <a:t>(Client Side)</a:t>
            </a:r>
          </a:p>
          <a:p>
            <a:pPr algn="ctr"/>
            <a:endParaRPr lang="en-US" dirty="0"/>
          </a:p>
        </p:txBody>
      </p:sp>
      <p:sp>
        <p:nvSpPr>
          <p:cNvPr id="8" name="Cloud 7"/>
          <p:cNvSpPr/>
          <p:nvPr/>
        </p:nvSpPr>
        <p:spPr>
          <a:xfrm>
            <a:off x="3051463" y="2309330"/>
            <a:ext cx="3276600" cy="175606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Internet</a:t>
            </a:r>
            <a:endParaRPr lang="en-US" dirty="0"/>
          </a:p>
        </p:txBody>
      </p:sp>
      <p:sp>
        <p:nvSpPr>
          <p:cNvPr id="16" name="Lightning Bolt 15"/>
          <p:cNvSpPr/>
          <p:nvPr/>
        </p:nvSpPr>
        <p:spPr>
          <a:xfrm rot="10800000">
            <a:off x="6328063" y="2996087"/>
            <a:ext cx="1028700" cy="712869"/>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87927" y="235527"/>
            <a:ext cx="8603673" cy="1440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PAAS</a:t>
            </a:r>
            <a:endParaRPr lang="en-US" dirty="0"/>
          </a:p>
          <a:p>
            <a:pPr algn="ctr"/>
            <a:endParaRPr lang="en-US" dirty="0" smtClean="0"/>
          </a:p>
          <a:p>
            <a:pPr algn="ctr"/>
            <a:endParaRPr lang="en-US" dirty="0"/>
          </a:p>
          <a:p>
            <a:pPr algn="ctr"/>
            <a:endParaRPr lang="en-US" dirty="0" smtClean="0"/>
          </a:p>
          <a:p>
            <a:pPr algn="ctr"/>
            <a:endParaRPr lang="en-US" dirty="0" smtClean="0"/>
          </a:p>
        </p:txBody>
      </p:sp>
      <p:sp>
        <p:nvSpPr>
          <p:cNvPr id="18" name="Lightning Bolt 17"/>
          <p:cNvSpPr/>
          <p:nvPr/>
        </p:nvSpPr>
        <p:spPr>
          <a:xfrm>
            <a:off x="2705100" y="1676400"/>
            <a:ext cx="838200" cy="89362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616527" y="696190"/>
            <a:ext cx="1974273" cy="7516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Web Server Service</a:t>
            </a:r>
            <a:endParaRPr lang="en-US" dirty="0"/>
          </a:p>
        </p:txBody>
      </p:sp>
      <p:sp>
        <p:nvSpPr>
          <p:cNvPr id="9" name="Oval 8"/>
          <p:cNvSpPr/>
          <p:nvPr/>
        </p:nvSpPr>
        <p:spPr>
          <a:xfrm>
            <a:off x="3016826" y="692724"/>
            <a:ext cx="3383974" cy="7516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Programing Language Environment</a:t>
            </a:r>
            <a:endParaRPr lang="en-US" dirty="0"/>
          </a:p>
        </p:txBody>
      </p:sp>
      <p:sp>
        <p:nvSpPr>
          <p:cNvPr id="10" name="Oval 9"/>
          <p:cNvSpPr/>
          <p:nvPr/>
        </p:nvSpPr>
        <p:spPr>
          <a:xfrm>
            <a:off x="7010400" y="696190"/>
            <a:ext cx="1600200" cy="7516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Database Service</a:t>
            </a:r>
            <a:endParaRPr lang="en-US" dirty="0"/>
          </a:p>
        </p:txBody>
      </p:sp>
      <p:sp>
        <p:nvSpPr>
          <p:cNvPr id="11" name="TextBox 10"/>
          <p:cNvSpPr txBox="1"/>
          <p:nvPr/>
        </p:nvSpPr>
        <p:spPr>
          <a:xfrm>
            <a:off x="193963" y="2171700"/>
            <a:ext cx="2736273" cy="2031325"/>
          </a:xfrm>
          <a:prstGeom prst="rect">
            <a:avLst/>
          </a:prstGeom>
          <a:noFill/>
        </p:spPr>
        <p:txBody>
          <a:bodyPr wrap="square" rtlCol="0">
            <a:spAutoFit/>
          </a:bodyPr>
          <a:lstStyle/>
          <a:p>
            <a:pPr algn="ctr"/>
            <a:r>
              <a:rPr lang="en-US" sz="1400" b="1" dirty="0" smtClean="0"/>
              <a:t>Important Points</a:t>
            </a:r>
          </a:p>
          <a:p>
            <a:pPr marL="285750" indent="-285750">
              <a:buFont typeface="Arial" pitchFamily="34" charset="0"/>
              <a:buChar char="•"/>
            </a:pPr>
            <a:r>
              <a:rPr lang="en-US" sz="1400" dirty="0" smtClean="0"/>
              <a:t>Server </a:t>
            </a:r>
            <a:r>
              <a:rPr lang="en-US" sz="1400" b="1" dirty="0" smtClean="0"/>
              <a:t>administration</a:t>
            </a:r>
            <a:r>
              <a:rPr lang="en-US" sz="1400" dirty="0" smtClean="0"/>
              <a:t> and management remains with </a:t>
            </a:r>
            <a:r>
              <a:rPr lang="en-US" sz="1400" b="1" dirty="0" smtClean="0"/>
              <a:t>service provider</a:t>
            </a:r>
            <a:r>
              <a:rPr lang="en-US" sz="1400" dirty="0" smtClean="0"/>
              <a:t>.</a:t>
            </a:r>
            <a:endParaRPr lang="en-US" dirty="0" smtClean="0"/>
          </a:p>
          <a:p>
            <a:pPr marL="285750" indent="-285750">
              <a:buFont typeface="Arial" pitchFamily="34" charset="0"/>
              <a:buChar char="•"/>
            </a:pPr>
            <a:r>
              <a:rPr lang="en-US" sz="1400" b="1" dirty="0" smtClean="0"/>
              <a:t>Service provider </a:t>
            </a:r>
            <a:r>
              <a:rPr lang="en-US" sz="1400" dirty="0" smtClean="0"/>
              <a:t>responsible for Server patching, antivirus update, server backup, network configuration (VLAN), etc.</a:t>
            </a:r>
            <a:endParaRPr lang="en-US"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5031798"/>
            <a:ext cx="2971800" cy="1673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80381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391400" y="3112892"/>
            <a:ext cx="12192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On Premises</a:t>
            </a:r>
          </a:p>
          <a:p>
            <a:pPr algn="ctr"/>
            <a:r>
              <a:rPr lang="en-US" dirty="0"/>
              <a:t>(Client Side)</a:t>
            </a:r>
          </a:p>
          <a:p>
            <a:pPr algn="ctr"/>
            <a:endParaRPr lang="en-US" dirty="0"/>
          </a:p>
        </p:txBody>
      </p:sp>
      <p:sp>
        <p:nvSpPr>
          <p:cNvPr id="8" name="Cloud 7"/>
          <p:cNvSpPr/>
          <p:nvPr/>
        </p:nvSpPr>
        <p:spPr>
          <a:xfrm>
            <a:off x="3051463" y="2309330"/>
            <a:ext cx="3276600" cy="175606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Internet</a:t>
            </a:r>
            <a:endParaRPr lang="en-US" dirty="0"/>
          </a:p>
        </p:txBody>
      </p:sp>
      <p:sp>
        <p:nvSpPr>
          <p:cNvPr id="16" name="Lightning Bolt 15"/>
          <p:cNvSpPr/>
          <p:nvPr/>
        </p:nvSpPr>
        <p:spPr>
          <a:xfrm rot="10800000">
            <a:off x="6328063" y="2996087"/>
            <a:ext cx="1028700" cy="712869"/>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87927" y="235527"/>
            <a:ext cx="8603673" cy="1440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SAAS</a:t>
            </a:r>
            <a:endParaRPr lang="en-US" dirty="0"/>
          </a:p>
          <a:p>
            <a:pPr algn="ctr"/>
            <a:endParaRPr lang="en-US" dirty="0" smtClean="0"/>
          </a:p>
          <a:p>
            <a:pPr algn="ctr"/>
            <a:endParaRPr lang="en-US" dirty="0"/>
          </a:p>
          <a:p>
            <a:pPr algn="ctr"/>
            <a:endParaRPr lang="en-US" dirty="0" smtClean="0"/>
          </a:p>
          <a:p>
            <a:pPr algn="ctr"/>
            <a:endParaRPr lang="en-US" dirty="0" smtClean="0"/>
          </a:p>
        </p:txBody>
      </p:sp>
      <p:sp>
        <p:nvSpPr>
          <p:cNvPr id="18" name="Lightning Bolt 17"/>
          <p:cNvSpPr/>
          <p:nvPr/>
        </p:nvSpPr>
        <p:spPr>
          <a:xfrm>
            <a:off x="2705100" y="1676400"/>
            <a:ext cx="838200" cy="89362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690994" y="658076"/>
            <a:ext cx="1825337" cy="7516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Office 365</a:t>
            </a:r>
            <a:endParaRPr lang="en-US" dirty="0"/>
          </a:p>
        </p:txBody>
      </p:sp>
      <p:sp>
        <p:nvSpPr>
          <p:cNvPr id="9" name="Oval 8"/>
          <p:cNvSpPr/>
          <p:nvPr/>
        </p:nvSpPr>
        <p:spPr>
          <a:xfrm>
            <a:off x="2930236" y="658076"/>
            <a:ext cx="1672937" cy="7516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a:t>GitHub</a:t>
            </a:r>
            <a:endParaRPr lang="en-US" dirty="0"/>
          </a:p>
        </p:txBody>
      </p:sp>
      <p:sp>
        <p:nvSpPr>
          <p:cNvPr id="10" name="Oval 9"/>
          <p:cNvSpPr/>
          <p:nvPr/>
        </p:nvSpPr>
        <p:spPr>
          <a:xfrm>
            <a:off x="7200900" y="644235"/>
            <a:ext cx="1600200" cy="7516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Google Apps</a:t>
            </a:r>
            <a:endParaRPr lang="en-US" dirty="0"/>
          </a:p>
        </p:txBody>
      </p:sp>
      <p:sp>
        <p:nvSpPr>
          <p:cNvPr id="11" name="TextBox 10"/>
          <p:cNvSpPr txBox="1"/>
          <p:nvPr/>
        </p:nvSpPr>
        <p:spPr>
          <a:xfrm>
            <a:off x="193963" y="2171700"/>
            <a:ext cx="2736273" cy="2031325"/>
          </a:xfrm>
          <a:prstGeom prst="rect">
            <a:avLst/>
          </a:prstGeom>
          <a:noFill/>
        </p:spPr>
        <p:txBody>
          <a:bodyPr wrap="square" rtlCol="0">
            <a:spAutoFit/>
          </a:bodyPr>
          <a:lstStyle/>
          <a:p>
            <a:pPr algn="ctr"/>
            <a:r>
              <a:rPr lang="en-US" sz="1400" b="1" dirty="0" smtClean="0"/>
              <a:t>Important Points</a:t>
            </a:r>
          </a:p>
          <a:p>
            <a:pPr marL="285750" indent="-285750">
              <a:buFont typeface="Arial" pitchFamily="34" charset="0"/>
              <a:buChar char="•"/>
            </a:pPr>
            <a:r>
              <a:rPr lang="en-US" sz="1400" dirty="0" smtClean="0"/>
              <a:t>Server </a:t>
            </a:r>
            <a:r>
              <a:rPr lang="en-US" sz="1400" b="1" dirty="0" smtClean="0"/>
              <a:t>administration</a:t>
            </a:r>
            <a:r>
              <a:rPr lang="en-US" sz="1400" dirty="0" smtClean="0"/>
              <a:t> and management remains with </a:t>
            </a:r>
            <a:r>
              <a:rPr lang="en-US" sz="1400" b="1" dirty="0" smtClean="0"/>
              <a:t>service provider</a:t>
            </a:r>
            <a:r>
              <a:rPr lang="en-US" sz="1400" dirty="0" smtClean="0"/>
              <a:t>.</a:t>
            </a:r>
            <a:endParaRPr lang="en-US" dirty="0" smtClean="0"/>
          </a:p>
          <a:p>
            <a:pPr marL="285750" indent="-285750">
              <a:buFont typeface="Arial" pitchFamily="34" charset="0"/>
              <a:buChar char="•"/>
            </a:pPr>
            <a:r>
              <a:rPr lang="en-US" sz="1400" b="1" dirty="0" smtClean="0"/>
              <a:t>Service provider </a:t>
            </a:r>
            <a:r>
              <a:rPr lang="en-US" sz="1400" dirty="0" smtClean="0"/>
              <a:t>responsible for Server patching, antivirus update, server backup, network configuration (VLAN), etc.</a:t>
            </a:r>
            <a:endParaRPr lang="en-US"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5031798"/>
            <a:ext cx="2971800" cy="1673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Oval 11"/>
          <p:cNvSpPr/>
          <p:nvPr/>
        </p:nvSpPr>
        <p:spPr>
          <a:xfrm>
            <a:off x="5120983" y="699653"/>
            <a:ext cx="1672937" cy="7516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mtClean="0"/>
              <a:t>Odyssey</a:t>
            </a:r>
            <a:endParaRPr lang="en-US" dirty="0"/>
          </a:p>
        </p:txBody>
      </p:sp>
    </p:spTree>
    <p:extLst>
      <p:ext uri="{BB962C8B-B14F-4D97-AF65-F5344CB8AC3E}">
        <p14:creationId xmlns:p14="http://schemas.microsoft.com/office/powerpoint/2010/main" val="15899484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CONNECTION OPTIONS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09800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72400" y="4800600"/>
            <a:ext cx="12192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On Premises</a:t>
            </a:r>
          </a:p>
          <a:p>
            <a:pPr algn="ctr"/>
            <a:endParaRPr lang="en-US" dirty="0"/>
          </a:p>
          <a:p>
            <a:pPr algn="ctr"/>
            <a:r>
              <a:rPr lang="en-US" dirty="0" smtClean="0"/>
              <a:t>BRANCH 2</a:t>
            </a:r>
            <a:endParaRPr lang="en-US" dirty="0"/>
          </a:p>
        </p:txBody>
      </p:sp>
      <p:sp>
        <p:nvSpPr>
          <p:cNvPr id="4" name="Flowchart: Predefined Process 3"/>
          <p:cNvSpPr/>
          <p:nvPr/>
        </p:nvSpPr>
        <p:spPr>
          <a:xfrm>
            <a:off x="381000" y="311726"/>
            <a:ext cx="1676400" cy="1440873"/>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Amazon</a:t>
            </a:r>
          </a:p>
          <a:p>
            <a:pPr algn="ctr"/>
            <a:r>
              <a:rPr lang="en-US" dirty="0" smtClean="0"/>
              <a:t>Infra</a:t>
            </a:r>
          </a:p>
          <a:p>
            <a:pPr algn="ctr"/>
            <a:endParaRPr lang="en-US" dirty="0"/>
          </a:p>
        </p:txBody>
      </p:sp>
      <p:sp>
        <p:nvSpPr>
          <p:cNvPr id="5" name="Flowchart: Predefined Process 4"/>
          <p:cNvSpPr/>
          <p:nvPr/>
        </p:nvSpPr>
        <p:spPr>
          <a:xfrm>
            <a:off x="2590800" y="311727"/>
            <a:ext cx="1676400" cy="1440872"/>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Google</a:t>
            </a:r>
          </a:p>
          <a:p>
            <a:pPr algn="ctr"/>
            <a:r>
              <a:rPr lang="en-US" dirty="0" smtClean="0"/>
              <a:t>Infra</a:t>
            </a:r>
            <a:endParaRPr lang="en-US" dirty="0"/>
          </a:p>
        </p:txBody>
      </p:sp>
      <p:sp>
        <p:nvSpPr>
          <p:cNvPr id="6" name="Flowchart: Predefined Process 5"/>
          <p:cNvSpPr/>
          <p:nvPr/>
        </p:nvSpPr>
        <p:spPr>
          <a:xfrm>
            <a:off x="4876800" y="339435"/>
            <a:ext cx="1676400" cy="1413163"/>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Azure</a:t>
            </a:r>
          </a:p>
          <a:p>
            <a:pPr algn="ctr"/>
            <a:r>
              <a:rPr lang="en-US" dirty="0" smtClean="0"/>
              <a:t>Infra</a:t>
            </a:r>
            <a:endParaRPr lang="en-US" dirty="0"/>
          </a:p>
        </p:txBody>
      </p:sp>
      <p:sp>
        <p:nvSpPr>
          <p:cNvPr id="8" name="Cloud 7"/>
          <p:cNvSpPr/>
          <p:nvPr/>
        </p:nvSpPr>
        <p:spPr>
          <a:xfrm>
            <a:off x="2436668" y="2119746"/>
            <a:ext cx="4461164" cy="265314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Internet</a:t>
            </a:r>
          </a:p>
          <a:p>
            <a:pPr algn="ctr"/>
            <a:r>
              <a:rPr lang="en-US" dirty="0" smtClean="0"/>
              <a:t>Connect via </a:t>
            </a:r>
            <a:br>
              <a:rPr lang="en-US" dirty="0" smtClean="0"/>
            </a:br>
            <a:r>
              <a:rPr lang="en-US" dirty="0" smtClean="0"/>
              <a:t>VPN</a:t>
            </a:r>
          </a:p>
          <a:p>
            <a:pPr algn="ctr"/>
            <a:r>
              <a:rPr lang="en-US" dirty="0" err="1" smtClean="0"/>
              <a:t>ExpressRoute</a:t>
            </a:r>
            <a:endParaRPr lang="en-US" dirty="0" smtClean="0"/>
          </a:p>
          <a:p>
            <a:pPr algn="ctr"/>
            <a:r>
              <a:rPr lang="en-US" dirty="0" smtClean="0"/>
              <a:t>Hub &amp; Spoke</a:t>
            </a:r>
            <a:endParaRPr lang="en-US" dirty="0"/>
          </a:p>
        </p:txBody>
      </p:sp>
      <p:sp>
        <p:nvSpPr>
          <p:cNvPr id="9" name="Flowchart: Predefined Process 8"/>
          <p:cNvSpPr/>
          <p:nvPr/>
        </p:nvSpPr>
        <p:spPr>
          <a:xfrm>
            <a:off x="7086600" y="277090"/>
            <a:ext cx="1676400" cy="1475508"/>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Other SP</a:t>
            </a:r>
            <a:endParaRPr lang="en-US" dirty="0"/>
          </a:p>
        </p:txBody>
      </p:sp>
      <p:sp>
        <p:nvSpPr>
          <p:cNvPr id="14" name="Lightning Bolt 13"/>
          <p:cNvSpPr/>
          <p:nvPr/>
        </p:nvSpPr>
        <p:spPr>
          <a:xfrm flipH="1">
            <a:off x="5403272" y="1752599"/>
            <a:ext cx="540327" cy="367147"/>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ightning Bolt 15"/>
          <p:cNvSpPr/>
          <p:nvPr/>
        </p:nvSpPr>
        <p:spPr>
          <a:xfrm rot="11058941">
            <a:off x="6333615" y="4088990"/>
            <a:ext cx="1479954" cy="1038398"/>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715000" y="4869874"/>
            <a:ext cx="12192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On Premises</a:t>
            </a:r>
          </a:p>
          <a:p>
            <a:pPr algn="ctr"/>
            <a:endParaRPr lang="en-US" dirty="0"/>
          </a:p>
          <a:p>
            <a:pPr algn="ctr"/>
            <a:r>
              <a:rPr lang="en-US" dirty="0" smtClean="0"/>
              <a:t>BRANCH 1</a:t>
            </a:r>
            <a:endParaRPr lang="en-US" dirty="0"/>
          </a:p>
        </p:txBody>
      </p:sp>
    </p:spTree>
    <p:extLst>
      <p:ext uri="{BB962C8B-B14F-4D97-AF65-F5344CB8AC3E}">
        <p14:creationId xmlns:p14="http://schemas.microsoft.com/office/powerpoint/2010/main" val="17523278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Connecting </a:t>
            </a:r>
            <a:r>
              <a:rPr lang="en-US" dirty="0"/>
              <a:t>an on-premises </a:t>
            </a:r>
            <a:r>
              <a:rPr lang="en-US" dirty="0" smtClean="0"/>
              <a:t>network (</a:t>
            </a:r>
            <a:r>
              <a:rPr lang="en-US" b="1" dirty="0" smtClean="0"/>
              <a:t>Azure)</a:t>
            </a:r>
            <a:endParaRPr lang="en-US" b="1" dirty="0"/>
          </a:p>
        </p:txBody>
      </p:sp>
      <p:sp>
        <p:nvSpPr>
          <p:cNvPr id="3" name="Content Placeholder 2"/>
          <p:cNvSpPr>
            <a:spLocks noGrp="1"/>
          </p:cNvSpPr>
          <p:nvPr>
            <p:ph idx="1"/>
          </p:nvPr>
        </p:nvSpPr>
        <p:spPr/>
        <p:txBody>
          <a:bodyPr>
            <a:normAutofit fontScale="62500" lnSpcReduction="20000"/>
          </a:bodyPr>
          <a:lstStyle/>
          <a:p>
            <a:r>
              <a:rPr lang="en-US" b="1" dirty="0"/>
              <a:t>VPN connection:</a:t>
            </a:r>
            <a:r>
              <a:rPr lang="en-US" dirty="0"/>
              <a:t> A VPN gateway is a type of virtual network gateway that sends encrypted traffic between an Azure virtual network and an on-premises location. The encrypted traffic goes over the public Internet.</a:t>
            </a:r>
            <a:endParaRPr lang="en-US" dirty="0" smtClean="0"/>
          </a:p>
          <a:p>
            <a:r>
              <a:rPr lang="en-US" b="1" dirty="0"/>
              <a:t>Azure </a:t>
            </a:r>
            <a:r>
              <a:rPr lang="en-US" b="1" dirty="0" err="1"/>
              <a:t>ExpressRoute</a:t>
            </a:r>
            <a:r>
              <a:rPr lang="en-US" b="1" dirty="0"/>
              <a:t> connection: </a:t>
            </a:r>
            <a:r>
              <a:rPr lang="en-US" dirty="0" err="1"/>
              <a:t>ExpressRoute</a:t>
            </a:r>
            <a:r>
              <a:rPr lang="en-US" dirty="0"/>
              <a:t> connections use a private, dedicated connection through a third-party connectivity provider. The private connection extends your on-premises network into Azure.</a:t>
            </a:r>
            <a:endParaRPr lang="en-US" dirty="0" smtClean="0"/>
          </a:p>
          <a:p>
            <a:r>
              <a:rPr lang="en-US" b="1" dirty="0" err="1"/>
              <a:t>ExpressRoute</a:t>
            </a:r>
            <a:r>
              <a:rPr lang="en-US" b="1" dirty="0"/>
              <a:t> with VPN failover: </a:t>
            </a:r>
            <a:r>
              <a:rPr lang="en-US" dirty="0"/>
              <a:t>This options combines the previous two, using </a:t>
            </a:r>
            <a:r>
              <a:rPr lang="en-US" dirty="0" err="1"/>
              <a:t>ExpressRoute</a:t>
            </a:r>
            <a:r>
              <a:rPr lang="en-US" dirty="0"/>
              <a:t> in normal conditions, but failing over to a VPN connection if there is a loss of connectivity in the </a:t>
            </a:r>
            <a:r>
              <a:rPr lang="en-US" dirty="0" err="1"/>
              <a:t>ExpressRoute</a:t>
            </a:r>
            <a:r>
              <a:rPr lang="en-US" dirty="0"/>
              <a:t> circuit.</a:t>
            </a:r>
            <a:endParaRPr lang="en-US" dirty="0" smtClean="0"/>
          </a:p>
          <a:p>
            <a:r>
              <a:rPr lang="en-US" b="1" dirty="0"/>
              <a:t>Hub-spoke network topology:</a:t>
            </a:r>
            <a:r>
              <a:rPr lang="en-US" dirty="0"/>
              <a:t> A hub-spoke network topology is a way to isolate workloads while sharing services such as identity and security. The hub is a virtual network (</a:t>
            </a:r>
            <a:r>
              <a:rPr lang="en-US" dirty="0" err="1"/>
              <a:t>VNet</a:t>
            </a:r>
            <a:r>
              <a:rPr lang="en-US" dirty="0"/>
              <a:t>) in Azure that acts as a central point of connectivity to your on-premises network. The spokes are </a:t>
            </a:r>
            <a:r>
              <a:rPr lang="en-US" dirty="0" err="1"/>
              <a:t>VNets</a:t>
            </a:r>
            <a:r>
              <a:rPr lang="en-US" dirty="0"/>
              <a:t> that peer with the hub. Shared services are deployed in the hub, while individual workloads are deployed as spokes.</a:t>
            </a:r>
          </a:p>
        </p:txBody>
      </p:sp>
    </p:spTree>
    <p:extLst>
      <p:ext uri="{BB962C8B-B14F-4D97-AF65-F5344CB8AC3E}">
        <p14:creationId xmlns:p14="http://schemas.microsoft.com/office/powerpoint/2010/main" val="26883887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Cloud Computing: Private, Public, and Hybrid Clouds</a:t>
            </a:r>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76400"/>
            <a:ext cx="5324475" cy="431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248400" y="1981200"/>
            <a:ext cx="2209800" cy="4010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buFont typeface="Arial" pitchFamily="34" charset="0"/>
              <a:buChar char="•"/>
            </a:pPr>
            <a:r>
              <a:rPr lang="en-US" sz="1200" b="1" u="sng" dirty="0"/>
              <a:t>Hybrid cloud </a:t>
            </a:r>
            <a:r>
              <a:rPr lang="en-US" sz="1200" dirty="0"/>
              <a:t>solutions are a blend of public and private clouds. This is a more complex cloud solution in that the organization must manage multiple platforms and determine where data is stored. An example of a hybrid cloud solution is an organization that wants to keep confidential information secured on their private cloud, but make more general, customer-facing content on a public cloud.</a:t>
            </a:r>
          </a:p>
        </p:txBody>
      </p:sp>
    </p:spTree>
    <p:extLst>
      <p:ext uri="{BB962C8B-B14F-4D97-AF65-F5344CB8AC3E}">
        <p14:creationId xmlns:p14="http://schemas.microsoft.com/office/powerpoint/2010/main" val="17785427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a:bodyPr>
          <a:lstStyle/>
          <a:p>
            <a:r>
              <a:rPr lang="en-US" sz="1600" dirty="0"/>
              <a:t>Choose a solution for connecting an on-premises network to </a:t>
            </a:r>
            <a:r>
              <a:rPr lang="en-US" sz="1600" dirty="0"/>
              <a:t>Azure: </a:t>
            </a:r>
            <a:r>
              <a:rPr lang="en-US" sz="1600" dirty="0">
                <a:hlinkClick r:id="rId2"/>
              </a:rPr>
              <a:t>https://docs.microsoft.com/en-us/azure/architecture/reference-architectures/hybrid-networking</a:t>
            </a:r>
            <a:r>
              <a:rPr lang="en-US" sz="1600" dirty="0" smtClean="0">
                <a:hlinkClick r:id="rId2"/>
              </a:rPr>
              <a:t>/</a:t>
            </a:r>
            <a:r>
              <a:rPr lang="en-US" sz="1600" dirty="0" smtClean="0"/>
              <a:t> </a:t>
            </a:r>
          </a:p>
          <a:p>
            <a:r>
              <a:rPr lang="en-US" sz="1600" dirty="0"/>
              <a:t>Types of Cloud Computing: Private, Public, and Hybrid Clouds: </a:t>
            </a:r>
            <a:r>
              <a:rPr lang="en-US" sz="1600" dirty="0">
                <a:hlinkClick r:id="rId3"/>
              </a:rPr>
              <a:t>https://cloud.illinois.edu/types-of-cloud-computing-private-public-and-hybrid-clouds</a:t>
            </a:r>
            <a:r>
              <a:rPr lang="en-US" sz="1600" dirty="0" smtClean="0">
                <a:hlinkClick r:id="rId3"/>
              </a:rPr>
              <a:t>/</a:t>
            </a:r>
            <a:r>
              <a:rPr lang="en-US" sz="1600" dirty="0" smtClean="0"/>
              <a:t> </a:t>
            </a:r>
          </a:p>
          <a:p>
            <a:r>
              <a:rPr lang="en-US" sz="1600" dirty="0"/>
              <a:t>Where Are Your Google Cloud Data Center Locations?: </a:t>
            </a:r>
            <a:r>
              <a:rPr lang="en-US" sz="1600" dirty="0">
                <a:hlinkClick r:id="rId4"/>
              </a:rPr>
              <a:t>https://kinsta.com/knowledgebase/google-cloud-data-center-locations</a:t>
            </a:r>
            <a:r>
              <a:rPr lang="en-US" sz="1600" dirty="0" smtClean="0">
                <a:hlinkClick r:id="rId4"/>
              </a:rPr>
              <a:t>/</a:t>
            </a:r>
            <a:endParaRPr lang="en-US" sz="1600" dirty="0" smtClean="0"/>
          </a:p>
          <a:p>
            <a:endParaRPr lang="en-US" sz="1600" dirty="0" smtClean="0"/>
          </a:p>
          <a:p>
            <a:pPr marL="0" indent="0">
              <a:buNone/>
            </a:pPr>
            <a:endParaRPr lang="en-US" dirty="0" smtClean="0"/>
          </a:p>
          <a:p>
            <a:endParaRPr lang="en-US" b="1" dirty="0"/>
          </a:p>
          <a:p>
            <a:endParaRPr lang="en-US" dirty="0"/>
          </a:p>
        </p:txBody>
      </p:sp>
    </p:spTree>
    <p:extLst>
      <p:ext uri="{BB962C8B-B14F-4D97-AF65-F5344CB8AC3E}">
        <p14:creationId xmlns:p14="http://schemas.microsoft.com/office/powerpoint/2010/main" val="15649653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CLOUD WORKS</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705802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72400" y="4800600"/>
            <a:ext cx="12192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On Premises</a:t>
            </a:r>
            <a:endParaRPr lang="en-US" dirty="0"/>
          </a:p>
        </p:txBody>
      </p:sp>
      <p:sp>
        <p:nvSpPr>
          <p:cNvPr id="4" name="Flowchart: Predefined Process 3"/>
          <p:cNvSpPr/>
          <p:nvPr/>
        </p:nvSpPr>
        <p:spPr>
          <a:xfrm>
            <a:off x="381000" y="311726"/>
            <a:ext cx="1676400" cy="1440873"/>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Amazon</a:t>
            </a:r>
          </a:p>
          <a:p>
            <a:pPr algn="ctr"/>
            <a:r>
              <a:rPr lang="en-US" dirty="0" smtClean="0"/>
              <a:t>Infra</a:t>
            </a:r>
          </a:p>
          <a:p>
            <a:pPr algn="ctr"/>
            <a:endParaRPr lang="en-US" dirty="0"/>
          </a:p>
        </p:txBody>
      </p:sp>
      <p:sp>
        <p:nvSpPr>
          <p:cNvPr id="5" name="Flowchart: Predefined Process 4"/>
          <p:cNvSpPr/>
          <p:nvPr/>
        </p:nvSpPr>
        <p:spPr>
          <a:xfrm>
            <a:off x="2590800" y="311727"/>
            <a:ext cx="1676400" cy="1440872"/>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Google</a:t>
            </a:r>
          </a:p>
          <a:p>
            <a:pPr algn="ctr"/>
            <a:r>
              <a:rPr lang="en-US" dirty="0" smtClean="0"/>
              <a:t>Infra</a:t>
            </a:r>
            <a:endParaRPr lang="en-US" dirty="0"/>
          </a:p>
        </p:txBody>
      </p:sp>
      <p:sp>
        <p:nvSpPr>
          <p:cNvPr id="6" name="Flowchart: Predefined Process 5"/>
          <p:cNvSpPr/>
          <p:nvPr/>
        </p:nvSpPr>
        <p:spPr>
          <a:xfrm>
            <a:off x="4876800" y="339435"/>
            <a:ext cx="1676400" cy="1413163"/>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Azure</a:t>
            </a:r>
          </a:p>
          <a:p>
            <a:pPr algn="ctr"/>
            <a:r>
              <a:rPr lang="en-US" dirty="0" smtClean="0"/>
              <a:t>Infra</a:t>
            </a:r>
            <a:endParaRPr lang="en-US" dirty="0"/>
          </a:p>
        </p:txBody>
      </p:sp>
      <p:sp>
        <p:nvSpPr>
          <p:cNvPr id="8" name="Cloud 7"/>
          <p:cNvSpPr/>
          <p:nvPr/>
        </p:nvSpPr>
        <p:spPr>
          <a:xfrm>
            <a:off x="2436668" y="2119746"/>
            <a:ext cx="4461164" cy="265314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Internet</a:t>
            </a:r>
            <a:endParaRPr lang="en-US" dirty="0"/>
          </a:p>
        </p:txBody>
      </p:sp>
      <p:sp>
        <p:nvSpPr>
          <p:cNvPr id="9" name="Flowchart: Predefined Process 8"/>
          <p:cNvSpPr/>
          <p:nvPr/>
        </p:nvSpPr>
        <p:spPr>
          <a:xfrm>
            <a:off x="7086600" y="277090"/>
            <a:ext cx="1676400" cy="1475508"/>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Other SP</a:t>
            </a:r>
            <a:endParaRPr lang="en-US" dirty="0"/>
          </a:p>
        </p:txBody>
      </p:sp>
      <p:sp>
        <p:nvSpPr>
          <p:cNvPr id="12" name="Lightning Bolt 11"/>
          <p:cNvSpPr/>
          <p:nvPr/>
        </p:nvSpPr>
        <p:spPr>
          <a:xfrm>
            <a:off x="762000" y="1752598"/>
            <a:ext cx="1828800" cy="1219202"/>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ightning Bolt 12"/>
          <p:cNvSpPr/>
          <p:nvPr/>
        </p:nvSpPr>
        <p:spPr>
          <a:xfrm>
            <a:off x="3048000" y="1752599"/>
            <a:ext cx="685800" cy="6096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ightning Bolt 13"/>
          <p:cNvSpPr/>
          <p:nvPr/>
        </p:nvSpPr>
        <p:spPr>
          <a:xfrm flipH="1">
            <a:off x="5403272" y="1752599"/>
            <a:ext cx="540327" cy="367147"/>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ightning Bolt 14"/>
          <p:cNvSpPr/>
          <p:nvPr/>
        </p:nvSpPr>
        <p:spPr>
          <a:xfrm flipH="1">
            <a:off x="6897832" y="1762990"/>
            <a:ext cx="1151658" cy="98021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ightning Bolt 15"/>
          <p:cNvSpPr/>
          <p:nvPr/>
        </p:nvSpPr>
        <p:spPr>
          <a:xfrm rot="11058941">
            <a:off x="6333615" y="4088990"/>
            <a:ext cx="1479954" cy="1038398"/>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60032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DATACENTER LOCATION</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827606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Google Cloud Data Center Locations</a:t>
            </a:r>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85925"/>
            <a:ext cx="6629400"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1681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Google Cloud Data Center </a:t>
            </a:r>
            <a:r>
              <a:rPr lang="en-US" dirty="0" smtClean="0"/>
              <a:t>Locations (Continue)</a:t>
            </a:r>
            <a:endParaRPr lang="en-US" dirty="0"/>
          </a:p>
        </p:txBody>
      </p:sp>
      <p:sp>
        <p:nvSpPr>
          <p:cNvPr id="3" name="Content Placeholder 2"/>
          <p:cNvSpPr>
            <a:spLocks noGrp="1"/>
          </p:cNvSpPr>
          <p:nvPr>
            <p:ph idx="1"/>
          </p:nvPr>
        </p:nvSpPr>
        <p:spPr/>
        <p:txBody>
          <a:bodyPr>
            <a:noAutofit/>
          </a:bodyPr>
          <a:lstStyle/>
          <a:p>
            <a:pPr marL="514350" indent="-514350">
              <a:buFont typeface="+mj-lt"/>
              <a:buAutoNum type="arabicPeriod"/>
            </a:pPr>
            <a:r>
              <a:rPr lang="en-US" sz="1100" dirty="0">
                <a:latin typeface="+mj-lt"/>
              </a:rPr>
              <a:t>Council Bluffs, Iowa, USA (us-central1)</a:t>
            </a:r>
          </a:p>
          <a:p>
            <a:pPr marL="514350" indent="-514350">
              <a:buFont typeface="+mj-lt"/>
              <a:buAutoNum type="arabicPeriod"/>
            </a:pPr>
            <a:r>
              <a:rPr lang="en-US" sz="1100" dirty="0">
                <a:latin typeface="+mj-lt"/>
              </a:rPr>
              <a:t>St. </a:t>
            </a:r>
            <a:r>
              <a:rPr lang="en-US" sz="1100" dirty="0" err="1">
                <a:latin typeface="+mj-lt"/>
              </a:rPr>
              <a:t>Ghislain</a:t>
            </a:r>
            <a:r>
              <a:rPr lang="en-US" sz="1100" dirty="0">
                <a:latin typeface="+mj-lt"/>
              </a:rPr>
              <a:t>, Belgium (europe-west1)</a:t>
            </a:r>
          </a:p>
          <a:p>
            <a:pPr marL="514350" indent="-514350">
              <a:buFont typeface="+mj-lt"/>
              <a:buAutoNum type="arabicPeriod"/>
            </a:pPr>
            <a:r>
              <a:rPr lang="en-US" sz="1100" dirty="0" err="1">
                <a:latin typeface="+mj-lt"/>
              </a:rPr>
              <a:t>Changhua</a:t>
            </a:r>
            <a:r>
              <a:rPr lang="en-US" sz="1100" dirty="0">
                <a:latin typeface="+mj-lt"/>
              </a:rPr>
              <a:t> County, Taiwan (asia-east1)</a:t>
            </a:r>
          </a:p>
          <a:p>
            <a:pPr marL="514350" indent="-514350">
              <a:buFont typeface="+mj-lt"/>
              <a:buAutoNum type="arabicPeriod"/>
            </a:pPr>
            <a:r>
              <a:rPr lang="en-US" sz="1100" dirty="0">
                <a:latin typeface="+mj-lt"/>
              </a:rPr>
              <a:t>Sydney, Australia (australia-southeast1)</a:t>
            </a:r>
          </a:p>
          <a:p>
            <a:pPr marL="514350" indent="-514350">
              <a:buFont typeface="+mj-lt"/>
              <a:buAutoNum type="arabicPeriod"/>
            </a:pPr>
            <a:r>
              <a:rPr lang="en-US" sz="1100" dirty="0">
                <a:latin typeface="+mj-lt"/>
              </a:rPr>
              <a:t>The </a:t>
            </a:r>
            <a:r>
              <a:rPr lang="en-US" sz="1100" dirty="0" err="1">
                <a:latin typeface="+mj-lt"/>
              </a:rPr>
              <a:t>Dalles</a:t>
            </a:r>
            <a:r>
              <a:rPr lang="en-US" sz="1100" dirty="0">
                <a:latin typeface="+mj-lt"/>
              </a:rPr>
              <a:t>, Oregon, USA (us-west1)</a:t>
            </a:r>
          </a:p>
          <a:p>
            <a:pPr marL="514350" indent="-514350">
              <a:buFont typeface="+mj-lt"/>
              <a:buAutoNum type="arabicPeriod"/>
            </a:pPr>
            <a:r>
              <a:rPr lang="en-US" sz="1100" dirty="0">
                <a:latin typeface="+mj-lt"/>
              </a:rPr>
              <a:t>Salt Lake City, USA (us-west3)</a:t>
            </a:r>
          </a:p>
          <a:p>
            <a:pPr marL="514350" indent="-514350">
              <a:buFont typeface="+mj-lt"/>
              <a:buAutoNum type="arabicPeriod"/>
            </a:pPr>
            <a:r>
              <a:rPr lang="en-US" sz="1100" dirty="0">
                <a:latin typeface="+mj-lt"/>
              </a:rPr>
              <a:t>Ashburn, Virginia, USA (us-east4)</a:t>
            </a:r>
          </a:p>
          <a:p>
            <a:pPr marL="514350" indent="-514350">
              <a:buFont typeface="+mj-lt"/>
              <a:buAutoNum type="arabicPeriod"/>
            </a:pPr>
            <a:r>
              <a:rPr lang="en-US" sz="1100" dirty="0">
                <a:latin typeface="+mj-lt"/>
              </a:rPr>
              <a:t>Moncks Corner, South Carolina, USA (us-east1)</a:t>
            </a:r>
          </a:p>
          <a:p>
            <a:pPr marL="514350" indent="-514350">
              <a:buFont typeface="+mj-lt"/>
              <a:buAutoNum type="arabicPeriod"/>
            </a:pPr>
            <a:r>
              <a:rPr lang="en-US" sz="1100" dirty="0">
                <a:latin typeface="+mj-lt"/>
              </a:rPr>
              <a:t>São Paulo, Brazil (southamerica-east1)</a:t>
            </a:r>
          </a:p>
          <a:p>
            <a:pPr marL="514350" indent="-514350">
              <a:buFont typeface="+mj-lt"/>
              <a:buAutoNum type="arabicPeriod"/>
            </a:pPr>
            <a:r>
              <a:rPr lang="en-US" sz="1100" dirty="0">
                <a:latin typeface="+mj-lt"/>
              </a:rPr>
              <a:t>London, UK (europe-west2)</a:t>
            </a:r>
          </a:p>
          <a:p>
            <a:pPr marL="514350" indent="-514350">
              <a:buFont typeface="+mj-lt"/>
              <a:buAutoNum type="arabicPeriod"/>
            </a:pPr>
            <a:r>
              <a:rPr lang="en-US" sz="1100" dirty="0">
                <a:latin typeface="+mj-lt"/>
              </a:rPr>
              <a:t>Frankfurt, Germany (europe-west3)</a:t>
            </a:r>
          </a:p>
          <a:p>
            <a:pPr marL="514350" indent="-514350">
              <a:buFont typeface="+mj-lt"/>
              <a:buAutoNum type="arabicPeriod"/>
            </a:pPr>
            <a:r>
              <a:rPr lang="en-US" sz="1100" dirty="0" err="1">
                <a:latin typeface="+mj-lt"/>
              </a:rPr>
              <a:t>Jurong</a:t>
            </a:r>
            <a:r>
              <a:rPr lang="en-US" sz="1100" dirty="0">
                <a:latin typeface="+mj-lt"/>
              </a:rPr>
              <a:t> West, Singapore (asia-southeast1)</a:t>
            </a:r>
          </a:p>
          <a:p>
            <a:pPr marL="514350" indent="-514350">
              <a:buFont typeface="+mj-lt"/>
              <a:buAutoNum type="arabicPeriod"/>
            </a:pPr>
            <a:r>
              <a:rPr lang="en-US" sz="1100" dirty="0">
                <a:latin typeface="+mj-lt"/>
              </a:rPr>
              <a:t>Tokyo, Japan (asia-northeast1)</a:t>
            </a:r>
          </a:p>
          <a:p>
            <a:pPr marL="514350" indent="-514350">
              <a:buFont typeface="+mj-lt"/>
              <a:buAutoNum type="arabicPeriod"/>
            </a:pPr>
            <a:r>
              <a:rPr lang="en-US" sz="1100" dirty="0">
                <a:latin typeface="+mj-lt"/>
              </a:rPr>
              <a:t>Mumbai, India (asia-south1)</a:t>
            </a:r>
          </a:p>
          <a:p>
            <a:pPr marL="514350" indent="-514350">
              <a:buFont typeface="+mj-lt"/>
              <a:buAutoNum type="arabicPeriod"/>
            </a:pPr>
            <a:r>
              <a:rPr lang="en-US" sz="1100" dirty="0">
                <a:latin typeface="+mj-lt"/>
              </a:rPr>
              <a:t>Montréal, Canada (northamerica-northeast1)</a:t>
            </a:r>
          </a:p>
          <a:p>
            <a:pPr marL="514350" indent="-514350">
              <a:buFont typeface="+mj-lt"/>
              <a:buAutoNum type="arabicPeriod"/>
            </a:pPr>
            <a:r>
              <a:rPr lang="en-US" sz="1100" dirty="0" err="1">
                <a:latin typeface="+mj-lt"/>
              </a:rPr>
              <a:t>Eemshaven</a:t>
            </a:r>
            <a:r>
              <a:rPr lang="en-US" sz="1100" dirty="0">
                <a:latin typeface="+mj-lt"/>
              </a:rPr>
              <a:t>, Netherlands (europe-west4)</a:t>
            </a:r>
          </a:p>
          <a:p>
            <a:pPr marL="514350" indent="-514350">
              <a:buFont typeface="+mj-lt"/>
              <a:buAutoNum type="arabicPeriod"/>
            </a:pPr>
            <a:r>
              <a:rPr lang="en-US" sz="1100" dirty="0" err="1">
                <a:latin typeface="+mj-lt"/>
              </a:rPr>
              <a:t>Hamina</a:t>
            </a:r>
            <a:r>
              <a:rPr lang="en-US" sz="1100" dirty="0">
                <a:latin typeface="+mj-lt"/>
              </a:rPr>
              <a:t>, Finland (europe-north1)</a:t>
            </a:r>
          </a:p>
          <a:p>
            <a:pPr marL="514350" indent="-514350">
              <a:buFont typeface="+mj-lt"/>
              <a:buAutoNum type="arabicPeriod"/>
            </a:pPr>
            <a:r>
              <a:rPr lang="en-US" sz="1100" dirty="0">
                <a:latin typeface="+mj-lt"/>
              </a:rPr>
              <a:t>Los Angeles, California (us-west2)</a:t>
            </a:r>
          </a:p>
          <a:p>
            <a:pPr marL="514350" indent="-514350">
              <a:buFont typeface="+mj-lt"/>
              <a:buAutoNum type="arabicPeriod"/>
            </a:pPr>
            <a:r>
              <a:rPr lang="en-US" sz="1100" dirty="0">
                <a:latin typeface="+mj-lt"/>
              </a:rPr>
              <a:t>Hong Kong (asia-east2)</a:t>
            </a:r>
          </a:p>
          <a:p>
            <a:pPr marL="514350" indent="-514350">
              <a:buFont typeface="+mj-lt"/>
              <a:buAutoNum type="arabicPeriod"/>
            </a:pPr>
            <a:r>
              <a:rPr lang="en-US" sz="1100" dirty="0">
                <a:latin typeface="+mj-lt"/>
              </a:rPr>
              <a:t>Zürich, Switzerland (europe-west6)</a:t>
            </a:r>
          </a:p>
          <a:p>
            <a:pPr marL="514350" indent="-514350">
              <a:buFont typeface="+mj-lt"/>
              <a:buAutoNum type="arabicPeriod"/>
            </a:pPr>
            <a:r>
              <a:rPr lang="en-US" sz="1100" dirty="0">
                <a:latin typeface="+mj-lt"/>
              </a:rPr>
              <a:t>Osaka, Japan (asia-northeast2)</a:t>
            </a:r>
          </a:p>
          <a:p>
            <a:pPr marL="514350" indent="-514350">
              <a:buFont typeface="+mj-lt"/>
              <a:buAutoNum type="arabicPeriod"/>
            </a:pPr>
            <a:r>
              <a:rPr lang="en-US" sz="1100" dirty="0">
                <a:latin typeface="+mj-lt"/>
              </a:rPr>
              <a:t>Seoul, South Korea (asia-northeast3)</a:t>
            </a:r>
          </a:p>
          <a:p>
            <a:pPr marL="514350" indent="-514350">
              <a:buFont typeface="+mj-lt"/>
              <a:buAutoNum type="arabicPeriod"/>
            </a:pPr>
            <a:r>
              <a:rPr lang="en-US" sz="1100" dirty="0">
                <a:latin typeface="+mj-lt"/>
              </a:rPr>
              <a:t>Las Vegas, Nevada, USA (us-west4)</a:t>
            </a:r>
          </a:p>
          <a:p>
            <a:pPr marL="514350" indent="-514350">
              <a:buFont typeface="+mj-lt"/>
              <a:buAutoNum type="arabicPeriod"/>
            </a:pPr>
            <a:r>
              <a:rPr lang="en-US" sz="1100" dirty="0">
                <a:latin typeface="+mj-lt"/>
              </a:rPr>
              <a:t>Jakarta, Indonesia (asia-southeast2)</a:t>
            </a:r>
          </a:p>
        </p:txBody>
      </p:sp>
    </p:spTree>
    <p:extLst>
      <p:ext uri="{BB962C8B-B14F-4D97-AF65-F5344CB8AC3E}">
        <p14:creationId xmlns:p14="http://schemas.microsoft.com/office/powerpoint/2010/main" val="3285202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CLOUD SERVICE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18397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Cloud Computing</a:t>
            </a:r>
            <a:endParaRPr lang="en-US" dirty="0"/>
          </a:p>
        </p:txBody>
      </p:sp>
      <p:sp>
        <p:nvSpPr>
          <p:cNvPr id="3" name="Content Placeholder 2"/>
          <p:cNvSpPr>
            <a:spLocks noGrp="1"/>
          </p:cNvSpPr>
          <p:nvPr>
            <p:ph idx="1"/>
          </p:nvPr>
        </p:nvSpPr>
        <p:spPr/>
        <p:txBody>
          <a:bodyPr>
            <a:normAutofit fontScale="55000" lnSpcReduction="20000"/>
          </a:bodyPr>
          <a:lstStyle/>
          <a:p>
            <a:pPr fontAlgn="base"/>
            <a:r>
              <a:rPr lang="en-US" sz="3300" b="1" dirty="0" err="1" smtClean="0">
                <a:latin typeface="+mj-lt"/>
              </a:rPr>
              <a:t>IaaS</a:t>
            </a:r>
            <a:r>
              <a:rPr lang="en-US" sz="3300" b="1" dirty="0" smtClean="0">
                <a:latin typeface="+mj-lt"/>
              </a:rPr>
              <a:t> </a:t>
            </a:r>
            <a:r>
              <a:rPr lang="en-US" sz="3300" b="1" dirty="0">
                <a:latin typeface="+mj-lt"/>
              </a:rPr>
              <a:t>(Infrastructure as a Service)</a:t>
            </a:r>
            <a:r>
              <a:rPr lang="en-US" sz="3300" dirty="0">
                <a:latin typeface="+mj-lt"/>
              </a:rPr>
              <a:t>, as the name suggests, provides you the </a:t>
            </a:r>
            <a:r>
              <a:rPr lang="en-US" sz="3300" b="1" dirty="0">
                <a:latin typeface="+mj-lt"/>
              </a:rPr>
              <a:t>computing infrastructure</a:t>
            </a:r>
            <a:r>
              <a:rPr lang="en-US" sz="3300" dirty="0">
                <a:latin typeface="+mj-lt"/>
              </a:rPr>
              <a:t>, </a:t>
            </a:r>
            <a:r>
              <a:rPr lang="en-US" sz="3300" dirty="0" smtClean="0">
                <a:latin typeface="+mj-lt"/>
              </a:rPr>
              <a:t>virtual </a:t>
            </a:r>
            <a:r>
              <a:rPr lang="en-US" sz="3300" dirty="0">
                <a:latin typeface="+mj-lt"/>
              </a:rPr>
              <a:t>machines and other resources like virtual-machine disk image library, block and file-based storage, firewalls, load balancers, IP addresses, virtual local area networks </a:t>
            </a:r>
            <a:r>
              <a:rPr lang="en-US" sz="3300" dirty="0" smtClean="0">
                <a:latin typeface="+mj-lt"/>
              </a:rPr>
              <a:t>etc.</a:t>
            </a:r>
            <a:br>
              <a:rPr lang="en-US" sz="3300" dirty="0" smtClean="0">
                <a:latin typeface="+mj-lt"/>
              </a:rPr>
            </a:br>
            <a:r>
              <a:rPr lang="en-US" sz="3300" b="1" dirty="0" smtClean="0">
                <a:latin typeface="+mj-lt"/>
              </a:rPr>
              <a:t>Examples</a:t>
            </a:r>
            <a:r>
              <a:rPr lang="en-US" sz="3300" b="1" dirty="0">
                <a:latin typeface="+mj-lt"/>
              </a:rPr>
              <a:t>:</a:t>
            </a:r>
            <a:r>
              <a:rPr lang="en-US" sz="3300" dirty="0">
                <a:latin typeface="+mj-lt"/>
              </a:rPr>
              <a:t> Amazon EC2, Windows Azure, Rackspace, Google Compute Engine.</a:t>
            </a:r>
          </a:p>
          <a:p>
            <a:pPr fontAlgn="base"/>
            <a:endParaRPr lang="en-US" sz="3300" b="1" dirty="0" smtClean="0">
              <a:latin typeface="+mj-lt"/>
            </a:endParaRPr>
          </a:p>
          <a:p>
            <a:pPr fontAlgn="base"/>
            <a:r>
              <a:rPr lang="en-US" sz="3300" b="1" dirty="0" err="1" smtClean="0">
                <a:latin typeface="+mj-lt"/>
              </a:rPr>
              <a:t>PaaS</a:t>
            </a:r>
            <a:r>
              <a:rPr lang="en-US" sz="3300" b="1" dirty="0" smtClean="0">
                <a:latin typeface="+mj-lt"/>
              </a:rPr>
              <a:t> </a:t>
            </a:r>
            <a:r>
              <a:rPr lang="en-US" sz="3300" b="1" dirty="0">
                <a:latin typeface="+mj-lt"/>
              </a:rPr>
              <a:t>(Platform as a Service)</a:t>
            </a:r>
            <a:r>
              <a:rPr lang="en-US" sz="3300" dirty="0">
                <a:latin typeface="+mj-lt"/>
              </a:rPr>
              <a:t>, as the name suggests, provides you computing platforms which typically includes operating system, programming language execution environment, database, web server </a:t>
            </a:r>
            <a:r>
              <a:rPr lang="en-US" sz="3300" dirty="0" smtClean="0">
                <a:latin typeface="+mj-lt"/>
              </a:rPr>
              <a:t>etc.</a:t>
            </a:r>
            <a:br>
              <a:rPr lang="en-US" sz="3300" dirty="0" smtClean="0">
                <a:latin typeface="+mj-lt"/>
              </a:rPr>
            </a:br>
            <a:r>
              <a:rPr lang="en-US" sz="3300" b="1" dirty="0" smtClean="0">
                <a:latin typeface="+mj-lt"/>
              </a:rPr>
              <a:t>Examples</a:t>
            </a:r>
            <a:r>
              <a:rPr lang="en-US" sz="3300" b="1" dirty="0">
                <a:latin typeface="+mj-lt"/>
              </a:rPr>
              <a:t>:</a:t>
            </a:r>
            <a:r>
              <a:rPr lang="en-US" sz="3300" dirty="0">
                <a:latin typeface="+mj-lt"/>
              </a:rPr>
              <a:t> AWS Elastic Beanstalk, Windows Azure, </a:t>
            </a:r>
            <a:r>
              <a:rPr lang="en-US" sz="3300" dirty="0" err="1">
                <a:latin typeface="+mj-lt"/>
              </a:rPr>
              <a:t>Heroku</a:t>
            </a:r>
            <a:r>
              <a:rPr lang="en-US" sz="3300" dirty="0">
                <a:latin typeface="+mj-lt"/>
              </a:rPr>
              <a:t>, Force.com, Google </a:t>
            </a:r>
            <a:r>
              <a:rPr lang="en-US" sz="3300" dirty="0" smtClean="0">
                <a:latin typeface="+mj-lt"/>
              </a:rPr>
              <a:t>App Engine</a:t>
            </a:r>
            <a:r>
              <a:rPr lang="en-US" sz="3300" dirty="0">
                <a:latin typeface="+mj-lt"/>
              </a:rPr>
              <a:t>, Apache </a:t>
            </a:r>
            <a:r>
              <a:rPr lang="en-US" sz="3300" dirty="0" err="1">
                <a:latin typeface="+mj-lt"/>
              </a:rPr>
              <a:t>Stratos</a:t>
            </a:r>
            <a:r>
              <a:rPr lang="en-US" sz="3300" dirty="0">
                <a:latin typeface="+mj-lt"/>
              </a:rPr>
              <a:t>.</a:t>
            </a:r>
          </a:p>
          <a:p>
            <a:pPr fontAlgn="base"/>
            <a:endParaRPr lang="en-US" sz="3300" b="1" dirty="0" smtClean="0">
              <a:latin typeface="+mj-lt"/>
            </a:endParaRPr>
          </a:p>
          <a:p>
            <a:pPr fontAlgn="base"/>
            <a:r>
              <a:rPr lang="en-US" sz="3300" b="1" dirty="0" err="1" smtClean="0">
                <a:latin typeface="+mj-lt"/>
              </a:rPr>
              <a:t>SaaS</a:t>
            </a:r>
            <a:r>
              <a:rPr lang="en-US" sz="3300" b="1" dirty="0" smtClean="0">
                <a:latin typeface="+mj-lt"/>
              </a:rPr>
              <a:t> </a:t>
            </a:r>
            <a:r>
              <a:rPr lang="en-US" sz="3300" b="1" dirty="0">
                <a:latin typeface="+mj-lt"/>
              </a:rPr>
              <a:t>(Software as a Service)</a:t>
            </a:r>
            <a:r>
              <a:rPr lang="en-US" sz="3300" dirty="0">
                <a:latin typeface="+mj-lt"/>
              </a:rPr>
              <a:t> model you are provided with access to application software often referred to as "on-demand software". </a:t>
            </a:r>
            <a:r>
              <a:rPr lang="en-US" sz="3300" dirty="0">
                <a:latin typeface="+mj-lt"/>
              </a:rPr>
              <a:t>You don't have to worry about the installation, setup and running of the application. Service provider will do that for you. You just have to pay and use it through some client.</a:t>
            </a:r>
          </a:p>
          <a:p>
            <a:endParaRPr lang="en-US" sz="3300" dirty="0"/>
          </a:p>
          <a:p>
            <a:endParaRPr lang="en-US" sz="3300" dirty="0"/>
          </a:p>
        </p:txBody>
      </p:sp>
    </p:spTree>
    <p:extLst>
      <p:ext uri="{BB962C8B-B14F-4D97-AF65-F5344CB8AC3E}">
        <p14:creationId xmlns:p14="http://schemas.microsoft.com/office/powerpoint/2010/main" val="2454845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72400" y="4800600"/>
            <a:ext cx="12192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On Premises</a:t>
            </a:r>
          </a:p>
          <a:p>
            <a:pPr algn="ctr"/>
            <a:r>
              <a:rPr lang="en-US" dirty="0" smtClean="0"/>
              <a:t>(Client Side)</a:t>
            </a:r>
            <a:endParaRPr lang="en-US" dirty="0"/>
          </a:p>
        </p:txBody>
      </p:sp>
      <p:sp>
        <p:nvSpPr>
          <p:cNvPr id="8" name="Cloud 7"/>
          <p:cNvSpPr/>
          <p:nvPr/>
        </p:nvSpPr>
        <p:spPr>
          <a:xfrm>
            <a:off x="3283527" y="3581399"/>
            <a:ext cx="3276600" cy="175606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Internet</a:t>
            </a:r>
            <a:endParaRPr lang="en-US" dirty="0"/>
          </a:p>
        </p:txBody>
      </p:sp>
      <p:sp>
        <p:nvSpPr>
          <p:cNvPr id="16" name="Lightning Bolt 15"/>
          <p:cNvSpPr/>
          <p:nvPr/>
        </p:nvSpPr>
        <p:spPr>
          <a:xfrm rot="10800000">
            <a:off x="6476998" y="4793671"/>
            <a:ext cx="1295141" cy="712869"/>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87927" y="235527"/>
            <a:ext cx="8603673" cy="2583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IAAS</a:t>
            </a:r>
            <a:endParaRPr lang="en-US" b="1" dirty="0" smtClean="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668446"/>
            <a:ext cx="7620000" cy="2150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Lightning Bolt 17"/>
          <p:cNvSpPr/>
          <p:nvPr/>
        </p:nvSpPr>
        <p:spPr>
          <a:xfrm>
            <a:off x="3124200" y="2840180"/>
            <a:ext cx="838200" cy="89362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87927" y="3581399"/>
            <a:ext cx="2736273" cy="1815882"/>
          </a:xfrm>
          <a:prstGeom prst="rect">
            <a:avLst/>
          </a:prstGeom>
          <a:noFill/>
        </p:spPr>
        <p:txBody>
          <a:bodyPr wrap="square" rtlCol="0">
            <a:spAutoFit/>
          </a:bodyPr>
          <a:lstStyle/>
          <a:p>
            <a:pPr algn="ctr"/>
            <a:r>
              <a:rPr lang="en-US" sz="1400" b="1" dirty="0" smtClean="0"/>
              <a:t>Important Points</a:t>
            </a:r>
          </a:p>
          <a:p>
            <a:pPr marL="285750" indent="-285750">
              <a:buFont typeface="Arial" pitchFamily="34" charset="0"/>
              <a:buChar char="•"/>
            </a:pPr>
            <a:r>
              <a:rPr lang="en-US" sz="1400" dirty="0" smtClean="0"/>
              <a:t>Server </a:t>
            </a:r>
            <a:r>
              <a:rPr lang="en-US" sz="1400" b="1" dirty="0" smtClean="0"/>
              <a:t>administration</a:t>
            </a:r>
            <a:r>
              <a:rPr lang="en-US" sz="1400" dirty="0" smtClean="0"/>
              <a:t> and management remains with </a:t>
            </a:r>
            <a:r>
              <a:rPr lang="en-US" sz="1400" b="1" dirty="0" smtClean="0"/>
              <a:t>Client</a:t>
            </a:r>
            <a:r>
              <a:rPr lang="en-US" sz="1400" dirty="0" smtClean="0"/>
              <a:t>.</a:t>
            </a:r>
            <a:endParaRPr lang="en-US" dirty="0" smtClean="0"/>
          </a:p>
          <a:p>
            <a:pPr marL="285750" indent="-285750">
              <a:buFont typeface="Arial" pitchFamily="34" charset="0"/>
              <a:buChar char="•"/>
            </a:pPr>
            <a:r>
              <a:rPr lang="en-US" sz="1400" dirty="0" smtClean="0"/>
              <a:t>Client responsible for Server patching, antivirus update, server backup, network configuration (VLAN), etc.</a:t>
            </a:r>
            <a:endParaRPr lang="en-US" sz="1400" dirty="0"/>
          </a:p>
        </p:txBody>
      </p:sp>
    </p:spTree>
    <p:extLst>
      <p:ext uri="{BB962C8B-B14F-4D97-AF65-F5344CB8AC3E}">
        <p14:creationId xmlns:p14="http://schemas.microsoft.com/office/powerpoint/2010/main" val="18994147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713</Words>
  <Application>Microsoft Office PowerPoint</Application>
  <PresentationFormat>On-screen Show (4:3)</PresentationFormat>
  <Paragraphs>114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CLOUD BASICS</vt:lpstr>
      <vt:lpstr>HOW CLOUD WORKS</vt:lpstr>
      <vt:lpstr>PowerPoint Presentation</vt:lpstr>
      <vt:lpstr>CLOUD DATACENTER LOCATION</vt:lpstr>
      <vt:lpstr>Google Cloud Data Center Locations</vt:lpstr>
      <vt:lpstr>Google Cloud Data Center Locations (Continue)</vt:lpstr>
      <vt:lpstr>TYPES OF CLOUD SERVICE</vt:lpstr>
      <vt:lpstr>Types of Cloud Computing</vt:lpstr>
      <vt:lpstr>PowerPoint Presentation</vt:lpstr>
      <vt:lpstr>PowerPoint Presentation</vt:lpstr>
      <vt:lpstr>PowerPoint Presentation</vt:lpstr>
      <vt:lpstr>CLOUD CONNECTION OPTIONS</vt:lpstr>
      <vt:lpstr>PowerPoint Presentation</vt:lpstr>
      <vt:lpstr>Connecting an on-premises network (Azure)</vt:lpstr>
      <vt:lpstr>Types of Cloud Computing: Private, Public, and Hybrid Clouds</vt:lpstr>
      <vt:lpstr>Reference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Pradeep</dc:creator>
  <cp:lastModifiedBy>Pradeep</cp:lastModifiedBy>
  <cp:revision>19</cp:revision>
  <dcterms:created xsi:type="dcterms:W3CDTF">2006-08-16T00:00:00Z</dcterms:created>
  <dcterms:modified xsi:type="dcterms:W3CDTF">2020-09-09T18:40:24Z</dcterms:modified>
</cp:coreProperties>
</file>