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sldIdLst>
    <p:sldId id="275" r:id="rId5"/>
    <p:sldId id="414" r:id="rId6"/>
    <p:sldId id="276" r:id="rId7"/>
    <p:sldId id="366" r:id="rId8"/>
    <p:sldId id="415" r:id="rId9"/>
    <p:sldId id="335" r:id="rId10"/>
    <p:sldId id="367" r:id="rId11"/>
    <p:sldId id="368" r:id="rId12"/>
    <p:sldId id="337" r:id="rId13"/>
    <p:sldId id="338" r:id="rId14"/>
    <p:sldId id="369" r:id="rId15"/>
    <p:sldId id="370" r:id="rId16"/>
    <p:sldId id="371" r:id="rId17"/>
    <p:sldId id="408" r:id="rId18"/>
    <p:sldId id="372" r:id="rId19"/>
    <p:sldId id="373" r:id="rId20"/>
    <p:sldId id="374" r:id="rId21"/>
    <p:sldId id="375" r:id="rId22"/>
    <p:sldId id="376" r:id="rId23"/>
    <p:sldId id="378" r:id="rId24"/>
    <p:sldId id="339" r:id="rId25"/>
    <p:sldId id="340" r:id="rId26"/>
    <p:sldId id="295" r:id="rId27"/>
    <p:sldId id="403" r:id="rId28"/>
    <p:sldId id="296" r:id="rId29"/>
    <p:sldId id="297" r:id="rId30"/>
    <p:sldId id="332" r:id="rId31"/>
    <p:sldId id="409" r:id="rId32"/>
    <p:sldId id="410" r:id="rId33"/>
    <p:sldId id="381" r:id="rId34"/>
    <p:sldId id="298" r:id="rId35"/>
    <p:sldId id="382" r:id="rId36"/>
    <p:sldId id="383" r:id="rId37"/>
    <p:sldId id="384" r:id="rId38"/>
    <p:sldId id="385" r:id="rId39"/>
    <p:sldId id="386" r:id="rId40"/>
    <p:sldId id="387" r:id="rId41"/>
    <p:sldId id="388" r:id="rId42"/>
    <p:sldId id="389" r:id="rId43"/>
    <p:sldId id="390" r:id="rId44"/>
    <p:sldId id="411" r:id="rId45"/>
    <p:sldId id="391" r:id="rId46"/>
    <p:sldId id="392" r:id="rId47"/>
    <p:sldId id="393" r:id="rId48"/>
    <p:sldId id="394" r:id="rId49"/>
    <p:sldId id="405" r:id="rId50"/>
    <p:sldId id="395" r:id="rId51"/>
    <p:sldId id="412" r:id="rId52"/>
    <p:sldId id="406" r:id="rId53"/>
    <p:sldId id="416" r:id="rId54"/>
    <p:sldId id="417" r:id="rId55"/>
    <p:sldId id="418" r:id="rId56"/>
  </p:sldIdLst>
  <p:sldSz cx="93614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ED7"/>
    <a:srgbClr val="A50021"/>
    <a:srgbClr val="FF66FF"/>
    <a:srgbClr val="073C8B"/>
    <a:srgbClr val="EBEBBD"/>
    <a:srgbClr val="FFFFFF"/>
    <a:srgbClr val="FFFF99"/>
    <a:srgbClr val="9966FF"/>
    <a:srgbClr val="24A5F4"/>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46" autoAdjust="0"/>
    <p:restoredTop sz="94660"/>
  </p:normalViewPr>
  <p:slideViewPr>
    <p:cSldViewPr snapToGrid="0">
      <p:cViewPr varScale="1">
        <p:scale>
          <a:sx n="85" d="100"/>
          <a:sy n="85" d="100"/>
        </p:scale>
        <p:origin x="1338" y="96"/>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528539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8901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4"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978963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95884829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18327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73202429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8"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709300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8"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64"/>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100551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938618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90413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61643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885205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4"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8" y="6356357"/>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2"/>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969730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90663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82"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068802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r>
              <a:rPr lang="en-IN" smtClean="0">
                <a:solidFill>
                  <a:srgbClr val="DBF5F9">
                    <a:shade val="90000"/>
                  </a:srgbClr>
                </a:solidFill>
              </a:rPr>
              <a:t>CS 40003: Data Analytics</a:t>
            </a:r>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250944042"/>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2216972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r>
              <a:rPr lang="en-IN" smtClean="0">
                <a:solidFill>
                  <a:srgbClr val="DBF5F9">
                    <a:shade val="90000"/>
                  </a:srgbClr>
                </a:solidFill>
              </a:rPr>
              <a:t>CS 40003: Data Analytics</a:t>
            </a: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77396352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574984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173290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46730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35874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422152330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33264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20912728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665560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24214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46087" y="1371600"/>
            <a:ext cx="803839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46087" y="3228536"/>
            <a:ext cx="804151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solidFill>
                  <a:srgbClr val="DBF5F9">
                    <a:shade val="90000"/>
                  </a:srgbClr>
                </a:solidFill>
              </a:rPr>
              <a:t>CS 40003: Data Analytics</a:t>
            </a:r>
            <a:endParaRPr lang="en-IN">
              <a:solidFill>
                <a:srgbClr val="DBF5F9">
                  <a:shade val="90000"/>
                </a:srgbClr>
              </a:solidFill>
            </a:endParaRPr>
          </a:p>
        </p:txBody>
      </p:sp>
      <p:sp>
        <p:nvSpPr>
          <p:cNvPr id="19" name="Footer Placeholder 18"/>
          <p:cNvSpPr>
            <a:spLocks noGrp="1"/>
          </p:cNvSpPr>
          <p:nvPr>
            <p:ph type="ftr" sz="quarter" idx="11"/>
          </p:nvPr>
        </p:nvSpPr>
        <p:spPr/>
        <p:txBody>
          <a:bodyPr/>
          <a:lstStyle/>
          <a:p>
            <a:endParaRPr lang="en-IN">
              <a:solidFill>
                <a:srgbClr val="DBF5F9">
                  <a:shade val="90000"/>
                </a:srgbClr>
              </a:solidFill>
            </a:endParaRPr>
          </a:p>
        </p:txBody>
      </p:sp>
      <p:sp>
        <p:nvSpPr>
          <p:cNvPr id="27" name="Slide Number Placeholder 26"/>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374691674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7579315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2966" y="1316736"/>
            <a:ext cx="7957265"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42966" y="2704664"/>
            <a:ext cx="7957265"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649348133"/>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75"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57"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251549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75"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4"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06" y="1859758"/>
            <a:ext cx="4137908"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4"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06" y="2514600"/>
            <a:ext cx="413790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039432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38589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8080"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8762" y="1920085"/>
            <a:ext cx="4134657"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155543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9960078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3863782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1"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7"/>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15" y="6356351"/>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26"/>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2629473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6829053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7079" y="914402"/>
            <a:ext cx="2106335"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68074" y="914402"/>
            <a:ext cx="616298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5628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8080" y="704088"/>
            <a:ext cx="8425339"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075" y="1855248"/>
            <a:ext cx="413628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55513" y="1859769"/>
            <a:ext cx="4137907"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68075" y="2514600"/>
            <a:ext cx="413628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55513" y="2514600"/>
            <a:ext cx="413790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72198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8074" y="704088"/>
            <a:ext cx="8503352"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75857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08040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2112" y="514352"/>
            <a:ext cx="2808446"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02112" y="1676400"/>
            <a:ext cx="2808446"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60082" y="1676400"/>
            <a:ext cx="5233332"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42659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241050" y="1108077"/>
            <a:ext cx="5382856"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194516" y="5359769"/>
            <a:ext cx="159145"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24099" y="1176999"/>
            <a:ext cx="2265480"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24099" y="2828785"/>
            <a:ext cx="226236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a:xfrm>
            <a:off x="8269320" y="6356362"/>
            <a:ext cx="624099" cy="365125"/>
          </a:xfrm>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
        <p:nvSpPr>
          <p:cNvPr id="3" name="Picture Placeholder 2"/>
          <p:cNvSpPr>
            <a:spLocks noGrp="1"/>
          </p:cNvSpPr>
          <p:nvPr>
            <p:ph type="pic" idx="1"/>
          </p:nvPr>
        </p:nvSpPr>
        <p:spPr>
          <a:xfrm rot="420000">
            <a:off x="3568702" y="1199517"/>
            <a:ext cx="4727551"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752" y="5816600"/>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485713" y="6219837"/>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76328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80"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80"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80" y="6356362"/>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62"/>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62"/>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6"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6061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8"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8"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8" y="6356357"/>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7"/>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7"/>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6"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4127355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solidFill>
                  <a:srgbClr val="04617B">
                    <a:shade val="90000"/>
                  </a:srgbClr>
                </a:solidFill>
              </a:rPr>
              <a:t>CS 40003: Data Analytics</a:t>
            </a:r>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5718369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752" y="-7144"/>
            <a:ext cx="938099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485713" y="-7144"/>
            <a:ext cx="48757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68075" y="704088"/>
            <a:ext cx="8425339"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68075" y="1935480"/>
            <a:ext cx="8425339"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68075" y="6356351"/>
            <a:ext cx="2184347"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solidFill>
                  <a:srgbClr val="04617B">
                    <a:shade val="90000"/>
                  </a:srgbClr>
                </a:solidFill>
              </a:rPr>
              <a:t>CS 40003: Data Analytics</a:t>
            </a:r>
            <a:endParaRPr lang="en-IN">
              <a:solidFill>
                <a:srgbClr val="04617B">
                  <a:shade val="90000"/>
                </a:srgbClr>
              </a:solidFill>
            </a:endParaRPr>
          </a:p>
        </p:txBody>
      </p:sp>
      <p:sp>
        <p:nvSpPr>
          <p:cNvPr id="22" name="Footer Placeholder 21"/>
          <p:cNvSpPr>
            <a:spLocks noGrp="1"/>
          </p:cNvSpPr>
          <p:nvPr>
            <p:ph type="ftr" sz="quarter" idx="3"/>
          </p:nvPr>
        </p:nvSpPr>
        <p:spPr>
          <a:xfrm>
            <a:off x="2730434" y="6356351"/>
            <a:ext cx="3432546"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solidFill>
                <a:srgbClr val="04617B">
                  <a:shade val="90000"/>
                </a:srgbClr>
              </a:solidFill>
            </a:endParaRPr>
          </a:p>
        </p:txBody>
      </p:sp>
      <p:sp>
        <p:nvSpPr>
          <p:cNvPr id="18" name="Slide Number Placeholder 17"/>
          <p:cNvSpPr>
            <a:spLocks noGrp="1"/>
          </p:cNvSpPr>
          <p:nvPr>
            <p:ph type="sldNum" sz="quarter" idx="4"/>
          </p:nvPr>
        </p:nvSpPr>
        <p:spPr>
          <a:xfrm>
            <a:off x="8113290" y="6356351"/>
            <a:ext cx="780124"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grpSp>
        <p:nvGrpSpPr>
          <p:cNvPr id="2" name="Group 1"/>
          <p:cNvGrpSpPr/>
          <p:nvPr/>
        </p:nvGrpSpPr>
        <p:grpSpPr>
          <a:xfrm>
            <a:off x="-19469" y="202408"/>
            <a:ext cx="9398905"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1097292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9.e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6.bin"/><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oleObject" Target="../embeddings/oleObject8.bin"/><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24.emf"/><Relationship Id="rId4"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25.emf"/><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26.emf"/><Relationship Id="rId4"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7.emf"/></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14.bin"/><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547" y="1268763"/>
            <a:ext cx="7957265" cy="1470025"/>
          </a:xfrm>
        </p:spPr>
        <p:txBody>
          <a:bodyPr>
            <a:normAutofit fontScale="90000"/>
          </a:bodyPr>
          <a:lstStyle/>
          <a:p>
            <a:r>
              <a:rPr lang="en-US" dirty="0" smtClean="0">
                <a:solidFill>
                  <a:srgbClr val="6C0000"/>
                </a:solidFill>
                <a:latin typeface="Times New Roman" pitchFamily="18" charset="0"/>
                <a:cs typeface="Times New Roman" pitchFamily="18" charset="0"/>
              </a:rPr>
              <a:t>Data Analytics</a:t>
            </a:r>
            <a:br>
              <a:rPr lang="en-US" dirty="0" smtClean="0">
                <a:solidFill>
                  <a:srgbClr val="6C0000"/>
                </a:solidFill>
                <a:latin typeface="Times New Roman" pitchFamily="18" charset="0"/>
                <a:cs typeface="Times New Roman" pitchFamily="18" charset="0"/>
              </a:rPr>
            </a:br>
            <a:r>
              <a:rPr lang="en-US" dirty="0" smtClean="0">
                <a:solidFill>
                  <a:srgbClr val="002060"/>
                </a:solidFill>
                <a:latin typeface="Times New Roman" pitchFamily="18" charset="0"/>
                <a:cs typeface="Times New Roman" pitchFamily="18" charset="0"/>
              </a:rPr>
              <a:t>(CS40003)</a:t>
            </a:r>
            <a:endParaRPr lang="en-IN"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552385" y="4797152"/>
            <a:ext cx="8041518" cy="1752600"/>
          </a:xfrm>
        </p:spPr>
        <p:txBody>
          <a:bodyPr>
            <a:normAutofit/>
          </a:bodyPr>
          <a:lstStyle/>
          <a:p>
            <a:r>
              <a:rPr lang="en-US" sz="2400" b="1" dirty="0" smtClean="0">
                <a:solidFill>
                  <a:srgbClr val="FFFFFF"/>
                </a:solidFill>
              </a:rPr>
              <a:t>Dr. Debasis Samanta</a:t>
            </a:r>
          </a:p>
          <a:p>
            <a:r>
              <a:rPr lang="en-US" sz="2000" i="1" dirty="0" smtClean="0">
                <a:solidFill>
                  <a:srgbClr val="FFFFFF"/>
                </a:solidFill>
              </a:rPr>
              <a:t>Associate Professor</a:t>
            </a:r>
          </a:p>
          <a:p>
            <a:r>
              <a:rPr lang="en-US" sz="2400" dirty="0" smtClean="0">
                <a:solidFill>
                  <a:srgbClr val="FFFFFF"/>
                </a:solidFill>
              </a:rPr>
              <a:t>Department of Computer Science &amp; Engineering</a:t>
            </a:r>
            <a:endParaRPr lang="en-IN" sz="2400" dirty="0">
              <a:solidFill>
                <a:srgbClr val="FFFFFF"/>
              </a:solidFill>
            </a:endParaRPr>
          </a:p>
        </p:txBody>
      </p:sp>
      <p:sp>
        <p:nvSpPr>
          <p:cNvPr id="4" name="Subtitle 2"/>
          <p:cNvSpPr txBox="1">
            <a:spLocks/>
          </p:cNvSpPr>
          <p:nvPr/>
        </p:nvSpPr>
        <p:spPr>
          <a:xfrm>
            <a:off x="708410" y="2996952"/>
            <a:ext cx="8041518" cy="1752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buClr>
                <a:srgbClr val="0BD0D9"/>
              </a:buClr>
            </a:pPr>
            <a:r>
              <a:rPr lang="en-US" sz="2400" b="1" i="1" dirty="0" smtClean="0">
                <a:solidFill>
                  <a:srgbClr val="FFFF00"/>
                </a:solidFill>
              </a:rPr>
              <a:t>Lecture #5</a:t>
            </a:r>
          </a:p>
          <a:p>
            <a:pPr algn="l">
              <a:buClr>
                <a:srgbClr val="0BD0D9"/>
              </a:buClr>
            </a:pPr>
            <a:r>
              <a:rPr lang="en-US" sz="2800" b="1" dirty="0" smtClean="0">
                <a:solidFill>
                  <a:srgbClr val="FFFF00"/>
                </a:solidFill>
              </a:rPr>
              <a:t>Probability Distributions</a:t>
            </a:r>
            <a:endParaRPr lang="en-IN" sz="2800" b="1" dirty="0">
              <a:solidFill>
                <a:srgbClr val="FFFF00"/>
              </a:solidFill>
            </a:endParaRPr>
          </a:p>
        </p:txBody>
      </p:sp>
    </p:spTree>
    <p:extLst>
      <p:ext uri="{BB962C8B-B14F-4D97-AF65-F5344CB8AC3E}">
        <p14:creationId xmlns:p14="http://schemas.microsoft.com/office/powerpoint/2010/main" val="2927964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90516"/>
          </a:xfrm>
        </p:spPr>
        <p:txBody>
          <a:bodyPr>
            <a:normAutofit/>
          </a:bodyPr>
          <a:lstStyle/>
          <a:p>
            <a:pPr algn="l"/>
            <a:r>
              <a:rPr lang="en-US" sz="4000" dirty="0" smtClean="0">
                <a:solidFill>
                  <a:srgbClr val="A50021"/>
                </a:solidFill>
                <a:latin typeface="Times New Roman" pitchFamily="18" charset="0"/>
                <a:cs typeface="Times New Roman" pitchFamily="18" charset="0"/>
              </a:rPr>
              <a:t>Probability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
        <p:nvSpPr>
          <p:cNvPr id="16" name="Rectangle 15"/>
          <p:cNvSpPr/>
          <p:nvPr/>
        </p:nvSpPr>
        <p:spPr>
          <a:xfrm>
            <a:off x="883919" y="1765121"/>
            <a:ext cx="7946367" cy="110871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A probability distribution is a definition of probabilities of the values of random variable.</a:t>
            </a:r>
            <a:endParaRPr lang="en-IN" dirty="0">
              <a:solidFill>
                <a:srgbClr val="A50021"/>
              </a:solidFill>
            </a:endParaRPr>
          </a:p>
        </p:txBody>
      </p:sp>
      <p:sp>
        <p:nvSpPr>
          <p:cNvPr id="17" name="Rounded Rectangle 16"/>
          <p:cNvSpPr/>
          <p:nvPr/>
        </p:nvSpPr>
        <p:spPr>
          <a:xfrm>
            <a:off x="883920" y="1751330"/>
            <a:ext cx="7946366" cy="363187"/>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4.2: </a:t>
            </a:r>
            <a:r>
              <a:rPr lang="en-US" sz="2000" b="1" dirty="0" smtClean="0">
                <a:solidFill>
                  <a:prstClr val="black"/>
                </a:solidFill>
                <a:latin typeface="Times New Roman" pitchFamily="18" charset="0"/>
                <a:cs typeface="Times New Roman" pitchFamily="18" charset="0"/>
              </a:rPr>
              <a:t>Probability distribution</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68078" y="3107543"/>
                <a:ext cx="8425339" cy="3363685"/>
              </a:xfrm>
            </p:spPr>
            <p:txBody>
              <a:bodyPr>
                <a:normAutofit/>
              </a:bodyPr>
              <a:lstStyle/>
              <a:p>
                <a:pPr marL="0" lvl="1" indent="0" algn="just">
                  <a:buClr>
                    <a:schemeClr val="accent3"/>
                  </a:buClr>
                  <a:buSzPct val="95000"/>
                  <a:buNone/>
                </a:pPr>
                <a:endParaRPr lang="en-US" sz="2000" b="1"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 4.3:</a:t>
                </a:r>
                <a:r>
                  <a:rPr lang="en-US" sz="2000" dirty="0" smtClean="0">
                    <a:latin typeface="Times New Roman" panose="02020603050405020304" pitchFamily="18" charset="0"/>
                    <a:cs typeface="Times New Roman" panose="02020603050405020304" pitchFamily="18" charset="0"/>
                  </a:rPr>
                  <a:t> Given that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0.2</m:t>
                    </m:r>
                  </m:oMath>
                </a14:m>
                <a:r>
                  <a:rPr lang="en-US" sz="2000" dirty="0" smtClean="0">
                    <a:latin typeface="Times New Roman" panose="02020603050405020304" pitchFamily="18" charset="0"/>
                    <a:cs typeface="Times New Roman" panose="02020603050405020304" pitchFamily="18" charset="0"/>
                  </a:rPr>
                  <a:t> is the probability that a person (in the ages between 17 and 35) has had childhood measles. Then the probability distribution is given by</a:t>
                </a: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68078" y="3107543"/>
                <a:ext cx="8425339" cy="3363685"/>
              </a:xfrm>
              <a:blipFill rotWithShape="1">
                <a:blip r:embed="rId2"/>
                <a:stretch>
                  <a:fillRect l="-796" r="-724"/>
                </a:stretch>
              </a:blipFill>
            </p:spPr>
            <p:txBody>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963952556"/>
              </p:ext>
            </p:extLst>
          </p:nvPr>
        </p:nvGraphicFramePr>
        <p:xfrm>
          <a:off x="3711985" y="4429327"/>
          <a:ext cx="1937702" cy="1483360"/>
        </p:xfrm>
        <a:graphic>
          <a:graphicData uri="http://schemas.openxmlformats.org/drawingml/2006/table">
            <a:tbl>
              <a:tblPr firstRow="1" bandRow="1">
                <a:tableStyleId>{616DA210-FB5B-4158-B5E0-FEB733F419BA}</a:tableStyleId>
              </a:tblPr>
              <a:tblGrid>
                <a:gridCol w="381044"/>
                <a:gridCol w="1556658"/>
              </a:tblGrid>
              <a:tr h="370840">
                <a:tc>
                  <a:txBody>
                    <a:bodyPr/>
                    <a:lstStyle/>
                    <a:p>
                      <a:pPr algn="ctr"/>
                      <a:r>
                        <a:rPr lang="en-US" dirty="0" smtClean="0"/>
                        <a:t>X</a:t>
                      </a:r>
                      <a:endParaRPr lang="en-US" dirty="0"/>
                    </a:p>
                  </a:txBody>
                  <a:tcPr/>
                </a:tc>
                <a:tc>
                  <a:txBody>
                    <a:bodyPr/>
                    <a:lstStyle/>
                    <a:p>
                      <a:pPr algn="ctr"/>
                      <a:r>
                        <a:rPr lang="en-US" dirty="0" smtClean="0"/>
                        <a:t>Probability</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0.64</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0.32</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0.04</a:t>
                      </a:r>
                      <a:endParaRPr lang="en-US" dirty="0"/>
                    </a:p>
                  </a:txBody>
                  <a:tcPr/>
                </a:tc>
              </a:tr>
            </a:tbl>
          </a:graphicData>
        </a:graphic>
      </p:graphicFrame>
      <p:sp>
        <p:nvSpPr>
          <p:cNvPr id="3" name="Rectangle 2"/>
          <p:cNvSpPr/>
          <p:nvPr/>
        </p:nvSpPr>
        <p:spPr>
          <a:xfrm>
            <a:off x="5875264" y="4452650"/>
            <a:ext cx="925586" cy="1569660"/>
          </a:xfrm>
          <a:prstGeom prst="rect">
            <a:avLst/>
          </a:prstGeom>
        </p:spPr>
        <p:txBody>
          <a:bodyPr wrap="square">
            <a:spAutoFit/>
          </a:bodyPr>
          <a:lstStyle/>
          <a:p>
            <a:r>
              <a:rPr lang="en-US" sz="9600" dirty="0">
                <a:solidFill>
                  <a:srgbClr val="FF0000"/>
                </a:solidFill>
                <a:latin typeface="Times New Roman" pitchFamily="18" charset="0"/>
                <a:cs typeface="Times New Roman" pitchFamily="18" charset="0"/>
              </a:rPr>
              <a:t>?</a:t>
            </a:r>
            <a:endParaRPr lang="en-IN" sz="9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00187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 y="1505248"/>
            <a:ext cx="8425339" cy="4389120"/>
          </a:xfrm>
        </p:spPr>
        <p:txBody>
          <a:bodyPr/>
          <a:lstStyle/>
          <a:p>
            <a:pPr marL="617220" lvl="2" indent="-342900" algn="just">
              <a:buClr>
                <a:schemeClr val="accent3"/>
              </a:buClr>
              <a:buSzPct val="95000"/>
            </a:pPr>
            <a:r>
              <a:rPr lang="en-US" sz="2000" dirty="0">
                <a:latin typeface="Times New Roman" panose="02020603050405020304" pitchFamily="18" charset="0"/>
                <a:cs typeface="Times New Roman" panose="02020603050405020304" pitchFamily="18" charset="0"/>
              </a:rPr>
              <a:t>In data analytics, the probability distribution is important with which many statistics making inferences about population can be derived .</a:t>
            </a:r>
          </a:p>
          <a:p>
            <a:pPr marL="274320" lvl="2" indent="0" algn="just">
              <a:buClr>
                <a:schemeClr val="accent3"/>
              </a:buClr>
              <a:buSzPct val="95000"/>
              <a:buNone/>
            </a:pPr>
            <a:endParaRPr lang="en-US" sz="1200" dirty="0">
              <a:latin typeface="Times New Roman" panose="02020603050405020304" pitchFamily="18" charset="0"/>
              <a:cs typeface="Times New Roman" panose="02020603050405020304" pitchFamily="18" charset="0"/>
            </a:endParaRPr>
          </a:p>
          <a:p>
            <a:pPr marL="1165860" lvl="4" indent="-342900" algn="just">
              <a:buSzPct val="95000"/>
            </a:pPr>
            <a:r>
              <a:rPr lang="en-US" sz="1800" dirty="0" smtClean="0">
                <a:latin typeface="Times New Roman" panose="02020603050405020304" pitchFamily="18" charset="0"/>
                <a:cs typeface="Times New Roman" panose="02020603050405020304" pitchFamily="18" charset="0"/>
              </a:rPr>
              <a:t>In general, a probability </a:t>
            </a: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istribution function takes the following form</a:t>
            </a:r>
            <a:endParaRPr lang="en-US" sz="1800" dirty="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dirty="0" smtClean="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dirty="0">
              <a:latin typeface="Times New Roman" panose="02020603050405020304" pitchFamily="18" charset="0"/>
              <a:cs typeface="Times New Roman" panose="02020603050405020304" pitchFamily="18" charset="0"/>
            </a:endParaRPr>
          </a:p>
          <a:p>
            <a:pPr marL="617220" lvl="2" indent="-342900" algn="just">
              <a:buClr>
                <a:schemeClr val="accent3"/>
              </a:buClr>
              <a:buSzPct val="95000"/>
            </a:pPr>
            <a:endParaRPr lang="en-US" sz="1700" dirty="0">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r>
              <a:rPr lang="en-US" sz="1800" dirty="0">
                <a:latin typeface="Times New Roman" panose="02020603050405020304" pitchFamily="18" charset="0"/>
                <a:cs typeface="Times New Roman" panose="02020603050405020304" pitchFamily="18" charset="0"/>
              </a:rPr>
              <a:t>Example: Measles Study</a:t>
            </a:r>
          </a:p>
          <a:p>
            <a:pPr marL="274320" lvl="2"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887117421"/>
                  </p:ext>
                </p:extLst>
              </p:nvPr>
            </p:nvGraphicFramePr>
            <p:xfrm>
              <a:off x="2504868" y="2987646"/>
              <a:ext cx="4508253" cy="674826"/>
            </p:xfrm>
            <a:graphic>
              <a:graphicData uri="http://schemas.openxmlformats.org/drawingml/2006/table">
                <a:tbl>
                  <a:tblPr firstRow="1" bandRow="1">
                    <a:tableStyleId>{616DA210-FB5B-4158-B5E0-FEB733F419BA}</a:tableStyleId>
                  </a:tblPr>
                  <a:tblGrid>
                    <a:gridCol w="1707560"/>
                    <a:gridCol w="2800693"/>
                  </a:tblGrid>
                  <a:tr h="229169">
                    <a:tc>
                      <a:txBody>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𝒙</m:t>
                                </m:r>
                              </m:oMath>
                            </m:oMathPara>
                          </a14:m>
                          <a:endParaRPr lang="en-US" sz="1400" dirty="0"/>
                        </a:p>
                      </a:txBody>
                      <a:tcPr/>
                    </a:tc>
                    <a:tc>
                      <a:txBody>
                        <a:bodyPr/>
                        <a:lstStyle/>
                        <a:p>
                          <a:pPr algn="l"/>
                          <a14:m>
                            <m:oMath xmlns:m="http://schemas.openxmlformats.org/officeDocument/2006/math">
                              <m:r>
                                <a:rPr lang="en-US" sz="1400" b="1" i="1" smtClean="0">
                                  <a:latin typeface="Cambria Math" panose="02040503050406030204" pitchFamily="18" charset="0"/>
                                </a:rPr>
                                <m:t>       </m:t>
                              </m:r>
                              <m:sSub>
                                <m:sSubPr>
                                  <m:ctrlPr>
                                    <a:rPr lang="en-US" sz="1400" i="1" smtClean="0">
                                      <a:latin typeface="Cambria Math" panose="02040503050406030204" pitchFamily="18" charset="0"/>
                                    </a:rPr>
                                  </m:ctrlPr>
                                </m:sSubPr>
                                <m:e>
                                  <m:r>
                                    <a:rPr lang="en-US" sz="1400" b="1" i="1" smtClean="0">
                                      <a:latin typeface="Cambria Math" panose="02040503050406030204" pitchFamily="18" charset="0"/>
                                    </a:rPr>
                                    <m:t>  </m:t>
                                  </m:r>
                                  <m:r>
                                    <a:rPr lang="en-US" sz="1400" b="1" i="1" smtClean="0">
                                      <a:latin typeface="Cambria Math"/>
                                    </a:rPr>
                                    <m:t>𝒙</m:t>
                                  </m:r>
                                </m:e>
                                <m:sub>
                                  <m:r>
                                    <a:rPr lang="en-US" sz="1400" b="1" i="1" smtClean="0">
                                      <a:latin typeface="Cambria Math" panose="02040503050406030204" pitchFamily="18" charset="0"/>
                                    </a:rPr>
                                    <m:t>𝟏</m:t>
                                  </m:r>
                                  <m:r>
                                    <a:rPr lang="en-US" sz="1400" b="1" i="1" smtClean="0">
                                      <a:latin typeface="Cambria Math" panose="02040503050406030204" pitchFamily="18" charset="0"/>
                                    </a:rPr>
                                    <m:t> </m:t>
                                  </m:r>
                                </m:sub>
                              </m:sSub>
                              <m:r>
                                <a:rPr lang="en-US" sz="1400" b="1" i="1" smtClean="0">
                                  <a:latin typeface="Cambria Math" panose="02040503050406030204" pitchFamily="18" charset="0"/>
                                </a:rPr>
                                <m:t>     </m:t>
                              </m:r>
                              <m:sSub>
                                <m:sSubPr>
                                  <m:ctrlPr>
                                    <a:rPr lang="en-US" sz="1400" i="1" smtClean="0">
                                      <a:latin typeface="Cambria Math" panose="02040503050406030204" pitchFamily="18" charset="0"/>
                                    </a:rPr>
                                  </m:ctrlPr>
                                </m:sSubPr>
                                <m:e>
                                  <m:r>
                                    <a:rPr lang="en-US" sz="1400" b="1" i="1" smtClean="0">
                                      <a:latin typeface="Cambria Math"/>
                                    </a:rPr>
                                    <m:t>      </m:t>
                                  </m:r>
                                  <m:r>
                                    <a:rPr lang="en-US" sz="1400" b="1" i="1" smtClean="0">
                                      <a:latin typeface="Cambria Math"/>
                                    </a:rPr>
                                    <m:t>𝒙</m:t>
                                  </m:r>
                                </m:e>
                                <m:sub>
                                  <m:r>
                                    <a:rPr lang="en-US" sz="1400" b="1" i="1" smtClean="0">
                                      <a:latin typeface="Cambria Math" panose="02040503050406030204" pitchFamily="18" charset="0"/>
                                    </a:rPr>
                                    <m:t>𝟐</m:t>
                                  </m:r>
                                </m:sub>
                              </m:sSub>
                              <m:r>
                                <a:rPr lang="en-US" sz="1400" b="1" i="1" smtClean="0">
                                  <a:latin typeface="Cambria Math" panose="02040503050406030204" pitchFamily="18" charset="0"/>
                                </a:rPr>
                                <m:t>…………..</m:t>
                              </m:r>
                            </m:oMath>
                          </a14:m>
                          <a:r>
                            <a:rPr lang="en-US" sz="1400" dirty="0" smtClean="0"/>
                            <a:t> </a:t>
                          </a:r>
                          <a14:m>
                            <m:oMath xmlns:m="http://schemas.openxmlformats.org/officeDocument/2006/math">
                              <m:sSub>
                                <m:sSubPr>
                                  <m:ctrlPr>
                                    <a:rPr lang="en-US" sz="1400" i="1" smtClean="0">
                                      <a:latin typeface="Cambria Math" panose="02040503050406030204" pitchFamily="18" charset="0"/>
                                    </a:rPr>
                                  </m:ctrlPr>
                                </m:sSubPr>
                                <m:e>
                                  <m:r>
                                    <a:rPr lang="en-US" sz="1400" b="1" i="1" smtClean="0">
                                      <a:latin typeface="Cambria Math"/>
                                    </a:rPr>
                                    <m:t>𝒙</m:t>
                                  </m:r>
                                </m:e>
                                <m:sub>
                                  <m:r>
                                    <a:rPr lang="en-US" sz="1400" b="1" i="1" smtClean="0">
                                      <a:latin typeface="Cambria Math" panose="02040503050406030204" pitchFamily="18" charset="0"/>
                                    </a:rPr>
                                    <m:t>𝒏</m:t>
                                  </m:r>
                                </m:sub>
                              </m:sSub>
                            </m:oMath>
                          </a14:m>
                          <a:endParaRPr lang="en-US" sz="1400" dirty="0"/>
                        </a:p>
                      </a:txBody>
                      <a:tcPr/>
                    </a:tc>
                  </a:tr>
                  <a:tr h="370026">
                    <a:tc>
                      <a:txBody>
                        <a:bodyPr/>
                        <a:lstStyle/>
                        <a:p>
                          <a:pPr marL="0" indent="0"/>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a:rPr>
                                      <m:t>𝑥</m:t>
                                    </m:r>
                                  </m:e>
                                </m:d>
                                <m:r>
                                  <a:rPr lang="en-US" sz="1400" b="0" i="1" smtClean="0">
                                    <a:latin typeface="Cambria Math" panose="02040503050406030204" pitchFamily="18" charset="0"/>
                                  </a:rPr>
                                  <m:t>=</m:t>
                                </m:r>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a:rPr>
                                  <m:t>𝑥</m:t>
                                </m:r>
                                <m:r>
                                  <a:rPr lang="en-US" sz="1400" b="0" i="1" smtClean="0">
                                    <a:latin typeface="Cambria Math" panose="02040503050406030204" pitchFamily="18" charset="0"/>
                                  </a:rPr>
                                  <m:t>)</m:t>
                                </m:r>
                              </m:oMath>
                            </m:oMathPara>
                          </a14:m>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a:rPr>
                                          <m:t>𝑥</m:t>
                                        </m:r>
                                      </m:e>
                                      <m:sub>
                                        <m:r>
                                          <a:rPr lang="en-US" sz="1400" b="0" i="1" smtClean="0">
                                            <a:latin typeface="Cambria Math" panose="02040503050406030204" pitchFamily="18" charset="0"/>
                                          </a:rPr>
                                          <m:t>1</m:t>
                                        </m:r>
                                      </m:sub>
                                    </m:sSub>
                                  </m:e>
                                </m:d>
                                <m:r>
                                  <a:rPr lang="en-US" sz="1400" b="0" i="1" smtClean="0">
                                    <a:latin typeface="Cambria Math" panose="02040503050406030204" pitchFamily="18" charset="0"/>
                                  </a:rPr>
                                  <m:t> </m:t>
                                </m:r>
                                <m:r>
                                  <a:rPr lang="en-US" sz="1400" b="0" i="1" smtClean="0">
                                    <a:latin typeface="Cambria Math"/>
                                  </a:rPr>
                                  <m:t>       </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a:rPr>
                                          <m:t>𝑥</m:t>
                                        </m:r>
                                      </m:e>
                                      <m:sub>
                                        <m:r>
                                          <a:rPr lang="en-US" sz="1400" b="0" i="1" smtClean="0">
                                            <a:latin typeface="Cambria Math" panose="02040503050406030204" pitchFamily="18" charset="0"/>
                                          </a:rPr>
                                          <m:t>2</m:t>
                                        </m:r>
                                      </m:sub>
                                    </m:sSub>
                                  </m:e>
                                </m:d>
                                <m:r>
                                  <a:rPr lang="en-US" sz="1400" b="0" i="1" smtClean="0">
                                    <a:latin typeface="Cambria Math" panose="02040503050406030204" pitchFamily="18" charset="0"/>
                                  </a:rPr>
                                  <m:t>…….. </m:t>
                                </m:r>
                                <m:r>
                                  <a:rPr lang="en-US" sz="1400" b="0" i="1" smtClean="0">
                                    <a:latin typeface="Cambria Math" panose="02040503050406030204" pitchFamily="18" charset="0"/>
                                  </a:rPr>
                                  <m:t>𝑓</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a:rPr>
                                      <m:t>𝑥</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m:t>
                                </m:r>
                              </m:oMath>
                            </m:oMathPara>
                          </a14:m>
                          <a:endParaRPr lang="en-US" sz="1400"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887117421"/>
                  </p:ext>
                </p:extLst>
              </p:nvPr>
            </p:nvGraphicFramePr>
            <p:xfrm>
              <a:off x="2504868" y="2987646"/>
              <a:ext cx="4508253" cy="674826"/>
            </p:xfrm>
            <a:graphic>
              <a:graphicData uri="http://schemas.openxmlformats.org/drawingml/2006/table">
                <a:tbl>
                  <a:tblPr firstRow="1" bandRow="1">
                    <a:tableStyleId>{616DA210-FB5B-4158-B5E0-FEB733F419BA}</a:tableStyleId>
                  </a:tblPr>
                  <a:tblGrid>
                    <a:gridCol w="1707560"/>
                    <a:gridCol w="2800693"/>
                  </a:tblGrid>
                  <a:tr h="304800">
                    <a:tc>
                      <a:txBody>
                        <a:bodyPr/>
                        <a:lstStyle/>
                        <a:p>
                          <a:endParaRPr lang="en-US"/>
                        </a:p>
                      </a:txBody>
                      <a:tcPr>
                        <a:blipFill rotWithShape="1">
                          <a:blip r:embed="rId3"/>
                          <a:stretch>
                            <a:fillRect l="-357" r="-164286" b="-122000"/>
                          </a:stretch>
                        </a:blipFill>
                      </a:tcPr>
                    </a:tc>
                    <a:tc>
                      <a:txBody>
                        <a:bodyPr/>
                        <a:lstStyle/>
                        <a:p>
                          <a:endParaRPr lang="en-US"/>
                        </a:p>
                      </a:txBody>
                      <a:tcPr>
                        <a:blipFill rotWithShape="1">
                          <a:blip r:embed="rId3"/>
                          <a:stretch>
                            <a:fillRect l="-61220" r="-218" b="-122000"/>
                          </a:stretch>
                        </a:blipFill>
                      </a:tcPr>
                    </a:tc>
                  </a:tr>
                  <a:tr h="370026">
                    <a:tc>
                      <a:txBody>
                        <a:bodyPr/>
                        <a:lstStyle/>
                        <a:p>
                          <a:endParaRPr lang="en-US"/>
                        </a:p>
                      </a:txBody>
                      <a:tcPr>
                        <a:blipFill rotWithShape="1">
                          <a:blip r:embed="rId3"/>
                          <a:stretch>
                            <a:fillRect l="-357" t="-81967" r="-164286"/>
                          </a:stretch>
                        </a:blipFill>
                      </a:tcPr>
                    </a:tc>
                    <a:tc>
                      <a:txBody>
                        <a:bodyPr/>
                        <a:lstStyle/>
                        <a:p>
                          <a:endParaRPr lang="en-US"/>
                        </a:p>
                      </a:txBody>
                      <a:tcPr>
                        <a:blipFill rotWithShape="1">
                          <a:blip r:embed="rId3"/>
                          <a:stretch>
                            <a:fillRect l="-61220" t="-81967" r="-21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884468277"/>
                  </p:ext>
                </p:extLst>
              </p:nvPr>
            </p:nvGraphicFramePr>
            <p:xfrm>
              <a:off x="2050740" y="4683029"/>
              <a:ext cx="2383975" cy="674826"/>
            </p:xfrm>
            <a:graphic>
              <a:graphicData uri="http://schemas.openxmlformats.org/drawingml/2006/table">
                <a:tbl>
                  <a:tblPr firstRow="1" bandRow="1">
                    <a:tableStyleId>{616DA210-FB5B-4158-B5E0-FEB733F419BA}</a:tableStyleId>
                  </a:tblPr>
                  <a:tblGrid>
                    <a:gridCol w="544290"/>
                    <a:gridCol w="1839685"/>
                  </a:tblGrid>
                  <a:tr h="229169">
                    <a:tc>
                      <a:txBody>
                        <a:bodyPr/>
                        <a:lstStyle/>
                        <a:p>
                          <a:pPr/>
                          <a14:m>
                            <m:oMathPara xmlns:m="http://schemas.openxmlformats.org/officeDocument/2006/math">
                              <m:oMathParaPr>
                                <m:jc m:val="centerGroup"/>
                              </m:oMathParaPr>
                              <m:oMath xmlns:m="http://schemas.openxmlformats.org/officeDocument/2006/math">
                                <m:r>
                                  <a:rPr lang="en-US" sz="1400" b="1" i="1" smtClean="0">
                                    <a:latin typeface="Cambria Math"/>
                                  </a:rPr>
                                  <m:t>𝒙</m:t>
                                </m:r>
                              </m:oMath>
                            </m:oMathPara>
                          </a14:m>
                          <a:endParaRPr lang="en-US" sz="1400" dirty="0"/>
                        </a:p>
                      </a:txBody>
                      <a:tcPr/>
                    </a:tc>
                    <a:tc>
                      <a:txBody>
                        <a:bodyPr/>
                        <a:lstStyle/>
                        <a:p>
                          <a:r>
                            <a:rPr lang="en-US" sz="1400" i="0" dirty="0" smtClean="0">
                              <a:latin typeface="+mn-lt"/>
                            </a:rPr>
                            <a:t>0</a:t>
                          </a:r>
                          <a:r>
                            <a:rPr lang="en-US" sz="1400" i="0" baseline="0" dirty="0" smtClean="0">
                              <a:latin typeface="+mn-lt"/>
                            </a:rPr>
                            <a:t>               1                2</a:t>
                          </a:r>
                          <a:endParaRPr lang="en-US" sz="1400" dirty="0"/>
                        </a:p>
                      </a:txBody>
                      <a:tcPr/>
                    </a:tc>
                  </a:tr>
                  <a:tr h="370026">
                    <a:tc>
                      <a:txBody>
                        <a:bodyPr/>
                        <a:lstStyle/>
                        <a:p>
                          <a:pPr marL="0" indent="0"/>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a:rPr>
                                      <m:t>𝑥</m:t>
                                    </m:r>
                                  </m:e>
                                </m:d>
                              </m:oMath>
                            </m:oMathPara>
                          </a14:m>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0.64      0.32        0.04</a:t>
                          </a:r>
                          <a:endParaRPr lang="en-US" sz="1400" dirty="0"/>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884468277"/>
                  </p:ext>
                </p:extLst>
              </p:nvPr>
            </p:nvGraphicFramePr>
            <p:xfrm>
              <a:off x="2050740" y="4683029"/>
              <a:ext cx="2383975" cy="674826"/>
            </p:xfrm>
            <a:graphic>
              <a:graphicData uri="http://schemas.openxmlformats.org/drawingml/2006/table">
                <a:tbl>
                  <a:tblPr firstRow="1" bandRow="1">
                    <a:tableStyleId>{616DA210-FB5B-4158-B5E0-FEB733F419BA}</a:tableStyleId>
                  </a:tblPr>
                  <a:tblGrid>
                    <a:gridCol w="544290"/>
                    <a:gridCol w="1839685"/>
                  </a:tblGrid>
                  <a:tr h="304800">
                    <a:tc>
                      <a:txBody>
                        <a:bodyPr/>
                        <a:lstStyle/>
                        <a:p>
                          <a:endParaRPr lang="en-US"/>
                        </a:p>
                      </a:txBody>
                      <a:tcPr>
                        <a:blipFill rotWithShape="1">
                          <a:blip r:embed="rId4"/>
                          <a:stretch>
                            <a:fillRect t="-2000" r="-340449" b="-122000"/>
                          </a:stretch>
                        </a:blipFill>
                      </a:tcPr>
                    </a:tc>
                    <a:tc>
                      <a:txBody>
                        <a:bodyPr/>
                        <a:lstStyle/>
                        <a:p>
                          <a:r>
                            <a:rPr lang="en-US" sz="1400" i="0" dirty="0" smtClean="0">
                              <a:latin typeface="+mn-lt"/>
                            </a:rPr>
                            <a:t>0</a:t>
                          </a:r>
                          <a:r>
                            <a:rPr lang="en-US" sz="1400" i="0" baseline="0" dirty="0" smtClean="0">
                              <a:latin typeface="+mn-lt"/>
                            </a:rPr>
                            <a:t>               1                2</a:t>
                          </a:r>
                          <a:endParaRPr lang="en-US" sz="1400" dirty="0"/>
                        </a:p>
                      </a:txBody>
                      <a:tcPr/>
                    </a:tc>
                  </a:tr>
                  <a:tr h="370026">
                    <a:tc>
                      <a:txBody>
                        <a:bodyPr/>
                        <a:lstStyle/>
                        <a:p>
                          <a:endParaRPr lang="en-US"/>
                        </a:p>
                      </a:txBody>
                      <a:tcPr>
                        <a:blipFill rotWithShape="1">
                          <a:blip r:embed="rId4"/>
                          <a:stretch>
                            <a:fillRect t="-83607" r="-340449"/>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0.64      0.32        0.04</a:t>
                          </a:r>
                          <a:endParaRPr lang="en-US" sz="1400" dirty="0"/>
                        </a:p>
                      </a:txBody>
                      <a:tcPr/>
                    </a:tc>
                  </a:tr>
                </a:tbl>
              </a:graphicData>
            </a:graphic>
          </p:graphicFrame>
        </mc:Fallback>
      </mc:AlternateContent>
      <p:sp>
        <p:nvSpPr>
          <p:cNvPr id="24" name="Title 1"/>
          <p:cNvSpPr>
            <a:spLocks noGrp="1"/>
          </p:cNvSpPr>
          <p:nvPr>
            <p:ph type="title"/>
          </p:nvPr>
        </p:nvSpPr>
        <p:spPr>
          <a:xfrm>
            <a:off x="404948" y="260648"/>
            <a:ext cx="8425339" cy="980323"/>
          </a:xfrm>
        </p:spPr>
        <p:txBody>
          <a:bodyPr>
            <a:normAutofit/>
          </a:bodyPr>
          <a:lstStyle/>
          <a:p>
            <a:pPr algn="l"/>
            <a:r>
              <a:rPr lang="en-US" sz="4000" dirty="0" smtClean="0">
                <a:solidFill>
                  <a:srgbClr val="A50021"/>
                </a:solidFill>
                <a:latin typeface="Times New Roman" pitchFamily="18" charset="0"/>
                <a:cs typeface="Times New Roman" pitchFamily="18" charset="0"/>
              </a:rPr>
              <a:t>Probability Distribution </a:t>
            </a:r>
            <a:endParaRPr lang="en-IN" sz="4000" dirty="0">
              <a:solidFill>
                <a:srgbClr val="A50021"/>
              </a:solidFill>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840118141"/>
              </p:ext>
            </p:extLst>
          </p:nvPr>
        </p:nvGraphicFramePr>
        <p:xfrm>
          <a:off x="4697185" y="3878099"/>
          <a:ext cx="3499910" cy="2377892"/>
        </p:xfrm>
        <a:graphic>
          <a:graphicData uri="http://schemas.openxmlformats.org/presentationml/2006/ole">
            <mc:AlternateContent xmlns:mc="http://schemas.openxmlformats.org/markup-compatibility/2006">
              <mc:Choice xmlns:v="urn:schemas-microsoft-com:vml" Requires="v">
                <p:oleObj spid="_x0000_s1105" name="Visio" r:id="rId5" imgW="5645778" imgH="3835620" progId="Visio.Drawing.11">
                  <p:embed/>
                </p:oleObj>
              </mc:Choice>
              <mc:Fallback>
                <p:oleObj name="Visio" r:id="rId5" imgW="5645778" imgH="3835620" progId="Visio.Drawing.11">
                  <p:embed/>
                  <p:pic>
                    <p:nvPicPr>
                      <p:cNvPr id="0" name=""/>
                      <p:cNvPicPr/>
                      <p:nvPr/>
                    </p:nvPicPr>
                    <p:blipFill>
                      <a:blip r:embed="rId6"/>
                      <a:stretch>
                        <a:fillRect/>
                      </a:stretch>
                    </p:blipFill>
                    <p:spPr>
                      <a:xfrm>
                        <a:off x="4697185" y="3878099"/>
                        <a:ext cx="3499910" cy="2377892"/>
                      </a:xfrm>
                      <a:prstGeom prst="rect">
                        <a:avLst/>
                      </a:prstGeom>
                    </p:spPr>
                  </p:pic>
                </p:oleObj>
              </mc:Fallback>
            </mc:AlternateContent>
          </a:graphicData>
        </a:graphic>
      </p:graphicFrame>
    </p:spTree>
    <p:extLst>
      <p:ext uri="{BB962C8B-B14F-4D97-AF65-F5344CB8AC3E}">
        <p14:creationId xmlns:p14="http://schemas.microsoft.com/office/powerpoint/2010/main" val="3022071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68078" y="6312814"/>
            <a:ext cx="2184347" cy="365125"/>
          </a:xfrm>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a:xfrm>
            <a:off x="8113290" y="6312814"/>
            <a:ext cx="780124" cy="365125"/>
          </a:xfrm>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p:sp>
        <p:nvSpPr>
          <p:cNvPr id="10" name="Content Placeholder 9"/>
          <p:cNvSpPr>
            <a:spLocks noGrp="1"/>
          </p:cNvSpPr>
          <p:nvPr>
            <p:ph idx="1"/>
          </p:nvPr>
        </p:nvSpPr>
        <p:spPr>
          <a:xfrm>
            <a:off x="468078" y="1191812"/>
            <a:ext cx="8425339" cy="4678136"/>
          </a:xfrm>
        </p:spPr>
        <p:txBody>
          <a:bodyPr>
            <a:normAutofit/>
          </a:bodyPr>
          <a:lstStyle/>
          <a:p>
            <a:pPr marL="0" indent="0">
              <a:buNone/>
              <a:tabLst>
                <a:tab pos="1033463" algn="l"/>
              </a:tabLst>
            </a:pPr>
            <a:r>
              <a:rPr lang="en-US" dirty="0" smtClean="0">
                <a:latin typeface="Times New Roman" panose="02020603050405020304" pitchFamily="18" charset="0"/>
                <a:cs typeface="Times New Roman" panose="02020603050405020304" pitchFamily="18" charset="0"/>
              </a:rPr>
              <a:t>   </a:t>
            </a:r>
          </a:p>
          <a:p>
            <a:pPr marL="0" indent="0">
              <a:buNone/>
              <a:tabLst>
                <a:tab pos="1033463" algn="l"/>
              </a:tabLst>
            </a:pPr>
            <a:r>
              <a:rPr lang="en-US" sz="1800" dirty="0" smtClean="0">
                <a:latin typeface="Times New Roman" panose="02020603050405020304" pitchFamily="18" charset="0"/>
                <a:cs typeface="Times New Roman" panose="02020603050405020304" pitchFamily="18" charset="0"/>
              </a:rPr>
              <a:t>		</a:t>
            </a:r>
            <a:r>
              <a:rPr lang="en-US" sz="1800" dirty="0" smtClean="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Discrete probability distributions</a:t>
            </a:r>
            <a:endParaRPr lang="en-US" sz="1800" b="1" dirty="0">
              <a:latin typeface="Times New Roman" panose="02020603050405020304" pitchFamily="18" charset="0"/>
              <a:cs typeface="Times New Roman" panose="02020603050405020304" pitchFamily="18" charset="0"/>
            </a:endParaRPr>
          </a:p>
          <a:p>
            <a:pPr marL="2689225" indent="0">
              <a:tabLst>
                <a:tab pos="1033463" algn="l"/>
              </a:tabLst>
            </a:pPr>
            <a:r>
              <a:rPr lang="en-US" sz="1600" dirty="0" smtClean="0">
                <a:latin typeface="Times New Roman" panose="02020603050405020304" pitchFamily="18" charset="0"/>
                <a:cs typeface="Times New Roman" panose="02020603050405020304" pitchFamily="18" charset="0"/>
              </a:rPr>
              <a:t>Binomial distribution</a:t>
            </a:r>
          </a:p>
          <a:p>
            <a:pPr marL="2689225" indent="0">
              <a:tabLst>
                <a:tab pos="1033463" algn="l"/>
              </a:tabLst>
            </a:pPr>
            <a:r>
              <a:rPr lang="en-US" sz="1600" dirty="0" smtClean="0">
                <a:latin typeface="Times New Roman" panose="02020603050405020304" pitchFamily="18" charset="0"/>
                <a:cs typeface="Times New Roman" panose="02020603050405020304" pitchFamily="18" charset="0"/>
              </a:rPr>
              <a:t>Multinomial distribution</a:t>
            </a:r>
          </a:p>
          <a:p>
            <a:pPr marL="2689225" indent="0">
              <a:tabLst>
                <a:tab pos="1033463" algn="l"/>
              </a:tabLst>
            </a:pPr>
            <a:r>
              <a:rPr lang="en-US" sz="1600" dirty="0" smtClean="0">
                <a:latin typeface="Times New Roman" panose="02020603050405020304" pitchFamily="18" charset="0"/>
                <a:cs typeface="Times New Roman" panose="02020603050405020304" pitchFamily="18" charset="0"/>
              </a:rPr>
              <a:t>Poisson distribution</a:t>
            </a:r>
          </a:p>
          <a:p>
            <a:pPr marL="2689225" indent="0">
              <a:tabLst>
                <a:tab pos="1033463" algn="l"/>
              </a:tabLst>
            </a:pPr>
            <a:r>
              <a:rPr lang="en-US" sz="1600" dirty="0" smtClean="0">
                <a:latin typeface="Times New Roman" panose="02020603050405020304" pitchFamily="18" charset="0"/>
                <a:cs typeface="Times New Roman" panose="02020603050405020304" pitchFamily="18" charset="0"/>
              </a:rPr>
              <a:t>Hypergeometric distribution</a:t>
            </a:r>
          </a:p>
          <a:p>
            <a:pPr marL="0" indent="0">
              <a:buNone/>
              <a:tabLst>
                <a:tab pos="1033463" algn="l"/>
              </a:tabLst>
            </a:pPr>
            <a:r>
              <a:rPr lang="en-US" sz="1000" dirty="0" smtClean="0">
                <a:latin typeface="Times New Roman" panose="02020603050405020304" pitchFamily="18" charset="0"/>
                <a:cs typeface="Times New Roman" panose="02020603050405020304" pitchFamily="18" charset="0"/>
              </a:rPr>
              <a:t>		       </a:t>
            </a:r>
          </a:p>
          <a:p>
            <a:pPr marL="0" indent="0">
              <a:buNone/>
              <a:tabLst>
                <a:tab pos="1033463" algn="l"/>
              </a:tabLst>
            </a:pP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Continuous probability distributions</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Normal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Standard normal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Gamma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Exponential </a:t>
            </a:r>
            <a:r>
              <a:rPr lang="en-US" sz="1600" dirty="0">
                <a:latin typeface="Times New Roman" panose="02020603050405020304" pitchFamily="18" charset="0"/>
                <a:cs typeface="Times New Roman" panose="02020603050405020304" pitchFamily="18" charset="0"/>
              </a:rPr>
              <a:t>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Chi square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Lognormal distribution</a:t>
            </a:r>
          </a:p>
          <a:p>
            <a:pPr marL="2797175" indent="0">
              <a:tabLst>
                <a:tab pos="1033463" algn="l"/>
              </a:tabLst>
            </a:pPr>
            <a:r>
              <a:rPr lang="en-US" sz="1600" dirty="0" smtClean="0">
                <a:latin typeface="Times New Roman" panose="02020603050405020304" pitchFamily="18" charset="0"/>
                <a:cs typeface="Times New Roman" panose="02020603050405020304" pitchFamily="18" charset="0"/>
              </a:rPr>
              <a:t>Weibull distribution</a:t>
            </a:r>
          </a:p>
          <a:p>
            <a:pPr marL="174625" indent="0">
              <a:buNone/>
              <a:tabLst>
                <a:tab pos="1033463" algn="l"/>
              </a:tabLst>
            </a:pPr>
            <a:endParaRPr lang="en-US" sz="1600" dirty="0" smtClean="0">
              <a:latin typeface="Times New Roman" panose="02020603050405020304" pitchFamily="18" charset="0"/>
              <a:cs typeface="Times New Roman" panose="02020603050405020304" pitchFamily="18" charset="0"/>
            </a:endParaRPr>
          </a:p>
          <a:p>
            <a:pPr marL="0" indent="0">
              <a:buNone/>
              <a:tabLst>
                <a:tab pos="1033463" algn="l"/>
              </a:tabLst>
            </a:pPr>
            <a:endParaRPr lang="en-US" dirty="0" smtClean="0">
              <a:latin typeface="Times New Roman" panose="02020603050405020304" pitchFamily="18" charset="0"/>
              <a:cs typeface="Times New Roman" panose="02020603050405020304" pitchFamily="18" charset="0"/>
            </a:endParaRPr>
          </a:p>
          <a:p>
            <a:pPr marL="0" indent="0">
              <a:buNone/>
              <a:tabLst>
                <a:tab pos="1033463" algn="l"/>
              </a:tabLst>
            </a:pPr>
            <a:endParaRPr lang="en-US" dirty="0">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1208314" y="1426031"/>
            <a:ext cx="1698173" cy="2104849"/>
            <a:chOff x="1208314" y="1349829"/>
            <a:chExt cx="1698173" cy="2104849"/>
          </a:xfrm>
        </p:grpSpPr>
        <p:grpSp>
          <p:nvGrpSpPr>
            <p:cNvPr id="30" name="Group 29"/>
            <p:cNvGrpSpPr/>
            <p:nvPr/>
          </p:nvGrpSpPr>
          <p:grpSpPr>
            <a:xfrm>
              <a:off x="1208314" y="1349829"/>
              <a:ext cx="1698172" cy="2104849"/>
              <a:chOff x="1208314" y="1349829"/>
              <a:chExt cx="1698172" cy="2104849"/>
            </a:xfrm>
          </p:grpSpPr>
          <p:cxnSp>
            <p:nvCxnSpPr>
              <p:cNvPr id="12" name="Straight Connector 11"/>
              <p:cNvCxnSpPr/>
              <p:nvPr/>
            </p:nvCxnSpPr>
            <p:spPr>
              <a:xfrm>
                <a:off x="1208314" y="1349829"/>
                <a:ext cx="0" cy="210484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1208314" y="1763482"/>
                <a:ext cx="16981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7" name="Straight Arrow Connector 26"/>
            <p:cNvCxnSpPr/>
            <p:nvPr/>
          </p:nvCxnSpPr>
          <p:spPr>
            <a:xfrm>
              <a:off x="1208315" y="3439881"/>
              <a:ext cx="16981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1" name="Title 1"/>
          <p:cNvSpPr>
            <a:spLocks noGrp="1"/>
          </p:cNvSpPr>
          <p:nvPr>
            <p:ph type="title"/>
          </p:nvPr>
        </p:nvSpPr>
        <p:spPr>
          <a:xfrm>
            <a:off x="331469" y="187170"/>
            <a:ext cx="8425339" cy="980323"/>
          </a:xfrm>
        </p:spPr>
        <p:txBody>
          <a:bodyPr>
            <a:normAutofit/>
          </a:bodyPr>
          <a:lstStyle/>
          <a:p>
            <a:pPr algn="l"/>
            <a:r>
              <a:rPr lang="en-US" sz="4000" dirty="0" smtClean="0">
                <a:solidFill>
                  <a:srgbClr val="A50021"/>
                </a:solidFill>
                <a:latin typeface="Times New Roman" pitchFamily="18" charset="0"/>
                <a:cs typeface="Times New Roman" pitchFamily="18" charset="0"/>
              </a:rPr>
              <a:t>Taxonomy of Probability Distributions </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942142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Usage of Probability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dirty="0">
              <a:solidFill>
                <a:srgbClr val="04617B">
                  <a:shade val="90000"/>
                </a:srgbClr>
              </a:solidFill>
            </a:endParaRPr>
          </a:p>
        </p:txBody>
      </p:sp>
      <p:sp>
        <p:nvSpPr>
          <p:cNvPr id="19" name="Content Placeholder 2"/>
          <p:cNvSpPr>
            <a:spLocks noGrp="1"/>
          </p:cNvSpPr>
          <p:nvPr>
            <p:ph idx="1"/>
          </p:nvPr>
        </p:nvSpPr>
        <p:spPr>
          <a:xfrm>
            <a:off x="483318" y="1540933"/>
            <a:ext cx="8425339" cy="4936067"/>
          </a:xfrm>
        </p:spPr>
        <p:txBody>
          <a:bodyPr>
            <a:normAutofit/>
          </a:bodyPr>
          <a:lstStyle/>
          <a:p>
            <a:pPr lvl="0" algn="just">
              <a:lnSpc>
                <a:spcPct val="110000"/>
              </a:lnSpc>
              <a:buClr>
                <a:srgbClr val="0BD0D9"/>
              </a:buClr>
            </a:pPr>
            <a:r>
              <a:rPr lang="en-US" sz="2000" dirty="0" smtClean="0">
                <a:solidFill>
                  <a:prstClr val="black"/>
                </a:solidFill>
                <a:latin typeface="Times New Roman" panose="02020603050405020304" pitchFamily="18" charset="0"/>
                <a:cs typeface="Times New Roman" panose="02020603050405020304" pitchFamily="18" charset="0"/>
              </a:rPr>
              <a:t>Distribution </a:t>
            </a:r>
            <a:r>
              <a:rPr lang="en-US" sz="2000" dirty="0" smtClean="0">
                <a:solidFill>
                  <a:srgbClr val="0B5ED7"/>
                </a:solidFill>
                <a:latin typeface="Times New Roman" panose="02020603050405020304" pitchFamily="18" charset="0"/>
                <a:cs typeface="Times New Roman" panose="02020603050405020304" pitchFamily="18" charset="0"/>
              </a:rPr>
              <a:t>(discrete/continuous) </a:t>
            </a:r>
            <a:r>
              <a:rPr lang="en-US" sz="2000" dirty="0" smtClean="0">
                <a:solidFill>
                  <a:prstClr val="black"/>
                </a:solidFill>
                <a:latin typeface="Times New Roman" panose="02020603050405020304" pitchFamily="18" charset="0"/>
                <a:cs typeface="Times New Roman" panose="02020603050405020304" pitchFamily="18" charset="0"/>
              </a:rPr>
              <a:t>function is widely used in simulation studies.</a:t>
            </a:r>
            <a:endParaRPr lang="en-US" sz="2000" dirty="0">
              <a:solidFill>
                <a:prstClr val="black"/>
              </a:solidFill>
              <a:latin typeface="Times New Roman" panose="02020603050405020304" pitchFamily="18" charset="0"/>
              <a:cs typeface="Times New Roman" panose="02020603050405020304" pitchFamily="18" charset="0"/>
            </a:endParaRPr>
          </a:p>
          <a:p>
            <a:pPr lvl="1" algn="just">
              <a:buClr>
                <a:srgbClr val="0F6FC6"/>
              </a:buClr>
            </a:pPr>
            <a:r>
              <a:rPr lang="en-US" sz="1800" dirty="0" smtClean="0">
                <a:solidFill>
                  <a:prstClr val="black"/>
                </a:solidFill>
                <a:latin typeface="Times New Roman" panose="02020603050405020304" pitchFamily="18" charset="0"/>
                <a:cs typeface="Times New Roman" panose="02020603050405020304" pitchFamily="18" charset="0"/>
              </a:rPr>
              <a:t>A simulation study uses a computer to simulate a real phenomenon or process as closely as possible.</a:t>
            </a:r>
          </a:p>
          <a:p>
            <a:pPr lvl="8" algn="just">
              <a:buClr>
                <a:srgbClr val="0F6FC6"/>
              </a:buClr>
            </a:pPr>
            <a:endParaRPr lang="en-US" sz="800" dirty="0" smtClean="0">
              <a:solidFill>
                <a:prstClr val="black"/>
              </a:solidFill>
              <a:latin typeface="Times New Roman" panose="02020603050405020304" pitchFamily="18" charset="0"/>
              <a:cs typeface="Times New Roman" panose="02020603050405020304" pitchFamily="18" charset="0"/>
            </a:endParaRPr>
          </a:p>
          <a:p>
            <a:pPr lvl="1" algn="just">
              <a:buClr>
                <a:srgbClr val="0F6FC6"/>
              </a:buClr>
            </a:pPr>
            <a:r>
              <a:rPr lang="en-US" sz="1800" dirty="0" smtClean="0">
                <a:solidFill>
                  <a:prstClr val="black"/>
                </a:solidFill>
                <a:latin typeface="Times New Roman" panose="02020603050405020304" pitchFamily="18" charset="0"/>
                <a:cs typeface="Times New Roman" panose="02020603050405020304" pitchFamily="18" charset="0"/>
              </a:rPr>
              <a:t>The use of simulation studies can often eliminate the need of costly experiments and is also often used to study problems where actual experimentation is impossible.</a:t>
            </a:r>
          </a:p>
          <a:p>
            <a:pPr lvl="3" algn="just">
              <a:buClr>
                <a:srgbClr val="0F6FC6"/>
              </a:buClr>
            </a:pPr>
            <a:endParaRPr lang="en-US" sz="1400" dirty="0" smtClean="0">
              <a:solidFill>
                <a:prstClr val="black"/>
              </a:solidFill>
              <a:latin typeface="Times New Roman" panose="02020603050405020304" pitchFamily="18" charset="0"/>
              <a:cs typeface="Times New Roman" panose="02020603050405020304" pitchFamily="18" charset="0"/>
            </a:endParaRPr>
          </a:p>
          <a:p>
            <a:pPr marL="0" lvl="1" indent="0">
              <a:buClr>
                <a:srgbClr val="0F6FC6"/>
              </a:buClr>
              <a:buNone/>
            </a:pPr>
            <a:r>
              <a:rPr lang="en-US" sz="1800" b="1" dirty="0" smtClean="0">
                <a:solidFill>
                  <a:prstClr val="black"/>
                </a:solidFill>
                <a:latin typeface="Times New Roman" panose="02020603050405020304" pitchFamily="18" charset="0"/>
                <a:cs typeface="Times New Roman" panose="02020603050405020304" pitchFamily="18" charset="0"/>
              </a:rPr>
              <a:t>Examples 4.4</a:t>
            </a:r>
            <a:r>
              <a:rPr lang="en-US" sz="1900" b="1" dirty="0" smtClean="0">
                <a:solidFill>
                  <a:prstClr val="black"/>
                </a:solidFill>
                <a:latin typeface="Times New Roman" panose="02020603050405020304" pitchFamily="18" charset="0"/>
                <a:cs typeface="Times New Roman" panose="02020603050405020304" pitchFamily="18" charset="0"/>
              </a:rPr>
              <a:t>:</a:t>
            </a:r>
            <a:endParaRPr lang="en-US" sz="1900" b="1" dirty="0">
              <a:solidFill>
                <a:prstClr val="black"/>
              </a:solidFill>
              <a:latin typeface="Times New Roman" panose="02020603050405020304" pitchFamily="18" charset="0"/>
              <a:cs typeface="Times New Roman" panose="02020603050405020304" pitchFamily="18" charset="0"/>
            </a:endParaRPr>
          </a:p>
          <a:p>
            <a:pPr marL="617220" lvl="2" indent="-342900" algn="just">
              <a:buClr>
                <a:schemeClr val="accent1">
                  <a:lumMod val="75000"/>
                </a:schemeClr>
              </a:buClr>
              <a:buSzPct val="95000"/>
              <a:buFont typeface="+mj-lt"/>
              <a:buAutoNum type="arabicParenR"/>
            </a:pPr>
            <a:r>
              <a:rPr lang="en-US" sz="1800" dirty="0" smtClean="0">
                <a:latin typeface="Times New Roman" panose="02020603050405020304" pitchFamily="18" charset="0"/>
                <a:cs typeface="Times New Roman" panose="02020603050405020304" pitchFamily="18" charset="0"/>
              </a:rPr>
              <a:t>A study involving testing the effectiveness of a new drug, the number of cured patients among all the patients who use such a drug approximately follows a </a:t>
            </a:r>
            <a:r>
              <a:rPr lang="en-US" sz="1800" dirty="0" smtClean="0">
                <a:solidFill>
                  <a:srgbClr val="0B5ED7"/>
                </a:solidFill>
                <a:latin typeface="Times New Roman" panose="02020603050405020304" pitchFamily="18" charset="0"/>
                <a:cs typeface="Times New Roman" panose="02020603050405020304" pitchFamily="18" charset="0"/>
              </a:rPr>
              <a:t>binomial distribution</a:t>
            </a:r>
            <a:r>
              <a:rPr lang="en-US" sz="1800" dirty="0" smtClean="0">
                <a:latin typeface="Times New Roman" panose="02020603050405020304" pitchFamily="18" charset="0"/>
                <a:cs typeface="Times New Roman" panose="02020603050405020304" pitchFamily="18" charset="0"/>
              </a:rPr>
              <a:t>.</a:t>
            </a:r>
          </a:p>
          <a:p>
            <a:pPr marL="2171700" lvl="8" indent="-342900" algn="just">
              <a:buClr>
                <a:schemeClr val="accent1">
                  <a:lumMod val="75000"/>
                </a:schemeClr>
              </a:buClr>
              <a:buSzPct val="95000"/>
              <a:buFont typeface="+mj-lt"/>
              <a:buAutoNum type="arabicParenR"/>
            </a:pPr>
            <a:endParaRPr lang="en-US" sz="1000" dirty="0" smtClean="0">
              <a:latin typeface="Times New Roman" panose="02020603050405020304" pitchFamily="18" charset="0"/>
              <a:cs typeface="Times New Roman" panose="02020603050405020304" pitchFamily="18" charset="0"/>
            </a:endParaRPr>
          </a:p>
          <a:p>
            <a:pPr marL="617220" lvl="2" indent="-342900" algn="just">
              <a:buClr>
                <a:schemeClr val="accent1">
                  <a:lumMod val="75000"/>
                </a:schemeClr>
              </a:buClr>
              <a:buSzPct val="95000"/>
              <a:buFont typeface="+mj-lt"/>
              <a:buAutoNum type="arabicParenR"/>
            </a:pPr>
            <a:r>
              <a:rPr lang="en-US" sz="1800" dirty="0" smtClean="0">
                <a:latin typeface="Times New Roman" panose="02020603050405020304" pitchFamily="18" charset="0"/>
                <a:cs typeface="Times New Roman" panose="02020603050405020304" pitchFamily="18" charset="0"/>
              </a:rPr>
              <a:t>Operation of ticketing system in a busy public establishment (e.g., airport), the arrival of passengers can be simulated using </a:t>
            </a:r>
            <a:r>
              <a:rPr lang="en-US" sz="1800" dirty="0" smtClean="0">
                <a:solidFill>
                  <a:srgbClr val="0B5ED7"/>
                </a:solidFill>
                <a:latin typeface="Times New Roman" panose="02020603050405020304" pitchFamily="18" charset="0"/>
                <a:cs typeface="Times New Roman" panose="02020603050405020304" pitchFamily="18" charset="0"/>
              </a:rPr>
              <a:t>Poisson distribution</a:t>
            </a:r>
            <a:r>
              <a:rPr lang="en-US" sz="1800" dirty="0" smtClean="0">
                <a:latin typeface="Times New Roman" panose="02020603050405020304" pitchFamily="18" charset="0"/>
                <a:cs typeface="Times New Roman" panose="02020603050405020304" pitchFamily="18" charset="0"/>
              </a:rPr>
              <a:t>.</a:t>
            </a: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837072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06" y="2573709"/>
            <a:ext cx="8425339" cy="1143000"/>
          </a:xfrm>
        </p:spPr>
        <p:txBody>
          <a:bodyPr>
            <a:normAutofit fontScale="90000"/>
          </a:bodyPr>
          <a:lstStyle/>
          <a:p>
            <a:pPr algn="ctr"/>
            <a:r>
              <a:rPr lang="en-US" b="1" dirty="0" smtClean="0">
                <a:solidFill>
                  <a:srgbClr val="7030A0"/>
                </a:solidFill>
                <a:latin typeface="Times New Roman" pitchFamily="18" charset="0"/>
                <a:cs typeface="Times New Roman" pitchFamily="18" charset="0"/>
              </a:rPr>
              <a:t>Discrete Probability Distributions</a:t>
            </a:r>
            <a:endParaRPr lang="en-IN" b="1" dirty="0">
              <a:solidFill>
                <a:srgbClr val="7030A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spTree>
    <p:extLst>
      <p:ext uri="{BB962C8B-B14F-4D97-AF65-F5344CB8AC3E}">
        <p14:creationId xmlns:p14="http://schemas.microsoft.com/office/powerpoint/2010/main" val="1908363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874188"/>
          </a:xfrm>
        </p:spPr>
        <p:txBody>
          <a:bodyPr>
            <a:normAutofit/>
          </a:bodyPr>
          <a:lstStyle/>
          <a:p>
            <a:pPr algn="l"/>
            <a:r>
              <a:rPr lang="en-US" sz="4000" dirty="0" smtClean="0">
                <a:solidFill>
                  <a:srgbClr val="A50021"/>
                </a:solidFill>
                <a:latin typeface="Times New Roman" pitchFamily="18" charset="0"/>
                <a:cs typeface="Times New Roman" pitchFamily="18" charset="0"/>
              </a:rPr>
              <a:t>Binomial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68078" y="1224643"/>
                <a:ext cx="8630202" cy="5099957"/>
              </a:xfrm>
            </p:spPr>
            <p:txBody>
              <a:bodyPr>
                <a:normAutofit fontScale="92500" lnSpcReduction="10000"/>
              </a:bodyPr>
              <a:lstStyle/>
              <a:p>
                <a:pPr algn="just">
                  <a:lnSpc>
                    <a:spcPct val="110000"/>
                  </a:lnSpc>
                </a:pPr>
                <a:r>
                  <a:rPr lang="en-US" sz="1800" dirty="0" smtClean="0">
                    <a:latin typeface="Times New Roman" panose="02020603050405020304" pitchFamily="18" charset="0"/>
                    <a:cs typeface="Times New Roman" panose="02020603050405020304" pitchFamily="18" charset="0"/>
                  </a:rPr>
                  <a:t>In many situations, an outcome has only two outcomes: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success</a:t>
                </a:r>
                <a:r>
                  <a:rPr lang="en-US" sz="1800" dirty="0" smtClean="0">
                    <a:latin typeface="Times New Roman" panose="02020603050405020304" pitchFamily="18" charset="0"/>
                    <a:cs typeface="Times New Roman" panose="02020603050405020304" pitchFamily="18" charset="0"/>
                  </a:rPr>
                  <a:t> and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failure</a:t>
                </a:r>
                <a:r>
                  <a:rPr lang="en-US" sz="1800" dirty="0" smtClean="0">
                    <a:latin typeface="Times New Roman" panose="02020603050405020304" pitchFamily="18" charset="0"/>
                    <a:cs typeface="Times New Roman" panose="02020603050405020304" pitchFamily="18" charset="0"/>
                  </a:rPr>
                  <a:t>.</a:t>
                </a:r>
              </a:p>
              <a:p>
                <a:pPr lvl="1" algn="just">
                  <a:buClr>
                    <a:srgbClr val="0F6FC6"/>
                  </a:buClr>
                </a:pPr>
                <a:r>
                  <a:rPr lang="en-US" sz="1800" dirty="0">
                    <a:latin typeface="Times New Roman" panose="02020603050405020304" pitchFamily="18" charset="0"/>
                    <a:cs typeface="Times New Roman" panose="02020603050405020304" pitchFamily="18" charset="0"/>
                  </a:rPr>
                  <a:t>Such outcome is called dichotomous outcome.</a:t>
                </a:r>
              </a:p>
              <a:p>
                <a:pPr algn="just">
                  <a:lnSpc>
                    <a:spcPct val="110000"/>
                  </a:lnSpc>
                </a:pPr>
                <a:r>
                  <a:rPr lang="en-US" sz="1800" dirty="0" smtClean="0">
                    <a:latin typeface="Times New Roman" panose="02020603050405020304" pitchFamily="18" charset="0"/>
                    <a:cs typeface="Times New Roman" panose="02020603050405020304" pitchFamily="18" charset="0"/>
                  </a:rPr>
                  <a:t>An experiment when consists of repeated trials, each with dichotomous outcome is called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Bernoulli process</a:t>
                </a:r>
                <a:r>
                  <a:rPr lang="en-US" sz="1800" dirty="0" smtClean="0">
                    <a:latin typeface="Times New Roman" panose="02020603050405020304" pitchFamily="18" charset="0"/>
                    <a:cs typeface="Times New Roman" panose="02020603050405020304" pitchFamily="18" charset="0"/>
                  </a:rPr>
                  <a:t>. Each trial in it is called a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Bernoulli trial</a:t>
                </a:r>
                <a:r>
                  <a:rPr lang="en-US" sz="1800" dirty="0" smtClean="0">
                    <a:latin typeface="Times New Roman" panose="02020603050405020304" pitchFamily="18" charset="0"/>
                    <a:cs typeface="Times New Roman" panose="02020603050405020304" pitchFamily="18" charset="0"/>
                  </a:rPr>
                  <a:t>.</a:t>
                </a:r>
              </a:p>
              <a:p>
                <a:pPr algn="just">
                  <a:lnSpc>
                    <a:spcPct val="110000"/>
                  </a:lnSpc>
                </a:pPr>
                <a:endParaRPr lang="en-US" sz="1800" dirty="0" smtClean="0">
                  <a:latin typeface="Times New Roman" panose="02020603050405020304" pitchFamily="18" charset="0"/>
                  <a:cs typeface="Times New Roman" panose="02020603050405020304" pitchFamily="18" charset="0"/>
                </a:endParaRPr>
              </a:p>
              <a:p>
                <a:pPr marL="0" indent="0" algn="just">
                  <a:lnSpc>
                    <a:spcPct val="110000"/>
                  </a:lnSpc>
                  <a:buNone/>
                </a:pPr>
                <a:r>
                  <a:rPr lang="en-US" sz="1800" b="1" dirty="0" smtClean="0">
                    <a:latin typeface="Times New Roman" panose="02020603050405020304" pitchFamily="18" charset="0"/>
                    <a:cs typeface="Times New Roman" panose="02020603050405020304" pitchFamily="18" charset="0"/>
                  </a:rPr>
                  <a:t>Example 4.5: </a:t>
                </a:r>
                <a:r>
                  <a:rPr lang="en-US" sz="1800" dirty="0" smtClean="0">
                    <a:latin typeface="Times New Roman" panose="02020603050405020304" pitchFamily="18" charset="0"/>
                    <a:cs typeface="Times New Roman" panose="02020603050405020304" pitchFamily="18" charset="0"/>
                  </a:rPr>
                  <a:t>Firing bullets to hit a target.</a:t>
                </a:r>
              </a:p>
              <a:p>
                <a:pPr algn="just"/>
                <a:r>
                  <a:rPr lang="en-US" sz="1800" dirty="0" smtClean="0">
                    <a:latin typeface="Times New Roman" panose="02020603050405020304" pitchFamily="18" charset="0"/>
                    <a:cs typeface="Times New Roman" panose="02020603050405020304" pitchFamily="18" charset="0"/>
                  </a:rPr>
                  <a:t>Suppose, in a Bernoulli process, we define a random variable </a:t>
                </a:r>
                <a:r>
                  <a:rPr lang="en-US" sz="1800" i="1" dirty="0" smtClean="0">
                    <a:latin typeface="Times New Roman" panose="02020603050405020304" pitchFamily="18" charset="0"/>
                    <a:cs typeface="Times New Roman" panose="02020603050405020304" pitchFamily="18" charset="0"/>
                  </a:rPr>
                  <a:t>X</a:t>
                </a:r>
                <a14:m>
                  <m:oMath xmlns:m="http://schemas.openxmlformats.org/officeDocument/2006/math">
                    <m:r>
                      <a:rPr lang="en-US" sz="1800" b="0" i="0" smtClean="0">
                        <a:latin typeface="Cambria Math" panose="02040503050406030204" pitchFamily="18" charset="0"/>
                        <a:ea typeface="Cambria Math" panose="02040503050406030204" pitchFamily="18" charset="0"/>
                      </a:rPr>
                      <m:t> </m:t>
                    </m:r>
                    <m:r>
                      <a:rPr lang="en-US" sz="1800" i="1"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the</m:t>
                    </m:r>
                  </m:oMath>
                </a14:m>
                <a:r>
                  <a:rPr lang="en-US" sz="1800" dirty="0" smtClean="0">
                    <a:latin typeface="Times New Roman" panose="02020603050405020304" pitchFamily="18" charset="0"/>
                    <a:cs typeface="Times New Roman" panose="02020603050405020304" pitchFamily="18" charset="0"/>
                  </a:rPr>
                  <a:t> number of successes in trials.</a:t>
                </a:r>
              </a:p>
              <a:p>
                <a:pPr algn="just"/>
                <a:r>
                  <a:rPr lang="en-US" sz="1800" dirty="0" smtClean="0">
                    <a:latin typeface="Times New Roman" panose="02020603050405020304" pitchFamily="18" charset="0"/>
                    <a:cs typeface="Times New Roman" panose="02020603050405020304" pitchFamily="18" charset="0"/>
                  </a:rPr>
                  <a:t>Such a random variable obeys the binomial probability distribution, if the experiment satisfies the following conditions:</a:t>
                </a:r>
              </a:p>
              <a:p>
                <a:pPr marL="576263" lvl="1" indent="-184150" algn="just">
                  <a:lnSpc>
                    <a:spcPct val="120000"/>
                  </a:lnSpc>
                  <a:buFont typeface="+mj-lt"/>
                  <a:buAutoNum type="arabicParenR"/>
                </a:pPr>
                <a:r>
                  <a:rPr lang="en-US" sz="1800" dirty="0" smtClean="0">
                    <a:latin typeface="Times New Roman" panose="02020603050405020304" pitchFamily="18" charset="0"/>
                    <a:cs typeface="Times New Roman" panose="02020603050405020304" pitchFamily="18" charset="0"/>
                  </a:rPr>
                  <a:t>The experiment consists of </a:t>
                </a:r>
                <a:r>
                  <a:rPr lang="en-US" sz="1800" i="1" dirty="0" smtClean="0">
                    <a:latin typeface="Times New Roman" panose="02020603050405020304" pitchFamily="18" charset="0"/>
                    <a:cs typeface="Times New Roman" panose="02020603050405020304" pitchFamily="18" charset="0"/>
                  </a:rPr>
                  <a:t>n</a:t>
                </a:r>
                <a:r>
                  <a:rPr lang="en-US" sz="1800" dirty="0" smtClean="0">
                    <a:latin typeface="Times New Roman" panose="02020603050405020304" pitchFamily="18" charset="0"/>
                    <a:cs typeface="Times New Roman" panose="02020603050405020304" pitchFamily="18" charset="0"/>
                  </a:rPr>
                  <a:t> trials.</a:t>
                </a:r>
              </a:p>
              <a:p>
                <a:pPr marL="576263" lvl="1" indent="-184150" algn="just">
                  <a:lnSpc>
                    <a:spcPct val="120000"/>
                  </a:lnSpc>
                  <a:buFont typeface="+mj-lt"/>
                  <a:buAutoNum type="arabicParenR"/>
                </a:pPr>
                <a:r>
                  <a:rPr lang="en-US" sz="1800" dirty="0" smtClean="0">
                    <a:latin typeface="Times New Roman" panose="02020603050405020304" pitchFamily="18" charset="0"/>
                    <a:cs typeface="Times New Roman" panose="02020603050405020304" pitchFamily="18" charset="0"/>
                  </a:rPr>
                  <a:t>Each trial results in one of two mutually exclusive outcomes, one labelled a </a:t>
                </a:r>
                <a:r>
                  <a:rPr lang="en-US" sz="1800" i="1" dirty="0" smtClean="0">
                    <a:latin typeface="Times New Roman" panose="02020603050405020304" pitchFamily="18" charset="0"/>
                    <a:cs typeface="Times New Roman" panose="02020603050405020304" pitchFamily="18" charset="0"/>
                  </a:rPr>
                  <a:t>“success” </a:t>
                </a:r>
                <a:r>
                  <a:rPr lang="en-US" sz="1800" dirty="0" smtClean="0">
                    <a:latin typeface="Times New Roman" panose="02020603050405020304" pitchFamily="18" charset="0"/>
                    <a:cs typeface="Times New Roman" panose="02020603050405020304" pitchFamily="18" charset="0"/>
                  </a:rPr>
                  <a:t>and the other a </a:t>
                </a:r>
                <a:r>
                  <a:rPr lang="en-US" sz="1800" i="1" dirty="0" smtClean="0">
                    <a:latin typeface="Times New Roman" panose="02020603050405020304" pitchFamily="18" charset="0"/>
                    <a:cs typeface="Times New Roman" panose="02020603050405020304" pitchFamily="18" charset="0"/>
                  </a:rPr>
                  <a:t>“failure”</a:t>
                </a:r>
                <a:r>
                  <a:rPr lang="en-US" sz="1800" dirty="0" smtClean="0">
                    <a:latin typeface="Times New Roman" panose="02020603050405020304" pitchFamily="18" charset="0"/>
                    <a:cs typeface="Times New Roman" panose="02020603050405020304" pitchFamily="18" charset="0"/>
                  </a:rPr>
                  <a:t>.</a:t>
                </a:r>
              </a:p>
              <a:p>
                <a:pPr marL="576263" lvl="1" indent="-184150" algn="just">
                  <a:lnSpc>
                    <a:spcPct val="120000"/>
                  </a:lnSpc>
                  <a:buFont typeface="+mj-lt"/>
                  <a:buAutoNum type="arabicParenR"/>
                </a:pPr>
                <a:r>
                  <a:rPr lang="en-US" sz="1800" dirty="0" smtClean="0">
                    <a:latin typeface="Times New Roman" panose="02020603050405020304" pitchFamily="18" charset="0"/>
                    <a:cs typeface="Times New Roman" panose="02020603050405020304" pitchFamily="18" charset="0"/>
                  </a:rPr>
                  <a:t>The probability of a success on a single trial is equal to </a:t>
                </a:r>
                <a14:m>
                  <m:oMath xmlns:m="http://schemas.openxmlformats.org/officeDocument/2006/math">
                    <m:r>
                      <a:rPr lang="en-US" sz="1800" b="1" i="1" dirty="0" smtClean="0">
                        <a:latin typeface="Cambria Math" panose="02040503050406030204" pitchFamily="18" charset="0"/>
                        <a:cs typeface="Times New Roman" panose="02020603050405020304" pitchFamily="18" charset="0"/>
                      </a:rPr>
                      <m:t>𝒑</m:t>
                    </m:r>
                  </m:oMath>
                </a14:m>
                <a:r>
                  <a:rPr lang="en-US" sz="1800" dirty="0" smtClean="0">
                    <a:latin typeface="Times New Roman" panose="02020603050405020304" pitchFamily="18" charset="0"/>
                    <a:cs typeface="Times New Roman" panose="02020603050405020304" pitchFamily="18" charset="0"/>
                  </a:rPr>
                  <a:t>. The value of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𝑝</m:t>
                    </m:r>
                  </m:oMath>
                </a14:m>
                <a:r>
                  <a:rPr lang="en-US" sz="1800" dirty="0" smtClean="0">
                    <a:latin typeface="Times New Roman" panose="02020603050405020304" pitchFamily="18" charset="0"/>
                    <a:cs typeface="Times New Roman" panose="02020603050405020304" pitchFamily="18" charset="0"/>
                  </a:rPr>
                  <a:t> remains constant throughout the experiment.</a:t>
                </a:r>
              </a:p>
              <a:p>
                <a:pPr marL="576263" lvl="1" indent="-184150" algn="just">
                  <a:lnSpc>
                    <a:spcPct val="120000"/>
                  </a:lnSpc>
                  <a:buFont typeface="+mj-lt"/>
                  <a:buAutoNum type="arabicParenR"/>
                </a:pPr>
                <a:r>
                  <a:rPr lang="en-US" sz="1800" dirty="0" smtClean="0">
                    <a:latin typeface="Times New Roman" panose="02020603050405020304" pitchFamily="18" charset="0"/>
                    <a:cs typeface="Times New Roman" panose="02020603050405020304" pitchFamily="18" charset="0"/>
                  </a:rPr>
                  <a:t>The trials are independent.</a:t>
                </a:r>
              </a:p>
              <a:p>
                <a:pPr lvl="8" algn="just"/>
                <a:endParaRPr lang="en-US" sz="1900" dirty="0" smtClean="0"/>
              </a:p>
              <a:p>
                <a:pPr algn="just"/>
                <a:endParaRPr lang="en-IN" sz="20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68078" y="1224643"/>
                <a:ext cx="8630202" cy="5099957"/>
              </a:xfrm>
              <a:blipFill rotWithShape="1">
                <a:blip r:embed="rId2"/>
                <a:stretch>
                  <a:fillRect l="-494" t="-239" r="-424"/>
                </a:stretch>
              </a:blipFill>
            </p:spPr>
            <p:txBody>
              <a:bodyPr/>
              <a:lstStyle/>
              <a:p>
                <a:r>
                  <a:rPr lang="en-IN">
                    <a:noFill/>
                  </a:rPr>
                  <a:t> </a:t>
                </a:r>
              </a:p>
            </p:txBody>
          </p:sp>
        </mc:Fallback>
      </mc:AlternateContent>
    </p:spTree>
    <p:extLst>
      <p:ext uri="{BB962C8B-B14F-4D97-AF65-F5344CB8AC3E}">
        <p14:creationId xmlns:p14="http://schemas.microsoft.com/office/powerpoint/2010/main" val="4131508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Defining Binomial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6" name="Rectangle 15"/>
              <p:cNvSpPr/>
              <p:nvPr/>
            </p:nvSpPr>
            <p:spPr>
              <a:xfrm>
                <a:off x="796661" y="1725930"/>
                <a:ext cx="7734300" cy="308991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The function for computing the probability for the binomial probability distribution is given by</a:t>
                </a: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a:rPr>
                            <m:t>𝑥</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𝑝</m:t>
                          </m:r>
                        </m:e>
                        <m:sup>
                          <m:r>
                            <a:rPr lang="en-US" b="0" i="1" smtClean="0">
                              <a:solidFill>
                                <a:schemeClr val="tx1"/>
                              </a:solidFill>
                              <a:latin typeface="Cambria Math"/>
                            </a:rPr>
                            <m:t>𝑥</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sup>
                      </m:sSup>
                    </m:oMath>
                  </m:oMathPara>
                </a14:m>
                <a:endParaRPr lang="en-IN" dirty="0" smtClean="0">
                  <a:solidFill>
                    <a:srgbClr val="A50021"/>
                  </a:solidFill>
                </a:endParaRPr>
              </a:p>
              <a:p>
                <a:pPr algn="ctr">
                  <a:lnSpc>
                    <a:spcPct val="200000"/>
                  </a:lnSpc>
                </a:pPr>
                <a:r>
                  <a:rPr lang="en-IN" i="1" dirty="0" smtClean="0">
                    <a:solidFill>
                      <a:schemeClr val="tx1"/>
                    </a:solidFill>
                  </a:rPr>
                  <a:t>for x = 0, 1, 2, …., n</a:t>
                </a:r>
              </a:p>
              <a:p>
                <a:pPr algn="just"/>
                <a:r>
                  <a:rPr lang="en-IN" dirty="0" smtClean="0">
                    <a:solidFill>
                      <a:schemeClr val="tx1"/>
                    </a:solidFill>
                  </a:rPr>
                  <a:t>Here,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 </m:t>
                    </m:r>
                  </m:oMath>
                </a14:m>
                <a:r>
                  <a:rPr lang="en-IN" dirty="0" smtClean="0">
                    <a:solidFill>
                      <a:schemeClr val="tx1"/>
                    </a:solidFill>
                  </a:rPr>
                  <a:t>where </a:t>
                </a:r>
                <a14:m>
                  <m:oMath xmlns:m="http://schemas.openxmlformats.org/officeDocument/2006/math">
                    <m:r>
                      <a:rPr lang="en-US" b="0" i="1" smtClean="0">
                        <a:solidFill>
                          <a:schemeClr val="tx1"/>
                        </a:solidFill>
                        <a:latin typeface="Cambria Math"/>
                      </a:rPr>
                      <m:t>𝑋</m:t>
                    </m:r>
                  </m:oMath>
                </a14:m>
                <a:r>
                  <a:rPr lang="en-IN" dirty="0" smtClean="0">
                    <a:solidFill>
                      <a:schemeClr val="tx1"/>
                    </a:solidFill>
                  </a:rPr>
                  <a:t> denotes “the number of success” and </a:t>
                </a:r>
                <a14:m>
                  <m:oMath xmlns:m="http://schemas.openxmlformats.org/officeDocument/2006/math">
                    <m:r>
                      <a:rPr lang="en-US" b="0" i="1" smtClean="0">
                        <a:solidFill>
                          <a:schemeClr val="tx1"/>
                        </a:solidFill>
                        <a:latin typeface="Cambria Math"/>
                      </a:rPr>
                      <m:t>𝑋</m:t>
                    </m:r>
                    <m:r>
                      <a:rPr lang="en-US" i="1">
                        <a:solidFill>
                          <a:schemeClr val="tx1"/>
                        </a:solidFill>
                        <a:latin typeface="Cambria Math" panose="02040503050406030204" pitchFamily="18" charset="0"/>
                      </a:rPr>
                      <m:t>=</m:t>
                    </m:r>
                    <m:r>
                      <a:rPr lang="en-US" b="0" i="1" smtClean="0">
                        <a:solidFill>
                          <a:schemeClr val="tx1"/>
                        </a:solidFill>
                        <a:latin typeface="Cambria Math"/>
                      </a:rPr>
                      <m:t>𝑥</m:t>
                    </m:r>
                  </m:oMath>
                </a14:m>
                <a:r>
                  <a:rPr lang="en-IN" dirty="0" smtClean="0">
                    <a:solidFill>
                      <a:schemeClr val="tx1"/>
                    </a:solidFill>
                  </a:rPr>
                  <a:t> denotes the number of success in </a:t>
                </a:r>
                <a14:m>
                  <m:oMath xmlns:m="http://schemas.openxmlformats.org/officeDocument/2006/math">
                    <m:r>
                      <a:rPr lang="en-US" b="0" i="1" smtClean="0">
                        <a:solidFill>
                          <a:schemeClr val="tx1"/>
                        </a:solidFill>
                        <a:latin typeface="Cambria Math"/>
                      </a:rPr>
                      <m:t>𝑥</m:t>
                    </m:r>
                  </m:oMath>
                </a14:m>
                <a:r>
                  <a:rPr lang="en-IN" dirty="0" smtClean="0">
                    <a:solidFill>
                      <a:schemeClr val="tx1"/>
                    </a:solidFill>
                  </a:rPr>
                  <a:t> trials.</a:t>
                </a:r>
                <a:endParaRPr lang="en-IN"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796661" y="1725930"/>
                <a:ext cx="7734300" cy="3089910"/>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17" name="Rounded Rectangle 16"/>
          <p:cNvSpPr/>
          <p:nvPr/>
        </p:nvSpPr>
        <p:spPr>
          <a:xfrm>
            <a:off x="790783" y="1717463"/>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4.3: </a:t>
            </a:r>
            <a:r>
              <a:rPr lang="en-US" sz="2000" b="1" dirty="0" smtClean="0">
                <a:solidFill>
                  <a:prstClr val="black"/>
                </a:solidFill>
                <a:latin typeface="Times New Roman" pitchFamily="18" charset="0"/>
                <a:cs typeface="Times New Roman" pitchFamily="18" charset="0"/>
              </a:rPr>
              <a:t>Binomial distribution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912628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Binomial Distribution  </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68075" y="1498600"/>
                <a:ext cx="8425339" cy="4975679"/>
              </a:xfrm>
            </p:spPr>
            <p:txBody>
              <a:bodyPr>
                <a:normAutofit/>
              </a:bodyPr>
              <a:lstStyle/>
              <a:p>
                <a:pPr marL="0" lvl="1" indent="0" algn="just">
                  <a:buClr>
                    <a:schemeClr val="accent3"/>
                  </a:buClr>
                  <a:buSzPct val="95000"/>
                  <a:buNone/>
                </a:pPr>
                <a:r>
                  <a:rPr lang="en-US" sz="1800" b="1" dirty="0" smtClean="0">
                    <a:latin typeface="Times New Roman" panose="02020603050405020304" pitchFamily="18" charset="0"/>
                    <a:cs typeface="Times New Roman" panose="02020603050405020304" pitchFamily="18" charset="0"/>
                  </a:rPr>
                  <a:t>Example 4.6:</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Measles study</a:t>
                </a:r>
              </a:p>
              <a:p>
                <a:pPr marL="1084263" lvl="1" indent="0" algn="just">
                  <a:buClr>
                    <a:schemeClr val="accent3"/>
                  </a:buClr>
                  <a:buSzPct val="95000"/>
                  <a:buNone/>
                </a:pPr>
                <a:r>
                  <a:rPr lang="en-US" sz="1800" i="1" dirty="0" smtClean="0">
                    <a:latin typeface="Times New Roman" panose="02020603050405020304" pitchFamily="18" charset="0"/>
                    <a:cs typeface="Times New Roman" panose="02020603050405020304" pitchFamily="18" charset="0"/>
                  </a:rPr>
                  <a:t>X</a:t>
                </a:r>
                <a:r>
                  <a:rPr lang="en-US" sz="1800" dirty="0" smtClean="0">
                    <a:latin typeface="Times New Roman" panose="02020603050405020304" pitchFamily="18" charset="0"/>
                    <a:cs typeface="Times New Roman" panose="02020603050405020304" pitchFamily="18" charset="0"/>
                  </a:rPr>
                  <a:t> = having had childhood measles a success</a:t>
                </a:r>
              </a:p>
              <a:p>
                <a:pPr marL="1084263" lvl="1" indent="0" algn="just">
                  <a:buClr>
                    <a:schemeClr val="accent3"/>
                  </a:buClr>
                  <a:buSzPct val="95000"/>
                  <a:buNone/>
                </a:pPr>
                <a:r>
                  <a:rPr lang="en-US" sz="1800" i="1" dirty="0" smtClean="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 = 0.2, the probability that a parent had childhood measles</a:t>
                </a:r>
              </a:p>
              <a:p>
                <a:pPr marL="1084263" lvl="1" indent="0" algn="just">
                  <a:buClr>
                    <a:schemeClr val="accent3"/>
                  </a:buClr>
                  <a:buSzPct val="95000"/>
                  <a:buNone/>
                </a:pPr>
                <a:r>
                  <a:rPr lang="en-US" sz="1800" i="1" dirty="0" smtClean="0">
                    <a:latin typeface="Times New Roman" panose="02020603050405020304" pitchFamily="18" charset="0"/>
                    <a:cs typeface="Times New Roman" panose="02020603050405020304" pitchFamily="18" charset="0"/>
                  </a:rPr>
                  <a:t>n</a:t>
                </a:r>
                <a:r>
                  <a:rPr lang="en-US" sz="1800" dirty="0" smtClean="0">
                    <a:latin typeface="Times New Roman" panose="02020603050405020304" pitchFamily="18" charset="0"/>
                    <a:cs typeface="Times New Roman" panose="02020603050405020304" pitchFamily="18" charset="0"/>
                  </a:rPr>
                  <a:t> = 2, here a couple is an experiment and an individual a trial, and the number of trials is two.</a:t>
                </a:r>
              </a:p>
              <a:p>
                <a:pPr marL="1084263" lvl="1"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1084263"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Thus,</a:t>
                </a:r>
              </a:p>
              <a:p>
                <a:pPr marL="1084263" lvl="1" indent="0" algn="just">
                  <a:buClr>
                    <a:schemeClr val="accent3"/>
                  </a:buClr>
                  <a:buSzPct val="95000"/>
                  <a:buNone/>
                </a:pPr>
                <a:r>
                  <a:rPr lang="en-US" sz="1800" dirty="0">
                    <a:latin typeface="Cambria Math" panose="02040503050406030204" pitchFamily="18" charset="0"/>
                    <a:ea typeface="Cambria Math" panose="02040503050406030204" pitchFamily="18" charset="0"/>
                    <a:cs typeface="Times New Roman" panose="02020603050405020304" pitchFamily="18" charset="0"/>
                  </a:rPr>
                  <a:t> </a:t>
                </a:r>
                <a:r>
                  <a:rPr lang="en-US" sz="1800" dirty="0" smtClean="0">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1800" b="0" i="1" smtClean="0">
                        <a:latin typeface="Cambria Math"/>
                        <a:ea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a:ea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2−0</m:t>
                            </m:r>
                          </m:e>
                        </m: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den>
                    </m:f>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(0.2)</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m:t>
                        </m:r>
                      </m:sup>
                    </m:sSup>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(0.8)</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2−0</m:t>
                        </m:r>
                      </m:sup>
                    </m:sSup>
                    <m:r>
                      <a:rPr lang="en-US" sz="1800" b="0" i="1" smtClean="0">
                        <a:latin typeface="Cambria Math"/>
                        <a:ea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𝟔𝟒</m:t>
                    </m:r>
                  </m:oMath>
                </a14:m>
                <a:endParaRPr lang="en-US" sz="1800" b="1" dirty="0" smtClean="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endParaRPr lang="en-US" sz="1800" b="1" dirty="0" smtClean="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latin typeface="Cambria Math"/>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a:ea typeface="Cambria Math" panose="02040503050406030204" pitchFamily="18" charset="0"/>
                              <a:cs typeface="Times New Roman" panose="02020603050405020304" pitchFamily="18" charset="0"/>
                            </a:rPr>
                            <m:t>𝑥</m:t>
                          </m:r>
                          <m:r>
                            <a:rPr lang="en-US" sz="1800" i="1">
                              <a:latin typeface="Cambria Math" panose="02040503050406030204" pitchFamily="18" charset="0"/>
                              <a:ea typeface="Cambria Math" panose="02040503050406030204" pitchFamily="18" charset="0"/>
                              <a:cs typeface="Times New Roman" panose="02020603050405020304" pitchFamily="18" charset="0"/>
                            </a:rPr>
                            <m:t>=1</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den>
                      </m:f>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(0.2)</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sup>
                      </m:sSup>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(0.8)</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sup>
                      </m:sSup>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b="1" i="1">
                          <a:latin typeface="Cambria Math" panose="02040503050406030204" pitchFamily="18" charset="0"/>
                          <a:ea typeface="Cambria Math" panose="02040503050406030204" pitchFamily="18" charset="0"/>
                          <a:cs typeface="Times New Roman" panose="02020603050405020304" pitchFamily="18" charset="0"/>
                        </a:rPr>
                        <m:t>𝟎</m:t>
                      </m:r>
                      <m:r>
                        <a:rPr lang="en-US" sz="1800" b="1" i="1">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𝟑𝟐</m:t>
                      </m:r>
                    </m:oMath>
                  </m:oMathPara>
                </a14:m>
                <a:endParaRPr lang="en-US" sz="1800" b="1" dirty="0" smtClean="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endParaRPr lang="en-US" sz="1800" b="1" dirty="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b="0" i="1" smtClean="0">
                          <a:latin typeface="Cambria Math"/>
                          <a:ea typeface="Cambria Math" panose="02040503050406030204" pitchFamily="18" charset="0"/>
                          <a:cs typeface="Times New Roman" panose="02020603050405020304" pitchFamily="18" charset="0"/>
                        </a:rPr>
                        <m:t>𝑃</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a:ea typeface="Cambria Math" panose="02040503050406030204" pitchFamily="18" charset="0"/>
                              <a:cs typeface="Times New Roman" panose="02020603050405020304" pitchFamily="18" charset="0"/>
                            </a:rPr>
                            <m:t>𝑥</m:t>
                          </m:r>
                          <m:r>
                            <a:rPr lang="en-US" sz="1800" i="1">
                              <a:latin typeface="Cambria Math" panose="02040503050406030204" pitchFamily="18" charset="0"/>
                              <a:ea typeface="Cambria Math" panose="02040503050406030204" pitchFamily="18" charset="0"/>
                              <a:cs typeface="Times New Roman" panose="02020603050405020304" pitchFamily="18" charset="0"/>
                            </a:rPr>
                            <m:t>=2</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18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e>
                          </m:d>
                          <m:r>
                            <a:rPr lang="en-US" sz="1800" i="1">
                              <a:latin typeface="Cambria Math" panose="02040503050406030204" pitchFamily="18" charset="0"/>
                              <a:ea typeface="Cambria Math" panose="02040503050406030204" pitchFamily="18" charset="0"/>
                              <a:cs typeface="Times New Roman" panose="02020603050405020304" pitchFamily="18" charset="0"/>
                            </a:rPr>
                            <m:t>!</m:t>
                          </m:r>
                        </m:den>
                      </m:f>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(0.2)</m:t>
                          </m:r>
                        </m:e>
                        <m: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(0.8)</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b="1" i="1">
                          <a:latin typeface="Cambria Math" panose="02040503050406030204" pitchFamily="18" charset="0"/>
                          <a:ea typeface="Cambria Math" panose="02040503050406030204" pitchFamily="18" charset="0"/>
                          <a:cs typeface="Times New Roman" panose="02020603050405020304" pitchFamily="18" charset="0"/>
                        </a:rPr>
                        <m:t>𝟎</m:t>
                      </m:r>
                      <m:r>
                        <a:rPr lang="en-US" sz="1800" b="1" i="1">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𝟎</m:t>
                      </m:r>
                      <m:r>
                        <a:rPr lang="en-US" sz="1800" b="1" i="1">
                          <a:latin typeface="Cambria Math" panose="02040503050406030204" pitchFamily="18" charset="0"/>
                          <a:ea typeface="Cambria Math" panose="02040503050406030204" pitchFamily="18" charset="0"/>
                          <a:cs typeface="Times New Roman" panose="02020603050405020304" pitchFamily="18" charset="0"/>
                        </a:rPr>
                        <m:t>𝟒</m:t>
                      </m:r>
                    </m:oMath>
                  </m:oMathPara>
                </a14:m>
                <a:endParaRPr lang="en-US" sz="1800" b="1" dirty="0">
                  <a:latin typeface="Cambria Math" panose="02040503050406030204" pitchFamily="18" charset="0"/>
                  <a:ea typeface="Cambria Math" panose="02040503050406030204" pitchFamily="18" charset="0"/>
                  <a:cs typeface="Times New Roman" panose="02020603050405020304" pitchFamily="18" charset="0"/>
                </a:endParaRPr>
              </a:p>
              <a:p>
                <a:pPr marL="1084263"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68075" y="1498600"/>
                <a:ext cx="8425339" cy="4975679"/>
              </a:xfrm>
              <a:blipFill rotWithShape="1">
                <a:blip r:embed="rId2"/>
                <a:stretch>
                  <a:fillRect l="-651" t="-613" r="-579"/>
                </a:stretch>
              </a:blipFill>
            </p:spPr>
            <p:txBody>
              <a:bodyPr/>
              <a:lstStyle/>
              <a:p>
                <a:r>
                  <a:rPr lang="en-IN">
                    <a:noFill/>
                  </a:rPr>
                  <a:t> </a:t>
                </a:r>
              </a:p>
            </p:txBody>
          </p:sp>
        </mc:Fallback>
      </mc:AlternateContent>
    </p:spTree>
    <p:extLst>
      <p:ext uri="{BB962C8B-B14F-4D97-AF65-F5344CB8AC3E}">
        <p14:creationId xmlns:p14="http://schemas.microsoft.com/office/powerpoint/2010/main" val="2341853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5" y="0"/>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Binomial Distribution  </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18</a:t>
            </a:fld>
            <a:endParaRPr lang="en-IN" dirty="0">
              <a:solidFill>
                <a:srgbClr val="04617B">
                  <a:shade val="90000"/>
                </a:srgbClr>
              </a:solidFill>
            </a:endParaRPr>
          </a:p>
        </p:txBody>
      </p:sp>
      <p:sp>
        <p:nvSpPr>
          <p:cNvPr id="19" name="Content Placeholder 2"/>
          <p:cNvSpPr>
            <a:spLocks noGrp="1"/>
          </p:cNvSpPr>
          <p:nvPr>
            <p:ph idx="1"/>
          </p:nvPr>
        </p:nvSpPr>
        <p:spPr>
          <a:xfrm>
            <a:off x="468075" y="1498600"/>
            <a:ext cx="8773896" cy="4698093"/>
          </a:xfrm>
        </p:spPr>
        <p:txBody>
          <a:bodyPr>
            <a:normAutofit/>
          </a:bodyPr>
          <a:lstStyle/>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 4.7: Verify with real-life experiment</a:t>
            </a:r>
          </a:p>
          <a:p>
            <a:pPr marL="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Suppose, 10 pairs of random numbers are generated by a computer (Monte-Carlo method)</a:t>
            </a:r>
          </a:p>
          <a:p>
            <a:pPr marL="0" lvl="1" indent="0" algn="just">
              <a:buClr>
                <a:schemeClr val="accent3"/>
              </a:buClr>
              <a:buSzPct val="95000"/>
              <a:buNone/>
            </a:pPr>
            <a:endParaRPr lang="en-US" sz="1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1800" dirty="0" smtClean="0">
                <a:solidFill>
                  <a:srgbClr val="0B5ED7"/>
                </a:solidFill>
                <a:latin typeface="Times New Roman" panose="02020603050405020304" pitchFamily="18" charset="0"/>
                <a:cs typeface="Times New Roman" panose="02020603050405020304" pitchFamily="18" charset="0"/>
              </a:rPr>
              <a:t>15	38	68	39	49	54	19	79	38	14</a:t>
            </a:r>
          </a:p>
          <a:p>
            <a:pPr marL="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 </a:t>
            </a:r>
          </a:p>
          <a:p>
            <a:pPr marL="0" lvl="1" indent="0" algn="just">
              <a:buClr>
                <a:schemeClr val="accent3"/>
              </a:buClr>
              <a:buSzPct val="95000"/>
              <a:buNone/>
            </a:pPr>
            <a:endParaRPr lang="en-US" sz="1800" dirty="0" smtClean="0">
              <a:cs typeface="Times New Roman" panose="02020603050405020304" pitchFamily="18" charset="0"/>
            </a:endParaRPr>
          </a:p>
        </p:txBody>
      </p:sp>
      <p:sp>
        <p:nvSpPr>
          <p:cNvPr id="7" name="Content Placeholder 2"/>
          <p:cNvSpPr txBox="1">
            <a:spLocks/>
          </p:cNvSpPr>
          <p:nvPr/>
        </p:nvSpPr>
        <p:spPr>
          <a:xfrm>
            <a:off x="468075" y="2556936"/>
            <a:ext cx="8557155" cy="342748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lvl="1" indent="0" algn="just">
              <a:buClr>
                <a:schemeClr val="accent3"/>
              </a:buClr>
              <a:buSzPct val="95000"/>
              <a:buFont typeface="Wingdings 2"/>
              <a:buNone/>
            </a:pPr>
            <a:r>
              <a:rPr lang="en-US" sz="1800" dirty="0" smtClean="0">
                <a:latin typeface="Times New Roman" panose="02020603050405020304" pitchFamily="18" charset="0"/>
                <a:cs typeface="Times New Roman" panose="02020603050405020304" pitchFamily="18" charset="0"/>
              </a:rPr>
              <a:t> </a:t>
            </a:r>
          </a:p>
          <a:p>
            <a:pPr marL="0" lvl="1" indent="0" algn="just">
              <a:buClr>
                <a:schemeClr val="accent3"/>
              </a:buClr>
              <a:buSzPct val="95000"/>
              <a:buFont typeface="Wingdings 2"/>
              <a:buNone/>
            </a:pPr>
            <a:r>
              <a:rPr lang="en-US" sz="1800" dirty="0" smtClean="0">
                <a:latin typeface="Times New Roman" panose="02020603050405020304" pitchFamily="18" charset="0"/>
                <a:cs typeface="Times New Roman" panose="02020603050405020304" pitchFamily="18" charset="0"/>
              </a:rPr>
              <a:t>If the value of the digit is 0 or 1, the outcome is “had childhood measles”, otherwise, (digits 2 to 9), the outcome is “did not”.</a:t>
            </a:r>
          </a:p>
          <a:p>
            <a:pPr marL="0" lvl="1" indent="0" algn="just">
              <a:buClr>
                <a:schemeClr val="accent3"/>
              </a:buClr>
              <a:buSzPct val="95000"/>
              <a:buFont typeface="Wingdings 2"/>
              <a:buNone/>
            </a:pPr>
            <a:r>
              <a:rPr lang="en-US" sz="1800" dirty="0" smtClean="0">
                <a:latin typeface="Times New Roman" panose="02020603050405020304" pitchFamily="18" charset="0"/>
                <a:cs typeface="Times New Roman" panose="02020603050405020304" pitchFamily="18" charset="0"/>
              </a:rPr>
              <a:t>For example, in the first pair (i.e., 15), representing a couple and for this couple, </a:t>
            </a:r>
            <a:r>
              <a:rPr lang="en-US" sz="1800" i="1" dirty="0" smtClean="0">
                <a:latin typeface="Times New Roman" panose="02020603050405020304" pitchFamily="18" charset="0"/>
                <a:cs typeface="Times New Roman" panose="02020603050405020304" pitchFamily="18" charset="0"/>
              </a:rPr>
              <a:t>x</a:t>
            </a:r>
            <a:r>
              <a:rPr lang="en-US" sz="1800" dirty="0" smtClean="0">
                <a:latin typeface="Times New Roman" panose="02020603050405020304" pitchFamily="18" charset="0"/>
                <a:cs typeface="Times New Roman" panose="02020603050405020304" pitchFamily="18" charset="0"/>
              </a:rPr>
              <a:t> = 1. The frequency distribution, for this sample is</a:t>
            </a:r>
          </a:p>
          <a:p>
            <a:pPr marL="0" lvl="1" indent="0" algn="just">
              <a:buClr>
                <a:schemeClr val="accent3"/>
              </a:buClr>
              <a:buSzPct val="95000"/>
              <a:buFont typeface="Wingdings 2"/>
              <a:buNone/>
            </a:pPr>
            <a:endParaRPr lang="en-US" sz="1800" dirty="0">
              <a:latin typeface="Times New Roman" panose="02020603050405020304" pitchFamily="18" charset="0"/>
              <a:cs typeface="Times New Roman" panose="02020603050405020304" pitchFamily="18" charset="0"/>
            </a:endParaRPr>
          </a:p>
          <a:p>
            <a:pPr marL="0" lvl="1"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Font typeface="Wingdings 2"/>
              <a:buNone/>
            </a:pPr>
            <a:endParaRPr lang="en-US" sz="1800" dirty="0">
              <a:latin typeface="Times New Roman" panose="02020603050405020304" pitchFamily="18" charset="0"/>
              <a:cs typeface="Times New Roman" panose="02020603050405020304" pitchFamily="18" charset="0"/>
            </a:endParaRPr>
          </a:p>
          <a:p>
            <a:pPr marL="0" lvl="1"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Font typeface="Wingdings 2"/>
              <a:buNone/>
            </a:pPr>
            <a:r>
              <a:rPr lang="en-US" sz="1800" dirty="0" smtClean="0">
                <a:latin typeface="Times New Roman" panose="02020603050405020304" pitchFamily="18" charset="0"/>
                <a:cs typeface="Times New Roman" panose="02020603050405020304" pitchFamily="18" charset="0"/>
              </a:rPr>
              <a:t>Note: This has close similarity with binomial probability distribution!</a:t>
            </a:r>
          </a:p>
          <a:p>
            <a:pPr marL="0" lvl="1"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Font typeface="Wingdings 2"/>
              <a:buNone/>
            </a:pPr>
            <a:endParaRPr lang="en-US" sz="1800" dirty="0" smtClean="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34001038"/>
              </p:ext>
            </p:extLst>
          </p:nvPr>
        </p:nvGraphicFramePr>
        <p:xfrm>
          <a:off x="1718085" y="4304030"/>
          <a:ext cx="6240992" cy="789940"/>
        </p:xfrm>
        <a:graphic>
          <a:graphicData uri="http://schemas.openxmlformats.org/drawingml/2006/table">
            <a:tbl>
              <a:tblPr firstRow="1" bandRow="1">
                <a:tableStyleId>{5C22544A-7EE6-4342-B048-85BDC9FD1C3A}</a:tableStyleId>
              </a:tblPr>
              <a:tblGrid>
                <a:gridCol w="1560248"/>
                <a:gridCol w="1560248"/>
                <a:gridCol w="1560248"/>
                <a:gridCol w="1560248"/>
              </a:tblGrid>
              <a:tr h="419100">
                <a:tc>
                  <a:txBody>
                    <a:bodyPr/>
                    <a:lstStyle/>
                    <a:p>
                      <a:pPr algn="ctr"/>
                      <a:r>
                        <a:rPr lang="en-US" b="1" i="1" dirty="0" smtClean="0"/>
                        <a:t>x</a:t>
                      </a:r>
                      <a:endParaRPr lang="en-US" b="1" i="1" dirty="0"/>
                    </a:p>
                  </a:txBody>
                  <a:tcPr/>
                </a:tc>
                <a:tc>
                  <a:txBody>
                    <a:bodyPr/>
                    <a:lstStyle/>
                    <a:p>
                      <a:pPr algn="ctr"/>
                      <a:r>
                        <a:rPr lang="en-US" b="1" dirty="0" smtClean="0"/>
                        <a:t>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2</a:t>
                      </a:r>
                      <a:endParaRPr lang="en-US" b="1" dirty="0"/>
                    </a:p>
                  </a:txBody>
                  <a:tcPr/>
                </a:tc>
              </a:tr>
              <a:tr h="370840">
                <a:tc>
                  <a:txBody>
                    <a:bodyPr/>
                    <a:lstStyle/>
                    <a:p>
                      <a:r>
                        <a:rPr lang="en-US" i="1" dirty="0" smtClean="0"/>
                        <a:t>f(x)=P(X=x)</a:t>
                      </a:r>
                      <a:endParaRPr lang="en-US" i="1" dirty="0"/>
                    </a:p>
                  </a:txBody>
                  <a:tcPr/>
                </a:tc>
                <a:tc>
                  <a:txBody>
                    <a:bodyPr/>
                    <a:lstStyle/>
                    <a:p>
                      <a:pPr algn="ctr"/>
                      <a:r>
                        <a:rPr lang="en-US" dirty="0" smtClean="0"/>
                        <a:t>0.7</a:t>
                      </a:r>
                      <a:endParaRPr lang="en-US" dirty="0"/>
                    </a:p>
                  </a:txBody>
                  <a:tcPr/>
                </a:tc>
                <a:tc>
                  <a:txBody>
                    <a:bodyPr/>
                    <a:lstStyle/>
                    <a:p>
                      <a:pPr algn="ctr"/>
                      <a:r>
                        <a:rPr lang="en-US" dirty="0" smtClean="0"/>
                        <a:t>0.3</a:t>
                      </a:r>
                      <a:endParaRPr lang="en-US" dirty="0"/>
                    </a:p>
                  </a:txBody>
                  <a:tcPr/>
                </a:tc>
                <a:tc>
                  <a:txBody>
                    <a:bodyPr/>
                    <a:lstStyle/>
                    <a:p>
                      <a:pPr algn="ctr"/>
                      <a:r>
                        <a:rPr lang="en-US" dirty="0" smtClean="0"/>
                        <a:t>0.0</a:t>
                      </a:r>
                      <a:endParaRPr lang="en-US" dirty="0"/>
                    </a:p>
                  </a:txBody>
                  <a:tcPr/>
                </a:tc>
              </a:tr>
            </a:tbl>
          </a:graphicData>
        </a:graphic>
      </p:graphicFrame>
    </p:spTree>
    <p:extLst>
      <p:ext uri="{BB962C8B-B14F-4D97-AF65-F5344CB8AC3E}">
        <p14:creationId xmlns:p14="http://schemas.microsoft.com/office/powerpoint/2010/main" val="1881880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The Multinomial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19</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6" name="Rectangle 15"/>
              <p:cNvSpPr/>
              <p:nvPr/>
            </p:nvSpPr>
            <p:spPr>
              <a:xfrm>
                <a:off x="883920" y="2399140"/>
                <a:ext cx="7734300" cy="3555577"/>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If a given trial can result in the </a:t>
                </a:r>
                <a:r>
                  <a:rPr lang="en-US" b="1" i="1" dirty="0">
                    <a:solidFill>
                      <a:schemeClr val="tx1"/>
                    </a:solidFill>
                  </a:rPr>
                  <a:t>k</a:t>
                </a:r>
                <a:r>
                  <a:rPr lang="en-US" dirty="0" smtClean="0">
                    <a:solidFill>
                      <a:prstClr val="black"/>
                    </a:solidFill>
                  </a:rPr>
                  <a:t> outcomes </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𝐸</m:t>
                        </m:r>
                      </m:e>
                      <m:sub>
                        <m:r>
                          <a:rPr lang="en-US" b="0" i="1" smtClean="0">
                            <a:solidFill>
                              <a:prstClr val="black"/>
                            </a:solidFill>
                            <a:latin typeface="Cambria Math" panose="02040503050406030204" pitchFamily="18" charset="0"/>
                          </a:rPr>
                          <m:t>1</m:t>
                        </m:r>
                      </m:sub>
                    </m:sSub>
                    <m:r>
                      <a:rPr lang="en-US" b="0" i="1" smtClean="0">
                        <a:solidFill>
                          <a:prstClr val="black"/>
                        </a:solidFill>
                        <a:latin typeface="Cambria Math" panose="02040503050406030204" pitchFamily="18" charset="0"/>
                      </a:rPr>
                      <m:t>, </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𝐸</m:t>
                        </m:r>
                      </m:e>
                      <m:sub>
                        <m:r>
                          <a:rPr lang="en-US" b="0" i="1" smtClean="0">
                            <a:solidFill>
                              <a:prstClr val="black"/>
                            </a:solidFill>
                            <a:latin typeface="Cambria Math" panose="02040503050406030204" pitchFamily="18" charset="0"/>
                          </a:rPr>
                          <m:t>2</m:t>
                        </m:r>
                      </m:sub>
                    </m:sSub>
                    <m:r>
                      <a:rPr lang="en-US" b="0" i="1" smtClean="0">
                        <a:solidFill>
                          <a:prstClr val="black"/>
                        </a:solidFill>
                        <a:latin typeface="Cambria Math" panose="02040503050406030204" pitchFamily="18" charset="0"/>
                      </a:rPr>
                      <m:t>, ……,</m:t>
                    </m:r>
                    <m:sSub>
                      <m:sSubPr>
                        <m:ctrlPr>
                          <a:rPr lang="en-US" b="0" i="1" smtClean="0">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𝐸</m:t>
                        </m:r>
                      </m:e>
                      <m:sub>
                        <m:r>
                          <a:rPr lang="en-US" b="0" i="1" smtClean="0">
                            <a:solidFill>
                              <a:prstClr val="black"/>
                            </a:solidFill>
                            <a:latin typeface="Cambria Math" panose="02040503050406030204" pitchFamily="18" charset="0"/>
                          </a:rPr>
                          <m:t>𝑘</m:t>
                        </m:r>
                      </m:sub>
                    </m:sSub>
                  </m:oMath>
                </a14:m>
                <a:r>
                  <a:rPr lang="en-US" dirty="0" smtClean="0">
                    <a:solidFill>
                      <a:prstClr val="black"/>
                    </a:solidFill>
                  </a:rPr>
                  <a:t> with probabilities </a:t>
                </a:r>
                <a14:m>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𝑘</m:t>
                        </m:r>
                      </m:sub>
                    </m:sSub>
                    <m:r>
                      <a:rPr lang="en-US" b="0" i="1" smtClean="0">
                        <a:solidFill>
                          <a:prstClr val="black"/>
                        </a:solidFill>
                        <a:latin typeface="Cambria Math" panose="02040503050406030204" pitchFamily="18" charset="0"/>
                      </a:rPr>
                      <m:t>,</m:t>
                    </m:r>
                  </m:oMath>
                </a14:m>
                <a:r>
                  <a:rPr lang="en-US" dirty="0" smtClean="0">
                    <a:solidFill>
                      <a:prstClr val="black"/>
                    </a:solidFill>
                  </a:rPr>
                  <a:t> then the probability distribution of the random variables </a:t>
                </a:r>
                <a14:m>
                  <m:oMath xmlns:m="http://schemas.openxmlformats.org/officeDocument/2006/math">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m:t>
                        </m:r>
                        <m:r>
                          <a:rPr lang="en-US" b="0" i="1" smtClean="0">
                            <a:solidFill>
                              <a:prstClr val="black"/>
                            </a:solidFill>
                            <a:latin typeface="Cambria Math"/>
                          </a:rPr>
                          <m:t>𝑋</m:t>
                        </m:r>
                      </m:e>
                      <m:sub>
                        <m:r>
                          <a:rPr lang="en-US" i="1">
                            <a:solidFill>
                              <a:prstClr val="black"/>
                            </a:solidFill>
                            <a:latin typeface="Cambria Math" panose="02040503050406030204" pitchFamily="18" charset="0"/>
                          </a:rPr>
                          <m:t>𝑘</m:t>
                        </m:r>
                      </m:sub>
                    </m:sSub>
                  </m:oMath>
                </a14:m>
                <a:r>
                  <a:rPr lang="en-US" dirty="0" smtClean="0">
                    <a:solidFill>
                      <a:prstClr val="black"/>
                    </a:solidFill>
                  </a:rPr>
                  <a:t> representing the number of occurrences for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𝐸</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𝐸</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𝐸</m:t>
                        </m:r>
                      </m:e>
                      <m:sub>
                        <m:r>
                          <a:rPr lang="en-US" i="1">
                            <a:solidFill>
                              <a:prstClr val="black"/>
                            </a:solidFill>
                            <a:latin typeface="Cambria Math" panose="02040503050406030204" pitchFamily="18" charset="0"/>
                          </a:rPr>
                          <m:t>𝑘</m:t>
                        </m:r>
                      </m:sub>
                    </m:sSub>
                  </m:oMath>
                </a14:m>
                <a:r>
                  <a:rPr lang="en-US" dirty="0" smtClean="0">
                    <a:solidFill>
                      <a:prstClr val="black"/>
                    </a:solidFill>
                  </a:rPr>
                  <a:t> in </a:t>
                </a:r>
                <a:r>
                  <a:rPr lang="en-US" i="1" dirty="0" smtClean="0">
                    <a:solidFill>
                      <a:prstClr val="black"/>
                    </a:solidFill>
                  </a:rPr>
                  <a:t>n </a:t>
                </a:r>
                <a:r>
                  <a:rPr lang="en-US" dirty="0" smtClean="0">
                    <a:solidFill>
                      <a:prstClr val="black"/>
                    </a:solidFill>
                  </a:rPr>
                  <a:t>independent trials is</a:t>
                </a:r>
              </a:p>
              <a:p>
                <a:pPr algn="ctr"/>
                <a:r>
                  <a:rPr lang="en-US" b="1" i="1" dirty="0" smtClean="0">
                    <a:solidFill>
                      <a:prstClr val="black"/>
                    </a:solidFill>
                  </a:rPr>
                  <a:t> </a:t>
                </a:r>
                <a:r>
                  <a:rPr lang="en-US" dirty="0" smtClean="0">
                    <a:solidFill>
                      <a:prstClr val="black"/>
                    </a:solidFill>
                  </a:rPr>
                  <a:t>  </a:t>
                </a:r>
                <a14:m>
                  <m:oMath xmlns:m="http://schemas.openxmlformats.org/officeDocument/2006/math">
                    <m:r>
                      <a:rPr lang="en-US" b="0" i="1" smtClean="0">
                        <a:solidFill>
                          <a:prstClr val="black"/>
                        </a:solidFill>
                        <a:latin typeface="Cambria Math" panose="02040503050406030204" pitchFamily="18" charset="0"/>
                      </a:rPr>
                      <m:t>𝑓</m:t>
                    </m:r>
                    <m:d>
                      <m:dPr>
                        <m:ctrlPr>
                          <a:rPr lang="en-US" b="0" i="1" smtClean="0">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𝑘</m:t>
                            </m:r>
                          </m:sub>
                        </m:sSub>
                      </m:e>
                    </m:d>
                    <m:r>
                      <a:rPr lang="en-US" b="0" i="1" smtClean="0">
                        <a:solidFill>
                          <a:prstClr val="black"/>
                        </a:solidFill>
                        <a:latin typeface="Cambria Math" panose="02040503050406030204" pitchFamily="18" charset="0"/>
                      </a:rPr>
                      <m:t>=</m:t>
                    </m:r>
                    <m:d>
                      <m:dPr>
                        <m:ctrlPr>
                          <a:rPr lang="en-IN" b="0" i="1" dirty="0" smtClean="0">
                            <a:solidFill>
                              <a:schemeClr val="tx1"/>
                            </a:solidFill>
                            <a:latin typeface="Cambria Math" panose="02040503050406030204" pitchFamily="18" charset="0"/>
                          </a:rPr>
                        </m:ctrlPr>
                      </m:dPr>
                      <m:e>
                        <m:f>
                          <m:fPr>
                            <m:type m:val="noBa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𝑘</m:t>
                                </m:r>
                              </m:sub>
                            </m:sSub>
                          </m:den>
                        </m:f>
                      </m:e>
                    </m:d>
                    <m:sSup>
                      <m:sSupPr>
                        <m:ctrlPr>
                          <a:rPr lang="en-US" i="1" smtClean="0">
                            <a:solidFill>
                              <a:prstClr val="black"/>
                            </a:solidFill>
                            <a:latin typeface="Cambria Math" panose="02040503050406030204" pitchFamily="18" charset="0"/>
                          </a:rPr>
                        </m:ctrlPr>
                      </m:sSup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1</m:t>
                            </m:r>
                          </m:sub>
                        </m:sSub>
                      </m:e>
                      <m:sup>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sup>
                    </m:sSup>
                    <m:sSup>
                      <m:sSupPr>
                        <m:ctrlPr>
                          <a:rPr lang="en-US" i="1">
                            <a:solidFill>
                              <a:prstClr val="black"/>
                            </a:solidFill>
                            <a:latin typeface="Cambria Math" panose="02040503050406030204" pitchFamily="18" charset="0"/>
                          </a:rPr>
                        </m:ctrlPr>
                      </m:sSup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b="0" i="1" smtClean="0">
                                <a:solidFill>
                                  <a:prstClr val="black"/>
                                </a:solidFill>
                                <a:latin typeface="Cambria Math" panose="02040503050406030204" pitchFamily="18" charset="0"/>
                              </a:rPr>
                              <m:t>2</m:t>
                            </m:r>
                          </m:sub>
                        </m:sSub>
                      </m:e>
                      <m:sup>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2</m:t>
                            </m:r>
                          </m:sub>
                        </m:sSub>
                      </m:sup>
                    </m:sSup>
                    <m:r>
                      <a:rPr lang="en-US" b="0" i="1" smtClean="0">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b="0" i="1" smtClean="0">
                                <a:solidFill>
                                  <a:prstClr val="black"/>
                                </a:solidFill>
                                <a:latin typeface="Cambria Math" panose="02040503050406030204" pitchFamily="18" charset="0"/>
                              </a:rPr>
                              <m:t>𝑘</m:t>
                            </m:r>
                          </m:sub>
                        </m:sSub>
                      </m:e>
                      <m:sup>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𝑘</m:t>
                            </m:r>
                          </m:sub>
                        </m:sSub>
                      </m:sup>
                    </m:sSup>
                  </m:oMath>
                </a14:m>
                <a:endParaRPr lang="en-IN" dirty="0" smtClean="0">
                  <a:solidFill>
                    <a:srgbClr val="A50021"/>
                  </a:solidFill>
                </a:endParaRPr>
              </a:p>
              <a:p>
                <a:pPr algn="ctr"/>
                <a:endParaRPr lang="en-IN" dirty="0" smtClean="0">
                  <a:solidFill>
                    <a:srgbClr val="A50021"/>
                  </a:solidFill>
                </a:endParaRPr>
              </a:p>
              <a:p>
                <a:pPr algn="ctr"/>
                <a:r>
                  <a:rPr lang="en-IN" dirty="0" smtClean="0">
                    <a:solidFill>
                      <a:schemeClr val="tx1"/>
                    </a:solidFill>
                  </a:rPr>
                  <a:t>where </a:t>
                </a:r>
                <a14:m>
                  <m:oMath xmlns:m="http://schemas.openxmlformats.org/officeDocument/2006/math">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𝑛</m:t>
                            </m:r>
                          </m:num>
                          <m:den>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𝑘</m:t>
                                </m:r>
                              </m:sub>
                            </m:sSub>
                          </m:den>
                        </m:f>
                      </m:e>
                    </m:d>
                  </m:oMath>
                </a14:m>
                <a:r>
                  <a:rPr lang="en-IN" dirty="0" smtClean="0">
                    <a:solidFill>
                      <a:schemeClr val="tx1"/>
                    </a:solidFill>
                  </a:rPr>
                  <a:t>=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num>
                      <m:den>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den>
                    </m:f>
                  </m:oMath>
                </a14:m>
                <a:endParaRPr lang="en-IN" dirty="0" smtClean="0">
                  <a:solidFill>
                    <a:schemeClr val="tx1"/>
                  </a:solidFill>
                </a:endParaRPr>
              </a:p>
              <a:p>
                <a:pPr algn="ctr"/>
                <a:endParaRPr lang="en-IN" dirty="0" smtClean="0">
                  <a:solidFill>
                    <a:schemeClr val="tx1"/>
                  </a:solidFill>
                </a:endParaRPr>
              </a:p>
              <a:p>
                <a:pPr algn="ctr"/>
                <a:r>
                  <a:rPr lang="en-IN" dirty="0" smtClean="0">
                    <a:solidFill>
                      <a:schemeClr val="tx1"/>
                    </a:solidFill>
                  </a:rPr>
                  <a:t>	     </a:t>
                </a:r>
                <a14:m>
                  <m:oMath xmlns:m="http://schemas.openxmlformats.org/officeDocument/2006/math">
                    <m:nary>
                      <m:naryPr>
                        <m:chr m:val="∑"/>
                        <m:ctrlPr>
                          <a:rPr lang="en-IN"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𝑘</m:t>
                        </m:r>
                      </m:sup>
                      <m:e>
                        <m:sSub>
                          <m:sSubPr>
                            <m:ctrlPr>
                              <a:rPr lang="en-IN" i="1" smtClean="0">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e>
                    </m:nary>
                  </m:oMath>
                </a14:m>
                <a:r>
                  <a:rPr lang="en-IN" dirty="0" smtClean="0">
                    <a:solidFill>
                      <a:schemeClr val="tx1"/>
                    </a:solidFill>
                  </a:rPr>
                  <a:t> and </a:t>
                </a:r>
                <a14:m>
                  <m:oMath xmlns:m="http://schemas.openxmlformats.org/officeDocument/2006/math">
                    <m:nary>
                      <m:naryPr>
                        <m:chr m:val="∑"/>
                        <m:ctrlPr>
                          <a:rPr lang="en-IN"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𝑘</m:t>
                        </m:r>
                      </m:sup>
                      <m:e>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𝑝</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1</m:t>
                        </m:r>
                      </m:e>
                    </m:nary>
                  </m:oMath>
                </a14:m>
                <a:endParaRPr lang="en-IN"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883920" y="2399140"/>
                <a:ext cx="7734300" cy="3555577"/>
              </a:xfrm>
              <a:prstGeom prst="rect">
                <a:avLst/>
              </a:prstGeom>
              <a:blipFill rotWithShape="1">
                <a:blip r:embed="rId2"/>
                <a:stretch>
                  <a:fillRect b="-10604"/>
                </a:stretch>
              </a:blipFill>
              <a:effectLst>
                <a:glow rad="63500">
                  <a:schemeClr val="accent2">
                    <a:satMod val="175000"/>
                    <a:alpha val="40000"/>
                  </a:schemeClr>
                </a:glow>
              </a:effectLst>
            </p:spPr>
            <p:txBody>
              <a:bodyPr/>
              <a:lstStyle/>
              <a:p>
                <a:r>
                  <a:rPr lang="en-IN">
                    <a:noFill/>
                  </a:rPr>
                  <a:t> </a:t>
                </a:r>
              </a:p>
            </p:txBody>
          </p:sp>
        </mc:Fallback>
      </mc:AlternateContent>
      <p:sp>
        <p:nvSpPr>
          <p:cNvPr id="17" name="Rounded Rectangle 16"/>
          <p:cNvSpPr/>
          <p:nvPr/>
        </p:nvSpPr>
        <p:spPr>
          <a:xfrm>
            <a:off x="883920" y="2393232"/>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4.4: </a:t>
            </a:r>
            <a:r>
              <a:rPr lang="en-US" sz="2000" b="1" dirty="0" smtClean="0">
                <a:solidFill>
                  <a:prstClr val="black"/>
                </a:solidFill>
                <a:latin typeface="Times New Roman" pitchFamily="18" charset="0"/>
                <a:cs typeface="Times New Roman" pitchFamily="18" charset="0"/>
              </a:rPr>
              <a:t>Multinomial distribution</a:t>
            </a:r>
            <a:endParaRPr lang="en-IN" sz="2000" b="1" dirty="0">
              <a:solidFill>
                <a:prstClr val="black"/>
              </a:solidFill>
              <a:latin typeface="Times New Roman" pitchFamily="18" charset="0"/>
              <a:cs typeface="Times New Roman" pitchFamily="18" charset="0"/>
            </a:endParaRPr>
          </a:p>
        </p:txBody>
      </p:sp>
      <p:sp>
        <p:nvSpPr>
          <p:cNvPr id="9" name="Content Placeholder 2"/>
          <p:cNvSpPr>
            <a:spLocks noGrp="1"/>
          </p:cNvSpPr>
          <p:nvPr>
            <p:ph idx="1"/>
          </p:nvPr>
        </p:nvSpPr>
        <p:spPr>
          <a:xfrm>
            <a:off x="468078" y="1416090"/>
            <a:ext cx="8425339" cy="904629"/>
          </a:xfrm>
        </p:spPr>
        <p:txBody>
          <a:bodyPr>
            <a:normAutofit/>
          </a:bodyPr>
          <a:lstStyle/>
          <a:p>
            <a:pPr marL="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The binomial experiment becomes a multinomial experiment, if we let each trial has more than two possible outcome.</a:t>
            </a:r>
          </a:p>
        </p:txBody>
      </p:sp>
    </p:spTree>
    <p:extLst>
      <p:ext uri="{BB962C8B-B14F-4D97-AF65-F5344CB8AC3E}">
        <p14:creationId xmlns:p14="http://schemas.microsoft.com/office/powerpoint/2010/main" val="186795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22" y="859757"/>
            <a:ext cx="8658578" cy="5942788"/>
          </a:xfrm>
          <a:prstGeom prst="rect">
            <a:avLst/>
          </a:prstGeom>
        </p:spPr>
      </p:pic>
      <p:sp>
        <p:nvSpPr>
          <p:cNvPr id="2" name="Title 1"/>
          <p:cNvSpPr>
            <a:spLocks noGrp="1"/>
          </p:cNvSpPr>
          <p:nvPr>
            <p:ph type="title"/>
          </p:nvPr>
        </p:nvSpPr>
        <p:spPr>
          <a:xfrm>
            <a:off x="558930" y="456051"/>
            <a:ext cx="8229600" cy="492664"/>
          </a:xfrm>
        </p:spPr>
        <p:txBody>
          <a:bodyPr>
            <a:normAutofit fontScale="90000"/>
          </a:bodyPr>
          <a:lstStyle/>
          <a:p>
            <a:pPr algn="r"/>
            <a:r>
              <a:rPr lang="en-US" dirty="0" smtClean="0"/>
              <a:t>Quote of the day..</a:t>
            </a:r>
            <a:endParaRPr lang="en-GB" dirty="0"/>
          </a:p>
        </p:txBody>
      </p:sp>
      <p:sp>
        <p:nvSpPr>
          <p:cNvPr id="3" name="Content Placeholder 2"/>
          <p:cNvSpPr>
            <a:spLocks noGrp="1"/>
          </p:cNvSpPr>
          <p:nvPr>
            <p:ph idx="1"/>
          </p:nvPr>
        </p:nvSpPr>
        <p:spPr>
          <a:xfrm>
            <a:off x="558929" y="2439191"/>
            <a:ext cx="7173959" cy="3384376"/>
          </a:xfrm>
        </p:spPr>
        <p:txBody>
          <a:bodyPr/>
          <a:lstStyle/>
          <a:p>
            <a:r>
              <a:rPr lang="en-US" dirty="0">
                <a:solidFill>
                  <a:srgbClr val="00B050"/>
                </a:solidFill>
              </a:rPr>
              <a:t>"I avoid looking forward or backward, and try to keep looking upward</a:t>
            </a:r>
            <a:r>
              <a:rPr lang="en-US" dirty="0" smtClean="0">
                <a:solidFill>
                  <a:srgbClr val="00B050"/>
                </a:solidFill>
              </a:rPr>
              <a:t>."</a:t>
            </a:r>
          </a:p>
          <a:p>
            <a:pPr lvl="5"/>
            <a:endParaRPr lang="en-US" cap="all" dirty="0"/>
          </a:p>
          <a:p>
            <a:pPr lvl="5"/>
            <a:r>
              <a:rPr lang="en-US" cap="all" dirty="0">
                <a:solidFill>
                  <a:srgbClr val="00B0F0"/>
                </a:solidFill>
              </a:rPr>
              <a:t>Charlotte Bronte</a:t>
            </a:r>
            <a:r>
              <a:rPr lang="en-US" dirty="0">
                <a:solidFill>
                  <a:srgbClr val="00B0F0"/>
                </a:solidFill>
              </a:rPr>
              <a:t>, an English novelist and poet</a:t>
            </a:r>
            <a:r>
              <a:rPr lang="en-US" dirty="0">
                <a:solidFill>
                  <a:schemeClr val="bg1"/>
                </a:solidFill>
              </a:rPr>
              <a:t/>
            </a:r>
            <a:br>
              <a:rPr lang="en-US" dirty="0">
                <a:solidFill>
                  <a:schemeClr val="bg1"/>
                </a:solidFill>
              </a:rPr>
            </a:br>
            <a:endParaRPr lang="en-GB" dirty="0">
              <a:solidFill>
                <a:schemeClr val="bg1"/>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sp>
        <p:nvSpPr>
          <p:cNvPr id="8" name="Footer Placeholder 7"/>
          <p:cNvSpPr>
            <a:spLocks noGrp="1"/>
          </p:cNvSpPr>
          <p:nvPr>
            <p:ph type="ftr" sz="quarter" idx="11"/>
          </p:nvPr>
        </p:nvSpPr>
        <p:spPr/>
        <p:txBody>
          <a:bodyPr/>
          <a:lstStyle/>
          <a:p>
            <a:pPr algn="ctr"/>
            <a:r>
              <a:rPr lang="en-IN" smtClean="0">
                <a:solidFill>
                  <a:srgbClr val="04617B">
                    <a:shade val="90000"/>
                  </a:srgbClr>
                </a:solidFill>
              </a:rPr>
              <a:t>CS 40003: Data Analytics</a:t>
            </a:r>
            <a:endParaRPr lang="en-IN" dirty="0">
              <a:solidFill>
                <a:srgbClr val="04617B">
                  <a:shade val="90000"/>
                </a:srgbClr>
              </a:solidFill>
            </a:endParaRPr>
          </a:p>
        </p:txBody>
      </p:sp>
    </p:spTree>
    <p:extLst>
      <p:ext uri="{BB962C8B-B14F-4D97-AF65-F5344CB8AC3E}">
        <p14:creationId xmlns:p14="http://schemas.microsoft.com/office/powerpoint/2010/main" val="2042076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192912"/>
            <a:ext cx="8425339" cy="901102"/>
          </a:xfrm>
        </p:spPr>
        <p:txBody>
          <a:bodyPr>
            <a:normAutofit/>
          </a:bodyPr>
          <a:lstStyle/>
          <a:p>
            <a:pPr algn="l"/>
            <a:r>
              <a:rPr lang="en-US" sz="4000" dirty="0" smtClean="0">
                <a:solidFill>
                  <a:srgbClr val="A50021"/>
                </a:solidFill>
                <a:latin typeface="Times New Roman" pitchFamily="18" charset="0"/>
                <a:cs typeface="Times New Roman" pitchFamily="18" charset="0"/>
              </a:rPr>
              <a:t>The </a:t>
            </a:r>
            <a:r>
              <a:rPr lang="en-US" sz="4000" dirty="0" err="1" smtClean="0">
                <a:solidFill>
                  <a:srgbClr val="A50021"/>
                </a:solidFill>
                <a:latin typeface="Times New Roman" pitchFamily="18" charset="0"/>
                <a:cs typeface="Times New Roman" pitchFamily="18" charset="0"/>
              </a:rPr>
              <a:t>Hypergeometric</a:t>
            </a:r>
            <a:r>
              <a:rPr lang="en-US" sz="4000" dirty="0" smtClean="0">
                <a:solidFill>
                  <a:srgbClr val="A50021"/>
                </a:solidFill>
                <a:latin typeface="Times New Roman" pitchFamily="18" charset="0"/>
                <a:cs typeface="Times New Roman" pitchFamily="18" charset="0"/>
              </a:rPr>
              <a:t>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20</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404948" y="1403647"/>
                <a:ext cx="8425339" cy="5039486"/>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lvl="1" indent="-342900" algn="just">
                  <a:buClr>
                    <a:schemeClr val="accent3"/>
                  </a:buClr>
                  <a:buSzPct val="950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Collection of samples with two strategies</a:t>
                </a:r>
              </a:p>
              <a:p>
                <a:pPr marL="1371600" lvl="1" indent="-342900" algn="just">
                  <a:buClr>
                    <a:schemeClr val="accent1">
                      <a:lumMod val="75000"/>
                    </a:schemeClr>
                  </a:buClr>
                  <a:buSzPct val="950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With replacement</a:t>
                </a:r>
              </a:p>
              <a:p>
                <a:pPr marL="1371600" lvl="1" indent="-342900" algn="just">
                  <a:lnSpc>
                    <a:spcPct val="150000"/>
                  </a:lnSpc>
                  <a:buClr>
                    <a:schemeClr val="accent1">
                      <a:lumMod val="75000"/>
                    </a:schemeClr>
                  </a:buClr>
                  <a:buSzPct val="950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Without replacement</a:t>
                </a:r>
              </a:p>
              <a:p>
                <a:pPr marL="342900" lvl="1" indent="-342900" algn="just">
                  <a:spcBef>
                    <a:spcPts val="0"/>
                  </a:spcBef>
                  <a:buClr>
                    <a:srgbClr val="0BD0D9"/>
                  </a:buClr>
                  <a:buSzPct val="95000"/>
                  <a:buFont typeface="Arial" panose="020B0604020202020204" pitchFamily="34" charset="0"/>
                  <a:buChar char="•"/>
                </a:pPr>
                <a:r>
                  <a:rPr lang="en-US" sz="2000" dirty="0">
                    <a:solidFill>
                      <a:srgbClr val="0B5ED7"/>
                    </a:solidFill>
                    <a:latin typeface="Times New Roman" panose="02020603050405020304" pitchFamily="18" charset="0"/>
                    <a:cs typeface="Times New Roman" panose="02020603050405020304" pitchFamily="18" charset="0"/>
                  </a:rPr>
                  <a:t>A necessary condition of the binomial distribution </a:t>
                </a:r>
                <a:r>
                  <a:rPr lang="en-US" sz="2000" dirty="0">
                    <a:solidFill>
                      <a:prstClr val="black"/>
                    </a:solidFill>
                    <a:latin typeface="Times New Roman" panose="02020603050405020304" pitchFamily="18" charset="0"/>
                    <a:cs typeface="Times New Roman" panose="02020603050405020304" pitchFamily="18" charset="0"/>
                  </a:rPr>
                  <a:t>is that </a:t>
                </a:r>
                <a:r>
                  <a:rPr lang="en-US" sz="2000" dirty="0">
                    <a:solidFill>
                      <a:srgbClr val="A50021"/>
                    </a:solidFill>
                    <a:latin typeface="Times New Roman" panose="02020603050405020304" pitchFamily="18" charset="0"/>
                    <a:cs typeface="Times New Roman" panose="02020603050405020304" pitchFamily="18" charset="0"/>
                  </a:rPr>
                  <a:t>all trials are </a:t>
                </a:r>
                <a:r>
                  <a:rPr lang="en-US" sz="2000" b="1" dirty="0">
                    <a:solidFill>
                      <a:srgbClr val="A50021"/>
                    </a:solidFill>
                    <a:latin typeface="Times New Roman" panose="02020603050405020304" pitchFamily="18" charset="0"/>
                    <a:cs typeface="Times New Roman" panose="02020603050405020304" pitchFamily="18" charset="0"/>
                  </a:rPr>
                  <a:t>independent</a:t>
                </a:r>
                <a:r>
                  <a:rPr lang="en-US" sz="2000" dirty="0">
                    <a:solidFill>
                      <a:srgbClr val="A50021"/>
                    </a:solidFill>
                    <a:latin typeface="Times New Roman" panose="02020603050405020304" pitchFamily="18" charset="0"/>
                    <a:cs typeface="Times New Roman" panose="02020603050405020304" pitchFamily="18" charset="0"/>
                  </a:rPr>
                  <a:t> to each other</a:t>
                </a:r>
                <a:r>
                  <a:rPr lang="en-US" sz="2000" dirty="0" smtClean="0">
                    <a:solidFill>
                      <a:prstClr val="black"/>
                    </a:solidFill>
                    <a:latin typeface="Times New Roman" panose="02020603050405020304" pitchFamily="18" charset="0"/>
                    <a:cs typeface="Times New Roman" panose="02020603050405020304" pitchFamily="18" charset="0"/>
                  </a:rPr>
                  <a:t>.</a:t>
                </a:r>
              </a:p>
              <a:p>
                <a:pPr marL="0" lvl="1" indent="0" algn="just">
                  <a:spcBef>
                    <a:spcPts val="0"/>
                  </a:spcBef>
                  <a:buClr>
                    <a:srgbClr val="0BD0D9"/>
                  </a:buClr>
                  <a:buSzPct val="95000"/>
                  <a:buNone/>
                </a:pPr>
                <a:endParaRPr lang="en-US" sz="900" dirty="0" smtClean="0">
                  <a:solidFill>
                    <a:prstClr val="black"/>
                  </a:solidFill>
                  <a:latin typeface="Times New Roman" panose="02020603050405020304" pitchFamily="18" charset="0"/>
                  <a:cs typeface="Times New Roman" panose="02020603050405020304" pitchFamily="18" charset="0"/>
                </a:endParaRPr>
              </a:p>
              <a:p>
                <a:pPr marL="617220" lvl="2" indent="-342900" algn="just">
                  <a:spcBef>
                    <a:spcPts val="0"/>
                  </a:spcBef>
                  <a:buClr>
                    <a:srgbClr val="0BD0D9"/>
                  </a:buClr>
                  <a:buSzPct val="95000"/>
                  <a:buFont typeface="Arial" panose="020B0604020202020204" pitchFamily="34" charset="0"/>
                  <a:buChar char="•"/>
                </a:pPr>
                <a:r>
                  <a:rPr lang="en-US" sz="1700" dirty="0" smtClean="0">
                    <a:solidFill>
                      <a:prstClr val="black"/>
                    </a:solidFill>
                    <a:latin typeface="Times New Roman" panose="02020603050405020304" pitchFamily="18" charset="0"/>
                    <a:cs typeface="Times New Roman" panose="02020603050405020304" pitchFamily="18" charset="0"/>
                  </a:rPr>
                  <a:t>When sample is collected “with replacement”, then each trial in sample collection is independent.</a:t>
                </a:r>
              </a:p>
              <a:p>
                <a:pPr marL="342900" lvl="1" indent="-342900" algn="just">
                  <a:spcBef>
                    <a:spcPts val="0"/>
                  </a:spcBef>
                  <a:buClr>
                    <a:srgbClr val="0BD0D9"/>
                  </a:buClr>
                  <a:buSzPct val="95000"/>
                  <a:buFont typeface="Arial" panose="020B0604020202020204" pitchFamily="34" charset="0"/>
                  <a:buChar char="•"/>
                </a:pPr>
                <a:endParaRPr lang="en-US" sz="2000" dirty="0" smtClean="0">
                  <a:solidFill>
                    <a:prstClr val="black"/>
                  </a:solidFill>
                  <a:latin typeface="Times New Roman" panose="02020603050405020304" pitchFamily="18" charset="0"/>
                  <a:cs typeface="Times New Roman" panose="02020603050405020304" pitchFamily="18" charset="0"/>
                </a:endParaRPr>
              </a:p>
              <a:p>
                <a:pPr marL="347663" lvl="1" indent="0" algn="just">
                  <a:spcBef>
                    <a:spcPts val="0"/>
                  </a:spcBef>
                  <a:buClr>
                    <a:srgbClr val="0BD0D9"/>
                  </a:buClr>
                  <a:buSzPct val="95000"/>
                  <a:buNone/>
                </a:pPr>
                <a:r>
                  <a:rPr lang="en-US" sz="2000" b="1" dirty="0" smtClean="0">
                    <a:solidFill>
                      <a:prstClr val="black"/>
                    </a:solidFill>
                    <a:latin typeface="Times New Roman" panose="02020603050405020304" pitchFamily="18" charset="0"/>
                    <a:cs typeface="Times New Roman" panose="02020603050405020304" pitchFamily="18" charset="0"/>
                  </a:rPr>
                  <a:t>Example 4.8: </a:t>
                </a:r>
              </a:p>
              <a:p>
                <a:pPr marL="347663" lvl="1" indent="0" algn="just">
                  <a:spcBef>
                    <a:spcPts val="0"/>
                  </a:spcBef>
                  <a:buClr>
                    <a:srgbClr val="0BD0D9"/>
                  </a:buClr>
                  <a:buSzPct val="95000"/>
                  <a:buNone/>
                </a:pPr>
                <a:r>
                  <a:rPr lang="en-US" sz="1800" dirty="0" smtClean="0">
                    <a:solidFill>
                      <a:prstClr val="black"/>
                    </a:solidFill>
                    <a:latin typeface="Times New Roman" panose="02020603050405020304" pitchFamily="18" charset="0"/>
                    <a:cs typeface="Times New Roman" panose="02020603050405020304" pitchFamily="18" charset="0"/>
                  </a:rPr>
                  <a:t>Probability of observing three red cards in 5 draws from an ordinary deck of 52 playing cards.</a:t>
                </a:r>
              </a:p>
              <a:p>
                <a:pPr marL="685800" lvl="1" indent="0" algn="just">
                  <a:spcBef>
                    <a:spcPts val="0"/>
                  </a:spcBef>
                  <a:buClr>
                    <a:srgbClr val="0BD0D9"/>
                  </a:buClr>
                  <a:buSzPct val="95000"/>
                  <a:buNone/>
                </a:pPr>
                <a14:m>
                  <m:oMath xmlns:m="http://schemas.openxmlformats.org/officeDocument/2006/math">
                    <m:r>
                      <a:rPr lang="en-US" sz="18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1800" dirty="0" smtClean="0">
                    <a:solidFill>
                      <a:prstClr val="black"/>
                    </a:solidFill>
                    <a:latin typeface="Times New Roman" panose="02020603050405020304" pitchFamily="18" charset="0"/>
                    <a:cs typeface="Times New Roman" panose="02020603050405020304" pitchFamily="18" charset="0"/>
                  </a:rPr>
                  <a:t>You draw one card, note the result and then returned to the deck of cards</a:t>
                </a:r>
              </a:p>
              <a:p>
                <a:pPr marL="685800" lvl="1" indent="0" algn="just">
                  <a:spcBef>
                    <a:spcPts val="0"/>
                  </a:spcBef>
                  <a:buClr>
                    <a:srgbClr val="0BD0D9"/>
                  </a:buClr>
                  <a:buSzPct val="95000"/>
                  <a:buNone/>
                </a:pPr>
                <a14:m>
                  <m:oMath xmlns:m="http://schemas.openxmlformats.org/officeDocument/2006/math">
                    <m:r>
                      <a:rPr lang="en-US" sz="18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smtClean="0">
                    <a:solidFill>
                      <a:prstClr val="black"/>
                    </a:solidFill>
                    <a:latin typeface="Times New Roman" panose="02020603050405020304" pitchFamily="18" charset="0"/>
                    <a:cs typeface="Times New Roman" panose="02020603050405020304" pitchFamily="18" charset="0"/>
                  </a:rPr>
                  <a:t> Reshuffled the deck well before the next drawing is made</a:t>
                </a:r>
              </a:p>
              <a:p>
                <a:pPr marL="685800" lvl="1" indent="0" algn="just">
                  <a:spcBef>
                    <a:spcPts val="0"/>
                  </a:spcBef>
                  <a:buClr>
                    <a:srgbClr val="0BD0D9"/>
                  </a:buClr>
                  <a:buSzPct val="95000"/>
                  <a:buNone/>
                </a:pPr>
                <a:endParaRPr lang="en-US" sz="900" dirty="0" smtClean="0">
                  <a:solidFill>
                    <a:prstClr val="black"/>
                  </a:solidFill>
                  <a:latin typeface="Times New Roman" panose="02020603050405020304" pitchFamily="18" charset="0"/>
                  <a:cs typeface="Times New Roman" panose="02020603050405020304" pitchFamily="18" charset="0"/>
                </a:endParaRPr>
              </a:p>
              <a:p>
                <a:pPr marL="285750" lvl="1" indent="-285750" algn="just">
                  <a:spcBef>
                    <a:spcPts val="0"/>
                  </a:spcBef>
                  <a:buClr>
                    <a:srgbClr val="0BD0D9"/>
                  </a:buClr>
                  <a:buSzPct val="95000"/>
                  <a:buFont typeface="Arial" panose="020B0604020202020204" pitchFamily="34" charset="0"/>
                  <a:buChar char="•"/>
                </a:pPr>
                <a:r>
                  <a:rPr lang="en-US" sz="1800" dirty="0" smtClean="0">
                    <a:solidFill>
                      <a:prstClr val="black"/>
                    </a:solidFill>
                    <a:latin typeface="Times New Roman" panose="02020603050405020304" pitchFamily="18" charset="0"/>
                    <a:cs typeface="Times New Roman" panose="02020603050405020304" pitchFamily="18" charset="0"/>
                  </a:rPr>
                  <a:t>The </a:t>
                </a:r>
                <a:r>
                  <a:rPr lang="en-US" sz="1800" dirty="0" err="1" smtClean="0">
                    <a:solidFill>
                      <a:prstClr val="black"/>
                    </a:solidFill>
                    <a:latin typeface="Times New Roman" panose="02020603050405020304" pitchFamily="18" charset="0"/>
                    <a:cs typeface="Times New Roman" panose="02020603050405020304" pitchFamily="18" charset="0"/>
                  </a:rPr>
                  <a:t>hypergeometric</a:t>
                </a:r>
                <a:r>
                  <a:rPr lang="en-US" sz="1800" dirty="0" smtClean="0">
                    <a:solidFill>
                      <a:prstClr val="black"/>
                    </a:solidFill>
                    <a:latin typeface="Times New Roman" panose="02020603050405020304" pitchFamily="18" charset="0"/>
                    <a:cs typeface="Times New Roman" panose="02020603050405020304" pitchFamily="18" charset="0"/>
                  </a:rPr>
                  <a:t> distribution </a:t>
                </a:r>
                <a:r>
                  <a:rPr lang="en-US" sz="1800" i="1" dirty="0" smtClean="0">
                    <a:solidFill>
                      <a:schemeClr val="accent1">
                        <a:lumMod val="75000"/>
                      </a:schemeClr>
                    </a:solidFill>
                    <a:latin typeface="Times New Roman" panose="02020603050405020304" pitchFamily="18" charset="0"/>
                    <a:cs typeface="Times New Roman" panose="02020603050405020304" pitchFamily="18" charset="0"/>
                  </a:rPr>
                  <a:t>does not require </a:t>
                </a:r>
                <a:r>
                  <a:rPr lang="en-US" sz="1800" dirty="0" smtClean="0">
                    <a:solidFill>
                      <a:srgbClr val="A50021"/>
                    </a:solidFill>
                    <a:latin typeface="Times New Roman" panose="02020603050405020304" pitchFamily="18" charset="0"/>
                    <a:cs typeface="Times New Roman" panose="02020603050405020304" pitchFamily="18" charset="0"/>
                  </a:rPr>
                  <a:t>independence </a:t>
                </a:r>
                <a:r>
                  <a:rPr lang="en-US" sz="1800" dirty="0" smtClean="0">
                    <a:solidFill>
                      <a:prstClr val="black"/>
                    </a:solidFill>
                    <a:latin typeface="Times New Roman" panose="02020603050405020304" pitchFamily="18" charset="0"/>
                    <a:cs typeface="Times New Roman" panose="02020603050405020304" pitchFamily="18" charset="0"/>
                  </a:rPr>
                  <a:t>and is based on the sampling done </a:t>
                </a:r>
                <a:r>
                  <a:rPr lang="en-US" sz="1800" b="1" dirty="0" smtClean="0">
                    <a:solidFill>
                      <a:srgbClr val="A50021"/>
                    </a:solidFill>
                    <a:latin typeface="Times New Roman" panose="02020603050405020304" pitchFamily="18" charset="0"/>
                    <a:cs typeface="Times New Roman" panose="02020603050405020304" pitchFamily="18" charset="0"/>
                  </a:rPr>
                  <a:t>without</a:t>
                </a:r>
                <a:r>
                  <a:rPr lang="en-US" sz="1800" dirty="0" smtClean="0">
                    <a:solidFill>
                      <a:srgbClr val="A50021"/>
                    </a:solidFill>
                    <a:latin typeface="Times New Roman" panose="02020603050405020304" pitchFamily="18" charset="0"/>
                    <a:cs typeface="Times New Roman" panose="02020603050405020304" pitchFamily="18" charset="0"/>
                  </a:rPr>
                  <a:t> replacement</a:t>
                </a:r>
                <a:r>
                  <a:rPr lang="en-US" sz="1800" dirty="0" smtClean="0">
                    <a:solidFill>
                      <a:prstClr val="black"/>
                    </a:solidFill>
                    <a:latin typeface="Times New Roman" panose="02020603050405020304" pitchFamily="18" charset="0"/>
                    <a:cs typeface="Times New Roman" panose="02020603050405020304" pitchFamily="18" charset="0"/>
                  </a:rPr>
                  <a:t>.</a:t>
                </a:r>
              </a:p>
              <a:p>
                <a:pPr marL="0" lvl="1" indent="0" algn="just">
                  <a:spcBef>
                    <a:spcPts val="0"/>
                  </a:spcBef>
                  <a:buClr>
                    <a:srgbClr val="0BD0D9"/>
                  </a:buClr>
                  <a:buSzPct val="95000"/>
                  <a:buNone/>
                </a:pPr>
                <a:endParaRPr lang="en-US" sz="2000" dirty="0">
                  <a:solidFill>
                    <a:prstClr val="black"/>
                  </a:solidFill>
                  <a:cs typeface="Times New Roman" panose="02020603050405020304" pitchFamily="18" charset="0"/>
                </a:endParaRPr>
              </a:p>
              <a:p>
                <a:pPr marL="1028700" lvl="1" indent="0" algn="just">
                  <a:buClr>
                    <a:schemeClr val="accent1">
                      <a:lumMod val="75000"/>
                    </a:schemeClr>
                  </a:buClr>
                  <a:buSzPct val="95000"/>
                  <a:buNone/>
                </a:pPr>
                <a:endParaRPr lang="en-US" sz="1800" dirty="0" smtClean="0">
                  <a:cs typeface="Times New Roman" panose="02020603050405020304" pitchFamily="18" charset="0"/>
                </a:endParaRPr>
              </a:p>
              <a:p>
                <a:pPr marL="274320" lvl="1" indent="-274320" algn="just">
                  <a:buClr>
                    <a:schemeClr val="accent3"/>
                  </a:buClr>
                  <a:buSzPct val="95000"/>
                </a:pPr>
                <a:endParaRPr lang="en-US" sz="2000" dirty="0">
                  <a:solidFill>
                    <a:srgbClr val="002060"/>
                  </a:solidFill>
                  <a:cs typeface="Times New Roman" pitchFamily="18" charset="0"/>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404948" y="1403647"/>
                <a:ext cx="8425339" cy="5039486"/>
              </a:xfrm>
              <a:prstGeom prst="rect">
                <a:avLst/>
              </a:prstGeom>
              <a:blipFill rotWithShape="1">
                <a:blip r:embed="rId2"/>
                <a:stretch>
                  <a:fillRect l="-506" t="-605" r="-723"/>
                </a:stretch>
              </a:blipFill>
            </p:spPr>
            <p:txBody>
              <a:bodyPr/>
              <a:lstStyle/>
              <a:p>
                <a:r>
                  <a:rPr lang="en-IN">
                    <a:noFill/>
                  </a:rPr>
                  <a:t> </a:t>
                </a:r>
              </a:p>
            </p:txBody>
          </p:sp>
        </mc:Fallback>
      </mc:AlternateContent>
    </p:spTree>
    <p:extLst>
      <p:ext uri="{BB962C8B-B14F-4D97-AF65-F5344CB8AC3E}">
        <p14:creationId xmlns:p14="http://schemas.microsoft.com/office/powerpoint/2010/main" val="1707700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9"/>
            <a:ext cx="8425339" cy="768052"/>
          </a:xfrm>
        </p:spPr>
        <p:txBody>
          <a:bodyPr>
            <a:normAutofit/>
          </a:bodyPr>
          <a:lstStyle/>
          <a:p>
            <a:r>
              <a:rPr lang="en-US" sz="4000" dirty="0">
                <a:solidFill>
                  <a:srgbClr val="A50021"/>
                </a:solidFill>
                <a:latin typeface="Times New Roman" pitchFamily="18" charset="0"/>
                <a:cs typeface="Times New Roman" pitchFamily="18" charset="0"/>
              </a:rPr>
              <a:t>The </a:t>
            </a:r>
            <a:r>
              <a:rPr lang="en-US" sz="4000" dirty="0" err="1">
                <a:solidFill>
                  <a:srgbClr val="A50021"/>
                </a:solidFill>
                <a:latin typeface="Times New Roman" pitchFamily="18" charset="0"/>
                <a:cs typeface="Times New Roman" pitchFamily="18" charset="0"/>
              </a:rPr>
              <a:t>Hypergeometric</a:t>
            </a:r>
            <a:r>
              <a:rPr lang="en-US" sz="4000" dirty="0">
                <a:solidFill>
                  <a:srgbClr val="A50021"/>
                </a:solidFill>
                <a:latin typeface="Times New Roman" pitchFamily="18" charset="0"/>
                <a:cs typeface="Times New Roman" pitchFamily="18" charset="0"/>
              </a:rPr>
              <a:t>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21</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91482" y="1216119"/>
                <a:ext cx="8425339" cy="4944533"/>
              </a:xfrm>
            </p:spPr>
            <p:txBody>
              <a:bodyPr>
                <a:normAutofit/>
              </a:bodyPr>
              <a:lstStyle/>
              <a:p>
                <a:pPr marL="342900" lvl="1" indent="-342900" algn="just">
                  <a:buClr>
                    <a:schemeClr val="accent3"/>
                  </a:buClr>
                  <a:buSzPct val="95000"/>
                </a:pPr>
                <a:r>
                  <a:rPr lang="en-US" sz="2000" dirty="0" smtClean="0">
                    <a:latin typeface="Times New Roman" panose="02020603050405020304" pitchFamily="18" charset="0"/>
                    <a:cs typeface="Times New Roman" panose="02020603050405020304" pitchFamily="18" charset="0"/>
                  </a:rPr>
                  <a:t>In general, the </a:t>
                </a:r>
                <a:r>
                  <a:rPr lang="en-US" sz="2000" dirty="0" err="1" smtClean="0">
                    <a:latin typeface="Times New Roman" panose="02020603050405020304" pitchFamily="18" charset="0"/>
                    <a:cs typeface="Times New Roman" panose="02020603050405020304" pitchFamily="18" charset="0"/>
                  </a:rPr>
                  <a:t>hypergeometric</a:t>
                </a:r>
                <a:r>
                  <a:rPr lang="en-US" sz="2000" dirty="0" smtClean="0">
                    <a:latin typeface="Times New Roman" panose="02020603050405020304" pitchFamily="18" charset="0"/>
                    <a:cs typeface="Times New Roman" panose="02020603050405020304" pitchFamily="18" charset="0"/>
                  </a:rPr>
                  <a:t> probability distribution enables us to find the probability of selecting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𝑥</m:t>
                    </m:r>
                  </m:oMath>
                </a14:m>
                <a:r>
                  <a:rPr lang="en-US" sz="2000" dirty="0" smtClean="0">
                    <a:latin typeface="Times New Roman" panose="02020603050405020304" pitchFamily="18" charset="0"/>
                    <a:cs typeface="Times New Roman" panose="02020603050405020304" pitchFamily="18" charset="0"/>
                  </a:rPr>
                  <a:t> successes in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𝑛</m:t>
                    </m:r>
                  </m:oMath>
                </a14:m>
                <a:r>
                  <a:rPr lang="en-US" sz="2000" dirty="0" smtClean="0">
                    <a:latin typeface="Times New Roman" panose="02020603050405020304" pitchFamily="18" charset="0"/>
                    <a:cs typeface="Times New Roman" panose="02020603050405020304" pitchFamily="18" charset="0"/>
                  </a:rPr>
                  <a:t> trials from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𝑁</m:t>
                    </m:r>
                  </m:oMath>
                </a14:m>
                <a:r>
                  <a:rPr lang="en-US" sz="2000" dirty="0" smtClean="0">
                    <a:latin typeface="Times New Roman" panose="02020603050405020304" pitchFamily="18" charset="0"/>
                    <a:cs typeface="Times New Roman" panose="02020603050405020304" pitchFamily="18" charset="0"/>
                  </a:rPr>
                  <a:t> items.</a:t>
                </a:r>
              </a:p>
              <a:p>
                <a:pPr marL="2171700" lvl="8" indent="-342900" algn="just">
                  <a:buSzPct val="95000"/>
                </a:pPr>
                <a:endParaRPr lang="en-US" sz="1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Properties of </a:t>
                </a: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Hypergeometric</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Distribution</a:t>
                </a:r>
              </a:p>
              <a:p>
                <a:pPr marL="342900" lvl="1" indent="-342900" algn="just">
                  <a:buClr>
                    <a:schemeClr val="accent3"/>
                  </a:buClr>
                  <a:buSzPct val="950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A random sample of size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𝑛</m:t>
                    </m:r>
                  </m:oMath>
                </a14:m>
                <a:r>
                  <a:rPr lang="en-US" sz="1800" dirty="0" smtClean="0">
                    <a:latin typeface="Times New Roman" panose="02020603050405020304" pitchFamily="18" charset="0"/>
                    <a:cs typeface="Times New Roman" panose="02020603050405020304" pitchFamily="18" charset="0"/>
                  </a:rPr>
                  <a:t> is selected without replacement from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𝑁</m:t>
                    </m:r>
                  </m:oMath>
                </a14:m>
                <a:r>
                  <a:rPr lang="en-US" sz="1800" dirty="0" smtClean="0">
                    <a:latin typeface="Times New Roman" panose="02020603050405020304" pitchFamily="18" charset="0"/>
                    <a:cs typeface="Times New Roman" panose="02020603050405020304" pitchFamily="18" charset="0"/>
                  </a:rPr>
                  <a:t> items.</a:t>
                </a:r>
              </a:p>
              <a:p>
                <a:pPr marL="342900" lvl="1" indent="-342900" algn="just">
                  <a:buClr>
                    <a:schemeClr val="accent3"/>
                  </a:buClr>
                  <a:buSzPct val="95000"/>
                  <a:buFont typeface="Arial" panose="020B0604020202020204" pitchFamily="34" charset="0"/>
                  <a:buChar char="•"/>
                </a:pP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𝑘</m:t>
                    </m:r>
                  </m:oMath>
                </a14:m>
                <a:r>
                  <a:rPr lang="en-US" sz="1800" dirty="0" smtClean="0">
                    <a:latin typeface="Times New Roman" panose="02020603050405020304" pitchFamily="18" charset="0"/>
                    <a:cs typeface="Times New Roman" panose="02020603050405020304" pitchFamily="18" charset="0"/>
                  </a:rPr>
                  <a:t> of the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𝑁</m:t>
                    </m:r>
                  </m:oMath>
                </a14:m>
                <a:r>
                  <a:rPr lang="en-US" sz="1800" dirty="0" smtClean="0">
                    <a:latin typeface="Times New Roman" panose="02020603050405020304" pitchFamily="18" charset="0"/>
                    <a:cs typeface="Times New Roman" panose="02020603050405020304" pitchFamily="18" charset="0"/>
                  </a:rPr>
                  <a:t> items may be classified as success and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𝑁</m:t>
                    </m:r>
                    <m:r>
                      <a:rPr lang="en-US" sz="1800" i="1" dirty="0" smtClean="0">
                        <a:latin typeface="Cambria Math" panose="02040503050406030204" pitchFamily="18" charset="0"/>
                        <a:cs typeface="Times New Roman" panose="02020603050405020304" pitchFamily="18" charset="0"/>
                      </a:rPr>
                      <m:t>−</m:t>
                    </m:r>
                    <m:r>
                      <a:rPr lang="en-US" sz="1800" b="0" i="1" dirty="0" smtClean="0">
                        <a:latin typeface="Cambria Math" panose="02040503050406030204" pitchFamily="18" charset="0"/>
                        <a:cs typeface="Times New Roman" panose="02020603050405020304" pitchFamily="18" charset="0"/>
                      </a:rPr>
                      <m:t>𝑘</m:t>
                    </m:r>
                  </m:oMath>
                </a14:m>
                <a:r>
                  <a:rPr lang="en-US" sz="1800" dirty="0" smtClean="0">
                    <a:latin typeface="Times New Roman" panose="02020603050405020304" pitchFamily="18" charset="0"/>
                    <a:cs typeface="Times New Roman" panose="02020603050405020304" pitchFamily="18" charset="0"/>
                  </a:rPr>
                  <a:t> items are classified as failure.</a:t>
                </a:r>
              </a:p>
              <a:p>
                <a:pPr marL="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Let </a:t>
                </a:r>
                <a14:m>
                  <m:oMath xmlns:m="http://schemas.openxmlformats.org/officeDocument/2006/math">
                    <m:r>
                      <a:rPr lang="en-US" sz="1800" b="0" i="1" dirty="0" smtClean="0">
                        <a:latin typeface="Cambria Math"/>
                        <a:cs typeface="Times New Roman" panose="02020603050405020304" pitchFamily="18" charset="0"/>
                      </a:rPr>
                      <m:t>𝑋</m:t>
                    </m:r>
                  </m:oMath>
                </a14:m>
                <a:r>
                  <a:rPr lang="en-US" sz="1800" dirty="0" smtClean="0">
                    <a:latin typeface="Times New Roman" panose="02020603050405020304" pitchFamily="18" charset="0"/>
                    <a:cs typeface="Times New Roman" panose="02020603050405020304" pitchFamily="18" charset="0"/>
                  </a:rPr>
                  <a:t> denotes a </a:t>
                </a:r>
                <a:r>
                  <a:rPr lang="en-US" sz="1800" dirty="0" err="1" smtClean="0">
                    <a:latin typeface="Times New Roman" panose="02020603050405020304" pitchFamily="18" charset="0"/>
                    <a:cs typeface="Times New Roman" panose="02020603050405020304" pitchFamily="18" charset="0"/>
                  </a:rPr>
                  <a:t>hypergeometric</a:t>
                </a:r>
                <a:r>
                  <a:rPr lang="en-US" sz="1800" dirty="0" smtClean="0">
                    <a:latin typeface="Times New Roman" panose="02020603050405020304" pitchFamily="18" charset="0"/>
                    <a:cs typeface="Times New Roman" panose="02020603050405020304" pitchFamily="18" charset="0"/>
                  </a:rPr>
                  <a:t> random variable defining the number of successes.</a:t>
                </a: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342900" lvl="1" indent="-342900" algn="just">
                  <a:buClr>
                    <a:schemeClr val="accent3"/>
                  </a:buClr>
                  <a:buSzPct val="950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91482" y="1216119"/>
                <a:ext cx="8425339" cy="4944533"/>
              </a:xfrm>
              <a:blipFill rotWithShape="1">
                <a:blip r:embed="rId2"/>
                <a:stretch>
                  <a:fillRect l="-796" t="-616" r="-7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50467" y="3880374"/>
                <a:ext cx="7734300" cy="2537359"/>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smtClean="0">
                  <a:solidFill>
                    <a:prstClr val="black"/>
                  </a:solidFill>
                </a:endParaRPr>
              </a:p>
              <a:p>
                <a:pPr algn="just"/>
                <a:r>
                  <a:rPr lang="en-US" dirty="0" smtClean="0">
                    <a:solidFill>
                      <a:prstClr val="black"/>
                    </a:solidFill>
                  </a:rPr>
                  <a:t>The probability distribution of the </a:t>
                </a:r>
                <a:r>
                  <a:rPr lang="en-US" dirty="0" err="1" smtClean="0">
                    <a:solidFill>
                      <a:prstClr val="black"/>
                    </a:solidFill>
                  </a:rPr>
                  <a:t>hypergeometric</a:t>
                </a:r>
                <a:r>
                  <a:rPr lang="en-US" dirty="0" smtClean="0">
                    <a:solidFill>
                      <a:prstClr val="black"/>
                    </a:solidFill>
                  </a:rPr>
                  <a:t> random variable </a:t>
                </a:r>
                <a14:m>
                  <m:oMath xmlns:m="http://schemas.openxmlformats.org/officeDocument/2006/math">
                    <m:r>
                      <a:rPr lang="en-US" b="0" i="1" dirty="0" smtClean="0">
                        <a:solidFill>
                          <a:prstClr val="black"/>
                        </a:solidFill>
                        <a:latin typeface="Cambria Math"/>
                      </a:rPr>
                      <m:t>𝑋</m:t>
                    </m:r>
                  </m:oMath>
                </a14:m>
                <a:r>
                  <a:rPr lang="en-US" dirty="0" smtClean="0">
                    <a:solidFill>
                      <a:prstClr val="black"/>
                    </a:solidFill>
                  </a:rPr>
                  <a:t>, the number of successes in a random sample of size </a:t>
                </a:r>
                <a14:m>
                  <m:oMath xmlns:m="http://schemas.openxmlformats.org/officeDocument/2006/math">
                    <m:r>
                      <a:rPr lang="en-US" i="1" dirty="0" smtClean="0">
                        <a:solidFill>
                          <a:prstClr val="black"/>
                        </a:solidFill>
                        <a:latin typeface="Cambria Math" panose="02040503050406030204" pitchFamily="18" charset="0"/>
                      </a:rPr>
                      <m:t>𝑛</m:t>
                    </m:r>
                  </m:oMath>
                </a14:m>
                <a:r>
                  <a:rPr lang="en-US" dirty="0" smtClean="0">
                    <a:solidFill>
                      <a:prstClr val="black"/>
                    </a:solidFill>
                  </a:rPr>
                  <a:t> selected from </a:t>
                </a:r>
                <a14:m>
                  <m:oMath xmlns:m="http://schemas.openxmlformats.org/officeDocument/2006/math">
                    <m:r>
                      <a:rPr lang="en-US" i="1" dirty="0" smtClean="0">
                        <a:solidFill>
                          <a:prstClr val="black"/>
                        </a:solidFill>
                        <a:latin typeface="Cambria Math" panose="02040503050406030204" pitchFamily="18" charset="0"/>
                      </a:rPr>
                      <m:t>𝑁</m:t>
                    </m:r>
                  </m:oMath>
                </a14:m>
                <a:r>
                  <a:rPr lang="en-US" dirty="0" smtClean="0">
                    <a:solidFill>
                      <a:prstClr val="black"/>
                    </a:solidFill>
                  </a:rPr>
                  <a:t> items of which </a:t>
                </a:r>
                <a14:m>
                  <m:oMath xmlns:m="http://schemas.openxmlformats.org/officeDocument/2006/math">
                    <m:r>
                      <a:rPr lang="en-US" i="1" dirty="0" smtClean="0">
                        <a:solidFill>
                          <a:prstClr val="black"/>
                        </a:solidFill>
                        <a:latin typeface="Cambria Math" panose="02040503050406030204" pitchFamily="18" charset="0"/>
                      </a:rPr>
                      <m:t>𝑘</m:t>
                    </m:r>
                  </m:oMath>
                </a14:m>
                <a:r>
                  <a:rPr lang="en-US" dirty="0" smtClean="0">
                    <a:solidFill>
                      <a:prstClr val="black"/>
                    </a:solidFill>
                  </a:rPr>
                  <a:t> are labelled success and </a:t>
                </a:r>
                <a14:m>
                  <m:oMath xmlns:m="http://schemas.openxmlformats.org/officeDocument/2006/math">
                    <m:r>
                      <a:rPr lang="en-US" i="1" dirty="0" smtClean="0">
                        <a:solidFill>
                          <a:prstClr val="black"/>
                        </a:solidFill>
                        <a:latin typeface="Cambria Math" panose="02040503050406030204" pitchFamily="18" charset="0"/>
                      </a:rPr>
                      <m:t>𝑁</m:t>
                    </m:r>
                    <m:r>
                      <a:rPr lang="en-US" i="1" dirty="0" smtClean="0">
                        <a:solidFill>
                          <a:prstClr val="black"/>
                        </a:solidFill>
                        <a:latin typeface="Cambria Math" panose="02040503050406030204" pitchFamily="18" charset="0"/>
                      </a:rPr>
                      <m:t>−</m:t>
                    </m:r>
                    <m:r>
                      <a:rPr lang="en-US" i="1" dirty="0" smtClean="0">
                        <a:solidFill>
                          <a:prstClr val="black"/>
                        </a:solidFill>
                        <a:latin typeface="Cambria Math" panose="02040503050406030204" pitchFamily="18" charset="0"/>
                      </a:rPr>
                      <m:t>𝑘</m:t>
                    </m:r>
                  </m:oMath>
                </a14:m>
                <a:r>
                  <a:rPr lang="en-US" dirty="0" smtClean="0">
                    <a:solidFill>
                      <a:prstClr val="black"/>
                    </a:solidFill>
                  </a:rPr>
                  <a:t> labelled as failure is given by</a:t>
                </a: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𝑘</m:t>
                                  </m:r>
                                </m:num>
                                <m:den>
                                  <m:r>
                                    <a:rPr lang="en-US" b="0" i="1" smtClean="0">
                                      <a:solidFill>
                                        <a:schemeClr val="tx1"/>
                                      </a:solidFill>
                                      <a:latin typeface="Cambria Math"/>
                                    </a:rPr>
                                    <m:t>𝑥</m:t>
                                  </m:r>
                                </m:den>
                              </m:f>
                            </m:e>
                          </m:d>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𝑁</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num>
                                <m:den>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b="0" i="1" smtClean="0">
                                      <a:solidFill>
                                        <a:schemeClr val="tx1"/>
                                      </a:solidFill>
                                      <a:latin typeface="Cambria Math"/>
                                    </a:rPr>
                                    <m:t>𝑥</m:t>
                                  </m:r>
                                </m:den>
                              </m:f>
                            </m:e>
                          </m:d>
                        </m:num>
                        <m:den>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𝑁</m:t>
                                  </m:r>
                                </m:num>
                                <m:den>
                                  <m:r>
                                    <a:rPr lang="en-US" b="0" i="1" smtClean="0">
                                      <a:solidFill>
                                        <a:schemeClr val="tx1"/>
                                      </a:solidFill>
                                      <a:latin typeface="Cambria Math" panose="02040503050406030204" pitchFamily="18" charset="0"/>
                                    </a:rPr>
                                    <m:t>𝑛</m:t>
                                  </m:r>
                                </m:den>
                              </m:f>
                            </m:e>
                          </m:d>
                        </m:den>
                      </m:f>
                    </m:oMath>
                  </m:oMathPara>
                </a14:m>
                <a:endParaRPr lang="en-IN" dirty="0" smtClean="0">
                  <a:solidFill>
                    <a:srgbClr val="A50021"/>
                  </a:solidFill>
                </a:endParaRPr>
              </a:p>
              <a:p>
                <a:pPr algn="just"/>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max</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𝑥</m:t>
                      </m:r>
                      <m:r>
                        <a:rPr lang="en-US" b="0" i="1" smtClean="0">
                          <a:solidFill>
                            <a:schemeClr val="tx1"/>
                          </a:solidFill>
                          <a:latin typeface="Cambria Math" panose="02040503050406030204" pitchFamily="18" charset="0"/>
                          <a:ea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rPr>
                        <m:t>min</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𝑘</m:t>
                      </m:r>
                      <m:r>
                        <a:rPr lang="en-US" b="0" i="1" smtClean="0">
                          <a:solidFill>
                            <a:schemeClr val="tx1"/>
                          </a:solidFill>
                          <a:latin typeface="Cambria Math" panose="02040503050406030204" pitchFamily="18" charset="0"/>
                          <a:ea typeface="Cambria Math" panose="02040503050406030204" pitchFamily="18" charset="0"/>
                        </a:rPr>
                        <m:t>)</m:t>
                      </m:r>
                    </m:oMath>
                  </m:oMathPara>
                </a14:m>
                <a:endParaRPr lang="en-IN" dirty="0">
                  <a:solidFill>
                    <a:schemeClr val="tx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750467" y="3880374"/>
                <a:ext cx="7734300" cy="2537359"/>
              </a:xfrm>
              <a:prstGeom prst="rect">
                <a:avLst/>
              </a:prstGeom>
              <a:blipFill rotWithShape="1">
                <a:blip r:embed="rId3"/>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11" name="Rounded Rectangle 10"/>
          <p:cNvSpPr/>
          <p:nvPr/>
        </p:nvSpPr>
        <p:spPr>
          <a:xfrm>
            <a:off x="748452" y="3868000"/>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4.5: </a:t>
            </a:r>
            <a:r>
              <a:rPr lang="en-US" sz="2000" b="1" dirty="0" err="1" smtClean="0">
                <a:solidFill>
                  <a:prstClr val="black"/>
                </a:solidFill>
                <a:latin typeface="Times New Roman" pitchFamily="18" charset="0"/>
                <a:cs typeface="Times New Roman" pitchFamily="18" charset="0"/>
              </a:rPr>
              <a:t>Hypergeometric</a:t>
            </a:r>
            <a:r>
              <a:rPr lang="en-US" sz="2000" b="1" dirty="0" smtClean="0">
                <a:solidFill>
                  <a:prstClr val="black"/>
                </a:solidFill>
                <a:latin typeface="Times New Roman" pitchFamily="18" charset="0"/>
                <a:cs typeface="Times New Roman" pitchFamily="18" charset="0"/>
              </a:rPr>
              <a:t> Probability Distribution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710609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0648"/>
            <a:ext cx="8677887" cy="906845"/>
          </a:xfrm>
        </p:spPr>
        <p:txBody>
          <a:bodyPr>
            <a:normAutofit/>
          </a:bodyPr>
          <a:lstStyle/>
          <a:p>
            <a:pPr algn="l"/>
            <a:r>
              <a:rPr lang="en-US" sz="4000" dirty="0" smtClean="0">
                <a:solidFill>
                  <a:srgbClr val="A50021"/>
                </a:solidFill>
                <a:latin typeface="Times New Roman" pitchFamily="18" charset="0"/>
                <a:cs typeface="Times New Roman" pitchFamily="18" charset="0"/>
              </a:rPr>
              <a:t>Multivariate </a:t>
            </a:r>
            <a:r>
              <a:rPr lang="en-US" sz="4000" dirty="0" err="1" smtClean="0">
                <a:solidFill>
                  <a:srgbClr val="A50021"/>
                </a:solidFill>
                <a:latin typeface="Times New Roman" pitchFamily="18" charset="0"/>
                <a:cs typeface="Times New Roman" pitchFamily="18" charset="0"/>
              </a:rPr>
              <a:t>Hypergeometric</a:t>
            </a:r>
            <a:r>
              <a:rPr lang="en-US" sz="4000" dirty="0" smtClean="0">
                <a:solidFill>
                  <a:srgbClr val="A50021"/>
                </a:solidFill>
                <a:latin typeface="Times New Roman" pitchFamily="18" charset="0"/>
                <a:cs typeface="Times New Roman" pitchFamily="18" charset="0"/>
              </a:rPr>
              <a:t>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04947" y="1397132"/>
                <a:ext cx="8425339" cy="1697136"/>
              </a:xfrm>
            </p:spPr>
            <p:txBody>
              <a:bodyPr>
                <a:normAutofit/>
              </a:bodyPr>
              <a:lstStyle/>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hypergeometric</a:t>
                </a:r>
                <a:r>
                  <a:rPr lang="en-US" sz="2000" dirty="0" smtClean="0">
                    <a:latin typeface="Times New Roman" panose="02020603050405020304" pitchFamily="18" charset="0"/>
                    <a:cs typeface="Times New Roman" panose="02020603050405020304" pitchFamily="18" charset="0"/>
                  </a:rPr>
                  <a:t> distribution can be extended to treat the case where the </a:t>
                </a:r>
                <a:r>
                  <a:rPr lang="en-US" sz="2000" i="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items can be divided into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𝑘</m:t>
                    </m:r>
                  </m:oMath>
                </a14:m>
                <a:r>
                  <a:rPr lang="en-US" sz="2000" dirty="0" smtClean="0">
                    <a:latin typeface="Times New Roman" panose="02020603050405020304" pitchFamily="18" charset="0"/>
                    <a:cs typeface="Times New Roman" panose="02020603050405020304" pitchFamily="18" charset="0"/>
                  </a:rPr>
                  <a:t> classes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𝑘</m:t>
                        </m:r>
                      </m:sub>
                    </m:sSub>
                  </m:oMath>
                </a14:m>
                <a:r>
                  <a:rPr lang="en-US" sz="2000" dirty="0" smtClean="0">
                    <a:latin typeface="Times New Roman" panose="02020603050405020304" pitchFamily="18" charset="0"/>
                    <a:cs typeface="Times New Roman" panose="02020603050405020304" pitchFamily="18" charset="0"/>
                  </a:rPr>
                  <a:t> with </a:t>
                </a:r>
                <a14:m>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𝑎</m:t>
                        </m:r>
                      </m:e>
                      <m:sub>
                        <m:r>
                          <a:rPr lang="en-US" sz="2000" i="1">
                            <a:solidFill>
                              <a:prstClr val="black"/>
                            </a:solidFill>
                            <a:latin typeface="Cambria Math" panose="02040503050406030204" pitchFamily="18" charset="0"/>
                          </a:rPr>
                          <m:t>1</m:t>
                        </m:r>
                      </m:sub>
                    </m:sSub>
                  </m:oMath>
                </a14:m>
                <a:r>
                  <a:rPr lang="en-US" sz="2000" dirty="0" smtClean="0">
                    <a:latin typeface="Times New Roman" panose="02020603050405020304" pitchFamily="18" charset="0"/>
                    <a:cs typeface="Times New Roman" panose="02020603050405020304" pitchFamily="18" charset="0"/>
                  </a:rPr>
                  <a:t> elements in the first class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1</m:t>
                        </m:r>
                      </m:sub>
                    </m:sSub>
                  </m:oMath>
                </a14:m>
                <a:r>
                  <a:rPr lang="en-US" sz="2000" dirty="0" smtClean="0">
                    <a:latin typeface="Times New Roman" panose="02020603050405020304" pitchFamily="18" charset="0"/>
                    <a:cs typeface="Times New Roman" panose="02020603050405020304" pitchFamily="18" charset="0"/>
                  </a:rPr>
                  <a:t>, … and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𝑎</m:t>
                        </m:r>
                      </m:e>
                      <m:sub>
                        <m:r>
                          <a:rPr lang="en-US" sz="2000" b="0" i="1" smtClean="0">
                            <a:solidFill>
                              <a:prstClr val="black"/>
                            </a:solidFill>
                            <a:latin typeface="Cambria Math" panose="02040503050406030204" pitchFamily="18" charset="0"/>
                          </a:rPr>
                          <m:t>𝑘</m:t>
                        </m:r>
                      </m:sub>
                    </m:sSub>
                    <m:r>
                      <a:rPr lang="en-US" sz="2000" b="0" i="1" smtClean="0">
                        <a:solidFill>
                          <a:prstClr val="black"/>
                        </a:solidFill>
                        <a:latin typeface="Cambria Math" panose="02040503050406030204" pitchFamily="18" charset="0"/>
                      </a:rPr>
                      <m:t> </m:t>
                    </m:r>
                  </m:oMath>
                </a14:m>
                <a:r>
                  <a:rPr lang="en-US" sz="2000" dirty="0" smtClean="0">
                    <a:latin typeface="Times New Roman" panose="02020603050405020304" pitchFamily="18" charset="0"/>
                    <a:cs typeface="Times New Roman" panose="02020603050405020304" pitchFamily="18" charset="0"/>
                  </a:rPr>
                  <a:t>elements in the </a:t>
                </a:r>
                <a14:m>
                  <m:oMath xmlns:m="http://schemas.openxmlformats.org/officeDocument/2006/math">
                    <m:sSup>
                      <m:sSupPr>
                        <m:ctrlPr>
                          <a:rPr lang="en-US" sz="2000" i="1" dirty="0" smtClean="0">
                            <a:latin typeface="Cambria Math" panose="02040503050406030204" pitchFamily="18" charset="0"/>
                            <a:cs typeface="Times New Roman" panose="02020603050405020304" pitchFamily="18" charset="0"/>
                          </a:rPr>
                        </m:ctrlPr>
                      </m:sSupPr>
                      <m:e>
                        <m:r>
                          <a:rPr lang="en-US" sz="2000" b="0" i="1" dirty="0" smtClean="0">
                            <a:latin typeface="Cambria Math" panose="02040503050406030204" pitchFamily="18" charset="0"/>
                            <a:cs typeface="Times New Roman" panose="02020603050405020304" pitchFamily="18" charset="0"/>
                          </a:rPr>
                          <m:t>𝑘</m:t>
                        </m:r>
                      </m:e>
                      <m:sup>
                        <m:r>
                          <a:rPr lang="en-US" sz="2000" b="0" i="1" dirty="0" smtClean="0">
                            <a:latin typeface="Cambria Math" panose="02040503050406030204" pitchFamily="18" charset="0"/>
                            <a:cs typeface="Times New Roman" panose="02020603050405020304" pitchFamily="18" charset="0"/>
                          </a:rPr>
                          <m:t>𝑡h</m:t>
                        </m:r>
                      </m:sup>
                    </m:sSup>
                  </m:oMath>
                </a14:m>
                <a:r>
                  <a:rPr lang="en-US" sz="2000" dirty="0" smtClean="0">
                    <a:latin typeface="Times New Roman" panose="02020603050405020304" pitchFamily="18" charset="0"/>
                    <a:cs typeface="Times New Roman" panose="02020603050405020304" pitchFamily="18" charset="0"/>
                  </a:rPr>
                  <a:t> class. We are now interested in the probability that a random sample of size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𝑛</m:t>
                    </m:r>
                  </m:oMath>
                </a14:m>
                <a:r>
                  <a:rPr lang="en-US" sz="2000" dirty="0" smtClean="0">
                    <a:latin typeface="Times New Roman" panose="02020603050405020304" pitchFamily="18" charset="0"/>
                    <a:cs typeface="Times New Roman" panose="02020603050405020304" pitchFamily="18" charset="0"/>
                  </a:rPr>
                  <a:t> yields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𝑥</m:t>
                        </m:r>
                      </m:e>
                      <m:sub>
                        <m:r>
                          <a:rPr lang="en-US" sz="2000" i="1">
                            <a:solidFill>
                              <a:prstClr val="black"/>
                            </a:solidFill>
                            <a:latin typeface="Cambria Math" panose="02040503050406030204" pitchFamily="18" charset="0"/>
                          </a:rPr>
                          <m:t>1</m:t>
                        </m:r>
                      </m:sub>
                    </m:sSub>
                  </m:oMath>
                </a14:m>
                <a:r>
                  <a:rPr lang="en-US" sz="2000" dirty="0" smtClean="0">
                    <a:latin typeface="Times New Roman" panose="02020603050405020304" pitchFamily="18" charset="0"/>
                    <a:cs typeface="Times New Roman" panose="02020603050405020304" pitchFamily="18" charset="0"/>
                  </a:rPr>
                  <a:t> elements from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1</m:t>
                        </m:r>
                      </m:sub>
                    </m:sSub>
                    <m:r>
                      <a:rPr lang="en-US" sz="2000" b="0" i="1" smtClean="0">
                        <a:solidFill>
                          <a:prstClr val="black"/>
                        </a:solidFill>
                        <a:latin typeface="Cambria Math" panose="02040503050406030204" pitchFamily="18" charset="0"/>
                      </a:rPr>
                      <m:t>,</m:t>
                    </m:r>
                  </m:oMath>
                </a14:m>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𝑥</m:t>
                        </m:r>
                      </m:e>
                      <m:sub>
                        <m:r>
                          <a:rPr lang="en-US" sz="2000" b="0" i="1" smtClean="0">
                            <a:solidFill>
                              <a:prstClr val="black"/>
                            </a:solidFill>
                            <a:latin typeface="Cambria Math" panose="02040503050406030204" pitchFamily="18" charset="0"/>
                          </a:rPr>
                          <m:t>2</m:t>
                        </m:r>
                      </m:sub>
                    </m:sSub>
                  </m:oMath>
                </a14:m>
                <a:r>
                  <a:rPr lang="en-US" sz="2000" dirty="0" smtClean="0">
                    <a:latin typeface="Times New Roman" panose="02020603050405020304" pitchFamily="18" charset="0"/>
                    <a:cs typeface="Times New Roman" panose="02020603050405020304" pitchFamily="18" charset="0"/>
                  </a:rPr>
                  <a:t> elements from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b="0" i="1" smtClean="0">
                            <a:solidFill>
                              <a:prstClr val="black"/>
                            </a:solidFill>
                            <a:latin typeface="Cambria Math" panose="02040503050406030204" pitchFamily="18" charset="0"/>
                          </a:rPr>
                          <m:t>2</m:t>
                        </m:r>
                      </m:sub>
                    </m:sSub>
                    <m:r>
                      <a:rPr lang="en-US" sz="2000" b="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b="0" i="1" smtClean="0">
                            <a:solidFill>
                              <a:prstClr val="black"/>
                            </a:solidFill>
                            <a:latin typeface="Cambria Math"/>
                          </a:rPr>
                          <m:t>𝑥</m:t>
                        </m:r>
                      </m:e>
                      <m:sub>
                        <m:r>
                          <a:rPr lang="en-US" sz="2000" b="0" i="1" smtClean="0">
                            <a:solidFill>
                              <a:prstClr val="black"/>
                            </a:solidFill>
                            <a:latin typeface="Cambria Math" panose="02040503050406030204" pitchFamily="18" charset="0"/>
                          </a:rPr>
                          <m:t>𝑘</m:t>
                        </m:r>
                      </m:sub>
                    </m:sSub>
                  </m:oMath>
                </a14:m>
                <a:r>
                  <a:rPr lang="en-US" sz="2000" dirty="0" smtClean="0">
                    <a:latin typeface="Times New Roman" panose="02020603050405020304" pitchFamily="18" charset="0"/>
                    <a:cs typeface="Times New Roman" panose="02020603050405020304" pitchFamily="18" charset="0"/>
                  </a:rPr>
                  <a:t> elements from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𝐴</m:t>
                        </m:r>
                      </m:e>
                      <m:sub>
                        <m:r>
                          <a:rPr lang="en-US" sz="2000" b="0" i="1" smtClean="0">
                            <a:solidFill>
                              <a:prstClr val="black"/>
                            </a:solidFill>
                            <a:latin typeface="Cambria Math" panose="02040503050406030204" pitchFamily="18" charset="0"/>
                          </a:rPr>
                          <m:t>𝑘</m:t>
                        </m:r>
                      </m:sub>
                    </m:sSub>
                    <m:r>
                      <a:rPr lang="en-US" sz="2000" b="0" i="1" smtClean="0">
                        <a:solidFill>
                          <a:prstClr val="black"/>
                        </a:solidFill>
                        <a:latin typeface="Cambria Math" panose="02040503050406030204" pitchFamily="18" charset="0"/>
                      </a:rPr>
                      <m:t>.</m:t>
                    </m:r>
                  </m:oMath>
                </a14:m>
                <a:endParaRPr lang="en-US" sz="1700" dirty="0" smtClean="0">
                  <a:latin typeface="Times New Roman" panose="02020603050405020304" pitchFamily="18" charset="0"/>
                  <a:cs typeface="Times New Roman" panose="02020603050405020304"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04947" y="1397132"/>
                <a:ext cx="8425339" cy="1697136"/>
              </a:xfrm>
              <a:blipFill rotWithShape="0">
                <a:blip r:embed="rId2"/>
                <a:stretch>
                  <a:fillRect l="-723" t="-1792" r="-723" b="-17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50467" y="3219957"/>
                <a:ext cx="7734300" cy="3240109"/>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prstClr val="black"/>
                    </a:solidFill>
                  </a:rPr>
                  <a:t>If </a:t>
                </a:r>
                <a14:m>
                  <m:oMath xmlns:m="http://schemas.openxmlformats.org/officeDocument/2006/math">
                    <m:r>
                      <a:rPr lang="en-US" i="1" dirty="0" smtClean="0">
                        <a:solidFill>
                          <a:prstClr val="black"/>
                        </a:solidFill>
                        <a:latin typeface="Cambria Math" panose="02040503050406030204" pitchFamily="18" charset="0"/>
                      </a:rPr>
                      <m:t>𝑁</m:t>
                    </m:r>
                  </m:oMath>
                </a14:m>
                <a:r>
                  <a:rPr lang="en-US" dirty="0" smtClean="0">
                    <a:solidFill>
                      <a:prstClr val="black"/>
                    </a:solidFill>
                  </a:rPr>
                  <a:t> items are partitioned into </a:t>
                </a:r>
                <a14:m>
                  <m:oMath xmlns:m="http://schemas.openxmlformats.org/officeDocument/2006/math">
                    <m:r>
                      <a:rPr lang="en-US" sz="2000" i="1" dirty="0">
                        <a:solidFill>
                          <a:prstClr val="black"/>
                        </a:solidFill>
                        <a:latin typeface="Cambria Math" panose="02040503050406030204" pitchFamily="18" charset="0"/>
                        <a:cs typeface="Times New Roman" panose="02020603050405020304" pitchFamily="18" charset="0"/>
                      </a:rPr>
                      <m:t>𝑘</m:t>
                    </m:r>
                  </m:oMath>
                </a14:m>
                <a:r>
                  <a:rPr lang="en-US" sz="2000" dirty="0">
                    <a:solidFill>
                      <a:prstClr val="black"/>
                    </a:solidFill>
                    <a:latin typeface="Times New Roman" panose="02020603050405020304" pitchFamily="18" charset="0"/>
                    <a:cs typeface="Times New Roman" panose="02020603050405020304" pitchFamily="18" charset="0"/>
                  </a:rPr>
                  <a:t> classes</a:t>
                </a:r>
                <a:r>
                  <a:rPr lang="en-US" sz="2000" dirty="0" smtClean="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𝑎</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𝑎</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panose="02040503050406030204" pitchFamily="18" charset="0"/>
                          </a:rPr>
                          <m:t>𝑎</m:t>
                        </m:r>
                      </m:e>
                      <m:sub>
                        <m:r>
                          <a:rPr lang="en-US" sz="2000" i="1">
                            <a:solidFill>
                              <a:prstClr val="black"/>
                            </a:solidFill>
                            <a:latin typeface="Cambria Math" panose="02040503050406030204" pitchFamily="18" charset="0"/>
                          </a:rPr>
                          <m:t>𝑘</m:t>
                        </m:r>
                      </m:sub>
                    </m:sSub>
                  </m:oMath>
                </a14:m>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respectively, then the probability distribution of the random variables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𝑋</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𝑋</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b="0" i="1" smtClean="0">
                            <a:solidFill>
                              <a:prstClr val="black"/>
                            </a:solidFill>
                            <a:latin typeface="Cambria Math"/>
                          </a:rPr>
                          <m:t>𝑋</m:t>
                        </m:r>
                      </m:e>
                      <m:sub>
                        <m:r>
                          <a:rPr lang="en-US" sz="2000" i="1">
                            <a:solidFill>
                              <a:prstClr val="black"/>
                            </a:solidFill>
                            <a:latin typeface="Cambria Math" panose="02040503050406030204" pitchFamily="18" charset="0"/>
                          </a:rPr>
                          <m:t>𝑘</m:t>
                        </m:r>
                      </m:sub>
                    </m:sSub>
                  </m:oMath>
                </a14:m>
                <a:r>
                  <a:rPr lang="en-US" sz="2000" dirty="0" smtClean="0">
                    <a:solidFill>
                      <a:prstClr val="black"/>
                    </a:solidFill>
                    <a:latin typeface="Times New Roman" panose="02020603050405020304" pitchFamily="18" charset="0"/>
                    <a:cs typeface="Times New Roman" panose="02020603050405020304" pitchFamily="18" charset="0"/>
                  </a:rPr>
                  <a:t>, representing the number of elements selected from </a:t>
                </a:r>
                <a14:m>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1</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2</m:t>
                        </m:r>
                      </m:sub>
                    </m:sSub>
                    <m:r>
                      <a:rPr lang="en-US" sz="2000" i="1">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𝐴</m:t>
                        </m:r>
                      </m:e>
                      <m:sub>
                        <m:r>
                          <a:rPr lang="en-US" sz="2000" i="1">
                            <a:solidFill>
                              <a:prstClr val="black"/>
                            </a:solidFill>
                            <a:latin typeface="Cambria Math" panose="02040503050406030204" pitchFamily="18" charset="0"/>
                          </a:rPr>
                          <m:t>𝑘</m:t>
                        </m:r>
                      </m:sub>
                    </m:sSub>
                  </m:oMath>
                </a14:m>
                <a:r>
                  <a:rPr lang="en-US" sz="2000" dirty="0" smtClean="0">
                    <a:solidFill>
                      <a:prstClr val="black"/>
                    </a:solidFill>
                    <a:latin typeface="Times New Roman" panose="02020603050405020304" pitchFamily="18" charset="0"/>
                    <a:cs typeface="Times New Roman" panose="02020603050405020304" pitchFamily="18" charset="0"/>
                  </a:rPr>
                  <a:t>in a random sample of size </a:t>
                </a:r>
                <a14:m>
                  <m:oMath xmlns:m="http://schemas.openxmlformats.org/officeDocument/2006/math">
                    <m:r>
                      <a:rPr lang="en-US" sz="2000" i="1" dirty="0" smtClean="0">
                        <a:solidFill>
                          <a:prstClr val="black"/>
                        </a:solidFill>
                        <a:latin typeface="Cambria Math" panose="02040503050406030204" pitchFamily="18" charset="0"/>
                        <a:cs typeface="Times New Roman" panose="02020603050405020304" pitchFamily="18" charset="0"/>
                      </a:rPr>
                      <m:t>𝑛</m:t>
                    </m:r>
                  </m:oMath>
                </a14:m>
                <a:r>
                  <a:rPr lang="en-US" sz="2000" dirty="0" smtClean="0">
                    <a:solidFill>
                      <a:prstClr val="black"/>
                    </a:solidFill>
                    <a:latin typeface="Times New Roman" panose="02020603050405020304" pitchFamily="18" charset="0"/>
                    <a:cs typeface="Times New Roman" panose="02020603050405020304" pitchFamily="18" charset="0"/>
                  </a:rPr>
                  <a:t>, is</a:t>
                </a:r>
                <a:endParaRPr lang="en-US" dirty="0" smtClean="0">
                  <a:solidFill>
                    <a:prstClr val="black"/>
                  </a:solidFill>
                </a:endParaRP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𝑘</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1</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2</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𝑋</m:t>
                              </m:r>
                            </m:e>
                            <m:sub>
                              <m:r>
                                <a:rPr lang="en-US" i="1">
                                  <a:solidFill>
                                    <a:prstClr val="black"/>
                                  </a:solidFill>
                                  <a:latin typeface="Cambria Math" panose="02040503050406030204" pitchFamily="18" charset="0"/>
                                </a:rPr>
                                <m:t>𝑘</m:t>
                              </m:r>
                            </m:sub>
                          </m:sSub>
                          <m:r>
                            <a:rPr lang="en-US" b="0" i="1" smtClean="0">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𝑘</m:t>
                              </m:r>
                            </m:sub>
                          </m:sSub>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𝑎</m:t>
                                      </m:r>
                                    </m:e>
                                    <m:sub>
                                      <m:r>
                                        <a:rPr lang="en-US" i="1">
                                          <a:solidFill>
                                            <a:prstClr val="black"/>
                                          </a:solidFill>
                                          <a:latin typeface="Cambria Math" panose="02040503050406030204" pitchFamily="18" charset="0"/>
                                        </a:rPr>
                                        <m:t>1</m:t>
                                      </m:r>
                                    </m:sub>
                                  </m:sSub>
                                </m:num>
                                <m:den>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i="1">
                                          <a:solidFill>
                                            <a:prstClr val="black"/>
                                          </a:solidFill>
                                          <a:latin typeface="Cambria Math" panose="02040503050406030204" pitchFamily="18" charset="0"/>
                                        </a:rPr>
                                        <m:t>1</m:t>
                                      </m:r>
                                    </m:sub>
                                  </m:sSub>
                                </m:den>
                              </m:f>
                            </m:e>
                          </m:d>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𝑎</m:t>
                                      </m:r>
                                    </m:e>
                                    <m:sub>
                                      <m:r>
                                        <a:rPr lang="en-US" b="0" i="1" smtClean="0">
                                          <a:solidFill>
                                            <a:prstClr val="black"/>
                                          </a:solidFill>
                                          <a:latin typeface="Cambria Math" panose="02040503050406030204" pitchFamily="18" charset="0"/>
                                        </a:rPr>
                                        <m:t>2</m:t>
                                      </m:r>
                                    </m:sub>
                                  </m:sSub>
                                </m:num>
                                <m:den>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2</m:t>
                                      </m:r>
                                    </m:sub>
                                  </m:sSub>
                                </m:den>
                              </m:f>
                            </m:e>
                          </m:d>
                          <m:r>
                            <a:rPr lang="en-US" b="0" i="1" smtClean="0">
                              <a:solidFill>
                                <a:prstClr val="black"/>
                              </a:solidFill>
                              <a:latin typeface="Cambria Math" panose="02040503050406030204" pitchFamily="18" charset="0"/>
                            </a:rPr>
                            <m:t>……</m:t>
                          </m:r>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𝑎</m:t>
                                      </m:r>
                                    </m:e>
                                    <m:sub>
                                      <m:r>
                                        <a:rPr lang="en-US" b="0" i="1" smtClean="0">
                                          <a:solidFill>
                                            <a:prstClr val="black"/>
                                          </a:solidFill>
                                          <a:latin typeface="Cambria Math" panose="02040503050406030204" pitchFamily="18" charset="0"/>
                                        </a:rPr>
                                        <m:t>𝑘</m:t>
                                      </m:r>
                                    </m:sub>
                                  </m:sSub>
                                </m:num>
                                <m:den>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a:rPr>
                                        <m:t>𝑥</m:t>
                                      </m:r>
                                    </m:e>
                                    <m:sub>
                                      <m:r>
                                        <a:rPr lang="en-US" b="0" i="1" smtClean="0">
                                          <a:solidFill>
                                            <a:prstClr val="black"/>
                                          </a:solidFill>
                                          <a:latin typeface="Cambria Math" panose="02040503050406030204" pitchFamily="18" charset="0"/>
                                        </a:rPr>
                                        <m:t>𝑘</m:t>
                                      </m:r>
                                    </m:sub>
                                  </m:sSub>
                                </m:den>
                              </m:f>
                            </m:e>
                          </m:d>
                        </m:num>
                        <m:den>
                          <m:d>
                            <m:dPr>
                              <m:ctrlPr>
                                <a:rPr lang="en-IN" i="1" dirty="0">
                                  <a:solidFill>
                                    <a:schemeClr val="tx1"/>
                                  </a:solidFill>
                                  <a:latin typeface="Cambria Math" panose="02040503050406030204" pitchFamily="18" charset="0"/>
                                </a:rPr>
                              </m:ctrlPr>
                            </m:dPr>
                            <m:e>
                              <m:f>
                                <m:fPr>
                                  <m:type m:val="noBa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𝑁</m:t>
                                  </m:r>
                                </m:num>
                                <m:den>
                                  <m:r>
                                    <a:rPr lang="en-US" b="0" i="1" smtClean="0">
                                      <a:solidFill>
                                        <a:schemeClr val="tx1"/>
                                      </a:solidFill>
                                      <a:latin typeface="Cambria Math" panose="02040503050406030204" pitchFamily="18" charset="0"/>
                                    </a:rPr>
                                    <m:t>𝑛</m:t>
                                  </m:r>
                                </m:den>
                              </m:f>
                            </m:e>
                          </m:d>
                        </m:den>
                      </m:f>
                    </m:oMath>
                  </m:oMathPara>
                </a14:m>
                <a:endParaRPr lang="en-IN" dirty="0" smtClean="0">
                  <a:solidFill>
                    <a:srgbClr val="A50021"/>
                  </a:solidFill>
                </a:endParaRPr>
              </a:p>
              <a:p>
                <a:pPr algn="ctr"/>
                <a:r>
                  <a:rPr lang="en-IN" dirty="0">
                    <a:solidFill>
                      <a:schemeClr val="tx1"/>
                    </a:solidFill>
                  </a:rPr>
                  <a:t>w</a:t>
                </a:r>
                <a:r>
                  <a:rPr lang="en-IN" dirty="0" smtClean="0">
                    <a:solidFill>
                      <a:schemeClr val="tx1"/>
                    </a:solidFill>
                  </a:rPr>
                  <a:t>ith </a:t>
                </a:r>
                <a14:m>
                  <m:oMath xmlns:m="http://schemas.openxmlformats.org/officeDocument/2006/math">
                    <m:nary>
                      <m:naryPr>
                        <m:chr m:val="∑"/>
                        <m:ctrlPr>
                          <a:rPr lang="en-IN"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𝑘</m:t>
                        </m:r>
                      </m:sup>
                      <m:e>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a:rPr>
                              <m:t>𝑥</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e>
                    </m:nary>
                    <m:r>
                      <m:rPr>
                        <m:nor/>
                      </m:rPr>
                      <a:rPr lang="en-IN" dirty="0">
                        <a:solidFill>
                          <a:schemeClr val="tx1"/>
                        </a:solidFill>
                      </a:rPr>
                      <m:t> </m:t>
                    </m:r>
                    <m:r>
                      <m:rPr>
                        <m:nor/>
                      </m:rPr>
                      <a:rPr lang="en-IN" dirty="0">
                        <a:solidFill>
                          <a:schemeClr val="tx1"/>
                        </a:solidFill>
                      </a:rPr>
                      <m:t>and</m:t>
                    </m:r>
                    <m:r>
                      <m:rPr>
                        <m:nor/>
                      </m:rPr>
                      <a:rPr lang="en-IN" dirty="0">
                        <a:solidFill>
                          <a:schemeClr val="tx1"/>
                        </a:solidFill>
                      </a:rPr>
                      <m:t> </m:t>
                    </m:r>
                    <m:nary>
                      <m:naryPr>
                        <m:chr m:val="∑"/>
                        <m:ctrlPr>
                          <a:rPr lang="en-IN"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𝑘</m:t>
                        </m:r>
                      </m:sup>
                      <m:e>
                        <m:sSub>
                          <m:sSubPr>
                            <m:ctrlPr>
                              <a:rPr lang="en-I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m:t>
                        </m:r>
                      </m:e>
                    </m:nary>
                  </m:oMath>
                </a14:m>
                <a:endParaRPr lang="en-IN"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750467" y="3219957"/>
                <a:ext cx="7734300" cy="3240109"/>
              </a:xfrm>
              <a:prstGeom prst="rect">
                <a:avLst/>
              </a:prstGeom>
              <a:blipFill rotWithShape="1">
                <a:blip r:embed="rId3"/>
                <a:stretch>
                  <a:fillRect b="-4982"/>
                </a:stretch>
              </a:blipFill>
              <a:effectLst>
                <a:glow rad="63500">
                  <a:schemeClr val="accent2">
                    <a:satMod val="175000"/>
                    <a:alpha val="40000"/>
                  </a:schemeClr>
                </a:glow>
              </a:effectLst>
            </p:spPr>
            <p:txBody>
              <a:bodyPr/>
              <a:lstStyle/>
              <a:p>
                <a:r>
                  <a:rPr lang="en-IN">
                    <a:noFill/>
                  </a:rPr>
                  <a:t> </a:t>
                </a:r>
              </a:p>
            </p:txBody>
          </p:sp>
        </mc:Fallback>
      </mc:AlternateContent>
      <p:sp>
        <p:nvSpPr>
          <p:cNvPr id="9" name="Rounded Rectangle 8"/>
          <p:cNvSpPr/>
          <p:nvPr/>
        </p:nvSpPr>
        <p:spPr>
          <a:xfrm>
            <a:off x="748452" y="3207584"/>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4.6: </a:t>
            </a:r>
            <a:r>
              <a:rPr lang="en-US" sz="2000" b="1" dirty="0" smtClean="0">
                <a:solidFill>
                  <a:prstClr val="black"/>
                </a:solidFill>
                <a:latin typeface="Times New Roman" pitchFamily="18" charset="0"/>
                <a:cs typeface="Times New Roman" pitchFamily="18" charset="0"/>
              </a:rPr>
              <a:t>Multivariate</a:t>
            </a:r>
            <a:r>
              <a:rPr lang="en-US" sz="2000" dirty="0" smtClean="0">
                <a:solidFill>
                  <a:prstClr val="black"/>
                </a:solidFill>
                <a:latin typeface="Times New Roman" pitchFamily="18" charset="0"/>
                <a:cs typeface="Times New Roman" pitchFamily="18" charset="0"/>
              </a:rPr>
              <a:t> </a:t>
            </a:r>
            <a:r>
              <a:rPr lang="en-US" sz="2000" b="1" dirty="0" err="1" smtClean="0">
                <a:solidFill>
                  <a:prstClr val="black"/>
                </a:solidFill>
                <a:latin typeface="Times New Roman" pitchFamily="18" charset="0"/>
                <a:cs typeface="Times New Roman" pitchFamily="18" charset="0"/>
              </a:rPr>
              <a:t>Hypergeometric</a:t>
            </a:r>
            <a:r>
              <a:rPr lang="en-US" sz="2000" b="1" dirty="0" smtClean="0">
                <a:solidFill>
                  <a:prstClr val="black"/>
                </a:solidFill>
                <a:latin typeface="Times New Roman" pitchFamily="18" charset="0"/>
                <a:cs typeface="Times New Roman" pitchFamily="18" charset="0"/>
              </a:rPr>
              <a:t> Distribution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231752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049992"/>
          </a:xfrm>
        </p:spPr>
        <p:txBody>
          <a:bodyPr>
            <a:normAutofit/>
          </a:bodyPr>
          <a:lstStyle/>
          <a:p>
            <a:pPr algn="l"/>
            <a:r>
              <a:rPr lang="en-US" sz="4000" dirty="0" smtClean="0">
                <a:solidFill>
                  <a:srgbClr val="A50021"/>
                </a:solidFill>
                <a:latin typeface="Times New Roman" pitchFamily="18" charset="0"/>
                <a:cs typeface="Times New Roman" pitchFamily="18" charset="0"/>
              </a:rPr>
              <a:t>The Poisson Distribution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75154" y="1569357"/>
            <a:ext cx="8425339" cy="2480129"/>
          </a:xfrm>
        </p:spPr>
        <p:txBody>
          <a:bodyPr>
            <a:noAutofit/>
          </a:bodyPr>
          <a:lstStyle/>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There are some experiments, which involve the occurring of the number of outcomes during a given time interval (or in a region of space).</a:t>
            </a:r>
          </a:p>
          <a:p>
            <a:pPr marL="0" lvl="1"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 Such a process is called </a:t>
            </a:r>
            <a:r>
              <a:rPr lang="en-US" sz="2000" dirty="0">
                <a:solidFill>
                  <a:srgbClr val="0B5ED7"/>
                </a:solidFill>
                <a:latin typeface="Times New Roman" panose="02020603050405020304" pitchFamily="18" charset="0"/>
                <a:cs typeface="Times New Roman" panose="02020603050405020304" pitchFamily="18" charset="0"/>
              </a:rPr>
              <a:t>Poisson process</a:t>
            </a:r>
            <a:r>
              <a:rPr lang="en-US" sz="2000" dirty="0">
                <a:latin typeface="Times New Roman" panose="02020603050405020304" pitchFamily="18" charset="0"/>
                <a:cs typeface="Times New Roman" panose="02020603050405020304" pitchFamily="18" charset="0"/>
              </a:rPr>
              <a:t>.</a:t>
            </a: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1085850" lvl="1" indent="-108585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 4.9: </a:t>
            </a:r>
          </a:p>
          <a:p>
            <a:pPr marL="1085850" lvl="1" indent="-1085850" algn="just">
              <a:buClr>
                <a:schemeClr val="accent3"/>
              </a:buClr>
              <a:buSzPct val="95000"/>
              <a:buNone/>
            </a:pP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Number of clients visiting a ticket selling counter in a metro station.</a:t>
            </a:r>
          </a:p>
          <a:p>
            <a:pPr marL="1085850" lvl="1" indent="-1085850" algn="just">
              <a:buClr>
                <a:schemeClr val="accent3"/>
              </a:buClr>
              <a:buSzPct val="95000"/>
              <a:buNone/>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23</a:t>
            </a:fld>
            <a:endParaRPr lang="en-IN" dirty="0">
              <a:solidFill>
                <a:srgbClr val="04617B">
                  <a:shade val="90000"/>
                </a:srgbClr>
              </a:solidFill>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333" y="3725471"/>
            <a:ext cx="5500823" cy="303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1160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74092"/>
            <a:ext cx="8425339" cy="1049992"/>
          </a:xfrm>
        </p:spPr>
        <p:txBody>
          <a:bodyPr>
            <a:normAutofit/>
          </a:bodyPr>
          <a:lstStyle/>
          <a:p>
            <a:pPr algn="l"/>
            <a:r>
              <a:rPr lang="en-US" sz="4000" dirty="0" smtClean="0">
                <a:solidFill>
                  <a:srgbClr val="A50021"/>
                </a:solidFill>
                <a:latin typeface="Times New Roman" pitchFamily="18" charset="0"/>
                <a:cs typeface="Times New Roman" pitchFamily="18" charset="0"/>
              </a:rPr>
              <a:t>The Poisson Distribution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83318" y="971550"/>
            <a:ext cx="8425339" cy="2829983"/>
          </a:xfrm>
        </p:spPr>
        <p:txBody>
          <a:bodyPr>
            <a:noAutofit/>
          </a:bodyPr>
          <a:lstStyle/>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Properties of Poisson process</a:t>
            </a:r>
          </a:p>
          <a:p>
            <a:pPr marL="274320" lvl="1" indent="-274320" algn="just">
              <a:buClr>
                <a:schemeClr val="accent3"/>
              </a:buClr>
              <a:buSzPct val="95000"/>
            </a:pPr>
            <a:r>
              <a:rPr lang="en-US" sz="1800" dirty="0" smtClean="0">
                <a:latin typeface="Times New Roman" panose="02020603050405020304" pitchFamily="18" charset="0"/>
                <a:cs typeface="Times New Roman" panose="02020603050405020304" pitchFamily="18" charset="0"/>
              </a:rPr>
              <a:t>The number of outcomes in one time interval is independent of the number that occurs in any other disjoint interval [</a:t>
            </a:r>
            <a:r>
              <a:rPr lang="en-US" sz="1800" dirty="0" smtClean="0">
                <a:solidFill>
                  <a:srgbClr val="0B5ED7"/>
                </a:solidFill>
                <a:latin typeface="Times New Roman" panose="02020603050405020304" pitchFamily="18" charset="0"/>
                <a:cs typeface="Times New Roman" panose="02020603050405020304" pitchFamily="18" charset="0"/>
              </a:rPr>
              <a:t>Poisson process has no memory</a:t>
            </a:r>
            <a:r>
              <a:rPr lang="en-US" sz="1800" dirty="0" smtClean="0">
                <a:latin typeface="Times New Roman" panose="02020603050405020304" pitchFamily="18" charset="0"/>
                <a:cs typeface="Times New Roman" panose="02020603050405020304" pitchFamily="18" charset="0"/>
              </a:rPr>
              <a:t>]</a:t>
            </a:r>
          </a:p>
          <a:p>
            <a:pPr marL="274320" lvl="1" indent="-274320" algn="just">
              <a:buClr>
                <a:schemeClr val="accent3"/>
              </a:buClr>
              <a:buSzPct val="95000"/>
            </a:pPr>
            <a:r>
              <a:rPr lang="en-US" sz="1800" dirty="0" smtClean="0">
                <a:latin typeface="Times New Roman" panose="02020603050405020304" pitchFamily="18" charset="0"/>
                <a:cs typeface="Times New Roman" panose="02020603050405020304" pitchFamily="18" charset="0"/>
              </a:rPr>
              <a:t>The probability that a single outcome will occur during a very short interval is proportional to the length of the time interval and does not depend on the number of outcomes occurring outside this time interval.</a:t>
            </a:r>
          </a:p>
          <a:p>
            <a:pPr marL="274320" lvl="1" indent="-274320" algn="just">
              <a:buClr>
                <a:schemeClr val="accent3"/>
              </a:buClr>
              <a:buSzPct val="95000"/>
            </a:pPr>
            <a:r>
              <a:rPr lang="en-US" sz="1800" dirty="0" smtClean="0">
                <a:latin typeface="Times New Roman" panose="02020603050405020304" pitchFamily="18" charset="0"/>
                <a:cs typeface="Times New Roman" panose="02020603050405020304" pitchFamily="18" charset="0"/>
              </a:rPr>
              <a:t>The probability that more than one outcome will occur in such a short time interval is negligible.</a:t>
            </a: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24</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Rectangle 6"/>
              <p:cNvSpPr/>
              <p:nvPr/>
            </p:nvSpPr>
            <p:spPr>
              <a:xfrm>
                <a:off x="750467" y="3634250"/>
                <a:ext cx="7734300" cy="288085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prstClr val="black"/>
                    </a:solidFill>
                  </a:rPr>
                  <a:t>The probability distribution of the Poisson random variable </a:t>
                </a:r>
                <a14:m>
                  <m:oMath xmlns:m="http://schemas.openxmlformats.org/officeDocument/2006/math">
                    <m:r>
                      <a:rPr lang="en-US" b="0" i="1" dirty="0" smtClean="0">
                        <a:solidFill>
                          <a:prstClr val="black"/>
                        </a:solidFill>
                        <a:latin typeface="Cambria Math"/>
                      </a:rPr>
                      <m:t>𝑋</m:t>
                    </m:r>
                  </m:oMath>
                </a14:m>
                <a:r>
                  <a:rPr lang="en-US" sz="2000" dirty="0" smtClean="0">
                    <a:solidFill>
                      <a:prstClr val="black"/>
                    </a:solidFill>
                    <a:latin typeface="Times New Roman" panose="02020603050405020304" pitchFamily="18" charset="0"/>
                    <a:cs typeface="Times New Roman" panose="02020603050405020304" pitchFamily="18" charset="0"/>
                  </a:rPr>
                  <a:t>, representing the number of outcomes occurring in a given time interval </a:t>
                </a:r>
                <a14:m>
                  <m:oMath xmlns:m="http://schemas.openxmlformats.org/officeDocument/2006/math">
                    <m:r>
                      <a:rPr lang="en-US" sz="2000" i="1" dirty="0" smtClean="0">
                        <a:solidFill>
                          <a:prstClr val="black"/>
                        </a:solidFill>
                        <a:latin typeface="Cambria Math" panose="02040503050406030204" pitchFamily="18" charset="0"/>
                        <a:cs typeface="Times New Roman" panose="02020603050405020304" pitchFamily="18" charset="0"/>
                      </a:rPr>
                      <m:t>𝑡</m:t>
                    </m:r>
                  </m:oMath>
                </a14:m>
                <a:r>
                  <a:rPr lang="en-US" sz="2000" dirty="0" smtClean="0">
                    <a:solidFill>
                      <a:prstClr val="black"/>
                    </a:solidFill>
                    <a:latin typeface="Times New Roman" panose="02020603050405020304" pitchFamily="18" charset="0"/>
                    <a:cs typeface="Times New Roman" panose="02020603050405020304" pitchFamily="18" charset="0"/>
                  </a:rPr>
                  <a:t>, is</a:t>
                </a:r>
              </a:p>
              <a:p>
                <a:pPr algn="just"/>
                <a:endParaRPr lang="en-US" dirty="0" smtClean="0">
                  <a:solidFill>
                    <a:prstClr val="black"/>
                  </a:solidFill>
                </a:endParaRP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i="1" smtClean="0">
                              <a:solidFill>
                                <a:prstClr val="black"/>
                              </a:solidFill>
                              <a:latin typeface="Cambria Math"/>
                            </a:rPr>
                            <m:t>𝑥</m:t>
                          </m:r>
                          <m:r>
                            <a:rPr lang="en-US" i="1">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ea typeface="Cambria Math" panose="02040503050406030204" pitchFamily="18" charset="0"/>
                            </a:rPr>
                            <m:t>𝜆</m:t>
                          </m:r>
                          <m:r>
                            <a:rPr lang="en-US" b="0" i="1" smtClean="0">
                              <a:solidFill>
                                <a:prstClr val="black"/>
                              </a:solidFill>
                              <a:latin typeface="Cambria Math" panose="02040503050406030204" pitchFamily="18" charset="0"/>
                              <a:ea typeface="Cambria Math" panose="02040503050406030204" pitchFamily="18" charset="0"/>
                            </a:rPr>
                            <m:t>𝑡</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𝑡</m:t>
                              </m:r>
                            </m:sup>
                          </m:sSup>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𝑡</m:t>
                              </m:r>
                              <m:r>
                                <a:rPr lang="en-US" i="1">
                                  <a:solidFill>
                                    <a:schemeClr val="tx1"/>
                                  </a:solidFill>
                                  <a:latin typeface="Cambria Math" panose="02040503050406030204" pitchFamily="18" charset="0"/>
                                </a:rPr>
                                <m:t>)</m:t>
                              </m:r>
                            </m:e>
                            <m:sup>
                              <m:r>
                                <a:rPr lang="en-US" b="0" i="1" smtClean="0">
                                  <a:solidFill>
                                    <a:schemeClr val="tx1"/>
                                  </a:solidFill>
                                  <a:latin typeface="Cambria Math"/>
                                </a:rPr>
                                <m:t>𝑥</m:t>
                              </m:r>
                            </m:sup>
                          </m:sSup>
                        </m:num>
                        <m:den>
                          <m:r>
                            <a:rPr lang="en-US" b="0" i="1" smtClean="0">
                              <a:solidFill>
                                <a:schemeClr val="tx1"/>
                              </a:solidFill>
                              <a:latin typeface="Cambria Math"/>
                            </a:rPr>
                            <m:t>𝑥</m:t>
                          </m:r>
                          <m:r>
                            <a:rPr lang="en-US" b="0" i="1" smtClean="0">
                              <a:solidFill>
                                <a:schemeClr val="tx1"/>
                              </a:solidFill>
                              <a:latin typeface="Cambria Math" panose="02040503050406030204" pitchFamily="18" charset="0"/>
                            </a:rPr>
                            <m:t>!</m:t>
                          </m:r>
                        </m:den>
                      </m:f>
                      <m:r>
                        <a:rPr lang="en-US" b="0" i="1" smtClean="0">
                          <a:solidFill>
                            <a:schemeClr val="tx1"/>
                          </a:solidFill>
                          <a:latin typeface="Cambria Math" panose="02040503050406030204" pitchFamily="18" charset="0"/>
                        </a:rPr>
                        <m:t>, </m:t>
                      </m:r>
                      <m:r>
                        <a:rPr lang="en-US" b="0" i="1" smtClean="0">
                          <a:solidFill>
                            <a:schemeClr val="tx1"/>
                          </a:solidFill>
                          <a:latin typeface="Cambria Math"/>
                        </a:rPr>
                        <m:t>𝑥</m:t>
                      </m:r>
                      <m:r>
                        <a:rPr lang="en-US" b="0" i="1" smtClean="0">
                          <a:solidFill>
                            <a:schemeClr val="tx1"/>
                          </a:solidFill>
                          <a:latin typeface="Cambria Math" panose="02040503050406030204" pitchFamily="18" charset="0"/>
                        </a:rPr>
                        <m:t>=0, 1,……</m:t>
                      </m:r>
                    </m:oMath>
                  </m:oMathPara>
                </a14:m>
                <a:endParaRPr lang="en-IN" dirty="0" smtClean="0">
                  <a:solidFill>
                    <a:srgbClr val="A50021"/>
                  </a:solidFill>
                </a:endParaRPr>
              </a:p>
              <a:p>
                <a:pPr algn="just"/>
                <a:endParaRPr lang="en-IN" dirty="0" smtClean="0">
                  <a:solidFill>
                    <a:srgbClr val="A50021"/>
                  </a:solidFill>
                </a:endParaRPr>
              </a:p>
              <a:p>
                <a:pPr algn="ctr"/>
                <a:r>
                  <a:rPr lang="en-IN" dirty="0" smtClean="0">
                    <a:solidFill>
                      <a:schemeClr val="tx1"/>
                    </a:solidFill>
                  </a:rPr>
                  <a:t>where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𝜆</m:t>
                    </m:r>
                  </m:oMath>
                </a14:m>
                <a:r>
                  <a:rPr lang="en-IN" dirty="0" smtClean="0">
                    <a:solidFill>
                      <a:schemeClr val="tx1"/>
                    </a:solidFill>
                  </a:rPr>
                  <a:t> is the average number of outcomes per unit time and </a:t>
                </a:r>
                <a14:m>
                  <m:oMath xmlns:m="http://schemas.openxmlformats.org/officeDocument/2006/math">
                    <m:r>
                      <a:rPr lang="en-IN" i="1" dirty="0" smtClean="0">
                        <a:solidFill>
                          <a:schemeClr val="tx1"/>
                        </a:solidFill>
                        <a:latin typeface="Cambria Math" panose="02040503050406030204" pitchFamily="18" charset="0"/>
                      </a:rPr>
                      <m:t>𝑒</m:t>
                    </m:r>
                    <m:r>
                      <a:rPr lang="en-IN" i="1" dirty="0" smtClean="0">
                        <a:solidFill>
                          <a:schemeClr val="tx1"/>
                        </a:solidFill>
                        <a:latin typeface="Cambria Math" panose="02040503050406030204" pitchFamily="18" charset="0"/>
                      </a:rPr>
                      <m:t>=2.71828…</m:t>
                    </m:r>
                  </m:oMath>
                </a14:m>
                <a:endParaRPr lang="en-IN"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750467" y="3634250"/>
                <a:ext cx="7734300" cy="2880850"/>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748452" y="3621878"/>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4.7: </a:t>
            </a:r>
            <a:r>
              <a:rPr lang="en-US" sz="2000" b="1" dirty="0" smtClean="0">
                <a:solidFill>
                  <a:prstClr val="black"/>
                </a:solidFill>
                <a:latin typeface="Times New Roman" pitchFamily="18" charset="0"/>
                <a:cs typeface="Times New Roman" pitchFamily="18" charset="0"/>
              </a:rPr>
              <a:t>Poisson distribution</a:t>
            </a:r>
            <a:endParaRPr lang="en-IN" sz="20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155994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9914" y="1405703"/>
                <a:ext cx="8425339" cy="5068576"/>
              </a:xfrm>
            </p:spPr>
            <p:txBody>
              <a:bodyPr>
                <a:normAutofit fontScale="92500" lnSpcReduction="10000"/>
              </a:bodyPr>
              <a:lstStyle/>
              <a:p>
                <a:pPr marL="0" lvl="1" indent="0" algn="just">
                  <a:buClr>
                    <a:schemeClr val="accent3"/>
                  </a:buClr>
                  <a:buSzPct val="95000"/>
                  <a:buNone/>
                </a:pPr>
                <a:r>
                  <a:rPr lang="en-US" sz="1900" dirty="0" smtClean="0">
                    <a:latin typeface="Times New Roman" panose="02020603050405020304" pitchFamily="18" charset="0"/>
                    <a:cs typeface="Times New Roman" panose="02020603050405020304" pitchFamily="18" charset="0"/>
                  </a:rPr>
                  <a:t>Given a random variable </a:t>
                </a:r>
                <a:r>
                  <a:rPr lang="en-US" sz="1900" i="1" dirty="0" smtClean="0">
                    <a:latin typeface="Times New Roman" panose="02020603050405020304" pitchFamily="18" charset="0"/>
                    <a:cs typeface="Times New Roman" panose="02020603050405020304" pitchFamily="18" charset="0"/>
                  </a:rPr>
                  <a:t>X</a:t>
                </a:r>
                <a:r>
                  <a:rPr lang="en-US" sz="1900" dirty="0" smtClean="0">
                    <a:latin typeface="Times New Roman" panose="02020603050405020304" pitchFamily="18" charset="0"/>
                    <a:cs typeface="Times New Roman" panose="02020603050405020304" pitchFamily="18" charset="0"/>
                  </a:rPr>
                  <a:t> in an experiment, we have denoted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𝑓</m:t>
                    </m:r>
                    <m:d>
                      <m:dPr>
                        <m:ctrlPr>
                          <a:rPr lang="en-US" sz="1900" b="0" i="1" smtClean="0">
                            <a:latin typeface="Cambria Math" panose="02040503050406030204" pitchFamily="18" charset="0"/>
                            <a:cs typeface="Times New Roman" panose="02020603050405020304" pitchFamily="18" charset="0"/>
                          </a:rPr>
                        </m:ctrlPr>
                      </m:dPr>
                      <m:e>
                        <m:r>
                          <a:rPr lang="en-US" sz="1900" b="0" i="1" smtClean="0">
                            <a:latin typeface="Cambria Math"/>
                            <a:cs typeface="Times New Roman" panose="02020603050405020304" pitchFamily="18" charset="0"/>
                          </a:rPr>
                          <m:t>𝑥</m:t>
                        </m:r>
                      </m:e>
                    </m:d>
                    <m:r>
                      <a:rPr lang="en-US" sz="1900" b="0" i="1" smtClean="0">
                        <a:latin typeface="Cambria Math" panose="02040503050406030204" pitchFamily="18" charset="0"/>
                        <a:cs typeface="Times New Roman" panose="02020603050405020304" pitchFamily="18" charset="0"/>
                      </a:rPr>
                      <m:t>=</m:t>
                    </m:r>
                    <m:r>
                      <a:rPr lang="en-US" sz="1900" b="0" i="1" smtClean="0">
                        <a:latin typeface="Cambria Math" panose="02040503050406030204" pitchFamily="18" charset="0"/>
                        <a:cs typeface="Times New Roman" panose="02020603050405020304" pitchFamily="18" charset="0"/>
                      </a:rPr>
                      <m:t>𝑃</m:t>
                    </m:r>
                    <m:d>
                      <m:dPr>
                        <m:ctrlPr>
                          <a:rPr lang="en-US" sz="1900" b="0" i="1" smtClean="0">
                            <a:latin typeface="Cambria Math" panose="02040503050406030204" pitchFamily="18" charset="0"/>
                            <a:cs typeface="Times New Roman" panose="02020603050405020304" pitchFamily="18" charset="0"/>
                          </a:rPr>
                        </m:ctrlPr>
                      </m:dPr>
                      <m:e>
                        <m:r>
                          <a:rPr lang="en-US" sz="1900" b="0" i="1" smtClean="0">
                            <a:latin typeface="Cambria Math"/>
                            <a:cs typeface="Times New Roman" panose="02020603050405020304" pitchFamily="18" charset="0"/>
                          </a:rPr>
                          <m:t>𝑋</m:t>
                        </m:r>
                        <m:r>
                          <a:rPr lang="en-US" sz="1900" b="0" i="1" smtClean="0">
                            <a:latin typeface="Cambria Math" panose="02040503050406030204" pitchFamily="18" charset="0"/>
                            <a:cs typeface="Times New Roman" panose="02020603050405020304" pitchFamily="18" charset="0"/>
                          </a:rPr>
                          <m:t>=</m:t>
                        </m:r>
                        <m:r>
                          <a:rPr lang="en-US" sz="1900" b="0" i="1" smtClean="0">
                            <a:latin typeface="Cambria Math"/>
                            <a:cs typeface="Times New Roman" panose="02020603050405020304" pitchFamily="18" charset="0"/>
                          </a:rPr>
                          <m:t>𝑥</m:t>
                        </m:r>
                      </m:e>
                    </m:d>
                    <m:r>
                      <a:rPr lang="en-US" sz="1900" b="0" i="1" smtClean="0">
                        <a:latin typeface="Cambria Math" panose="02040503050406030204" pitchFamily="18" charset="0"/>
                        <a:cs typeface="Times New Roman" panose="02020603050405020304" pitchFamily="18" charset="0"/>
                      </a:rPr>
                      <m:t>,</m:t>
                    </m:r>
                  </m:oMath>
                </a14:m>
                <a:r>
                  <a:rPr lang="en-US" sz="1900" dirty="0" smtClean="0">
                    <a:latin typeface="Times New Roman" panose="02020603050405020304" pitchFamily="18" charset="0"/>
                    <a:cs typeface="Times New Roman" panose="02020603050405020304" pitchFamily="18" charset="0"/>
                  </a:rPr>
                  <a:t> the probability that </a:t>
                </a:r>
                <a14:m>
                  <m:oMath xmlns:m="http://schemas.openxmlformats.org/officeDocument/2006/math">
                    <m:r>
                      <a:rPr lang="en-US" sz="1900" b="0" i="1" smtClean="0">
                        <a:latin typeface="Cambria Math"/>
                        <a:cs typeface="Times New Roman" panose="02020603050405020304" pitchFamily="18" charset="0"/>
                      </a:rPr>
                      <m:t>𝑋</m:t>
                    </m:r>
                    <m:r>
                      <a:rPr lang="en-US" sz="1900" b="0" i="1" smtClean="0">
                        <a:latin typeface="Cambria Math" panose="02040503050406030204" pitchFamily="18" charset="0"/>
                        <a:cs typeface="Times New Roman" panose="02020603050405020304" pitchFamily="18" charset="0"/>
                      </a:rPr>
                      <m:t>=</m:t>
                    </m:r>
                    <m:r>
                      <a:rPr lang="en-US" sz="1900" b="0" i="1" smtClean="0">
                        <a:latin typeface="Cambria Math"/>
                        <a:cs typeface="Times New Roman" panose="02020603050405020304" pitchFamily="18" charset="0"/>
                      </a:rPr>
                      <m:t>𝑥</m:t>
                    </m:r>
                  </m:oMath>
                </a14:m>
                <a:r>
                  <a:rPr lang="en-US" sz="1900" dirty="0" smtClean="0">
                    <a:latin typeface="Times New Roman" panose="02020603050405020304" pitchFamily="18" charset="0"/>
                    <a:cs typeface="Times New Roman" panose="02020603050405020304" pitchFamily="18" charset="0"/>
                  </a:rPr>
                  <a:t>. For discrete events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𝑓</m:t>
                    </m:r>
                    <m:d>
                      <m:dPr>
                        <m:ctrlPr>
                          <a:rPr lang="en-US" sz="1900" b="0" i="1" smtClean="0">
                            <a:latin typeface="Cambria Math" panose="02040503050406030204" pitchFamily="18" charset="0"/>
                            <a:cs typeface="Times New Roman" panose="02020603050405020304" pitchFamily="18" charset="0"/>
                          </a:rPr>
                        </m:ctrlPr>
                      </m:dPr>
                      <m:e>
                        <m:r>
                          <a:rPr lang="en-US" sz="1900" b="0" i="1" smtClean="0">
                            <a:latin typeface="Cambria Math"/>
                            <a:cs typeface="Times New Roman" panose="02020603050405020304" pitchFamily="18" charset="0"/>
                          </a:rPr>
                          <m:t>𝑥</m:t>
                        </m:r>
                      </m:e>
                    </m:d>
                    <m:r>
                      <a:rPr lang="en-US" sz="1900" b="0" i="1" smtClean="0">
                        <a:latin typeface="Cambria Math" panose="02040503050406030204" pitchFamily="18" charset="0"/>
                        <a:cs typeface="Times New Roman" panose="02020603050405020304" pitchFamily="18" charset="0"/>
                      </a:rPr>
                      <m:t>=0</m:t>
                    </m:r>
                  </m:oMath>
                </a14:m>
                <a:r>
                  <a:rPr lang="en-US" sz="1900" dirty="0" smtClean="0">
                    <a:latin typeface="Times New Roman" panose="02020603050405020304" pitchFamily="18" charset="0"/>
                    <a:cs typeface="Times New Roman" panose="02020603050405020304" pitchFamily="18" charset="0"/>
                  </a:rPr>
                  <a:t> for all values of </a:t>
                </a:r>
                <a14:m>
                  <m:oMath xmlns:m="http://schemas.openxmlformats.org/officeDocument/2006/math">
                    <m:r>
                      <a:rPr lang="en-US" sz="1900" b="0" i="1" smtClean="0">
                        <a:latin typeface="Cambria Math"/>
                        <a:cs typeface="Times New Roman" panose="02020603050405020304" pitchFamily="18" charset="0"/>
                      </a:rPr>
                      <m:t>𝑥</m:t>
                    </m:r>
                  </m:oMath>
                </a14:m>
                <a:r>
                  <a:rPr lang="en-US" sz="1900" dirty="0" smtClean="0">
                    <a:latin typeface="Times New Roman" panose="02020603050405020304" pitchFamily="18" charset="0"/>
                    <a:cs typeface="Times New Roman" panose="02020603050405020304" pitchFamily="18" charset="0"/>
                  </a:rPr>
                  <a:t> except </a:t>
                </a:r>
                <a14:m>
                  <m:oMath xmlns:m="http://schemas.openxmlformats.org/officeDocument/2006/math">
                    <m:r>
                      <a:rPr lang="en-US" sz="1900" b="0" i="1" smtClean="0">
                        <a:latin typeface="Cambria Math"/>
                        <a:cs typeface="Times New Roman" panose="02020603050405020304" pitchFamily="18" charset="0"/>
                      </a:rPr>
                      <m:t>𝑥</m:t>
                    </m:r>
                    <m:r>
                      <a:rPr lang="en-US" sz="1900" b="0" i="1" smtClean="0">
                        <a:latin typeface="Cambria Math" panose="02040503050406030204" pitchFamily="18" charset="0"/>
                        <a:cs typeface="Times New Roman" panose="02020603050405020304" pitchFamily="18" charset="0"/>
                      </a:rPr>
                      <m:t>=0,</m:t>
                    </m:r>
                    <m:r>
                      <a:rPr lang="en-US" sz="1900" b="0" i="1" smtClean="0">
                        <a:latin typeface="Cambria Math"/>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1,</m:t>
                    </m:r>
                    <m:r>
                      <a:rPr lang="en-US" sz="1900" b="0" i="1" smtClean="0">
                        <a:latin typeface="Cambria Math"/>
                        <a:cs typeface="Times New Roman" panose="02020603050405020304" pitchFamily="18" charset="0"/>
                      </a:rPr>
                      <m:t> </m:t>
                    </m:r>
                    <m:r>
                      <a:rPr lang="en-US" sz="1900" b="0" i="1" smtClean="0">
                        <a:latin typeface="Cambria Math" panose="02040503050406030204" pitchFamily="18" charset="0"/>
                        <a:cs typeface="Times New Roman" panose="02020603050405020304" pitchFamily="18" charset="0"/>
                      </a:rPr>
                      <m:t>2,…..</m:t>
                    </m:r>
                  </m:oMath>
                </a14:m>
                <a:endParaRPr lang="en-US" sz="19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9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Properties of discrete probability distribution</a:t>
                </a:r>
              </a:p>
              <a:p>
                <a:pPr marL="457200" lvl="1" indent="-457200" algn="just">
                  <a:buClr>
                    <a:schemeClr val="accent3"/>
                  </a:buClr>
                  <a:buSzPct val="95000"/>
                  <a:buFont typeface="+mj-lt"/>
                  <a:buAutoNum type="arabicPeriod"/>
                </a:pPr>
                <a14:m>
                  <m:oMath xmlns:m="http://schemas.openxmlformats.org/officeDocument/2006/math">
                    <m:r>
                      <a:rPr lang="en-US" sz="2000" b="0" i="1" smtClean="0">
                        <a:latin typeface="Cambria Math" panose="02040503050406030204" pitchFamily="18" charset="0"/>
                        <a:cs typeface="Times New Roman" panose="02020603050405020304" pitchFamily="18" charset="0"/>
                      </a:rPr>
                      <m:t>0</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00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nary>
                      <m:naryPr>
                        <m:chr m:val="∑"/>
                        <m:subHide m:val="on"/>
                        <m:supHide m:val="on"/>
                        <m:ctrlPr>
                          <a:rPr lang="en-US" sz="2000" i="1" smtClean="0">
                            <a:latin typeface="Cambria Math" panose="02040503050406030204" pitchFamily="18" charset="0"/>
                            <a:cs typeface="Times New Roman" panose="02020603050405020304" pitchFamily="18" charset="0"/>
                          </a:rPr>
                        </m:ctrlPr>
                      </m:naryPr>
                      <m:sub/>
                      <m:sup/>
                      <m:e>
                        <m:r>
                          <a:rPr lang="en-US" sz="2000" b="0" i="1" smtClean="0">
                            <a:latin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=1</m:t>
                        </m:r>
                      </m:e>
                    </m:nary>
                  </m:oMath>
                </a14:m>
                <a:endParaRPr lang="en-US" sz="200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bHide m:val="on"/>
                        <m:supHide m:val="on"/>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sz="2000" dirty="0" smtClean="0">
                    <a:latin typeface="Times New Roman" panose="02020603050405020304" pitchFamily="18" charset="0"/>
                    <a:cs typeface="Times New Roman" panose="02020603050405020304" pitchFamily="18" charset="0"/>
                  </a:rPr>
                  <a:t>                                       [ is the </a:t>
                </a:r>
                <a:r>
                  <a:rPr lang="en-US" sz="2000" dirty="0" smtClean="0">
                    <a:solidFill>
                      <a:srgbClr val="0B5ED7"/>
                    </a:solidFill>
                    <a:latin typeface="Times New Roman" panose="02020603050405020304" pitchFamily="18" charset="0"/>
                    <a:cs typeface="Times New Roman" panose="02020603050405020304" pitchFamily="18" charset="0"/>
                  </a:rPr>
                  <a:t>mean</a:t>
                </a:r>
                <a:r>
                  <a:rPr lang="en-US" sz="2000" dirty="0" smtClean="0">
                    <a:latin typeface="Times New Roman" panose="02020603050405020304" pitchFamily="18" charset="0"/>
                    <a:cs typeface="Times New Roman" panose="02020603050405020304" pitchFamily="18" charset="0"/>
                  </a:rPr>
                  <a:t> ]</a:t>
                </a:r>
              </a:p>
              <a:p>
                <a:pPr marL="457200" lvl="1" indent="-457200" algn="just">
                  <a:buClr>
                    <a:schemeClr val="accent3"/>
                  </a:buClr>
                  <a:buSzPct val="95000"/>
                  <a:buFont typeface="+mj-lt"/>
                  <a:buAutoNum type="arabicPeriod"/>
                </a:pP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0" smtClean="0">
                        <a:latin typeface="Cambria Math" panose="02040503050406030204" pitchFamily="18" charset="0"/>
                        <a:ea typeface="Cambria Math" panose="02040503050406030204" pitchFamily="18" charset="0"/>
                        <a:cs typeface="Times New Roman" panose="02020603050405020304" pitchFamily="18" charset="0"/>
                      </a:rPr>
                      <m:t>= </m:t>
                    </m:r>
                    <m:nary>
                      <m:naryPr>
                        <m:chr m:val="∑"/>
                        <m:subHide m:val="on"/>
                        <m:supHide m:val="on"/>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e>
                            </m:d>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smtClean="0">
                    <a:latin typeface="Times New Roman" panose="02020603050405020304" pitchFamily="18" charset="0"/>
                    <a:cs typeface="Times New Roman" panose="02020603050405020304" pitchFamily="18" charset="0"/>
                  </a:rPr>
                  <a:t>                        [ is the </a:t>
                </a:r>
                <a:r>
                  <a:rPr lang="en-US" sz="2000" dirty="0" smtClean="0">
                    <a:solidFill>
                      <a:srgbClr val="0B5ED7"/>
                    </a:solidFill>
                    <a:latin typeface="Times New Roman" panose="02020603050405020304" pitchFamily="18" charset="0"/>
                    <a:cs typeface="Times New Roman" panose="02020603050405020304" pitchFamily="18" charset="0"/>
                  </a:rPr>
                  <a:t>variance</a:t>
                </a:r>
                <a:r>
                  <a:rPr lang="en-US" sz="2000" dirty="0" smtClean="0">
                    <a:latin typeface="Times New Roman" panose="02020603050405020304" pitchFamily="18" charset="0"/>
                    <a:cs typeface="Times New Roman" panose="02020603050405020304" pitchFamily="18" charset="0"/>
                  </a:rPr>
                  <a:t> ]</a:t>
                </a:r>
              </a:p>
              <a:p>
                <a:pPr marL="1554480" lvl="5" indent="-457200" algn="just">
                  <a:buSzPct val="95000"/>
                  <a:buFont typeface="+mj-lt"/>
                  <a:buAutoNum type="arabicPeriod"/>
                </a:pPr>
                <a:endParaRPr lang="en-US" sz="14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In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2, 3 </m:t>
                    </m:r>
                    <m:r>
                      <a:rPr lang="en-US" sz="2000" i="1" dirty="0" smtClean="0">
                        <a:latin typeface="Cambria Math" panose="02040503050406030204" pitchFamily="18" charset="0"/>
                        <a:cs typeface="Times New Roman" panose="02020603050405020304" pitchFamily="18" charset="0"/>
                      </a:rPr>
                      <m:t>𝑎𝑛𝑑</m:t>
                    </m:r>
                    <m:r>
                      <a:rPr lang="en-US" sz="2000" i="1" dirty="0" smtClean="0">
                        <a:latin typeface="Cambria Math" panose="02040503050406030204" pitchFamily="18" charset="0"/>
                        <a:cs typeface="Times New Roman" panose="02020603050405020304" pitchFamily="18" charset="0"/>
                      </a:rPr>
                      <m:t> 4, </m:t>
                    </m:r>
                  </m:oMath>
                </a14:m>
                <a:r>
                  <a:rPr lang="en-US" sz="2000" dirty="0" smtClean="0">
                    <a:latin typeface="Times New Roman" panose="02020603050405020304" pitchFamily="18" charset="0"/>
                    <a:cs typeface="Times New Roman" panose="02020603050405020304" pitchFamily="18" charset="0"/>
                  </a:rPr>
                  <a:t>summation is extended for all possible discrete values of </a:t>
                </a:r>
                <a14:m>
                  <m:oMath xmlns:m="http://schemas.openxmlformats.org/officeDocument/2006/math">
                    <m:r>
                      <a:rPr lang="en-US" sz="2000" b="0" i="1" dirty="0" smtClean="0">
                        <a:latin typeface="Cambria Math"/>
                        <a:cs typeface="Times New Roman" panose="02020603050405020304" pitchFamily="18" charset="0"/>
                      </a:rPr>
                      <m:t>𝑥</m:t>
                    </m:r>
                  </m:oMath>
                </a14:m>
                <a:r>
                  <a:rPr lang="en-US" sz="2000" dirty="0" smtClean="0">
                    <a:latin typeface="Times New Roman" panose="02020603050405020304" pitchFamily="18" charset="0"/>
                    <a:cs typeface="Times New Roman" panose="02020603050405020304" pitchFamily="18" charset="0"/>
                  </a:rPr>
                  <a:t>.</a:t>
                </a: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Note: </a:t>
                </a:r>
                <a:r>
                  <a:rPr lang="en-US" sz="2000" dirty="0" smtClean="0">
                    <a:latin typeface="Times New Roman" panose="02020603050405020304" pitchFamily="18" charset="0"/>
                    <a:cs typeface="Times New Roman" panose="02020603050405020304" pitchFamily="18" charset="0"/>
                  </a:rPr>
                  <a:t>For discrete </a:t>
                </a:r>
                <a:r>
                  <a:rPr lang="en-US" sz="2000" dirty="0" smtClean="0">
                    <a:solidFill>
                      <a:srgbClr val="A50021"/>
                    </a:solidFill>
                    <a:latin typeface="Times New Roman" panose="02020603050405020304" pitchFamily="18" charset="0"/>
                    <a:cs typeface="Times New Roman" panose="02020603050405020304" pitchFamily="18" charset="0"/>
                  </a:rPr>
                  <a:t>uniform</a:t>
                </a:r>
                <a:r>
                  <a:rPr lang="en-US" sz="2000" dirty="0" smtClean="0">
                    <a:latin typeface="Times New Roman" panose="02020603050405020304" pitchFamily="18" charset="0"/>
                    <a:cs typeface="Times New Roman" panose="02020603050405020304" pitchFamily="18" charset="0"/>
                  </a:rPr>
                  <a:t> distribution,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cs typeface="Times New Roman" panose="02020603050405020304" pitchFamily="18" charset="0"/>
                          </a:rPr>
                          <m:t>𝑛</m:t>
                        </m:r>
                      </m:den>
                    </m:f>
                  </m:oMath>
                </a14:m>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a:t>
                </a:r>
                <a14:m>
                  <m:oMath xmlns:m="http://schemas.openxmlformats.org/officeDocument/2006/math">
                    <m:r>
                      <a:rPr lang="en-US" sz="2000" b="0" i="1" smtClean="0">
                        <a:latin typeface="Cambria Math"/>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=1, 2, ……,</m:t>
                    </m:r>
                    <m:r>
                      <a:rPr lang="en-US" sz="2000" b="0" i="1" smtClean="0">
                        <a:latin typeface="Cambria Math" panose="02040503050406030204" pitchFamily="18" charset="0"/>
                        <a:cs typeface="Times New Roman" panose="02020603050405020304" pitchFamily="18" charset="0"/>
                      </a:rPr>
                      <m:t>𝑛</m:t>
                    </m:r>
                  </m:oMath>
                </a14:m>
                <a:endParaRPr lang="en-US" sz="2000" b="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𝑛</m:t>
                          </m:r>
                        </m:sup>
                        <m:e>
                          <m:sSub>
                            <m:sSub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nary>
                    </m:oMath>
                  </m:oMathPara>
                </a14:m>
                <a:endParaRPr lang="en-US" sz="2000" b="1" dirty="0" smtClean="0">
                  <a:latin typeface="Times New Roman" panose="02020603050405020304" pitchFamily="18" charset="0"/>
                  <a:cs typeface="Times New Roman" panose="02020603050405020304" pitchFamily="18" charset="0"/>
                </a:endParaRPr>
              </a:p>
              <a:p>
                <a:pPr marL="0" lvl="1" indent="0" algn="ctr">
                  <a:buClr>
                    <a:schemeClr val="accent3"/>
                  </a:buClr>
                  <a:buSzPct val="95000"/>
                  <a:buNone/>
                </a:pPr>
                <a:r>
                  <a:rPr lang="en-US" sz="2000" dirty="0" smtClean="0">
                    <a:latin typeface="Times New Roman" panose="02020603050405020304" pitchFamily="18" charset="0"/>
                    <a:cs typeface="Times New Roman" panose="02020603050405020304" pitchFamily="18" charset="0"/>
                  </a:rPr>
                  <a:t>and  </a:t>
                </a: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2000" dirty="0">
                            <a:latin typeface="Times New Roman" panose="02020603050405020304" pitchFamily="18" charset="0"/>
                            <a:cs typeface="Times New Roman" panose="02020603050405020304" pitchFamily="18" charset="0"/>
                          </a:rPr>
                          <m:t> </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𝑛</m:t>
                        </m:r>
                      </m:den>
                    </m:f>
                    <m:nary>
                      <m:naryPr>
                        <m:chr m:val="∑"/>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i="1">
                            <a:latin typeface="Cambria Math" panose="02040503050406030204" pitchFamily="18" charset="0"/>
                            <a:ea typeface="Cambria Math" panose="02040503050406030204" pitchFamily="18" charset="0"/>
                            <a:cs typeface="Times New Roman" panose="02020603050405020304" pitchFamily="18" charset="0"/>
                          </a:rPr>
                          <m:t>𝑖</m:t>
                        </m:r>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𝑛</m:t>
                        </m:r>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e>
                    </m:nary>
                  </m:oMath>
                </a14:m>
                <a:endParaRPr lang="en-US" sz="2000" dirty="0" smtClean="0">
                  <a:latin typeface="Times New Roman" panose="02020603050405020304" pitchFamily="18" charset="0"/>
                  <a:cs typeface="Times New Roman" panose="02020603050405020304" pitchFamily="18" charset="0"/>
                </a:endParaRPr>
              </a:p>
              <a:p>
                <a:pPr marL="0" lvl="1" indent="0" algn="ctr">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9914" y="1405703"/>
                <a:ext cx="8425339" cy="5068576"/>
              </a:xfrm>
              <a:blipFill rotWithShape="1">
                <a:blip r:embed="rId2"/>
                <a:stretch>
                  <a:fillRect l="-651" t="-1083" r="-578" b="-10830"/>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25</a:t>
            </a:fld>
            <a:endParaRPr lang="en-IN" dirty="0">
              <a:solidFill>
                <a:srgbClr val="04617B">
                  <a:shade val="90000"/>
                </a:srgbClr>
              </a:solidFill>
            </a:endParaRPr>
          </a:p>
        </p:txBody>
      </p:sp>
      <p:sp>
        <p:nvSpPr>
          <p:cNvPr id="8" name="Title 1"/>
          <p:cNvSpPr>
            <a:spLocks noGrp="1"/>
          </p:cNvSpPr>
          <p:nvPr>
            <p:ph type="title"/>
          </p:nvPr>
        </p:nvSpPr>
        <p:spPr>
          <a:xfrm>
            <a:off x="547008" y="174631"/>
            <a:ext cx="8376557" cy="1049992"/>
          </a:xfrm>
        </p:spPr>
        <p:txBody>
          <a:bodyPr>
            <a:noAutofit/>
          </a:bodyPr>
          <a:lstStyle/>
          <a:p>
            <a:pPr algn="just"/>
            <a:r>
              <a:rPr lang="en-US" sz="4000" dirty="0">
                <a:solidFill>
                  <a:srgbClr val="A50021"/>
                </a:solidFill>
                <a:latin typeface="Times New Roman" pitchFamily="18" charset="0"/>
                <a:cs typeface="Times New Roman" pitchFamily="18" charset="0"/>
              </a:rPr>
              <a:t>Descriptive </a:t>
            </a:r>
            <a:r>
              <a:rPr lang="en-US" sz="4000" dirty="0" smtClean="0">
                <a:solidFill>
                  <a:srgbClr val="A50021"/>
                </a:solidFill>
                <a:latin typeface="Times New Roman" pitchFamily="18" charset="0"/>
                <a:cs typeface="Times New Roman" pitchFamily="18" charset="0"/>
              </a:rPr>
              <a:t>measures</a:t>
            </a:r>
            <a:endParaRPr lang="en-US"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286656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532467"/>
                <a:ext cx="8425339" cy="4835676"/>
              </a:xfrm>
            </p:spPr>
            <p:txBody>
              <a:bodyPr>
                <a:normAutofit/>
              </a:bodyPr>
              <a:lstStyle/>
              <a:p>
                <a:pPr marL="457200" lvl="1" indent="-457200" algn="just">
                  <a:buClr>
                    <a:schemeClr val="accent3"/>
                  </a:buClr>
                  <a:buSzPct val="95000"/>
                  <a:buFont typeface="+mj-lt"/>
                  <a:buAutoNum type="arabicPeriod"/>
                </a:pPr>
                <a:r>
                  <a:rPr lang="en-US" sz="2000" b="1" dirty="0" smtClean="0">
                    <a:latin typeface="Times New Roman" panose="02020603050405020304" pitchFamily="18" charset="0"/>
                    <a:cs typeface="Times New Roman" panose="02020603050405020304" pitchFamily="18" charset="0"/>
                  </a:rPr>
                  <a:t>Binomial distribution</a:t>
                </a:r>
              </a:p>
              <a:p>
                <a:pPr marL="45720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The binomial probability distribution is characterized with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𝑝</m:t>
                    </m:r>
                  </m:oMath>
                </a14:m>
                <a:r>
                  <a:rPr lang="en-US" sz="1800" dirty="0" smtClean="0">
                    <a:latin typeface="Times New Roman" panose="02020603050405020304" pitchFamily="18" charset="0"/>
                    <a:cs typeface="Times New Roman" panose="02020603050405020304" pitchFamily="18" charset="0"/>
                  </a:rPr>
                  <a:t> (the probability of success) and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𝑛</m:t>
                    </m:r>
                  </m:oMath>
                </a14:m>
                <a:r>
                  <a:rPr lang="en-US" sz="1800" dirty="0" smtClean="0">
                    <a:latin typeface="Times New Roman" panose="02020603050405020304" pitchFamily="18" charset="0"/>
                    <a:cs typeface="Times New Roman" panose="02020603050405020304" pitchFamily="18" charset="0"/>
                  </a:rPr>
                  <a:t> (is the number of trials). Then</a:t>
                </a:r>
              </a:p>
              <a:p>
                <a:pPr marL="457200" lvl="1" indent="0" algn="just">
                  <a:buClr>
                    <a:schemeClr val="accent3"/>
                  </a:buClr>
                  <a:buSzPct val="95000"/>
                  <a:buNone/>
                </a:pPr>
                <a:endParaRPr lang="en-US" sz="1000" dirty="0" smtClean="0">
                  <a:latin typeface="Times New Roman" panose="020206030504050203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𝑝</m:t>
                      </m:r>
                    </m:oMath>
                  </m:oMathPara>
                </a14:m>
                <a:endParaRPr lang="en-US" sz="1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1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1800" dirty="0">
                              <a:latin typeface="Times New Roman" panose="02020603050405020304" pitchFamily="18" charset="0"/>
                              <a:cs typeface="Times New Roman" panose="02020603050405020304" pitchFamily="18" charset="0"/>
                            </a:rPr>
                            <m:t> </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𝑛𝑝</m:t>
                      </m:r>
                      <m:d>
                        <m:d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𝑝</m:t>
                          </m:r>
                        </m:e>
                      </m:d>
                    </m:oMath>
                  </m:oMathPara>
                </a14:m>
                <a:endParaRPr lang="en-US" sz="18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000" dirty="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0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457200" algn="just">
                  <a:buClr>
                    <a:schemeClr val="accent3"/>
                  </a:buClr>
                  <a:buSzPct val="95000"/>
                  <a:buFont typeface="+mj-lt"/>
                  <a:buAutoNum type="arabicPeriod" startAt="2"/>
                </a:pPr>
                <a:r>
                  <a:rPr lang="en-US" sz="2000" b="1" dirty="0" err="1" smtClean="0">
                    <a:latin typeface="Times New Roman" panose="02020603050405020304" pitchFamily="18" charset="0"/>
                    <a:ea typeface="Cambria Math" panose="02040503050406030204" pitchFamily="18" charset="0"/>
                    <a:cs typeface="Times New Roman" panose="02020603050405020304" pitchFamily="18" charset="0"/>
                  </a:rPr>
                  <a:t>Hypergeometric</a:t>
                </a:r>
                <a:r>
                  <a:rPr lang="en-US" sz="2000" b="1" dirty="0" smtClean="0">
                    <a:latin typeface="Times New Roman" panose="02020603050405020304" pitchFamily="18" charset="0"/>
                    <a:ea typeface="Cambria Math" panose="02040503050406030204" pitchFamily="18" charset="0"/>
                    <a:cs typeface="Times New Roman" panose="02020603050405020304" pitchFamily="18" charset="0"/>
                  </a:rPr>
                  <a:t> distribution</a:t>
                </a:r>
              </a:p>
              <a:p>
                <a:pPr marL="457200" lvl="1" indent="0" algn="just">
                  <a:buClr>
                    <a:schemeClr val="accent3"/>
                  </a:buClr>
                  <a:buSzPct val="95000"/>
                  <a:buNone/>
                </a:pPr>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The </a:t>
                </a:r>
                <a:r>
                  <a:rPr lang="en-US" sz="1800" dirty="0" err="1" smtClean="0">
                    <a:latin typeface="Times New Roman" panose="02020603050405020304" pitchFamily="18" charset="0"/>
                    <a:ea typeface="Cambria Math" panose="02040503050406030204" pitchFamily="18" charset="0"/>
                    <a:cs typeface="Times New Roman" panose="02020603050405020304" pitchFamily="18" charset="0"/>
                  </a:rPr>
                  <a:t>hypergeometric</a:t>
                </a:r>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 distribution function is characterized with the size of a sample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𝑛</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 the number of items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𝑁</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 and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𝑘</m:t>
                    </m:r>
                  </m:oMath>
                </a14:m>
                <a:r>
                  <a:rPr lang="en-US" sz="1800" dirty="0" smtClean="0">
                    <a:latin typeface="Times New Roman" panose="02020603050405020304" pitchFamily="18" charset="0"/>
                    <a:ea typeface="Cambria Math" panose="02040503050406030204" pitchFamily="18" charset="0"/>
                    <a:cs typeface="Times New Roman" panose="02020603050405020304" pitchFamily="18" charset="0"/>
                  </a:rPr>
                  <a:t> labelled success. Then</a:t>
                </a:r>
              </a:p>
              <a:p>
                <a:pPr marL="457200" lvl="1" indent="0" algn="just">
                  <a:buClr>
                    <a:schemeClr val="accent3"/>
                  </a:buClr>
                  <a:buSzPct val="95000"/>
                  <a:buNone/>
                </a:pPr>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𝑛𝑘</m:t>
                          </m:r>
                        </m:num>
                        <m:den>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𝑁</m:t>
                          </m:r>
                        </m:den>
                      </m:f>
                    </m:oMath>
                  </m:oMathPara>
                </a14:m>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0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1800" dirty="0">
                              <a:latin typeface="Times New Roman" panose="02020603050405020304" pitchFamily="18" charset="0"/>
                              <a:cs typeface="Times New Roman" panose="02020603050405020304" pitchFamily="18" charset="0"/>
                            </a:rPr>
                            <m:t> </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b="0" i="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𝑁</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𝑛</m:t>
                          </m:r>
                        </m:num>
                        <m:den>
                          <m:r>
                            <a:rPr lang="en-US" sz="1800" i="1">
                              <a:latin typeface="Cambria Math" panose="02040503050406030204" pitchFamily="18" charset="0"/>
                              <a:ea typeface="Cambria Math" panose="02040503050406030204" pitchFamily="18" charset="0"/>
                              <a:cs typeface="Times New Roman" panose="02020603050405020304" pitchFamily="18" charset="0"/>
                            </a:rPr>
                            <m:t>𝑁</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den>
                      </m:f>
                      <m:r>
                        <a:rPr lang="en-US" sz="18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ea typeface="Cambria Math" panose="02040503050406030204" pitchFamily="18" charset="0"/>
                          <a:cs typeface="Times New Roman" panose="02020603050405020304" pitchFamily="18" charset="0"/>
                        </a:rPr>
                        <m:t>n</m:t>
                      </m:r>
                      <m:r>
                        <a:rPr lang="en-US" sz="1800" b="0" i="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latin typeface="Cambria Math" panose="02040503050406030204" pitchFamily="18" charset="0"/>
                              <a:ea typeface="Cambria Math" panose="02040503050406030204" pitchFamily="18" charset="0"/>
                              <a:cs typeface="Times New Roman" panose="02020603050405020304" pitchFamily="18" charset="0"/>
                            </a:rPr>
                            <m:t>𝑘</m:t>
                          </m:r>
                        </m:num>
                        <m:den>
                          <m:r>
                            <a:rPr lang="en-US" sz="1800" i="1">
                              <a:latin typeface="Cambria Math" panose="02040503050406030204" pitchFamily="18" charset="0"/>
                              <a:ea typeface="Cambria Math" panose="02040503050406030204" pitchFamily="18" charset="0"/>
                              <a:cs typeface="Times New Roman" panose="02020603050405020304" pitchFamily="18" charset="0"/>
                            </a:rPr>
                            <m:t>𝑁</m:t>
                          </m:r>
                        </m:den>
                      </m:f>
                      <m:r>
                        <a:rPr lang="en-US" sz="1800" b="0" i="1" smtClean="0">
                          <a:latin typeface="Cambria Math" panose="02040503050406030204" pitchFamily="18" charset="0"/>
                          <a:ea typeface="Cambria Math" panose="02040503050406030204" pitchFamily="18" charset="0"/>
                          <a:cs typeface="Times New Roman" panose="02020603050405020304" pitchFamily="18" charset="0"/>
                        </a:rPr>
                        <m:t>(1−</m:t>
                      </m:r>
                      <m:f>
                        <m:f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latin typeface="Cambria Math" panose="02040503050406030204" pitchFamily="18" charset="0"/>
                              <a:ea typeface="Cambria Math" panose="02040503050406030204" pitchFamily="18" charset="0"/>
                              <a:cs typeface="Times New Roman" panose="02020603050405020304" pitchFamily="18" charset="0"/>
                            </a:rPr>
                            <m:t>𝑘</m:t>
                          </m:r>
                        </m:num>
                        <m:den>
                          <m:r>
                            <a:rPr lang="en-US" sz="1800" i="1">
                              <a:latin typeface="Cambria Math" panose="02040503050406030204" pitchFamily="18" charset="0"/>
                              <a:ea typeface="Cambria Math" panose="02040503050406030204" pitchFamily="18" charset="0"/>
                              <a:cs typeface="Times New Roman" panose="02020603050405020304" pitchFamily="18" charset="0"/>
                            </a:rPr>
                            <m:t>𝑁</m:t>
                          </m:r>
                        </m:den>
                      </m:f>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18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20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2000" b="1"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800" b="1"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532467"/>
                <a:ext cx="8425339" cy="4835676"/>
              </a:xfrm>
              <a:blipFill rotWithShape="1">
                <a:blip r:embed="rId2"/>
                <a:stretch>
                  <a:fillRect l="-579" t="-630" r="-57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26</a:t>
            </a:fld>
            <a:endParaRPr lang="en-IN" dirty="0">
              <a:solidFill>
                <a:srgbClr val="04617B">
                  <a:shade val="90000"/>
                </a:srgbClr>
              </a:solidFill>
            </a:endParaRPr>
          </a:p>
        </p:txBody>
      </p:sp>
      <p:sp>
        <p:nvSpPr>
          <p:cNvPr id="7" name="Title 1"/>
          <p:cNvSpPr>
            <a:spLocks noGrp="1"/>
          </p:cNvSpPr>
          <p:nvPr>
            <p:ph type="title"/>
          </p:nvPr>
        </p:nvSpPr>
        <p:spPr>
          <a:xfrm>
            <a:off x="404948" y="489248"/>
            <a:ext cx="8425339" cy="694573"/>
          </a:xfrm>
        </p:spPr>
        <p:txBody>
          <a:bodyPr>
            <a:normAutofit/>
          </a:bodyPr>
          <a:lstStyle/>
          <a:p>
            <a:pPr algn="just"/>
            <a:r>
              <a:rPr lang="en-US" sz="4000" dirty="0">
                <a:solidFill>
                  <a:srgbClr val="A50021"/>
                </a:solidFill>
                <a:latin typeface="Times New Roman" pitchFamily="18" charset="0"/>
                <a:cs typeface="Times New Roman" pitchFamily="18" charset="0"/>
              </a:rPr>
              <a:t>Descriptive measures</a:t>
            </a:r>
          </a:p>
        </p:txBody>
      </p:sp>
    </p:spTree>
    <p:extLst>
      <p:ext uri="{BB962C8B-B14F-4D97-AF65-F5344CB8AC3E}">
        <p14:creationId xmlns:p14="http://schemas.microsoft.com/office/powerpoint/2010/main" val="3477737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27</a:t>
            </a:fld>
            <a:endParaRPr lang="en-IN" dirty="0">
              <a:solidFill>
                <a:srgbClr val="04617B">
                  <a:shade val="90000"/>
                </a:srgbClr>
              </a:solidFill>
            </a:endParaRPr>
          </a:p>
        </p:txBody>
      </p:sp>
      <p:sp>
        <p:nvSpPr>
          <p:cNvPr id="9" name="Title 1"/>
          <p:cNvSpPr>
            <a:spLocks noGrp="1"/>
          </p:cNvSpPr>
          <p:nvPr>
            <p:ph type="title"/>
          </p:nvPr>
        </p:nvSpPr>
        <p:spPr>
          <a:xfrm>
            <a:off x="404948" y="440260"/>
            <a:ext cx="8425339" cy="800711"/>
          </a:xfrm>
        </p:spPr>
        <p:txBody>
          <a:bodyPr>
            <a:normAutofit/>
          </a:bodyPr>
          <a:lstStyle/>
          <a:p>
            <a:pPr algn="just"/>
            <a:r>
              <a:rPr lang="en-US" sz="4000" dirty="0">
                <a:solidFill>
                  <a:srgbClr val="A50021"/>
                </a:solidFill>
                <a:latin typeface="Times New Roman" pitchFamily="18" charset="0"/>
                <a:cs typeface="Times New Roman" pitchFamily="18" charset="0"/>
              </a:rPr>
              <a:t>Descriptive measures</a:t>
            </a:r>
          </a:p>
        </p:txBody>
      </p:sp>
      <mc:AlternateContent xmlns:mc="http://schemas.openxmlformats.org/markup-compatibility/2006" xmlns:a14="http://schemas.microsoft.com/office/drawing/2010/main">
        <mc:Choice Requires="a14">
          <p:sp>
            <p:nvSpPr>
              <p:cNvPr id="10" name="Content Placeholder 2"/>
              <p:cNvSpPr>
                <a:spLocks noGrp="1"/>
              </p:cNvSpPr>
              <p:nvPr>
                <p:ph idx="1"/>
              </p:nvPr>
            </p:nvSpPr>
            <p:spPr>
              <a:xfrm>
                <a:off x="468078" y="1532467"/>
                <a:ext cx="8425339" cy="4656665"/>
              </a:xfrm>
            </p:spPr>
            <p:txBody>
              <a:bodyPr>
                <a:normAutofit/>
              </a:bodyPr>
              <a:lstStyle/>
              <a:p>
                <a:pPr marL="457200" lvl="1" indent="-457200" algn="just">
                  <a:buClr>
                    <a:schemeClr val="accent3"/>
                  </a:buClr>
                  <a:buSzPct val="95000"/>
                  <a:buFont typeface="+mj-lt"/>
                  <a:buAutoNum type="arabicPeriod" startAt="3"/>
                </a:pPr>
                <a:r>
                  <a:rPr lang="en-US" sz="2000" b="1" dirty="0" smtClean="0">
                    <a:latin typeface="Times New Roman" panose="02020603050405020304" pitchFamily="18" charset="0"/>
                    <a:cs typeface="Times New Roman" panose="02020603050405020304" pitchFamily="18" charset="0"/>
                  </a:rPr>
                  <a:t>Poisson Distribution</a:t>
                </a:r>
              </a:p>
              <a:p>
                <a:pPr marL="457200" lvl="1" indent="0" algn="just">
                  <a:buClr>
                    <a:schemeClr val="accent3"/>
                  </a:buClr>
                  <a:buSzPct val="95000"/>
                  <a:buNone/>
                </a:pPr>
                <a:r>
                  <a:rPr lang="en-US" sz="1800" dirty="0" smtClean="0">
                    <a:latin typeface="Times New Roman" panose="02020603050405020304" pitchFamily="18" charset="0"/>
                    <a:cs typeface="Times New Roman" panose="02020603050405020304" pitchFamily="18" charset="0"/>
                  </a:rPr>
                  <a:t>The Poisson distribution is characterized with </a:t>
                </a:r>
                <a14:m>
                  <m:oMath xmlns:m="http://schemas.openxmlformats.org/officeDocument/2006/math">
                    <m:r>
                      <a:rPr lang="en-US" sz="1800" i="1">
                        <a:solidFill>
                          <a:prstClr val="black"/>
                        </a:solidFill>
                        <a:latin typeface="Cambria Math" panose="02040503050406030204" pitchFamily="18" charset="0"/>
                        <a:ea typeface="Cambria Math" panose="02040503050406030204" pitchFamily="18" charset="0"/>
                      </a:rPr>
                      <m:t>𝜆</m:t>
                    </m:r>
                    <m:r>
                      <a:rPr lang="en-US" sz="1800" i="1">
                        <a:solidFill>
                          <a:prstClr val="black"/>
                        </a:solidFill>
                        <a:latin typeface="Cambria Math" panose="02040503050406030204" pitchFamily="18" charset="0"/>
                        <a:ea typeface="Cambria Math" panose="02040503050406030204" pitchFamily="18" charset="0"/>
                      </a:rPr>
                      <m:t>𝑡</m:t>
                    </m:r>
                  </m:oMath>
                </a14:m>
                <a:r>
                  <a:rPr lang="en-US" sz="1800" dirty="0" smtClean="0">
                    <a:latin typeface="Times New Roman" panose="02020603050405020304" pitchFamily="18" charset="0"/>
                    <a:cs typeface="Times New Roman" panose="02020603050405020304" pitchFamily="18" charset="0"/>
                  </a:rPr>
                  <a:t> where </a:t>
                </a:r>
                <a14:m>
                  <m:oMath xmlns:m="http://schemas.openxmlformats.org/officeDocument/2006/math">
                    <m:r>
                      <a:rPr lang="en-US" sz="1800" i="1" dirty="0" smtClean="0">
                        <a:solidFill>
                          <a:prstClr val="black"/>
                        </a:solidFill>
                        <a:latin typeface="Cambria Math" panose="02040503050406030204" pitchFamily="18" charset="0"/>
                        <a:ea typeface="Cambria Math" panose="02040503050406030204" pitchFamily="18" charset="0"/>
                      </a:rPr>
                      <m:t>𝜆</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𝑡h𝑒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𝑚𝑒𝑎𝑛</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𝑜𝑓</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𝑜𝑢𝑡𝑐𝑜𝑚𝑒𝑠</m:t>
                    </m:r>
                  </m:oMath>
                </a14:m>
                <a:r>
                  <a:rPr lang="en-US" sz="18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𝑡</m:t>
                    </m:r>
                    <m:r>
                      <a:rPr lang="en-US" sz="1800" i="1" dirty="0" smtClean="0">
                        <a:latin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𝑡𝑖𝑚𝑒</m:t>
                    </m:r>
                    <m:r>
                      <a:rPr lang="en-US" sz="1800" i="1" dirty="0" smtClean="0">
                        <a:latin typeface="Cambria Math" panose="02040503050406030204" pitchFamily="18" charset="0"/>
                        <a:cs typeface="Times New Roman" panose="02020603050405020304" pitchFamily="18" charset="0"/>
                      </a:rPr>
                      <m:t> </m:t>
                    </m:r>
                    <m:r>
                      <a:rPr lang="en-US" sz="1800" i="1" dirty="0" smtClean="0">
                        <a:latin typeface="Cambria Math" panose="02040503050406030204" pitchFamily="18" charset="0"/>
                        <a:cs typeface="Times New Roman" panose="02020603050405020304" pitchFamily="18" charset="0"/>
                      </a:rPr>
                      <m:t>𝑖𝑛𝑡𝑒𝑟𝑣𝑎𝑙</m:t>
                    </m:r>
                  </m:oMath>
                </a14:m>
                <a:r>
                  <a:rPr lang="en-US" sz="1800" dirty="0" smtClean="0">
                    <a:latin typeface="Times New Roman" panose="02020603050405020304" pitchFamily="18" charset="0"/>
                    <a:cs typeface="Times New Roman" panose="02020603050405020304" pitchFamily="18" charset="0"/>
                  </a:rPr>
                  <a:t>.</a:t>
                </a:r>
              </a:p>
              <a:p>
                <a:pPr marL="45720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cs typeface="Times New Roman" panose="02020603050405020304" pitchFamily="18" charset="0"/>
                        </a:rPr>
                        <m:t>𝜇</m:t>
                      </m:r>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rPr>
                        <m:t>𝜆</m:t>
                      </m:r>
                      <m:r>
                        <a:rPr lang="en-US" sz="1800" i="1">
                          <a:solidFill>
                            <a:prstClr val="black"/>
                          </a:solidFill>
                          <a:latin typeface="Cambria Math" panose="02040503050406030204" pitchFamily="18" charset="0"/>
                          <a:ea typeface="Cambria Math" panose="02040503050406030204" pitchFamily="18" charset="0"/>
                        </a:rPr>
                        <m:t>𝑡</m:t>
                      </m:r>
                    </m:oMath>
                  </m:oMathPara>
                </a14:m>
                <a:endParaRPr lang="en-US" sz="1800" i="1" dirty="0" smtClean="0">
                  <a:solidFill>
                    <a:prstClr val="black"/>
                  </a:solidFill>
                  <a:latin typeface="Cambria Math" panose="02040503050406030204" pitchFamily="18" charset="0"/>
                  <a:ea typeface="Cambria Math" panose="02040503050406030204" pitchFamily="18" charset="0"/>
                </a:endParaRPr>
              </a:p>
              <a:p>
                <a:pPr marL="457200" lvl="1" indent="0" algn="just">
                  <a:buClr>
                    <a:schemeClr val="accent3"/>
                  </a:buClr>
                  <a:buSzPct val="95000"/>
                  <a:buNone/>
                </a:pPr>
                <a:endParaRPr lang="en-US" sz="1000" i="1" dirty="0" smtClean="0">
                  <a:solidFill>
                    <a:prstClr val="black"/>
                  </a:solidFill>
                  <a:latin typeface="Cambria Math" panose="02040503050406030204" pitchFamily="18" charset="0"/>
                  <a:ea typeface="Cambria Math" panose="02040503050406030204" pitchFamily="18" charset="0"/>
                </a:endParaRPr>
              </a:p>
              <a:p>
                <a:pPr marL="457200" lvl="1" indent="0" algn="just">
                  <a:buClr>
                    <a:schemeClr val="accent3"/>
                  </a:buClr>
                  <a:buSzPct val="95000"/>
                  <a:buNone/>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1800" dirty="0">
                              <a:latin typeface="Times New Roman" panose="02020603050405020304" pitchFamily="18" charset="0"/>
                              <a:cs typeface="Times New Roman" panose="02020603050405020304" pitchFamily="18" charset="0"/>
                            </a:rPr>
                            <m:t> </m:t>
                          </m:r>
                        </m:e>
                        <m:sup>
                          <m:r>
                            <a:rPr lang="en-US" sz="18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1800" i="1">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prstClr val="black"/>
                          </a:solidFill>
                          <a:latin typeface="Cambria Math" panose="02040503050406030204" pitchFamily="18" charset="0"/>
                          <a:ea typeface="Cambria Math" panose="02040503050406030204" pitchFamily="18" charset="0"/>
                        </a:rPr>
                        <m:t>𝜆</m:t>
                      </m:r>
                      <m:r>
                        <a:rPr lang="en-US" sz="1800" i="1">
                          <a:solidFill>
                            <a:prstClr val="black"/>
                          </a:solidFill>
                          <a:latin typeface="Cambria Math" panose="02040503050406030204" pitchFamily="18" charset="0"/>
                          <a:ea typeface="Cambria Math" panose="02040503050406030204" pitchFamily="18" charset="0"/>
                        </a:rPr>
                        <m:t>𝑡</m:t>
                      </m:r>
                    </m:oMath>
                  </m:oMathPara>
                </a14:m>
                <a:endParaRPr lang="en-US" sz="1800" dirty="0" smtClean="0">
                  <a:latin typeface="Times New Roman" panose="02020603050405020304" pitchFamily="18" charset="0"/>
                  <a:cs typeface="Times New Roman" panose="02020603050405020304" pitchFamily="18" charset="0"/>
                </a:endParaRPr>
              </a:p>
            </p:txBody>
          </p:sp>
        </mc:Choice>
        <mc:Fallback xmlns="">
          <p:sp>
            <p:nvSpPr>
              <p:cNvPr id="10" name="Content Placeholder 2"/>
              <p:cNvSpPr>
                <a:spLocks noGrp="1" noRot="1" noChangeAspect="1" noMove="1" noResize="1" noEditPoints="1" noAdjustHandles="1" noChangeArrowheads="1" noChangeShapeType="1" noTextEdit="1"/>
              </p:cNvSpPr>
              <p:nvPr>
                <p:ph idx="1"/>
              </p:nvPr>
            </p:nvSpPr>
            <p:spPr>
              <a:xfrm>
                <a:off x="468078" y="1532467"/>
                <a:ext cx="8425339" cy="4656665"/>
              </a:xfrm>
              <a:blipFill rotWithShape="1">
                <a:blip r:embed="rId2"/>
                <a:stretch>
                  <a:fillRect l="-579" t="-654" r="-579"/>
                </a:stretch>
              </a:blipFill>
            </p:spPr>
            <p:txBody>
              <a:bodyPr/>
              <a:lstStyle/>
              <a:p>
                <a:r>
                  <a:rPr lang="en-IN">
                    <a:noFill/>
                  </a:rPr>
                  <a:t> </a:t>
                </a:r>
              </a:p>
            </p:txBody>
          </p:sp>
        </mc:Fallback>
      </mc:AlternateContent>
    </p:spTree>
    <p:extLst>
      <p:ext uri="{BB962C8B-B14F-4D97-AF65-F5344CB8AC3E}">
        <p14:creationId xmlns:p14="http://schemas.microsoft.com/office/powerpoint/2010/main" val="1284632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2418593"/>
            <a:ext cx="8874579" cy="1143000"/>
          </a:xfrm>
        </p:spPr>
        <p:txBody>
          <a:bodyPr>
            <a:noAutofit/>
          </a:bodyPr>
          <a:lstStyle/>
          <a:p>
            <a:pPr algn="ctr"/>
            <a:r>
              <a:rPr lang="en-US" sz="4400" b="1" dirty="0" smtClean="0">
                <a:solidFill>
                  <a:srgbClr val="7030A0"/>
                </a:solidFill>
                <a:latin typeface="Times New Roman" pitchFamily="18" charset="0"/>
                <a:cs typeface="Times New Roman" pitchFamily="18" charset="0"/>
              </a:rPr>
              <a:t>Continuous Probability Distributions</a:t>
            </a:r>
            <a:endParaRPr lang="en-IN" sz="4400" b="1" dirty="0">
              <a:solidFill>
                <a:srgbClr val="7030A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28</a:t>
            </a:fld>
            <a:endParaRPr lang="en-IN" dirty="0">
              <a:solidFill>
                <a:srgbClr val="04617B">
                  <a:shade val="90000"/>
                </a:srgbClr>
              </a:solidFill>
            </a:endParaRPr>
          </a:p>
        </p:txBody>
      </p:sp>
    </p:spTree>
    <p:extLst>
      <p:ext uri="{BB962C8B-B14F-4D97-AF65-F5344CB8AC3E}">
        <p14:creationId xmlns:p14="http://schemas.microsoft.com/office/powerpoint/2010/main" val="22559154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29</a:t>
            </a:fld>
            <a:endParaRPr lang="en-IN" dirty="0">
              <a:solidFill>
                <a:srgbClr val="04617B">
                  <a:shade val="90000"/>
                </a:srgbClr>
              </a:solidFill>
            </a:endParaRPr>
          </a:p>
        </p:txBody>
      </p:sp>
      <p:sp>
        <p:nvSpPr>
          <p:cNvPr id="9" name="Title 1"/>
          <p:cNvSpPr>
            <a:spLocks noGrp="1"/>
          </p:cNvSpPr>
          <p:nvPr>
            <p:ph type="title"/>
          </p:nvPr>
        </p:nvSpPr>
        <p:spPr>
          <a:xfrm>
            <a:off x="404948" y="440260"/>
            <a:ext cx="8425339" cy="808876"/>
          </a:xfrm>
        </p:spPr>
        <p:txBody>
          <a:bodyPr>
            <a:normAutofit/>
          </a:bodyPr>
          <a:lstStyle/>
          <a:p>
            <a:pPr algn="just"/>
            <a:r>
              <a:rPr lang="en-US" sz="4000" dirty="0" smtClean="0">
                <a:solidFill>
                  <a:srgbClr val="A50021"/>
                </a:solidFill>
                <a:latin typeface="Times New Roman" pitchFamily="18" charset="0"/>
                <a:cs typeface="Times New Roman" pitchFamily="18" charset="0"/>
              </a:rPr>
              <a:t>Continuous Probability Distributions</a:t>
            </a:r>
            <a:endParaRPr lang="en-US" sz="4000" dirty="0">
              <a:solidFill>
                <a:srgbClr val="A50021"/>
              </a:solidFill>
              <a:latin typeface="Times New Roman" pitchFamily="18" charset="0"/>
              <a:cs typeface="Times New Roman" pitchFamily="18" charset="0"/>
            </a:endParaRPr>
          </a:p>
        </p:txBody>
      </p:sp>
      <p:sp>
        <p:nvSpPr>
          <p:cNvPr id="10" name="Content Placeholder 2"/>
          <p:cNvSpPr>
            <a:spLocks noGrp="1"/>
          </p:cNvSpPr>
          <p:nvPr>
            <p:ph idx="1"/>
          </p:nvPr>
        </p:nvSpPr>
        <p:spPr>
          <a:xfrm>
            <a:off x="468078" y="1532467"/>
            <a:ext cx="8425339" cy="4656665"/>
          </a:xfrm>
        </p:spPr>
        <p:txBody>
          <a:bodyPr>
            <a:normAutofit/>
          </a:bodyPr>
          <a:lstStyle/>
          <a:p>
            <a:pPr marL="457200" lvl="1" indent="0" algn="just">
              <a:buClr>
                <a:schemeClr val="accent3"/>
              </a:buClr>
              <a:buSzPct val="95000"/>
              <a:buNone/>
            </a:pPr>
            <a:endParaRPr lang="en-US" sz="20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2000" b="1"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800" b="1"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761331249"/>
              </p:ext>
            </p:extLst>
          </p:nvPr>
        </p:nvGraphicFramePr>
        <p:xfrm>
          <a:off x="217178" y="1445767"/>
          <a:ext cx="3640667" cy="2875714"/>
        </p:xfrm>
        <a:graphic>
          <a:graphicData uri="http://schemas.openxmlformats.org/presentationml/2006/ole">
            <mc:AlternateContent xmlns:mc="http://schemas.openxmlformats.org/markup-compatibility/2006">
              <mc:Choice xmlns:v="urn:schemas-microsoft-com:vml" Requires="v">
                <p:oleObj spid="_x0000_s14406" name="Visio" r:id="rId3" imgW="5462628" imgH="4315140" progId="Visio.Drawing.11">
                  <p:embed/>
                </p:oleObj>
              </mc:Choice>
              <mc:Fallback>
                <p:oleObj name="Visio" r:id="rId3" imgW="5462628" imgH="4315140" progId="Visio.Drawing.11">
                  <p:embed/>
                  <p:pic>
                    <p:nvPicPr>
                      <p:cNvPr id="0" name=""/>
                      <p:cNvPicPr/>
                      <p:nvPr/>
                    </p:nvPicPr>
                    <p:blipFill>
                      <a:blip r:embed="rId4"/>
                      <a:stretch>
                        <a:fillRect/>
                      </a:stretch>
                    </p:blipFill>
                    <p:spPr>
                      <a:xfrm>
                        <a:off x="217178" y="1445767"/>
                        <a:ext cx="3640667" cy="287571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15811677"/>
              </p:ext>
            </p:extLst>
          </p:nvPr>
        </p:nvGraphicFramePr>
        <p:xfrm>
          <a:off x="4045615" y="3505727"/>
          <a:ext cx="4640666" cy="2850630"/>
        </p:xfrm>
        <a:graphic>
          <a:graphicData uri="http://schemas.openxmlformats.org/presentationml/2006/ole">
            <mc:AlternateContent xmlns:mc="http://schemas.openxmlformats.org/markup-compatibility/2006">
              <mc:Choice xmlns:v="urn:schemas-microsoft-com:vml" Requires="v">
                <p:oleObj spid="_x0000_s14407" name="Visio" r:id="rId5" imgW="7359232" imgH="4454730" progId="Visio.Drawing.11">
                  <p:embed/>
                </p:oleObj>
              </mc:Choice>
              <mc:Fallback>
                <p:oleObj name="Visio" r:id="rId5" imgW="7359232" imgH="4454730" progId="Visio.Drawing.11">
                  <p:embed/>
                  <p:pic>
                    <p:nvPicPr>
                      <p:cNvPr id="0" name=""/>
                      <p:cNvPicPr/>
                      <p:nvPr/>
                    </p:nvPicPr>
                    <p:blipFill>
                      <a:blip r:embed="rId6"/>
                      <a:stretch>
                        <a:fillRect/>
                      </a:stretch>
                    </p:blipFill>
                    <p:spPr>
                      <a:xfrm>
                        <a:off x="4045615" y="3505727"/>
                        <a:ext cx="4640666" cy="2850630"/>
                      </a:xfrm>
                      <a:prstGeom prst="rect">
                        <a:avLst/>
                      </a:prstGeom>
                    </p:spPr>
                  </p:pic>
                </p:oleObj>
              </mc:Fallback>
            </mc:AlternateContent>
          </a:graphicData>
        </a:graphic>
      </p:graphicFrame>
    </p:spTree>
    <p:extLst>
      <p:ext uri="{BB962C8B-B14F-4D97-AF65-F5344CB8AC3E}">
        <p14:creationId xmlns:p14="http://schemas.microsoft.com/office/powerpoint/2010/main" val="1804123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r>
              <a:rPr lang="en-US" sz="4000" dirty="0">
                <a:solidFill>
                  <a:srgbClr val="A50021"/>
                </a:solidFill>
                <a:latin typeface="Times New Roman" pitchFamily="18" charset="0"/>
                <a:cs typeface="Times New Roman" pitchFamily="18" charset="0"/>
              </a:rPr>
              <a:t>Today’s discussion…</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1579883"/>
            <a:ext cx="8501751" cy="4389120"/>
          </a:xfrm>
        </p:spPr>
        <p:txBody>
          <a:bodyPr>
            <a:noAutofit/>
          </a:bodyPr>
          <a:lstStyle/>
          <a:p>
            <a:r>
              <a:rPr lang="en-US" sz="2000" dirty="0" smtClean="0">
                <a:latin typeface="Times New Roman" panose="02020603050405020304" pitchFamily="18" charset="0"/>
                <a:cs typeface="Times New Roman" panose="02020603050405020304" pitchFamily="18" charset="0"/>
              </a:rPr>
              <a:t>Probability vs. Statistics</a:t>
            </a:r>
          </a:p>
          <a:p>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Concept of random </a:t>
            </a:r>
            <a:r>
              <a:rPr lang="en-US" sz="2000" dirty="0">
                <a:latin typeface="Times New Roman" panose="02020603050405020304" pitchFamily="18" charset="0"/>
                <a:cs typeface="Times New Roman" panose="02020603050405020304" pitchFamily="18" charset="0"/>
              </a:rPr>
              <a:t>v</a:t>
            </a:r>
            <a:r>
              <a:rPr lang="en-US" sz="2000" dirty="0" smtClean="0">
                <a:latin typeface="Times New Roman" panose="02020603050405020304" pitchFamily="18" charset="0"/>
                <a:cs typeface="Times New Roman" panose="02020603050405020304" pitchFamily="18" charset="0"/>
              </a:rPr>
              <a:t>ariable</a:t>
            </a:r>
          </a:p>
          <a:p>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Probability distribution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oncept</a:t>
            </a:r>
          </a:p>
          <a:p>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Discrete probability </a:t>
            </a:r>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istribution</a:t>
            </a:r>
          </a:p>
          <a:p>
            <a:pPr lvl="8"/>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Discrete uniform </a:t>
            </a:r>
            <a:r>
              <a:rPr lang="en-US" sz="1800" dirty="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robability </a:t>
            </a: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Binomial distribution</a:t>
            </a:r>
            <a:r>
              <a:rPr lang="en-US" sz="1600" dirty="0" smtClean="0">
                <a:latin typeface="Times New Roman" panose="02020603050405020304" pitchFamily="18" charset="0"/>
                <a:cs typeface="Times New Roman" panose="02020603050405020304" pitchFamily="18" charset="0"/>
              </a:rPr>
              <a:t>			</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Multinomial distribution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Hypergeometric </a:t>
            </a:r>
            <a:r>
              <a:rPr lang="en-US" sz="1800" dirty="0" smtClean="0">
                <a:latin typeface="Times New Roman" panose="02020603050405020304" pitchFamily="18" charset="0"/>
                <a:cs typeface="Times New Roman" panose="02020603050405020304" pitchFamily="18" charset="0"/>
              </a:rPr>
              <a:t>distribution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Poisson distribution</a:t>
            </a: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spTree>
    <p:extLst>
      <p:ext uri="{BB962C8B-B14F-4D97-AF65-F5344CB8AC3E}">
        <p14:creationId xmlns:p14="http://schemas.microsoft.com/office/powerpoint/2010/main" val="1493411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2060663"/>
            <a:ext cx="8425339" cy="4389120"/>
          </a:xfrm>
        </p:spPr>
        <p:txBody>
          <a:bodyPr>
            <a:normAutofit/>
          </a:bodyPr>
          <a:lstStyle/>
          <a:p>
            <a:r>
              <a:rPr lang="en-US" sz="2000" dirty="0" smtClean="0">
                <a:latin typeface="Times New Roman" panose="02020603050405020304" pitchFamily="18" charset="0"/>
                <a:cs typeface="Times New Roman" panose="02020603050405020304" pitchFamily="18" charset="0"/>
              </a:rPr>
              <a:t>When the random variable of interest can take </a:t>
            </a:r>
            <a:r>
              <a:rPr lang="en-US" sz="2000" dirty="0" smtClean="0">
                <a:solidFill>
                  <a:srgbClr val="A50021"/>
                </a:solidFill>
                <a:latin typeface="Times New Roman" panose="02020603050405020304" pitchFamily="18" charset="0"/>
                <a:cs typeface="Times New Roman" panose="02020603050405020304" pitchFamily="18" charset="0"/>
              </a:rPr>
              <a:t>any value in an interval</a:t>
            </a:r>
            <a:r>
              <a:rPr lang="en-US" sz="2000" dirty="0" smtClean="0">
                <a:latin typeface="Times New Roman" panose="02020603050405020304" pitchFamily="18" charset="0"/>
                <a:cs typeface="Times New Roman" panose="02020603050405020304" pitchFamily="18" charset="0"/>
              </a:rPr>
              <a:t>, it is called continuous random variable.</a:t>
            </a:r>
          </a:p>
          <a:p>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Every continuous random variable has </a:t>
            </a:r>
            <a:r>
              <a:rPr lang="en-US" sz="1800" dirty="0" smtClean="0">
                <a:solidFill>
                  <a:srgbClr val="0B5ED7"/>
                </a:solidFill>
                <a:latin typeface="Times New Roman" panose="02020603050405020304" pitchFamily="18" charset="0"/>
                <a:cs typeface="Times New Roman" panose="02020603050405020304" pitchFamily="18" charset="0"/>
              </a:rPr>
              <a:t>an infinite, uncountable number of possible values</a:t>
            </a:r>
            <a:r>
              <a:rPr lang="en-US" sz="1800" dirty="0" smtClean="0">
                <a:latin typeface="Times New Roman" panose="02020603050405020304" pitchFamily="18" charset="0"/>
                <a:cs typeface="Times New Roman" panose="02020603050405020304" pitchFamily="18" charset="0"/>
              </a:rPr>
              <a:t> (i.e., any value in an interval)</a:t>
            </a:r>
          </a:p>
          <a:p>
            <a:endParaRPr lang="en-US" sz="8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Consequently, continuous random variable differs from discrete random variable.</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30</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Continuous Probability Distributions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4266404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772919" cy="1143000"/>
          </a:xfrm>
        </p:spPr>
        <p:txBody>
          <a:bodyPr>
            <a:normAutofit/>
          </a:bodyPr>
          <a:lstStyle/>
          <a:p>
            <a:pPr algn="l"/>
            <a:r>
              <a:rPr lang="en-US" sz="4000" dirty="0" smtClean="0">
                <a:solidFill>
                  <a:srgbClr val="A50021"/>
                </a:solidFill>
                <a:latin typeface="Times New Roman" pitchFamily="18" charset="0"/>
                <a:cs typeface="Times New Roman" pitchFamily="18" charset="0"/>
              </a:rPr>
              <a:t>Properties of Probability Density Function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546013"/>
                <a:ext cx="8425339" cy="4389120"/>
              </a:xfrm>
            </p:spPr>
            <p:txBody>
              <a:bodyPr>
                <a:normAutofit/>
              </a:bodyPr>
              <a:lstStyle/>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The function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𝑓</m:t>
                    </m:r>
                    <m:r>
                      <a:rPr lang="en-US" sz="2000" i="1" dirty="0" smtClean="0">
                        <a:latin typeface="Cambria Math" panose="02040503050406030204" pitchFamily="18" charset="0"/>
                        <a:cs typeface="Times New Roman" panose="02020603050405020304" pitchFamily="18" charset="0"/>
                      </a:rPr>
                      <m:t>(</m:t>
                    </m:r>
                    <m:r>
                      <a:rPr lang="en-US" sz="2000" i="1" dirty="0" smtClean="0">
                        <a:latin typeface="Cambria Math" panose="02040503050406030204" pitchFamily="18" charset="0"/>
                        <a:cs typeface="Times New Roman" panose="02020603050405020304" pitchFamily="18" charset="0"/>
                      </a:rPr>
                      <m:t>𝑥</m:t>
                    </m:r>
                    <m:r>
                      <a:rPr lang="en-US" sz="2000" i="1" dirty="0" smtClean="0">
                        <a:latin typeface="Cambria Math" panose="02040503050406030204" pitchFamily="18" charset="0"/>
                        <a:cs typeface="Times New Roman" panose="02020603050405020304" pitchFamily="18" charset="0"/>
                      </a:rPr>
                      <m:t>)</m:t>
                    </m:r>
                  </m:oMath>
                </a14:m>
                <a:r>
                  <a:rPr lang="en-US" sz="2000" dirty="0" smtClean="0">
                    <a:latin typeface="Times New Roman" panose="02020603050405020304" pitchFamily="18" charset="0"/>
                    <a:cs typeface="Times New Roman" panose="02020603050405020304" pitchFamily="18" charset="0"/>
                  </a:rPr>
                  <a:t> is a probability density function for the continuous random variable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𝑋</m:t>
                    </m:r>
                  </m:oMath>
                </a14:m>
                <a:r>
                  <a:rPr lang="en-US" sz="2000" dirty="0" smtClean="0">
                    <a:latin typeface="Times New Roman" panose="02020603050405020304" pitchFamily="18" charset="0"/>
                    <a:cs typeface="Times New Roman" panose="02020603050405020304" pitchFamily="18" charset="0"/>
                  </a:rPr>
                  <a:t>, defined over the set of real numbers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𝑅</m:t>
                    </m:r>
                  </m:oMath>
                </a14:m>
                <a:r>
                  <a:rPr lang="en-US" sz="2000" dirty="0" smtClean="0">
                    <a:latin typeface="Times New Roman" panose="02020603050405020304" pitchFamily="18" charset="0"/>
                    <a:cs typeface="Times New Roman" panose="02020603050405020304" pitchFamily="18" charset="0"/>
                  </a:rPr>
                  <a:t>, if</a:t>
                </a: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𝑓</m:t>
                    </m:r>
                    <m:d>
                      <m:dPr>
                        <m:ctrlPr>
                          <a:rPr lang="en-US" sz="2000" i="1" dirty="0" smtClean="0">
                            <a:latin typeface="Cambria Math" panose="02040503050406030204" pitchFamily="18" charset="0"/>
                            <a:cs typeface="Times New Roman" panose="02020603050405020304" pitchFamily="18" charset="0"/>
                          </a:rPr>
                        </m:ctrlPr>
                      </m:dPr>
                      <m:e>
                        <m:r>
                          <a:rPr lang="en-US" sz="2000" i="1" dirty="0" smtClean="0">
                            <a:latin typeface="Cambria Math" panose="02040503050406030204" pitchFamily="18" charset="0"/>
                            <a:cs typeface="Times New Roman" panose="02020603050405020304" pitchFamily="18" charset="0"/>
                          </a:rPr>
                          <m:t>𝑥</m:t>
                        </m:r>
                      </m:e>
                    </m:d>
                    <m:r>
                      <a:rPr lang="en-US"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0, </m:t>
                    </m:r>
                    <m:r>
                      <m:rPr>
                        <m:sty m:val="p"/>
                      </m:rPr>
                      <a:rPr lang="en-US" sz="2000" b="0" i="0" dirty="0" smtClean="0">
                        <a:latin typeface="Cambria Math" panose="02040503050406030204" pitchFamily="18" charset="0"/>
                        <a:ea typeface="Cambria Math" panose="02040503050406030204" pitchFamily="18" charset="0"/>
                        <a:cs typeface="Times New Roman" panose="02020603050405020304" pitchFamily="18" charset="0"/>
                      </a:rPr>
                      <m:t>for</m:t>
                    </m:r>
                    <m:r>
                      <a:rPr lang="en-US" sz="2000" b="0" i="0" dirty="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2000" b="0" i="0" dirty="0" smtClean="0">
                        <a:latin typeface="Cambria Math" panose="02040503050406030204" pitchFamily="18" charset="0"/>
                        <a:ea typeface="Cambria Math" panose="02040503050406030204" pitchFamily="18" charset="0"/>
                        <a:cs typeface="Times New Roman" panose="02020603050405020304" pitchFamily="18" charset="0"/>
                      </a:rPr>
                      <m:t>all</m:t>
                    </m:r>
                    <m:r>
                      <a:rPr lang="en-US" sz="2000" b="0" i="0"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𝑅</m:t>
                    </m:r>
                  </m:oMath>
                </a14:m>
                <a:r>
                  <a:rPr lang="en-US" sz="2000" dirty="0" smtClean="0">
                    <a:latin typeface="Times New Roman" panose="02020603050405020304" pitchFamily="18" charset="0"/>
                    <a:cs typeface="Times New Roman" panose="02020603050405020304" pitchFamily="18" charset="0"/>
                  </a:rPr>
                  <a:t> </a:t>
                </a:r>
              </a:p>
              <a:p>
                <a:pPr marL="2286000" lvl="8" indent="-457200" algn="just">
                  <a:buSzPct val="95000"/>
                  <a:buFont typeface="+mj-lt"/>
                  <a:buAutoNum type="arabicPeriod"/>
                </a:pPr>
                <a:endParaRPr lang="en-US" sz="100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nary>
                      <m:naryPr>
                        <m:ctrlPr>
                          <a:rPr lang="en-US" sz="200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2000" i="1" smtClean="0">
                            <a:latin typeface="Cambria Math" panose="02040503050406030204" pitchFamily="18" charset="0"/>
                            <a:ea typeface="Cambria Math" panose="02040503050406030204" pitchFamily="18" charset="0"/>
                            <a:cs typeface="Times New Roman" panose="02020603050405020304" pitchFamily="18" charset="0"/>
                          </a:rPr>
                          <m:t>∝</m:t>
                        </m:r>
                      </m:sup>
                      <m:e>
                        <m:r>
                          <a:rPr lang="en-US" sz="2000" b="0" i="1" smtClean="0">
                            <a:latin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𝑥</m:t>
                            </m:r>
                          </m:e>
                        </m:d>
                        <m:r>
                          <a:rPr lang="en-US" sz="2000" b="0" i="1" smtClean="0">
                            <a:latin typeface="Cambria Math" panose="02040503050406030204" pitchFamily="18" charset="0"/>
                            <a:cs typeface="Times New Roman" panose="02020603050405020304" pitchFamily="18" charset="0"/>
                          </a:rPr>
                          <m:t>𝑑𝑥</m:t>
                        </m:r>
                      </m:e>
                    </m:nary>
                    <m:r>
                      <a:rPr lang="en-US" sz="2000" b="0" i="1" smtClean="0">
                        <a:latin typeface="Cambria Math" panose="02040503050406030204" pitchFamily="18" charset="0"/>
                        <a:cs typeface="Times New Roman" panose="02020603050405020304" pitchFamily="18" charset="0"/>
                      </a:rPr>
                      <m:t>=1</m:t>
                    </m:r>
                  </m:oMath>
                </a14:m>
                <a:endParaRPr lang="en-US" sz="2000" b="0" dirty="0" smtClean="0">
                  <a:latin typeface="Times New Roman" panose="02020603050405020304" pitchFamily="18" charset="0"/>
                  <a:cs typeface="Times New Roman" panose="02020603050405020304" pitchFamily="18" charset="0"/>
                </a:endParaRPr>
              </a:p>
              <a:p>
                <a:pPr marL="2286000" lvl="8" indent="-457200" algn="just">
                  <a:buSzPct val="95000"/>
                  <a:buFont typeface="+mj-lt"/>
                  <a:buAutoNum type="arabicPeriod"/>
                </a:pPr>
                <a:endParaRPr lang="en-US" sz="1000" b="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𝑃</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𝑋</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𝑏</m:t>
                        </m:r>
                      </m:e>
                    </m:d>
                    <m:r>
                      <a:rPr lang="en-US" sz="2000" b="0" i="1" smtClean="0">
                        <a:latin typeface="Cambria Math" panose="02040503050406030204" pitchFamily="18" charset="0"/>
                        <a:cs typeface="Times New Roman" panose="02020603050405020304" pitchFamily="18" charset="0"/>
                      </a:rPr>
                      <m:t>=</m:t>
                    </m:r>
                    <m:nary>
                      <m:naryPr>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𝑎</m:t>
                        </m:r>
                      </m:sub>
                      <m:sup>
                        <m:r>
                          <a:rPr lang="en-US" sz="2000" b="0" i="1" smtClean="0">
                            <a:latin typeface="Cambria Math" panose="02040503050406030204" pitchFamily="18" charset="0"/>
                            <a:cs typeface="Times New Roman" panose="02020603050405020304" pitchFamily="18" charset="0"/>
                          </a:rPr>
                          <m:t>𝑏</m:t>
                        </m:r>
                      </m:sup>
                      <m:e>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e>
                    </m:nary>
                    <m:r>
                      <a:rPr lang="en-US" sz="2000" b="0" i="1" smtClean="0">
                        <a:latin typeface="Cambria Math" panose="02040503050406030204" pitchFamily="18" charset="0"/>
                        <a:cs typeface="Times New Roman" panose="02020603050405020304" pitchFamily="18" charset="0"/>
                      </a:rPr>
                      <m:t>𝑑𝑥</m:t>
                    </m:r>
                  </m:oMath>
                </a14:m>
                <a:endParaRPr lang="en-US" sz="2000" b="0" dirty="0" smtClean="0">
                  <a:latin typeface="Times New Roman" panose="02020603050405020304" pitchFamily="18" charset="0"/>
                  <a:cs typeface="Times New Roman" panose="02020603050405020304" pitchFamily="18" charset="0"/>
                </a:endParaRPr>
              </a:p>
              <a:p>
                <a:pPr marL="2286000" lvl="8" indent="-457200" algn="just">
                  <a:buSzPct val="95000"/>
                  <a:buFont typeface="+mj-lt"/>
                  <a:buAutoNum type="arabicPeriod"/>
                </a:pPr>
                <a:endParaRPr lang="en-US" sz="1000" b="0" dirty="0" smtClean="0">
                  <a:latin typeface="Times New Roman" panose="020206030504050203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nary>
                      <m:naryPr>
                        <m:ctrl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sup>
                      <m:e>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𝑥𝑓</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m:t>
                        </m:r>
                      </m:e>
                    </m:nary>
                    <m:r>
                      <a:rPr lang="en-US" sz="2000" b="0" i="1" dirty="0" smtClean="0">
                        <a:latin typeface="Cambria Math" panose="02040503050406030204" pitchFamily="18" charset="0"/>
                        <a:ea typeface="Cambria Math" panose="02040503050406030204" pitchFamily="18" charset="0"/>
                        <a:cs typeface="Times New Roman" panose="02020603050405020304" pitchFamily="18" charset="0"/>
                      </a:rPr>
                      <m:t>𝑑𝑥</m:t>
                    </m:r>
                  </m:oMath>
                </a14:m>
                <a:endParaRPr lang="en-US" sz="20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2286000" lvl="8" indent="-457200" algn="just">
                  <a:buSzPct val="95000"/>
                  <a:buFont typeface="+mj-lt"/>
                  <a:buAutoNum type="arabicPeriod"/>
                </a:pPr>
                <a:endParaRPr lang="en-US" sz="1000" b="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457200" algn="just">
                  <a:buClr>
                    <a:schemeClr val="accent3"/>
                  </a:buClr>
                  <a:buSzPct val="95000"/>
                  <a:buFont typeface="+mj-lt"/>
                  <a:buAutoNum type="arabicPeriod"/>
                </a:pP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r>
                          <m:rPr>
                            <m:nor/>
                          </m:rPr>
                          <a:rPr lang="en-US" sz="2000" dirty="0">
                            <a:latin typeface="Times New Roman" panose="02020603050405020304" pitchFamily="18" charset="0"/>
                            <a:cs typeface="Times New Roman" panose="02020603050405020304" pitchFamily="18" charset="0"/>
                          </a:rPr>
                          <m:t> </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nary>
                      <m:nary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e>
                            </m:d>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20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𝑑𝑥</m:t>
                    </m:r>
                  </m:oMath>
                </a14:m>
                <a:endParaRPr lang="en-US" sz="2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546013"/>
                <a:ext cx="8425339" cy="4389120"/>
              </a:xfrm>
              <a:blipFill rotWithShape="1">
                <a:blip r:embed="rId3"/>
                <a:stretch>
                  <a:fillRect l="-796" t="-694" r="-724" b="-13472"/>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31</a:t>
            </a:fld>
            <a:endParaRPr lang="en-IN" dirty="0">
              <a:solidFill>
                <a:srgbClr val="04617B">
                  <a:shade val="90000"/>
                </a:srgb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73838518"/>
              </p:ext>
            </p:extLst>
          </p:nvPr>
        </p:nvGraphicFramePr>
        <p:xfrm>
          <a:off x="4229064" y="2544994"/>
          <a:ext cx="5132424" cy="2980260"/>
        </p:xfrm>
        <a:graphic>
          <a:graphicData uri="http://schemas.openxmlformats.org/presentationml/2006/ole">
            <mc:AlternateContent xmlns:mc="http://schemas.openxmlformats.org/markup-compatibility/2006">
              <mc:Choice xmlns:v="urn:schemas-microsoft-com:vml" Requires="v">
                <p:oleObj spid="_x0000_s3154" name="Visio" r:id="rId4" imgW="7359232" imgH="4273020" progId="Visio.Drawing.11">
                  <p:embed/>
                </p:oleObj>
              </mc:Choice>
              <mc:Fallback>
                <p:oleObj name="Visio" r:id="rId4" imgW="7359232" imgH="4273020" progId="Visio.Drawing.11">
                  <p:embed/>
                  <p:pic>
                    <p:nvPicPr>
                      <p:cNvPr id="0" name=""/>
                      <p:cNvPicPr/>
                      <p:nvPr/>
                    </p:nvPicPr>
                    <p:blipFill>
                      <a:blip r:embed="rId5"/>
                      <a:stretch>
                        <a:fillRect/>
                      </a:stretch>
                    </p:blipFill>
                    <p:spPr>
                      <a:xfrm>
                        <a:off x="4229064" y="2544994"/>
                        <a:ext cx="5132424" cy="2980260"/>
                      </a:xfrm>
                      <a:prstGeom prst="rect">
                        <a:avLst/>
                      </a:prstGeom>
                    </p:spPr>
                  </p:pic>
                </p:oleObj>
              </mc:Fallback>
            </mc:AlternateContent>
          </a:graphicData>
        </a:graphic>
      </p:graphicFrame>
    </p:spTree>
    <p:extLst>
      <p:ext uri="{BB962C8B-B14F-4D97-AF65-F5344CB8AC3E}">
        <p14:creationId xmlns:p14="http://schemas.microsoft.com/office/powerpoint/2010/main" val="1992065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Continuous Uniform Distribution</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6" name="Rectangle 15"/>
              <p:cNvSpPr/>
              <p:nvPr/>
            </p:nvSpPr>
            <p:spPr>
              <a:xfrm>
                <a:off x="829491" y="2652795"/>
                <a:ext cx="7734300" cy="2425102"/>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endParaRPr lang="en-US" dirty="0">
                  <a:solidFill>
                    <a:prstClr val="black"/>
                  </a:solidFill>
                </a:endParaRPr>
              </a:p>
              <a:p>
                <a:pPr algn="just"/>
                <a:r>
                  <a:rPr lang="en-US" dirty="0" smtClean="0">
                    <a:solidFill>
                      <a:prstClr val="black"/>
                    </a:solidFill>
                  </a:rPr>
                  <a:t>The density function of the continuous uniform random variable </a:t>
                </a:r>
                <a14:m>
                  <m:oMath xmlns:m="http://schemas.openxmlformats.org/officeDocument/2006/math">
                    <m:r>
                      <a:rPr lang="en-US" i="1" dirty="0" smtClean="0">
                        <a:solidFill>
                          <a:prstClr val="black"/>
                        </a:solidFill>
                        <a:latin typeface="Cambria Math" panose="02040503050406030204" pitchFamily="18" charset="0"/>
                      </a:rPr>
                      <m:t>𝑋</m:t>
                    </m:r>
                  </m:oMath>
                </a14:m>
                <a:r>
                  <a:rPr lang="en-US" dirty="0" smtClean="0">
                    <a:solidFill>
                      <a:prstClr val="black"/>
                    </a:solidFill>
                  </a:rPr>
                  <a:t> on the interval </a:t>
                </a:r>
                <a14:m>
                  <m:oMath xmlns:m="http://schemas.openxmlformats.org/officeDocument/2006/math">
                    <m:r>
                      <a:rPr lang="en-US" i="1" dirty="0" smtClean="0">
                        <a:solidFill>
                          <a:prstClr val="black"/>
                        </a:solidFill>
                        <a:latin typeface="Cambria Math" panose="02040503050406030204" pitchFamily="18" charset="0"/>
                      </a:rPr>
                      <m:t>[</m:t>
                    </m:r>
                    <m:r>
                      <a:rPr lang="en-US" i="1" dirty="0" smtClean="0">
                        <a:solidFill>
                          <a:prstClr val="black"/>
                        </a:solidFill>
                        <a:latin typeface="Cambria Math" panose="02040503050406030204" pitchFamily="18" charset="0"/>
                      </a:rPr>
                      <m:t>𝐴</m:t>
                    </m:r>
                    <m:r>
                      <a:rPr lang="en-US" i="1" dirty="0" smtClean="0">
                        <a:solidFill>
                          <a:prstClr val="black"/>
                        </a:solidFill>
                        <a:latin typeface="Cambria Math" panose="02040503050406030204" pitchFamily="18" charset="0"/>
                      </a:rPr>
                      <m:t>,</m:t>
                    </m:r>
                    <m:r>
                      <a:rPr lang="en-US" i="1" dirty="0" smtClean="0">
                        <a:solidFill>
                          <a:prstClr val="black"/>
                        </a:solidFill>
                        <a:latin typeface="Cambria Math" panose="02040503050406030204" pitchFamily="18" charset="0"/>
                      </a:rPr>
                      <m:t>𝐵</m:t>
                    </m:r>
                    <m:r>
                      <a:rPr lang="en-US" i="1" dirty="0" smtClean="0">
                        <a:solidFill>
                          <a:prstClr val="black"/>
                        </a:solidFill>
                        <a:latin typeface="Cambria Math" panose="02040503050406030204" pitchFamily="18" charset="0"/>
                      </a:rPr>
                      <m:t>] </m:t>
                    </m:r>
                  </m:oMath>
                </a14:m>
                <a:r>
                  <a:rPr lang="en-US" dirty="0" smtClean="0">
                    <a:solidFill>
                      <a:prstClr val="black"/>
                    </a:solidFill>
                  </a:rPr>
                  <a:t>is:</a:t>
                </a:r>
              </a:p>
              <a:p>
                <a:pPr algn="just"/>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𝑓</m:t>
                      </m:r>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𝑥</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𝐴</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𝐵</m:t>
                          </m:r>
                        </m:e>
                      </m:d>
                      <m:r>
                        <a:rPr lang="en-US" b="0" i="1" smtClean="0">
                          <a:solidFill>
                            <a:prstClr val="black"/>
                          </a:solidFill>
                          <a:latin typeface="Cambria Math" panose="02040503050406030204" pitchFamily="18" charset="0"/>
                        </a:rPr>
                        <m:t>=</m:t>
                      </m:r>
                      <m:d>
                        <m:dPr>
                          <m:begChr m:val="{"/>
                          <m:endChr m:val=""/>
                          <m:ctrlPr>
                            <a:rPr lang="en-US" b="0" i="1" smtClean="0">
                              <a:solidFill>
                                <a:prstClr val="black"/>
                              </a:solidFill>
                              <a:latin typeface="Cambria Math" panose="02040503050406030204" pitchFamily="18" charset="0"/>
                            </a:rPr>
                          </m:ctrlPr>
                        </m:dPr>
                        <m:e>
                          <m:eqArr>
                            <m:eqArrPr>
                              <m:ctrlPr>
                                <a:rPr lang="en-US" b="0" i="1" smtClean="0">
                                  <a:solidFill>
                                    <a:prstClr val="black"/>
                                  </a:solidFill>
                                  <a:latin typeface="Cambria Math" panose="02040503050406030204" pitchFamily="18" charset="0"/>
                                </a:rPr>
                              </m:ctrlPr>
                            </m:eqArrPr>
                            <m:e>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1</m:t>
                                  </m:r>
                                </m:num>
                                <m:den>
                                  <m:r>
                                    <a:rPr lang="en-US" b="0" i="1" smtClean="0">
                                      <a:solidFill>
                                        <a:prstClr val="black"/>
                                      </a:solidFill>
                                      <a:latin typeface="Cambria Math" panose="02040503050406030204" pitchFamily="18" charset="0"/>
                                    </a:rPr>
                                    <m:t>𝐵</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𝐴</m:t>
                                  </m:r>
                                </m:den>
                              </m:f>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𝐴</m:t>
                              </m:r>
                              <m:r>
                                <a:rPr lang="en-US" b="0"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𝑥</m:t>
                              </m:r>
                              <m:r>
                                <a:rPr lang="en-US" b="0" i="1" smtClean="0">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𝐵</m:t>
                              </m:r>
                            </m:e>
                            <m:e>
                              <m:r>
                                <a:rPr lang="en-US" b="0" i="1" smtClean="0">
                                  <a:solidFill>
                                    <a:prstClr val="black"/>
                                  </a:solidFill>
                                  <a:latin typeface="Cambria Math" panose="02040503050406030204" pitchFamily="18" charset="0"/>
                                  <a:ea typeface="Cambria Math" panose="02040503050406030204" pitchFamily="18" charset="0"/>
                                </a:rPr>
                                <m:t> </m:t>
                              </m:r>
                            </m:e>
                            <m:e>
                              <m:r>
                                <a:rPr lang="en-US" b="0" i="1" smtClean="0">
                                  <a:solidFill>
                                    <a:prstClr val="black"/>
                                  </a:solidFill>
                                  <a:latin typeface="Cambria Math" panose="02040503050406030204" pitchFamily="18" charset="0"/>
                                </a:rPr>
                                <m:t>0                                   </m:t>
                              </m:r>
                              <m:r>
                                <a:rPr lang="en-US" b="0" i="1" smtClean="0">
                                  <a:solidFill>
                                    <a:prstClr val="black"/>
                                  </a:solidFill>
                                  <a:latin typeface="Cambria Math" panose="02040503050406030204" pitchFamily="18" charset="0"/>
                                </a:rPr>
                                <m:t>𝑂𝑡h𝑒𝑟𝑤𝑖𝑠𝑒</m:t>
                              </m:r>
                            </m:e>
                          </m:eqArr>
                        </m:e>
                      </m:d>
                    </m:oMath>
                  </m:oMathPara>
                </a14:m>
                <a:endParaRPr lang="en-US" dirty="0" smtClean="0">
                  <a:solidFill>
                    <a:prstClr val="black"/>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829491" y="2652795"/>
                <a:ext cx="7734300" cy="2425102"/>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17" name="Rounded Rectangle 16"/>
          <p:cNvSpPr/>
          <p:nvPr/>
        </p:nvSpPr>
        <p:spPr>
          <a:xfrm>
            <a:off x="829491" y="2652795"/>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4.8: </a:t>
            </a:r>
            <a:r>
              <a:rPr lang="en-US" sz="2000" b="1" dirty="0" smtClean="0">
                <a:solidFill>
                  <a:prstClr val="black"/>
                </a:solidFill>
                <a:latin typeface="Times New Roman" pitchFamily="18" charset="0"/>
                <a:cs typeface="Times New Roman" pitchFamily="18" charset="0"/>
              </a:rPr>
              <a:t>Continuous Uniform Distribution</a:t>
            </a:r>
            <a:endParaRPr lang="en-IN" sz="2000" b="1" dirty="0">
              <a:solidFill>
                <a:prstClr val="black"/>
              </a:solidFill>
              <a:latin typeface="Times New Roman" pitchFamily="18" charset="0"/>
              <a:cs typeface="Times New Roman" pitchFamily="18" charset="0"/>
            </a:endParaRPr>
          </a:p>
        </p:txBody>
      </p:sp>
      <p:sp>
        <p:nvSpPr>
          <p:cNvPr id="19" name="Content Placeholder 2"/>
          <p:cNvSpPr>
            <a:spLocks noGrp="1"/>
          </p:cNvSpPr>
          <p:nvPr>
            <p:ph idx="1"/>
          </p:nvPr>
        </p:nvSpPr>
        <p:spPr>
          <a:xfrm>
            <a:off x="483318" y="1637207"/>
            <a:ext cx="8425339" cy="820243"/>
          </a:xfrm>
        </p:spPr>
        <p:txBody>
          <a:bodyPr>
            <a:normAutofit/>
          </a:bodyPr>
          <a:lstStyle/>
          <a:p>
            <a:pPr algn="just"/>
            <a:r>
              <a:rPr lang="en-US" sz="2000" dirty="0">
                <a:solidFill>
                  <a:prstClr val="black"/>
                </a:solidFill>
                <a:latin typeface="Times New Roman" panose="02020603050405020304" pitchFamily="18" charset="0"/>
                <a:cs typeface="Times New Roman" panose="02020603050405020304" pitchFamily="18" charset="0"/>
              </a:rPr>
              <a:t>One of the simplest continuous distribution in all of statistics is the continuous  </a:t>
            </a:r>
            <a:r>
              <a:rPr lang="en-US" sz="2000" dirty="0">
                <a:solidFill>
                  <a:srgbClr val="0B5ED7"/>
                </a:solidFill>
                <a:latin typeface="Times New Roman" panose="02020603050405020304" pitchFamily="18" charset="0"/>
                <a:cs typeface="Times New Roman" panose="02020603050405020304" pitchFamily="18" charset="0"/>
              </a:rPr>
              <a:t>uniform</a:t>
            </a:r>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distribution.</a:t>
            </a:r>
            <a:endParaRPr lang="en-IN" sz="2000" dirty="0">
              <a:solidFill>
                <a:srgbClr val="A50021"/>
              </a:solidFill>
              <a:latin typeface="Times New Roman" panose="02020603050405020304" pitchFamily="18" charset="0"/>
              <a:cs typeface="Times New Roman" panose="02020603050405020304" pitchFamily="18" charset="0"/>
            </a:endParaRPr>
          </a:p>
          <a:p>
            <a:pPr marL="0" lvl="1" indent="0" algn="just">
              <a:buClr>
                <a:schemeClr val="accent3"/>
              </a:buClr>
              <a:buSzPct val="95000"/>
              <a:buNone/>
            </a:pPr>
            <a:endParaRPr lang="en-US" sz="20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799846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Note:</a:t>
                </a:r>
              </a:p>
              <a:p>
                <a:pPr marL="342900" indent="-342900">
                  <a:buFont typeface="+mj-lt"/>
                  <a:buAutoNum type="alphaLcParenR"/>
                </a:pPr>
                <a:r>
                  <a:rPr lang="en-US" sz="1800" dirty="0" smtClean="0"/>
                  <a:t> </a:t>
                </a:r>
                <a14:m>
                  <m:oMath xmlns:m="http://schemas.openxmlformats.org/officeDocument/2006/math">
                    <m:nary>
                      <m:naryPr>
                        <m:ctrlPr>
                          <a:rPr lang="en-US" sz="1800" i="1" smtClean="0">
                            <a:latin typeface="Cambria Math" panose="02040503050406030204" pitchFamily="18" charset="0"/>
                          </a:rPr>
                        </m:ctrlPr>
                      </m:naryPr>
                      <m:sub>
                        <m:r>
                          <m:rPr>
                            <m:brk m:alnAt="23"/>
                          </m:rPr>
                          <a:rPr lang="en-US" sz="1800" i="1" smtClean="0">
                            <a:latin typeface="Cambria Math" panose="02040503050406030204" pitchFamily="18" charset="0"/>
                            <a:ea typeface="Cambria Math" panose="02040503050406030204" pitchFamily="18" charset="0"/>
                          </a:rPr>
                          <m:t>∞</m:t>
                        </m:r>
                      </m:sub>
                      <m:sup>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sup>
                      <m:e>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𝑑𝑥</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𝐵</m:t>
                            </m:r>
                            <m:r>
                              <a:rPr lang="en-US" sz="1800" b="0" i="1" smtClean="0">
                                <a:latin typeface="Cambria Math" panose="02040503050406030204" pitchFamily="18" charset="0"/>
                              </a:rPr>
                              <m:t>−</m:t>
                            </m:r>
                            <m:r>
                              <a:rPr lang="en-US" sz="1800" b="0" i="1" smtClean="0">
                                <a:latin typeface="Cambria Math" panose="02040503050406030204" pitchFamily="18" charset="0"/>
                              </a:rPr>
                              <m:t>𝐴</m:t>
                            </m:r>
                          </m:den>
                        </m:f>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𝐵</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m:t>
                        </m:r>
                      </m:e>
                    </m:nary>
                    <m:r>
                      <a:rPr lang="en-US" sz="1800" b="0" i="1" smtClean="0">
                        <a:latin typeface="Cambria Math" panose="02040503050406030204" pitchFamily="18" charset="0"/>
                      </a:rPr>
                      <m:t>=1</m:t>
                    </m:r>
                  </m:oMath>
                </a14:m>
                <a:endParaRPr lang="en-US" sz="1800" b="0" dirty="0" smtClean="0"/>
              </a:p>
              <a:p>
                <a:pPr marL="342900" indent="-342900">
                  <a:buFont typeface="+mj-lt"/>
                  <a:buAutoNum type="alphaLcParenR"/>
                </a:pPr>
                <a14:m>
                  <m:oMath xmlns:m="http://schemas.openxmlformats.org/officeDocument/2006/math">
                    <m:r>
                      <a:rPr lang="en-US" sz="1800" i="1" dirty="0" smtClean="0">
                        <a:latin typeface="Cambria Math" panose="02040503050406030204" pitchFamily="18" charset="0"/>
                      </a:rPr>
                      <m:t>𝑃</m:t>
                    </m:r>
                    <m:r>
                      <a:rPr lang="en-US" sz="1800" i="1" dirty="0" smtClean="0">
                        <a:latin typeface="Cambria Math" panose="02040503050406030204" pitchFamily="18" charset="0"/>
                      </a:rPr>
                      <m:t>(</m:t>
                    </m:r>
                    <m:r>
                      <a:rPr lang="en-US" sz="1800" b="0" i="1" smtClean="0">
                        <a:latin typeface="Cambria Math" panose="02040503050406030204" pitchFamily="18" charset="0"/>
                      </a:rPr>
                      <m:t>𝑐</m:t>
                    </m:r>
                    <m:r>
                      <a:rPr lang="en-US" sz="1800" b="0" i="1" smtClean="0">
                        <a:latin typeface="Cambria Math" panose="02040503050406030204" pitchFamily="18" charset="0"/>
                      </a:rPr>
                      <m:t>&lt;</m:t>
                    </m:r>
                    <m:r>
                      <a:rPr lang="en-US" sz="1800" b="0" i="1" smtClean="0">
                        <a:latin typeface="Cambria Math" panose="02040503050406030204" pitchFamily="18" charset="0"/>
                      </a:rPr>
                      <m:t>𝑥</m:t>
                    </m:r>
                    <m:r>
                      <a:rPr lang="en-US" sz="1800" b="0" i="1" smtClean="0">
                        <a:latin typeface="Cambria Math" panose="02040503050406030204" pitchFamily="18" charset="0"/>
                      </a:rPr>
                      <m:t>&lt;</m:t>
                    </m:r>
                    <m:r>
                      <a:rPr lang="en-US" sz="1800" b="0" i="1" smtClean="0">
                        <a:latin typeface="Cambria Math" panose="02040503050406030204" pitchFamily="18" charset="0"/>
                      </a:rPr>
                      <m:t>𝑑</m:t>
                    </m:r>
                  </m:oMath>
                </a14:m>
                <a:r>
                  <a:rPr lang="en-US" sz="1800" dirty="0" smtClean="0"/>
                  <a:t>)=</a:t>
                </a:r>
                <a14:m>
                  <m:oMath xmlns:m="http://schemas.openxmlformats.org/officeDocument/2006/math">
                    <m:r>
                      <a:rPr lang="en-US" sz="1800" b="0" i="0" dirty="0" smtClean="0">
                        <a:latin typeface="Cambria Math" panose="02040503050406030204" pitchFamily="18" charset="0"/>
                      </a:rPr>
                      <m:t> </m:t>
                    </m:r>
                    <m:f>
                      <m:fPr>
                        <m:ctrlPr>
                          <a:rPr lang="en-US" sz="1800" i="1" dirty="0" smtClean="0">
                            <a:latin typeface="Cambria Math" panose="02040503050406030204" pitchFamily="18" charset="0"/>
                          </a:rPr>
                        </m:ctrlPr>
                      </m:fPr>
                      <m:num>
                        <m:r>
                          <a:rPr lang="en-US" sz="1800" b="0" i="1" dirty="0" smtClean="0">
                            <a:latin typeface="Cambria Math" panose="02040503050406030204" pitchFamily="18" charset="0"/>
                          </a:rPr>
                          <m:t>𝑑</m:t>
                        </m:r>
                        <m:r>
                          <a:rPr lang="en-US" sz="1800" b="0" i="1" dirty="0" smtClean="0">
                            <a:latin typeface="Cambria Math" panose="02040503050406030204" pitchFamily="18" charset="0"/>
                          </a:rPr>
                          <m:t>−</m:t>
                        </m:r>
                        <m:r>
                          <a:rPr lang="en-US" sz="1800" b="0" i="1" dirty="0" smtClean="0">
                            <a:latin typeface="Cambria Math" panose="02040503050406030204" pitchFamily="18" charset="0"/>
                          </a:rPr>
                          <m:t>𝑐</m:t>
                        </m:r>
                      </m:num>
                      <m:den>
                        <m:r>
                          <a:rPr lang="en-US" sz="1800" b="0" i="1" dirty="0" smtClean="0">
                            <a:latin typeface="Cambria Math"/>
                          </a:rPr>
                          <m:t>𝐵</m:t>
                        </m:r>
                        <m:r>
                          <a:rPr lang="en-US" sz="1800" b="0" i="1" dirty="0" smtClean="0">
                            <a:latin typeface="Cambria Math" panose="02040503050406030204" pitchFamily="18" charset="0"/>
                          </a:rPr>
                          <m:t>−</m:t>
                        </m:r>
                        <m:r>
                          <a:rPr lang="en-US" sz="1800" b="0" i="1" dirty="0" smtClean="0">
                            <a:latin typeface="Cambria Math"/>
                          </a:rPr>
                          <m:t>𝐴</m:t>
                        </m:r>
                      </m:den>
                    </m:f>
                  </m:oMath>
                </a14:m>
                <a:r>
                  <a:rPr lang="en-US" sz="1800" dirty="0" smtClean="0"/>
                  <a:t> 	where both </a:t>
                </a:r>
                <a14:m>
                  <m:oMath xmlns:m="http://schemas.openxmlformats.org/officeDocument/2006/math">
                    <m:r>
                      <a:rPr lang="en-US" sz="1800" i="1" dirty="0" smtClean="0">
                        <a:latin typeface="Cambria Math" panose="02040503050406030204" pitchFamily="18" charset="0"/>
                      </a:rPr>
                      <m:t>𝑐</m:t>
                    </m:r>
                  </m:oMath>
                </a14:m>
                <a:r>
                  <a:rPr lang="en-US" sz="1800" dirty="0" smtClean="0"/>
                  <a:t> and </a:t>
                </a:r>
                <a14:m>
                  <m:oMath xmlns:m="http://schemas.openxmlformats.org/officeDocument/2006/math">
                    <m:r>
                      <a:rPr lang="en-US" sz="1800" i="1" dirty="0" smtClean="0">
                        <a:latin typeface="Cambria Math" panose="02040503050406030204" pitchFamily="18" charset="0"/>
                      </a:rPr>
                      <m:t>𝑑</m:t>
                    </m:r>
                  </m:oMath>
                </a14:m>
                <a:r>
                  <a:rPr lang="en-US" sz="1800" dirty="0" smtClean="0"/>
                  <a:t> are in the interval (A,B)</a:t>
                </a:r>
              </a:p>
              <a:p>
                <a:pPr marL="342900" indent="-342900">
                  <a:buFont typeface="+mj-lt"/>
                  <a:buAutoNum type="alphaLcParenR"/>
                </a:pPr>
                <a14:m>
                  <m:oMath xmlns:m="http://schemas.openxmlformats.org/officeDocument/2006/math">
                    <m:r>
                      <a:rPr lang="en-US" sz="1800" i="1" smtClean="0">
                        <a:latin typeface="Cambria Math" panose="02040503050406030204" pitchFamily="18" charset="0"/>
                        <a:ea typeface="Cambria Math" panose="02040503050406030204" pitchFamily="18" charset="0"/>
                      </a:rPr>
                      <m:t>𝜇</m:t>
                    </m:r>
                    <m:r>
                      <a:rPr lang="en-US" sz="1800" i="1" smtClean="0">
                        <a:latin typeface="Cambria Math" panose="02040503050406030204" pitchFamily="18" charset="0"/>
                        <a:ea typeface="Cambria Math" panose="02040503050406030204" pitchFamily="18" charset="0"/>
                      </a:rPr>
                      <m:t>=</m:t>
                    </m:r>
                    <m:f>
                      <m:fPr>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𝐵</m:t>
                        </m:r>
                      </m:num>
                      <m:den>
                        <m:r>
                          <a:rPr lang="en-US" sz="1800" b="0" i="1" smtClean="0">
                            <a:latin typeface="Cambria Math" panose="02040503050406030204" pitchFamily="18" charset="0"/>
                            <a:ea typeface="Cambria Math" panose="02040503050406030204" pitchFamily="18" charset="0"/>
                          </a:rPr>
                          <m:t>2</m:t>
                        </m:r>
                      </m:den>
                    </m:f>
                  </m:oMath>
                </a14:m>
                <a:endParaRPr lang="en-US" sz="1800" dirty="0" smtClean="0">
                  <a:ea typeface="Cambria Math" panose="02040503050406030204" pitchFamily="18" charset="0"/>
                </a:endParaRPr>
              </a:p>
              <a:p>
                <a:pPr marL="342900" indent="-342900">
                  <a:buFont typeface="+mj-lt"/>
                  <a:buAutoNum type="alphaLcParenR"/>
                </a:pPr>
                <a14:m>
                  <m:oMath xmlns:m="http://schemas.openxmlformats.org/officeDocument/2006/math">
                    <m:sSup>
                      <m:sSupPr>
                        <m:ctrlPr>
                          <a:rPr lang="en-US" sz="180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𝜎</m:t>
                        </m:r>
                      </m:e>
                      <m:sup>
                        <m:r>
                          <a:rPr lang="en-US" sz="1800" b="0" i="1" smtClean="0">
                            <a:latin typeface="Cambria Math" panose="02040503050406030204" pitchFamily="18" charset="0"/>
                            <a:ea typeface="Cambria Math" panose="02040503050406030204" pitchFamily="18" charset="0"/>
                          </a:rPr>
                          <m:t>2</m:t>
                        </m:r>
                      </m:sup>
                    </m:sSup>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p>
                          <m:sSupPr>
                            <m:ctrlPr>
                              <a:rPr lang="en-US" sz="1800" b="0" i="1" smtClean="0">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𝐵</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𝐴</m:t>
                            </m:r>
                            <m:r>
                              <a:rPr lang="en-US" sz="1800" i="1">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num>
                      <m:den>
                        <m:r>
                          <a:rPr lang="en-US" sz="1800" b="0" i="1" smtClean="0">
                            <a:latin typeface="Cambria Math" panose="02040503050406030204" pitchFamily="18" charset="0"/>
                            <a:ea typeface="Cambria Math" panose="02040503050406030204" pitchFamily="18" charset="0"/>
                          </a:rPr>
                          <m:t>12</m:t>
                        </m:r>
                      </m:den>
                    </m:f>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07"/>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33</a:t>
            </a:fld>
            <a:endParaRPr lang="en-IN" dirty="0">
              <a:solidFill>
                <a:srgbClr val="04617B">
                  <a:shade val="90000"/>
                </a:srgbClr>
              </a:solidFill>
            </a:endParaRPr>
          </a:p>
        </p:txBody>
      </p:sp>
      <p:sp>
        <p:nvSpPr>
          <p:cNvPr id="6" name="Title 1"/>
          <p:cNvSpPr>
            <a:spLocks noGrp="1"/>
          </p:cNvSpPr>
          <p:nvPr>
            <p:ph type="title"/>
          </p:nvPr>
        </p:nvSpPr>
        <p:spPr>
          <a:xfrm>
            <a:off x="186268" y="260648"/>
            <a:ext cx="9050866" cy="1143000"/>
          </a:xfrm>
        </p:spPr>
        <p:txBody>
          <a:bodyPr>
            <a:noAutofit/>
          </a:bodyPr>
          <a:lstStyle/>
          <a:p>
            <a:pPr algn="l"/>
            <a:r>
              <a:rPr lang="en-US" sz="4000" dirty="0" smtClean="0">
                <a:solidFill>
                  <a:srgbClr val="A50021"/>
                </a:solidFill>
                <a:latin typeface="Times New Roman" pitchFamily="18" charset="0"/>
                <a:cs typeface="Times New Roman" pitchFamily="18" charset="0"/>
              </a:rPr>
              <a:t>Continuous Uniform Distribution</a:t>
            </a:r>
            <a:endParaRPr lang="en-IN" sz="4000" dirty="0">
              <a:solidFill>
                <a:srgbClr val="A50021"/>
              </a:solidFill>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307215634"/>
              </p:ext>
            </p:extLst>
          </p:nvPr>
        </p:nvGraphicFramePr>
        <p:xfrm>
          <a:off x="2350559" y="1572981"/>
          <a:ext cx="3745441" cy="2796407"/>
        </p:xfrm>
        <a:graphic>
          <a:graphicData uri="http://schemas.openxmlformats.org/presentationml/2006/ole">
            <mc:AlternateContent xmlns:mc="http://schemas.openxmlformats.org/markup-compatibility/2006">
              <mc:Choice xmlns:v="urn:schemas-microsoft-com:vml" Requires="v">
                <p:oleObj spid="_x0000_s6225" name="Visio" r:id="rId4" imgW="5863993" imgH="4378248" progId="Visio.Drawing.11">
                  <p:embed/>
                </p:oleObj>
              </mc:Choice>
              <mc:Fallback>
                <p:oleObj name="Visio" r:id="rId4" imgW="5863993" imgH="4378248" progId="Visio.Drawing.11">
                  <p:embed/>
                  <p:pic>
                    <p:nvPicPr>
                      <p:cNvPr id="0" name=""/>
                      <p:cNvPicPr/>
                      <p:nvPr/>
                    </p:nvPicPr>
                    <p:blipFill>
                      <a:blip r:embed="rId5"/>
                      <a:stretch>
                        <a:fillRect/>
                      </a:stretch>
                    </p:blipFill>
                    <p:spPr>
                      <a:xfrm>
                        <a:off x="2350559" y="1572981"/>
                        <a:ext cx="3745441" cy="2796407"/>
                      </a:xfrm>
                      <a:prstGeom prst="rect">
                        <a:avLst/>
                      </a:prstGeom>
                    </p:spPr>
                  </p:pic>
                </p:oleObj>
              </mc:Fallback>
            </mc:AlternateContent>
          </a:graphicData>
        </a:graphic>
      </p:graphicFrame>
    </p:spTree>
    <p:extLst>
      <p:ext uri="{BB962C8B-B14F-4D97-AF65-F5344CB8AC3E}">
        <p14:creationId xmlns:p14="http://schemas.microsoft.com/office/powerpoint/2010/main" val="3636708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716858"/>
            <a:ext cx="8425339" cy="438912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most often used continuous probability distribution is the normal distribution; it is also known as </a:t>
            </a:r>
            <a:r>
              <a:rPr lang="en-US" sz="2000" b="1" dirty="0" smtClean="0">
                <a:solidFill>
                  <a:srgbClr val="0B5ED7"/>
                </a:solidFill>
                <a:latin typeface="Times New Roman" panose="02020603050405020304" pitchFamily="18" charset="0"/>
                <a:cs typeface="Times New Roman" panose="02020603050405020304" pitchFamily="18" charset="0"/>
              </a:rPr>
              <a:t>Gaussian</a:t>
            </a:r>
            <a:r>
              <a:rPr lang="en-US" sz="2000" dirty="0" smtClean="0">
                <a:solidFill>
                  <a:srgbClr val="0B5ED7"/>
                </a:solidFill>
                <a:latin typeface="Times New Roman" panose="02020603050405020304" pitchFamily="18" charset="0"/>
                <a:cs typeface="Times New Roman" panose="02020603050405020304" pitchFamily="18" charset="0"/>
              </a:rPr>
              <a:t> distribution</a:t>
            </a:r>
            <a:r>
              <a:rPr lang="en-US" sz="2000" dirty="0" smtClean="0">
                <a:latin typeface="Times New Roman" panose="02020603050405020304" pitchFamily="18" charset="0"/>
                <a:cs typeface="Times New Roman" panose="02020603050405020304" pitchFamily="18" charset="0"/>
              </a:rPr>
              <a:t>.</a:t>
            </a:r>
          </a:p>
          <a:p>
            <a:pPr algn="just"/>
            <a:endParaRPr lang="en-US" sz="8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Its graph called the normal curve is the bell-shaped curve.</a:t>
            </a:r>
          </a:p>
          <a:p>
            <a:pPr algn="just"/>
            <a:endParaRPr lang="en-US" sz="8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Such a curve approximately describes many phenomenon occur in nature, industry and research.</a:t>
            </a:r>
          </a:p>
          <a:p>
            <a:pPr algn="just"/>
            <a:endParaRPr lang="en-US" sz="8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Physical measurement in areas such as meteorological experiments, rainfall studies and measurement of manufacturing parts are often more than adequately explained with normal distribution.</a:t>
            </a:r>
          </a:p>
          <a:p>
            <a:pPr algn="just"/>
            <a:endParaRPr lang="en-US" sz="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continuous random variable </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having the bell-shaped distribution is called a normal random variable.</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34</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Normal Distribution</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889432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35</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16" name="Rectangle 15"/>
              <p:cNvSpPr/>
              <p:nvPr/>
            </p:nvSpPr>
            <p:spPr>
              <a:xfrm>
                <a:off x="883920" y="4533709"/>
                <a:ext cx="7734300" cy="1936024"/>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density of the normal variable </a:t>
                </a:r>
                <a14:m>
                  <m:oMath xmlns:m="http://schemas.openxmlformats.org/officeDocument/2006/math">
                    <m:r>
                      <a:rPr lang="en-US" b="0" i="1" smtClean="0">
                        <a:solidFill>
                          <a:prstClr val="black"/>
                        </a:solidFill>
                        <a:latin typeface="Cambria Math" panose="02040503050406030204" pitchFamily="18" charset="0"/>
                      </a:rPr>
                      <m:t>𝑥</m:t>
                    </m:r>
                  </m:oMath>
                </a14:m>
                <a:r>
                  <a:rPr lang="en-IN" dirty="0" smtClean="0">
                    <a:solidFill>
                      <a:srgbClr val="A5002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with mean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𝜇</m:t>
                    </m:r>
                  </m:oMath>
                </a14:m>
                <a:r>
                  <a:rPr lang="en-IN" dirty="0" smtClean="0">
                    <a:solidFill>
                      <a:schemeClr val="tx1"/>
                    </a:solidFill>
                    <a:latin typeface="Times New Roman" panose="02020603050405020304" pitchFamily="18" charset="0"/>
                    <a:cs typeface="Times New Roman" panose="02020603050405020304" pitchFamily="18" charset="0"/>
                  </a:rPr>
                  <a:t> and variance </a:t>
                </a:r>
                <a14:m>
                  <m:oMath xmlns:m="http://schemas.openxmlformats.org/officeDocument/2006/math">
                    <m:sSup>
                      <m:sSupPr>
                        <m:ctrlPr>
                          <a:rPr lang="en-IN" i="1" smtClean="0">
                            <a:solidFill>
                              <a:schemeClr val="tx1"/>
                            </a:solidFill>
                            <a:latin typeface="Cambria Math" panose="02040503050406030204" pitchFamily="18" charset="0"/>
                          </a:rPr>
                        </m:ctrlPr>
                      </m:sSupPr>
                      <m:e>
                        <m:r>
                          <a:rPr lang="en-IN"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rPr>
                          <m:t>2</m:t>
                        </m:r>
                      </m:sup>
                    </m:sSup>
                  </m:oMath>
                </a14:m>
                <a:r>
                  <a:rPr lang="en-IN" dirty="0" smtClean="0">
                    <a:solidFill>
                      <a:schemeClr val="tx1"/>
                    </a:solidFill>
                    <a:latin typeface="Times New Roman" panose="02020603050405020304" pitchFamily="18" charset="0"/>
                    <a:cs typeface="Times New Roman" panose="02020603050405020304" pitchFamily="18" charset="0"/>
                  </a:rPr>
                  <a:t> is </a:t>
                </a:r>
              </a:p>
              <a:p>
                <a:pPr algn="ct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ea typeface="Cambria Math" panose="02040503050406030204" pitchFamily="18" charset="0"/>
                          </a:rPr>
                          <m:t>𝜎</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𝜋</m:t>
                            </m:r>
                          </m:e>
                        </m:rad>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type m:val="skw"/>
                            <m:ctrlPr>
                              <a:rPr lang="en-US" b="0" i="1" smtClean="0">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𝜇</m:t>
                                </m:r>
                                <m:r>
                                  <a:rPr lang="en-US" i="1">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2</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rPr>
                                  <m:t>2</m:t>
                                </m:r>
                              </m:sup>
                            </m:sSup>
                          </m:den>
                        </m:f>
                      </m:sup>
                    </m:sSup>
                  </m:oMath>
                </a14:m>
                <a:r>
                  <a:rPr lang="en-IN"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b="0" i="0"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ea typeface="Cambria Math" panose="02040503050406030204" pitchFamily="18" charset="0"/>
                      </a:rPr>
                      <m:t>∞</m:t>
                    </m:r>
                    <m:r>
                      <a:rPr lang="en-US" b="0" i="1" dirty="0" smtClean="0">
                        <a:solidFill>
                          <a:schemeClr val="tx1"/>
                        </a:solidFill>
                        <a:latin typeface="Cambria Math" panose="02040503050406030204" pitchFamily="18" charset="0"/>
                      </a:rPr>
                      <m:t>&lt;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&lt;∞</m:t>
                    </m:r>
                  </m:oMath>
                </a14:m>
                <a:endParaRPr lang="en-IN" dirty="0" smtClean="0">
                  <a:solidFill>
                    <a:schemeClr val="tx1"/>
                  </a:solidFill>
                  <a:latin typeface="Times New Roman" panose="02020603050405020304" pitchFamily="18" charset="0"/>
                  <a:cs typeface="Times New Roman" panose="02020603050405020304" pitchFamily="18" charset="0"/>
                </a:endParaRPr>
              </a:p>
              <a:p>
                <a:pPr algn="ctr"/>
                <a:endParaRPr lang="en-IN" dirty="0" smtClean="0">
                  <a:solidFill>
                    <a:schemeClr val="tx1"/>
                  </a:solidFill>
                  <a:latin typeface="Times New Roman" panose="02020603050405020304" pitchFamily="18" charset="0"/>
                  <a:cs typeface="Times New Roman" panose="02020603050405020304" pitchFamily="18" charset="0"/>
                </a:endParaRPr>
              </a:p>
              <a:p>
                <a:pPr algn="ctr"/>
                <a:r>
                  <a:rPr lang="en-IN" dirty="0" smtClean="0">
                    <a:solidFill>
                      <a:schemeClr val="tx1"/>
                    </a:solidFill>
                    <a:latin typeface="Times New Roman" panose="02020603050405020304" pitchFamily="18" charset="0"/>
                    <a:cs typeface="Times New Roman" panose="02020603050405020304" pitchFamily="18" charset="0"/>
                  </a:rPr>
                  <a:t>where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𝜋</m:t>
                    </m:r>
                    <m:r>
                      <a:rPr lang="en-US" b="0" i="1" smtClean="0">
                        <a:solidFill>
                          <a:schemeClr val="tx1"/>
                        </a:solidFill>
                        <a:latin typeface="Cambria Math" panose="02040503050406030204" pitchFamily="18" charset="0"/>
                        <a:ea typeface="Cambria Math" panose="02040503050406030204" pitchFamily="18" charset="0"/>
                      </a:rPr>
                      <m:t>=3.14159…</m:t>
                    </m:r>
                  </m:oMath>
                </a14:m>
                <a:r>
                  <a:rPr lang="en-IN" dirty="0" smtClean="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r>
                      <a:rPr lang="en-US" b="0" i="1" dirty="0" smtClean="0">
                        <a:solidFill>
                          <a:schemeClr val="tx1"/>
                        </a:solidFill>
                        <a:latin typeface="Cambria Math" panose="02040503050406030204" pitchFamily="18" charset="0"/>
                      </a:rPr>
                      <m:t>𝑒</m:t>
                    </m:r>
                    <m:r>
                      <a:rPr lang="en-US" b="0" i="1" dirty="0" smtClean="0">
                        <a:solidFill>
                          <a:schemeClr val="tx1"/>
                        </a:solidFill>
                        <a:latin typeface="Cambria Math" panose="02040503050406030204" pitchFamily="18" charset="0"/>
                      </a:rPr>
                      <m:t>=2.71828</m:t>
                    </m:r>
                    <m:r>
                      <a:rPr lang="en-US" b="0" i="0" smtClean="0">
                        <a:solidFill>
                          <a:schemeClr val="tx1"/>
                        </a:solidFill>
                        <a:latin typeface="Cambria Math" panose="02040503050406030204" pitchFamily="18" charset="0"/>
                      </a:rPr>
                      <m:t>…..</m:t>
                    </m:r>
                  </m:oMath>
                </a14:m>
                <a:r>
                  <a:rPr lang="en-IN" dirty="0" smtClean="0">
                    <a:solidFill>
                      <a:schemeClr val="tx1"/>
                    </a:solidFill>
                    <a:latin typeface="Times New Roman" panose="02020603050405020304" pitchFamily="18" charset="0"/>
                    <a:cs typeface="Times New Roman" panose="02020603050405020304" pitchFamily="18" charset="0"/>
                  </a:rPr>
                  <a:t>, the </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Naperian</a:t>
                </a:r>
                <a:r>
                  <a:rPr lang="en-US" dirty="0" smtClean="0">
                    <a:solidFill>
                      <a:schemeClr val="tx1"/>
                    </a:solidFill>
                    <a:latin typeface="Times New Roman" panose="02020603050405020304" pitchFamily="18" charset="0"/>
                    <a:cs typeface="Times New Roman" panose="02020603050405020304" pitchFamily="18" charset="0"/>
                  </a:rPr>
                  <a:t> constant</a:t>
                </a:r>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883920" y="4533709"/>
                <a:ext cx="7734300" cy="1936024"/>
              </a:xfrm>
              <a:prstGeom prst="rect">
                <a:avLst/>
              </a:prstGeom>
              <a:blipFill rotWithShape="0">
                <a:blip r:embed="rId3"/>
                <a:stretch>
                  <a:fillRect b="-865"/>
                </a:stretch>
              </a:blipFill>
              <a:effectLst>
                <a:glow rad="63500">
                  <a:schemeClr val="accent2">
                    <a:satMod val="175000"/>
                    <a:alpha val="40000"/>
                  </a:schemeClr>
                </a:glow>
              </a:effectLst>
            </p:spPr>
            <p:txBody>
              <a:bodyPr/>
              <a:lstStyle/>
              <a:p>
                <a:r>
                  <a:rPr lang="en-US">
                    <a:noFill/>
                  </a:rPr>
                  <a:t> </a:t>
                </a:r>
              </a:p>
            </p:txBody>
          </p:sp>
        </mc:Fallback>
      </mc:AlternateContent>
      <p:sp>
        <p:nvSpPr>
          <p:cNvPr id="17" name="Rounded Rectangle 16"/>
          <p:cNvSpPr/>
          <p:nvPr/>
        </p:nvSpPr>
        <p:spPr>
          <a:xfrm>
            <a:off x="883920" y="4523548"/>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4.9: </a:t>
            </a:r>
            <a:r>
              <a:rPr lang="en-US" sz="2000" b="1" dirty="0" smtClean="0">
                <a:solidFill>
                  <a:prstClr val="black"/>
                </a:solidFill>
                <a:latin typeface="Times New Roman" pitchFamily="18" charset="0"/>
                <a:cs typeface="Times New Roman" pitchFamily="18" charset="0"/>
              </a:rPr>
              <a:t>Normal distribution</a:t>
            </a:r>
            <a:endParaRPr lang="en-IN" sz="2000" b="1" dirty="0">
              <a:solidFill>
                <a:prstClr val="black"/>
              </a:solidFill>
              <a:latin typeface="Times New Roman" pitchFamily="18" charset="0"/>
              <a:cs typeface="Times New Roman" pitchFamily="18" charset="0"/>
            </a:endParaRPr>
          </a:p>
        </p:txBody>
      </p:sp>
      <p:sp>
        <p:nvSpPr>
          <p:cNvPr id="9" name="Title 1"/>
          <p:cNvSpPr txBox="1">
            <a:spLocks/>
          </p:cNvSpPr>
          <p:nvPr/>
        </p:nvSpPr>
        <p:spPr>
          <a:xfrm>
            <a:off x="404948" y="260648"/>
            <a:ext cx="8425339" cy="87418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3" name="Content Placeholder 2"/>
              <p:cNvSpPr>
                <a:spLocks noGrp="1"/>
              </p:cNvSpPr>
              <p:nvPr>
                <p:ph idx="1"/>
              </p:nvPr>
            </p:nvSpPr>
            <p:spPr>
              <a:xfrm>
                <a:off x="530780" y="1529438"/>
                <a:ext cx="8440579" cy="2460171"/>
              </a:xfrm>
            </p:spPr>
            <p:txBody>
              <a:bodyPr>
                <a:normAutofit/>
              </a:bodyPr>
              <a:lstStyle/>
              <a:p>
                <a:pPr marL="285750" lvl="1" indent="-285750" algn="just">
                  <a:buClr>
                    <a:schemeClr val="accent3"/>
                  </a:buClr>
                  <a:buSzPct val="9500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mathematical equation for the probability distribution of the normal variable depends upon the two parameters </a:t>
                </a:r>
                <a14:m>
                  <m:oMath xmlns:m="http://schemas.openxmlformats.org/officeDocument/2006/math">
                    <m:r>
                      <a:rPr lang="en-IN" sz="1800" i="1">
                        <a:latin typeface="Cambria Math" panose="02040503050406030204" pitchFamily="18" charset="0"/>
                        <a:ea typeface="Cambria Math" panose="02040503050406030204" pitchFamily="18" charset="0"/>
                      </a:rPr>
                      <m:t>𝜇</m:t>
                    </m:r>
                  </m:oMath>
                </a14:m>
                <a:r>
                  <a:rPr lang="en-IN" sz="18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IN" sz="1800" i="1">
                        <a:latin typeface="Cambria Math" panose="02040503050406030204" pitchFamily="18" charset="0"/>
                        <a:ea typeface="Cambria Math" panose="02040503050406030204" pitchFamily="18" charset="0"/>
                      </a:rPr>
                      <m:t>𝜎</m:t>
                    </m:r>
                  </m:oMath>
                </a14:m>
                <a:r>
                  <a:rPr lang="en-IN" sz="1800" dirty="0" smtClean="0">
                    <a:latin typeface="Times New Roman" panose="02020603050405020304" pitchFamily="18" charset="0"/>
                    <a:cs typeface="Times New Roman" panose="02020603050405020304" pitchFamily="18" charset="0"/>
                  </a:rPr>
                  <a:t>, its mean and standard deviation.	</a:t>
                </a:r>
              </a:p>
              <a:p>
                <a:pPr marL="0" lvl="1" indent="0" algn="just">
                  <a:buClr>
                    <a:schemeClr val="accent3"/>
                  </a:buClr>
                  <a:buSzPct val="95000"/>
                  <a:buNone/>
                </a:pPr>
                <a:endParaRPr lang="en-US" sz="18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mc:Choice>
        <mc:Fallback xmlns="">
          <p:sp>
            <p:nvSpPr>
              <p:cNvPr id="13" name="Content Placeholder 2"/>
              <p:cNvSpPr>
                <a:spLocks noGrp="1" noRot="1" noChangeAspect="1" noMove="1" noResize="1" noEditPoints="1" noAdjustHandles="1" noChangeArrowheads="1" noChangeShapeType="1" noTextEdit="1"/>
              </p:cNvSpPr>
              <p:nvPr>
                <p:ph idx="1"/>
              </p:nvPr>
            </p:nvSpPr>
            <p:spPr>
              <a:xfrm>
                <a:off x="530780" y="1529438"/>
                <a:ext cx="8440579" cy="2460171"/>
              </a:xfrm>
              <a:blipFill rotWithShape="1">
                <a:blip r:embed="rId4"/>
                <a:stretch>
                  <a:fillRect l="-361" t="-1241" r="-578"/>
                </a:stretch>
              </a:blipFill>
            </p:spPr>
            <p:txBody>
              <a:bodyPr/>
              <a:lstStyle/>
              <a:p>
                <a:r>
                  <a:rPr lang="en-IN">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175565780"/>
              </p:ext>
            </p:extLst>
          </p:nvPr>
        </p:nvGraphicFramePr>
        <p:xfrm>
          <a:off x="2495233" y="2216751"/>
          <a:ext cx="4134168" cy="2295477"/>
        </p:xfrm>
        <a:graphic>
          <a:graphicData uri="http://schemas.openxmlformats.org/presentationml/2006/ole">
            <mc:AlternateContent xmlns:mc="http://schemas.openxmlformats.org/markup-compatibility/2006">
              <mc:Choice xmlns:v="urn:schemas-microsoft-com:vml" Requires="v">
                <p:oleObj spid="_x0000_s4179" name="Visio" r:id="rId5" imgW="7384766" imgH="4101538" progId="Visio.Drawing.11">
                  <p:embed/>
                </p:oleObj>
              </mc:Choice>
              <mc:Fallback>
                <p:oleObj name="Visio" r:id="rId5" imgW="7384766" imgH="4101538" progId="Visio.Drawing.11">
                  <p:embed/>
                  <p:pic>
                    <p:nvPicPr>
                      <p:cNvPr id="0" name=""/>
                      <p:cNvPicPr/>
                      <p:nvPr/>
                    </p:nvPicPr>
                    <p:blipFill>
                      <a:blip r:embed="rId6"/>
                      <a:stretch>
                        <a:fillRect/>
                      </a:stretch>
                    </p:blipFill>
                    <p:spPr>
                      <a:xfrm>
                        <a:off x="2495233" y="2216751"/>
                        <a:ext cx="4134168" cy="2295477"/>
                      </a:xfrm>
                      <a:prstGeom prst="rect">
                        <a:avLst/>
                      </a:prstGeom>
                    </p:spPr>
                  </p:pic>
                </p:oleObj>
              </mc:Fallback>
            </mc:AlternateContent>
          </a:graphicData>
        </a:graphic>
      </p:graphicFrame>
    </p:spTree>
    <p:extLst>
      <p:ext uri="{BB962C8B-B14F-4D97-AF65-F5344CB8AC3E}">
        <p14:creationId xmlns:p14="http://schemas.microsoft.com/office/powerpoint/2010/main" val="27443525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20707126"/>
              </p:ext>
            </p:extLst>
          </p:nvPr>
        </p:nvGraphicFramePr>
        <p:xfrm>
          <a:off x="2736156" y="3686458"/>
          <a:ext cx="3921158" cy="3381091"/>
        </p:xfrm>
        <a:graphic>
          <a:graphicData uri="http://schemas.openxmlformats.org/presentationml/2006/ole">
            <mc:AlternateContent xmlns:mc="http://schemas.openxmlformats.org/markup-compatibility/2006">
              <mc:Choice xmlns:v="urn:schemas-microsoft-com:vml" Requires="v">
                <p:oleObj spid="_x0000_s7401" name="Visio" r:id="rId3" imgW="5533375" imgH="5248162" progId="Visio.Drawing.11">
                  <p:embed/>
                </p:oleObj>
              </mc:Choice>
              <mc:Fallback>
                <p:oleObj name="Visio" r:id="rId3" imgW="5533375" imgH="5248162" progId="Visio.Drawing.11">
                  <p:embed/>
                  <p:pic>
                    <p:nvPicPr>
                      <p:cNvPr id="0" name=""/>
                      <p:cNvPicPr/>
                      <p:nvPr/>
                    </p:nvPicPr>
                    <p:blipFill>
                      <a:blip r:embed="rId4"/>
                      <a:stretch>
                        <a:fillRect/>
                      </a:stretch>
                    </p:blipFill>
                    <p:spPr>
                      <a:xfrm>
                        <a:off x="2736156" y="3686458"/>
                        <a:ext cx="3921158" cy="3381091"/>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36</a:t>
            </a:fld>
            <a:endParaRPr lang="en-IN" dirty="0">
              <a:solidFill>
                <a:srgbClr val="04617B">
                  <a:shade val="90000"/>
                </a:srgbClr>
              </a:solidFill>
            </a:endParaRPr>
          </a:p>
        </p:txBody>
      </p:sp>
      <p:sp>
        <p:nvSpPr>
          <p:cNvPr id="7" name="Title 1"/>
          <p:cNvSpPr txBox="1">
            <a:spLocks/>
          </p:cNvSpPr>
          <p:nvPr/>
        </p:nvSpPr>
        <p:spPr>
          <a:xfrm>
            <a:off x="404948" y="-158452"/>
            <a:ext cx="8425339" cy="11430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Normal Distribution</a:t>
            </a:r>
            <a:endParaRPr lang="en-IN" sz="4000" dirty="0">
              <a:solidFill>
                <a:srgbClr val="A50021"/>
              </a:solidFill>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584415286"/>
              </p:ext>
            </p:extLst>
          </p:nvPr>
        </p:nvGraphicFramePr>
        <p:xfrm>
          <a:off x="284699" y="468842"/>
          <a:ext cx="3763426" cy="3570125"/>
        </p:xfrm>
        <a:graphic>
          <a:graphicData uri="http://schemas.openxmlformats.org/presentationml/2006/ole">
            <mc:AlternateContent xmlns:mc="http://schemas.openxmlformats.org/markup-compatibility/2006">
              <mc:Choice xmlns:v="urn:schemas-microsoft-com:vml" Requires="v">
                <p:oleObj spid="_x0000_s7402" name="Visio" r:id="rId5" imgW="5533375" imgH="5248162" progId="Visio.Drawing.11">
                  <p:embed/>
                </p:oleObj>
              </mc:Choice>
              <mc:Fallback>
                <p:oleObj name="Visio" r:id="rId5" imgW="5533375" imgH="5248162" progId="Visio.Drawing.11">
                  <p:embed/>
                  <p:pic>
                    <p:nvPicPr>
                      <p:cNvPr id="0" name=""/>
                      <p:cNvPicPr/>
                      <p:nvPr/>
                    </p:nvPicPr>
                    <p:blipFill>
                      <a:blip r:embed="rId6"/>
                      <a:stretch>
                        <a:fillRect/>
                      </a:stretch>
                    </p:blipFill>
                    <p:spPr>
                      <a:xfrm>
                        <a:off x="284699" y="468842"/>
                        <a:ext cx="3763426" cy="35701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57589005"/>
              </p:ext>
            </p:extLst>
          </p:nvPr>
        </p:nvGraphicFramePr>
        <p:xfrm>
          <a:off x="4696735" y="378787"/>
          <a:ext cx="3818616" cy="3561074"/>
        </p:xfrm>
        <a:graphic>
          <a:graphicData uri="http://schemas.openxmlformats.org/presentationml/2006/ole">
            <mc:AlternateContent xmlns:mc="http://schemas.openxmlformats.org/markup-compatibility/2006">
              <mc:Choice xmlns:v="urn:schemas-microsoft-com:vml" Requires="v">
                <p:oleObj spid="_x0000_s7403" name="Visio" r:id="rId7" imgW="5533375" imgH="5126654" progId="Visio.Drawing.11">
                  <p:embed/>
                </p:oleObj>
              </mc:Choice>
              <mc:Fallback>
                <p:oleObj name="Visio" r:id="rId7" imgW="5533375" imgH="5126654" progId="Visio.Drawing.11">
                  <p:embed/>
                  <p:pic>
                    <p:nvPicPr>
                      <p:cNvPr id="0" name=""/>
                      <p:cNvPicPr/>
                      <p:nvPr/>
                    </p:nvPicPr>
                    <p:blipFill>
                      <a:blip r:embed="rId8"/>
                      <a:stretch>
                        <a:fillRect/>
                      </a:stretch>
                    </p:blipFill>
                    <p:spPr>
                      <a:xfrm>
                        <a:off x="4696735" y="378787"/>
                        <a:ext cx="3818616" cy="3561074"/>
                      </a:xfrm>
                      <a:prstGeom prst="rect">
                        <a:avLst/>
                      </a:prstGeom>
                    </p:spPr>
                  </p:pic>
                </p:oleObj>
              </mc:Fallback>
            </mc:AlternateContent>
          </a:graphicData>
        </a:graphic>
      </p:graphicFrame>
    </p:spTree>
    <p:extLst>
      <p:ext uri="{BB962C8B-B14F-4D97-AF65-F5344CB8AC3E}">
        <p14:creationId xmlns:p14="http://schemas.microsoft.com/office/powerpoint/2010/main" val="12895036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963995"/>
          </a:xfrm>
        </p:spPr>
        <p:txBody>
          <a:bodyPr>
            <a:normAutofit/>
          </a:bodyPr>
          <a:lstStyle/>
          <a:p>
            <a:pPr algn="l"/>
            <a:r>
              <a:rPr lang="en-US" sz="4000" dirty="0" smtClean="0">
                <a:solidFill>
                  <a:srgbClr val="A50021"/>
                </a:solidFill>
                <a:latin typeface="Times New Roman" pitchFamily="18" charset="0"/>
                <a:cs typeface="Times New Roman" pitchFamily="18" charset="0"/>
              </a:rPr>
              <a:t>Properties of 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566147"/>
                <a:ext cx="8425339" cy="4627710"/>
              </a:xfrm>
            </p:spPr>
            <p:txBody>
              <a:bodyPr>
                <a:normAutofit lnSpcReduction="10000"/>
              </a:bodyPr>
              <a:lstStyle/>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curve is symmetric about a vertical axis through the mean </a:t>
                </a:r>
                <a14:m>
                  <m:oMath xmlns:m="http://schemas.openxmlformats.org/officeDocument/2006/math">
                    <m:r>
                      <a:rPr lang="en-US" sz="19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190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19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random variable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𝑥</m:t>
                    </m:r>
                  </m:oMath>
                </a14:m>
                <a:r>
                  <a:rPr lang="en-US" sz="1900" dirty="0" smtClean="0">
                    <a:latin typeface="Times New Roman" panose="02020603050405020304" pitchFamily="18" charset="0"/>
                    <a:cs typeface="Times New Roman" panose="02020603050405020304" pitchFamily="18" charset="0"/>
                  </a:rPr>
                  <a:t> can take any value from </a:t>
                </a:r>
                <a14:m>
                  <m:oMath xmlns:m="http://schemas.openxmlformats.org/officeDocument/2006/math">
                    <m:r>
                      <a:rPr lang="en-US" sz="19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9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900" b="0" i="1" dirty="0" smtClean="0">
                        <a:latin typeface="Cambria Math" panose="02040503050406030204" pitchFamily="18" charset="0"/>
                        <a:ea typeface="Cambria Math" panose="02040503050406030204" pitchFamily="18" charset="0"/>
                        <a:cs typeface="Times New Roman" panose="02020603050405020304" pitchFamily="18" charset="0"/>
                      </a:rPr>
                      <m:t> </m:t>
                    </m:r>
                    <m:r>
                      <a:rPr lang="en-US" sz="1900" b="0" i="1" dirty="0" smtClean="0">
                        <a:latin typeface="Cambria Math" panose="02040503050406030204" pitchFamily="18" charset="0"/>
                        <a:ea typeface="Cambria Math" panose="02040503050406030204" pitchFamily="18" charset="0"/>
                        <a:cs typeface="Times New Roman" panose="02020603050405020304" pitchFamily="18" charset="0"/>
                      </a:rPr>
                      <m:t>𝑡𝑜</m:t>
                    </m:r>
                    <m:r>
                      <a:rPr lang="en-US" sz="19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19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most frequently used descriptive parameter s define the curve itself.</a:t>
                </a:r>
              </a:p>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mode, which is the point on the horizontal axis where the curve is a maximum occurs at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𝑥</m:t>
                    </m:r>
                    <m:r>
                      <a:rPr lang="en-US" sz="1900" b="0" i="1" smtClean="0">
                        <a:latin typeface="Cambria Math" panose="02040503050406030204" pitchFamily="18" charset="0"/>
                        <a:cs typeface="Times New Roman" panose="02020603050405020304" pitchFamily="18" charset="0"/>
                      </a:rPr>
                      <m:t>=</m:t>
                    </m:r>
                    <m:r>
                      <a:rPr lang="en-US" sz="1900" b="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1900" dirty="0" smtClean="0">
                    <a:latin typeface="Times New Roman" panose="02020603050405020304" pitchFamily="18" charset="0"/>
                    <a:cs typeface="Times New Roman" panose="02020603050405020304" pitchFamily="18" charset="0"/>
                  </a:rPr>
                  <a:t>.</a:t>
                </a:r>
              </a:p>
              <a:p>
                <a:pPr marL="274320" lvl="1" indent="-274320" algn="just">
                  <a:buClr>
                    <a:schemeClr val="accent3"/>
                  </a:buClr>
                  <a:buSzPct val="95000"/>
                </a:pPr>
                <a:r>
                  <a:rPr lang="en-US" sz="1900" dirty="0" smtClean="0">
                    <a:latin typeface="Times New Roman" panose="02020603050405020304" pitchFamily="18" charset="0"/>
                    <a:cs typeface="Times New Roman" panose="02020603050405020304" pitchFamily="18" charset="0"/>
                  </a:rPr>
                  <a:t>The total area under the curve and above the horizontal axis is equal to </a:t>
                </a:r>
                <a14:m>
                  <m:oMath xmlns:m="http://schemas.openxmlformats.org/officeDocument/2006/math">
                    <m:r>
                      <a:rPr lang="en-US" sz="1900" i="1" dirty="0" smtClean="0">
                        <a:latin typeface="Cambria Math" panose="02040503050406030204" pitchFamily="18" charset="0"/>
                        <a:cs typeface="Times New Roman" panose="02020603050405020304" pitchFamily="18" charset="0"/>
                      </a:rPr>
                      <m:t>1</m:t>
                    </m:r>
                  </m:oMath>
                </a14:m>
                <a:r>
                  <a:rPr lang="en-US" sz="2000" dirty="0" smtClean="0">
                    <a:latin typeface="Times New Roman" panose="02020603050405020304" pitchFamily="18" charset="0"/>
                    <a:cs typeface="Times New Roman" panose="02020603050405020304" pitchFamily="18" charset="0"/>
                  </a:rPr>
                  <a:t>.</a:t>
                </a:r>
              </a:p>
              <a:p>
                <a:pPr marL="274320" lvl="2" indent="0" algn="just">
                  <a:buClr>
                    <a:schemeClr val="accent3"/>
                  </a:buClr>
                  <a:buSzPct val="95000"/>
                  <a:buNone/>
                </a:pPr>
                <a:r>
                  <a:rPr lang="en-US" sz="1700" dirty="0" smtClean="0">
                    <a:latin typeface="Times New Roman" panose="02020603050405020304" pitchFamily="18" charset="0"/>
                    <a:cs typeface="Times New Roman" panose="02020603050405020304" pitchFamily="18" charset="0"/>
                  </a:rPr>
                  <a:t> </a:t>
                </a:r>
                <a14:m>
                  <m:oMath xmlns:m="http://schemas.openxmlformats.org/officeDocument/2006/math">
                    <m:nary>
                      <m:naryPr>
                        <m:limLoc m:val="undOv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sup>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𝑑𝑥</m:t>
                        </m:r>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7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𝜎</m:t>
                            </m:r>
                            <m:rad>
                              <m:radPr>
                                <m:degHide m:val="on"/>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1700" dirty="0">
                                <a:latin typeface="Times New Roman" panose="02020603050405020304" pitchFamily="18" charset="0"/>
                                <a:cs typeface="Times New Roman" panose="02020603050405020304" pitchFamily="18" charset="0"/>
                              </a:rPr>
                              <m:t> </m:t>
                            </m:r>
                          </m:den>
                        </m:f>
                        <m:nary>
                          <m:naryPr>
                            <m:limLoc m:val="undOv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1700" i="1">
                                <a:latin typeface="Cambria Math" panose="02040503050406030204" pitchFamily="18" charset="0"/>
                                <a:ea typeface="Cambria Math" panose="02040503050406030204" pitchFamily="18" charset="0"/>
                                <a:cs typeface="Times New Roman" panose="02020603050405020304" pitchFamily="18" charset="0"/>
                              </a:rPr>
                              <m:t>−</m:t>
                            </m:r>
                            <m:r>
                              <a:rPr lang="en-US" sz="1700" i="1">
                                <a:latin typeface="Cambria Math" panose="02040503050406030204" pitchFamily="18" charset="0"/>
                                <a:ea typeface="Cambria Math" panose="02040503050406030204" pitchFamily="18" charset="0"/>
                                <a:cs typeface="Times New Roman" panose="02020603050405020304" pitchFamily="18" charset="0"/>
                              </a:rPr>
                              <m:t>∞</m:t>
                            </m:r>
                          </m:sub>
                          <m:sup>
                            <m:r>
                              <m:rPr>
                                <m:brk m:alnAt="24"/>
                              </m:rPr>
                              <a:rPr lang="en-US" sz="1700"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7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700" b="0" i="1" smtClean="0">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lang="en-US" sz="17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700" i="1">
                                        <a:latin typeface="Cambria Math" panose="02040503050406030204" pitchFamily="18" charset="0"/>
                                        <a:ea typeface="Cambria Math" panose="02040503050406030204" pitchFamily="18" charset="0"/>
                                        <a:cs typeface="Times New Roman" panose="02020603050405020304" pitchFamily="18" charset="0"/>
                                      </a:rPr>
                                      <m:t>(</m:t>
                                    </m:r>
                                    <m:r>
                                      <a:rPr lang="en-US" sz="1700" i="1">
                                        <a:latin typeface="Cambria Math" panose="02040503050406030204" pitchFamily="18" charset="0"/>
                                        <a:ea typeface="Cambria Math" panose="02040503050406030204" pitchFamily="18" charset="0"/>
                                        <a:cs typeface="Times New Roman" panose="02020603050405020304" pitchFamily="18" charset="0"/>
                                      </a:rPr>
                                      <m:t>𝑥</m:t>
                                    </m:r>
                                    <m:r>
                                      <a:rPr lang="en-US" sz="1700" i="1">
                                        <a:latin typeface="Cambria Math" panose="02040503050406030204" pitchFamily="18" charset="0"/>
                                        <a:ea typeface="Cambria Math" panose="02040503050406030204" pitchFamily="18" charset="0"/>
                                        <a:cs typeface="Times New Roman" panose="02020603050405020304" pitchFamily="18" charset="0"/>
                                      </a:rPr>
                                      <m:t>−</m:t>
                                    </m:r>
                                    <m:r>
                                      <a:rPr lang="en-US" sz="1700" i="1">
                                        <a:latin typeface="Cambria Math" panose="02040503050406030204" pitchFamily="18" charset="0"/>
                                        <a:ea typeface="Cambria Math" panose="02040503050406030204" pitchFamily="18" charset="0"/>
                                        <a:cs typeface="Times New Roman" panose="02020603050405020304" pitchFamily="18" charset="0"/>
                                      </a:rPr>
                                      <m:t>𝜇</m:t>
                                    </m:r>
                                    <m:r>
                                      <a:rPr lang="en-US" sz="1700" i="1">
                                        <a:latin typeface="Cambria Math" panose="02040503050406030204" pitchFamily="18" charset="0"/>
                                        <a:ea typeface="Cambria Math" panose="02040503050406030204" pitchFamily="18" charset="0"/>
                                        <a:cs typeface="Times New Roman" panose="02020603050405020304" pitchFamily="18" charset="0"/>
                                      </a:rPr>
                                      <m:t>)</m:t>
                                    </m:r>
                                  </m:e>
                                  <m: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17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e>
                    </m:nary>
                    <m:r>
                      <a:rPr lang="en-US" sz="17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sz="1700" dirty="0" smtClean="0">
                    <a:solidFill>
                      <a:srgbClr val="002060"/>
                    </a:solidFill>
                    <a:latin typeface="Times New Roman" pitchFamily="18" charset="0"/>
                    <a:cs typeface="Times New Roman" pitchFamily="18" charset="0"/>
                  </a:rPr>
                  <a:t> </a:t>
                </a:r>
                <a:endParaRPr lang="en-US" sz="1700"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14:m>
                  <m:oMath xmlns:m="http://schemas.openxmlformats.org/officeDocument/2006/math">
                    <m:r>
                      <a:rPr lang="en-US" sz="20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m:t>
                        </m:r>
                      </m:sub>
                      <m:sup>
                        <m:r>
                          <a:rPr lang="en-US" sz="2000" i="1">
                            <a:latin typeface="Cambria Math" panose="02040503050406030204" pitchFamily="18" charset="0"/>
                            <a:ea typeface="Cambria Math" panose="02040503050406030204" pitchFamily="18" charset="0"/>
                            <a:cs typeface="Times New Roman" panose="02020603050405020304" pitchFamily="18" charset="0"/>
                          </a:rPr>
                          <m:t>∞</m:t>
                        </m:r>
                      </m:sup>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d>
                        <m:r>
                          <a:rPr lang="en-US" sz="2000" i="1">
                            <a:latin typeface="Cambria Math" panose="02040503050406030204" pitchFamily="18" charset="0"/>
                            <a:ea typeface="Cambria Math" panose="02040503050406030204" pitchFamily="18" charset="0"/>
                            <a:cs typeface="Times New Roman" panose="02020603050405020304" pitchFamily="18" charset="0"/>
                          </a:rPr>
                          <m:t>𝑑𝑥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m:t>
                            </m:r>
                          </m:sub>
                          <m:sup>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sup>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e>
                    </m:nary>
                  </m:oMath>
                </a14:m>
                <a:r>
                  <a:rPr lang="en-US" sz="2000" dirty="0" smtClean="0">
                    <a:latin typeface="Times New Roman" panose="02020603050405020304" pitchFamily="18" charset="0"/>
                    <a:cs typeface="Times New Roman" panose="02020603050405020304" pitchFamily="18" charset="0"/>
                  </a:rPr>
                  <a:t> </a:t>
                </a:r>
              </a:p>
              <a:p>
                <a:pPr marL="274320" lvl="1" indent="-274320" algn="just">
                  <a:buClr>
                    <a:schemeClr val="accent3"/>
                  </a:buClr>
                  <a:buSzPct val="95000"/>
                </a:pPr>
                <a14:m>
                  <m:oMath xmlns:m="http://schemas.openxmlformats.org/officeDocument/2006/math">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
                          <a:rPr lang="en-US" sz="2000" i="1">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m:t>
                        </m:r>
                      </m:sub>
                      <m:sup>
                        <m:r>
                          <m:rPr>
                            <m:brk m:alnAt="24"/>
                          </m:rPr>
                          <a:rPr lang="en-US" sz="2000"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r>
                          <a:rPr lang="en-US" sz="20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den>
                            </m:f>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type m:val="skw"/>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num>
                              <m:den>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2000" i="1">
                                <a:latin typeface="Cambria Math" panose="02040503050406030204" pitchFamily="18" charset="0"/>
                                <a:ea typeface="Cambria Math" panose="02040503050406030204" pitchFamily="18" charset="0"/>
                                <a:cs typeface="Times New Roman" panose="02020603050405020304" pitchFamily="18" charset="0"/>
                              </a:rPr>
                              <m:t>]</m:t>
                            </m:r>
                          </m:sup>
                        </m:sSup>
                        <m:r>
                          <a:rPr lang="en-US" sz="2000" i="1">
                            <a:latin typeface="Cambria Math" panose="02040503050406030204" pitchFamily="18" charset="0"/>
                            <a:ea typeface="Cambria Math" panose="02040503050406030204" pitchFamily="18" charset="0"/>
                            <a:cs typeface="Times New Roman" panose="02020603050405020304" pitchFamily="18" charset="0"/>
                          </a:rPr>
                          <m:t>𝑑𝑥</m:t>
                        </m:r>
                      </m:e>
                    </m:nary>
                  </m:oMath>
                </a14:m>
                <a:endParaRPr lang="en-US" sz="2000" dirty="0">
                  <a:ea typeface="Cambria Math" panose="02040503050406030204" pitchFamily="18" charset="0"/>
                  <a:cs typeface="Times New Roman" panose="02020603050405020304" pitchFamily="18" charset="0"/>
                </a:endParaRPr>
              </a:p>
              <a:p>
                <a:pPr marL="274320" lvl="1" indent="-274320" algn="just">
                  <a:buClr>
                    <a:schemeClr val="accent3"/>
                  </a:buClr>
                  <a:buSzPct val="95000"/>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𝑃</m:t>
                    </m:r>
                    <m:d>
                      <m:dPr>
                        <m:ctrlPr>
                          <a:rPr lang="en-US" sz="2000" b="0" i="1" smtClean="0">
                            <a:latin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&lt;</m:t>
                        </m:r>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&lt;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
                          <a:rPr lang="en-US" sz="2000" i="1">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sub>
                      <m:sup>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2000" i="1">
                            <a:latin typeface="Cambria Math" panose="02040503050406030204" pitchFamily="18" charset="0"/>
                            <a:ea typeface="Cambria Math" panose="02040503050406030204" pitchFamily="18" charset="0"/>
                            <a:cs typeface="Times New Roman" panose="02020603050405020304" pitchFamily="18" charset="0"/>
                          </a:rPr>
                          <m:t>𝑑𝑥</m:t>
                        </m:r>
                      </m:e>
                    </m:nary>
                  </m:oMath>
                </a14:m>
                <a:endParaRPr lang="en-US" sz="2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1900" dirty="0" smtClean="0">
                    <a:latin typeface="Times New Roman" panose="02020603050405020304" pitchFamily="18" charset="0"/>
                    <a:cs typeface="Times New Roman" panose="02020603050405020304" pitchFamily="18" charset="0"/>
                  </a:rPr>
                  <a:t>    denotes the probability of </a:t>
                </a:r>
                <a:r>
                  <a:rPr lang="en-US" sz="1900" i="1" dirty="0" smtClean="0">
                    <a:latin typeface="Times New Roman" panose="02020603050405020304" pitchFamily="18" charset="0"/>
                    <a:cs typeface="Times New Roman" panose="02020603050405020304" pitchFamily="18" charset="0"/>
                  </a:rPr>
                  <a:t>x</a:t>
                </a:r>
                <a:r>
                  <a:rPr lang="en-US" sz="1900" dirty="0" smtClean="0">
                    <a:latin typeface="Times New Roman" panose="02020603050405020304" pitchFamily="18" charset="0"/>
                    <a:cs typeface="Times New Roman" panose="02020603050405020304" pitchFamily="18" charset="0"/>
                  </a:rPr>
                  <a:t> in the interval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19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1900" dirty="0" smtClean="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566147"/>
                <a:ext cx="8425339" cy="4627710"/>
              </a:xfrm>
              <a:blipFill rotWithShape="1">
                <a:blip r:embed="rId3"/>
                <a:stretch>
                  <a:fillRect l="-434" t="-1318" r="-65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r>
              <a:rPr lang="en-US" dirty="0"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37</a:t>
            </a:fld>
            <a:endParaRPr lang="en-IN" dirty="0">
              <a:solidFill>
                <a:srgbClr val="04617B">
                  <a:shade val="90000"/>
                </a:srgb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016781611"/>
              </p:ext>
            </p:extLst>
          </p:nvPr>
        </p:nvGraphicFramePr>
        <p:xfrm>
          <a:off x="5687787" y="3445933"/>
          <a:ext cx="3591680" cy="2578590"/>
        </p:xfrm>
        <a:graphic>
          <a:graphicData uri="http://schemas.openxmlformats.org/presentationml/2006/ole">
            <mc:AlternateContent xmlns:mc="http://schemas.openxmlformats.org/markup-compatibility/2006">
              <mc:Choice xmlns:v="urn:schemas-microsoft-com:vml" Requires="v">
                <p:oleObj spid="_x0000_s5202" name="Visio" r:id="rId4" imgW="6274108" imgH="3822390" progId="Visio.Drawing.11">
                  <p:embed/>
                </p:oleObj>
              </mc:Choice>
              <mc:Fallback>
                <p:oleObj name="Visio" r:id="rId4" imgW="6274108" imgH="3822390" progId="Visio.Drawing.11">
                  <p:embed/>
                  <p:pic>
                    <p:nvPicPr>
                      <p:cNvPr id="0" name=""/>
                      <p:cNvPicPr/>
                      <p:nvPr/>
                    </p:nvPicPr>
                    <p:blipFill>
                      <a:blip r:embed="rId5"/>
                      <a:stretch>
                        <a:fillRect/>
                      </a:stretch>
                    </p:blipFill>
                    <p:spPr>
                      <a:xfrm>
                        <a:off x="5687787" y="3445933"/>
                        <a:ext cx="3591680" cy="2578590"/>
                      </a:xfrm>
                      <a:prstGeom prst="rect">
                        <a:avLst/>
                      </a:prstGeom>
                    </p:spPr>
                  </p:pic>
                </p:oleObj>
              </mc:Fallback>
            </mc:AlternateContent>
          </a:graphicData>
        </a:graphic>
      </p:graphicFrame>
    </p:spTree>
    <p:extLst>
      <p:ext uri="{BB962C8B-B14F-4D97-AF65-F5344CB8AC3E}">
        <p14:creationId xmlns:p14="http://schemas.microsoft.com/office/powerpoint/2010/main" val="27876455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685441"/>
                <a:ext cx="8425339" cy="4670915"/>
              </a:xfrm>
            </p:spPr>
            <p:txBody>
              <a:bodyPr>
                <a:normAutofit fontScale="92500" lnSpcReduction="20000"/>
              </a:bodyPr>
              <a:lstStyle/>
              <a:p>
                <a:r>
                  <a:rPr lang="en-US" sz="1900" dirty="0" smtClean="0">
                    <a:latin typeface="Times New Roman" panose="02020603050405020304" pitchFamily="18" charset="0"/>
                    <a:cs typeface="Times New Roman" panose="02020603050405020304" pitchFamily="18" charset="0"/>
                  </a:rPr>
                  <a:t>The normal distribution has computational complexity to calculate </a:t>
                </a:r>
                <a14:m>
                  <m:oMath xmlns:m="http://schemas.openxmlformats.org/officeDocument/2006/math">
                    <m:r>
                      <a:rPr lang="en-US" sz="1900" i="1">
                        <a:latin typeface="Cambria Math" panose="02040503050406030204" pitchFamily="18" charset="0"/>
                        <a:cs typeface="Times New Roman" panose="02020603050405020304" pitchFamily="18" charset="0"/>
                      </a:rPr>
                      <m:t>𝑃</m:t>
                    </m:r>
                    <m:d>
                      <m:dPr>
                        <m:ctrlPr>
                          <a:rPr lang="en-US" sz="1900" i="1">
                            <a:latin typeface="Cambria Math" panose="02040503050406030204" pitchFamily="18" charset="0"/>
                            <a:cs typeface="Times New Roman" panose="02020603050405020304" pitchFamily="18" charset="0"/>
                          </a:rPr>
                        </m:ctrlPr>
                      </m:dPr>
                      <m:e>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1900" i="1">
                            <a:latin typeface="Cambria Math" panose="02040503050406030204" pitchFamily="18" charset="0"/>
                            <a:cs typeface="Times New Roman" panose="02020603050405020304" pitchFamily="18" charset="0"/>
                          </a:rPr>
                          <m:t>&lt;</m:t>
                        </m:r>
                        <m:r>
                          <a:rPr lang="en-US" sz="1900" i="1">
                            <a:latin typeface="Cambria Math" panose="02040503050406030204" pitchFamily="18" charset="0"/>
                            <a:cs typeface="Times New Roman" panose="02020603050405020304" pitchFamily="18" charset="0"/>
                          </a:rPr>
                          <m:t>𝑥</m:t>
                        </m:r>
                        <m:r>
                          <a:rPr lang="en-US" sz="1900" i="1">
                            <a:latin typeface="Cambria Math" panose="02040503050406030204" pitchFamily="18" charset="0"/>
                            <a:cs typeface="Times New Roman" panose="02020603050405020304" pitchFamily="18" charset="0"/>
                          </a:rPr>
                          <m:t>&lt;</m:t>
                        </m:r>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i="1">
                                <a:latin typeface="Cambria Math" panose="02040503050406030204" pitchFamily="18" charset="0"/>
                                <a:ea typeface="Cambria Math" panose="02040503050406030204" pitchFamily="18" charset="0"/>
                                <a:cs typeface="Times New Roman" panose="02020603050405020304" pitchFamily="18" charset="0"/>
                              </a:rPr>
                              <m:t>2</m:t>
                            </m:r>
                          </m:sub>
                        </m:sSub>
                      </m:e>
                    </m:d>
                  </m:oMath>
                </a14:m>
                <a:r>
                  <a:rPr lang="en-US" sz="1900" dirty="0" smtClean="0">
                    <a:latin typeface="Times New Roman" panose="02020603050405020304" pitchFamily="18" charset="0"/>
                    <a:cs typeface="Times New Roman" panose="02020603050405020304" pitchFamily="18" charset="0"/>
                  </a:rPr>
                  <a:t>  for any two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i="1">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19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9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9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19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sz="1900" b="0" i="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900" dirty="0" smtClean="0">
                    <a:latin typeface="Times New Roman" panose="02020603050405020304" pitchFamily="18" charset="0"/>
                    <a:cs typeface="Times New Roman" panose="02020603050405020304" pitchFamily="18" charset="0"/>
                  </a:rPr>
                  <a:t> and given </a:t>
                </a:r>
                <a14:m>
                  <m:oMath xmlns:m="http://schemas.openxmlformats.org/officeDocument/2006/math">
                    <m:r>
                      <a:rPr lang="en-US" sz="190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19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sz="190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1900" dirty="0" smtClean="0">
                    <a:latin typeface="Times New Roman" panose="02020603050405020304" pitchFamily="18" charset="0"/>
                    <a:cs typeface="Times New Roman" panose="02020603050405020304" pitchFamily="18" charset="0"/>
                  </a:rPr>
                  <a:t> </a:t>
                </a:r>
              </a:p>
              <a:p>
                <a:endParaRPr lang="en-US" sz="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To avoid this difficulty, the concept of </a:t>
                </a:r>
                <a14:m>
                  <m:oMath xmlns:m="http://schemas.openxmlformats.org/officeDocument/2006/math">
                    <m:r>
                      <a:rPr lang="en-US" sz="1900" b="0" i="1" smtClean="0">
                        <a:latin typeface="Cambria Math" panose="02040503050406030204" pitchFamily="18" charset="0"/>
                        <a:cs typeface="Times New Roman" panose="02020603050405020304" pitchFamily="18" charset="0"/>
                      </a:rPr>
                      <m:t>𝑧</m:t>
                    </m:r>
                  </m:oMath>
                </a14:m>
                <a:r>
                  <a:rPr lang="en-US" sz="1900" dirty="0" smtClean="0">
                    <a:latin typeface="Times New Roman" panose="02020603050405020304" pitchFamily="18" charset="0"/>
                    <a:cs typeface="Times New Roman" panose="02020603050405020304" pitchFamily="18" charset="0"/>
                  </a:rPr>
                  <a:t>-transformation is followed.</a:t>
                </a:r>
              </a:p>
              <a:p>
                <a:pPr marL="0" indent="0">
                  <a:buNone/>
                </a:pPr>
                <a:endParaRPr lang="en-US" sz="19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X: Normal distribution with mean </a:t>
                </a:r>
                <a14:m>
                  <m:oMath xmlns:m="http://schemas.openxmlformats.org/officeDocument/2006/math">
                    <m:r>
                      <a:rPr lang="en-US" sz="190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1900" dirty="0" smtClean="0">
                    <a:latin typeface="Times New Roman" panose="02020603050405020304" pitchFamily="18" charset="0"/>
                    <a:cs typeface="Times New Roman" panose="02020603050405020304" pitchFamily="18" charset="0"/>
                  </a:rPr>
                  <a:t> and variance </a:t>
                </a:r>
                <a14:m>
                  <m:oMath xmlns:m="http://schemas.openxmlformats.org/officeDocument/2006/math">
                    <m:sSup>
                      <m:sSupPr>
                        <m:ctrlPr>
                          <a:rPr lang="en-US" sz="1900" i="1" smtClean="0">
                            <a:latin typeface="Cambria Math" panose="02040503050406030204" pitchFamily="18" charset="0"/>
                            <a:cs typeface="Times New Roman" panose="02020603050405020304" pitchFamily="18" charset="0"/>
                          </a:rPr>
                        </m:ctrlPr>
                      </m:sSupPr>
                      <m:e>
                        <m:r>
                          <a:rPr lang="en-US" sz="190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US" sz="1900" b="0" i="1" smtClean="0">
                            <a:latin typeface="Cambria Math" panose="02040503050406030204" pitchFamily="18" charset="0"/>
                            <a:cs typeface="Times New Roman" panose="02020603050405020304" pitchFamily="18" charset="0"/>
                          </a:rPr>
                          <m:t>2</m:t>
                        </m:r>
                      </m:sup>
                    </m:sSup>
                  </m:oMath>
                </a14:m>
                <a:r>
                  <a:rPr lang="en-US" sz="1900" dirty="0" smtClean="0">
                    <a:latin typeface="Times New Roman" panose="02020603050405020304" pitchFamily="18" charset="0"/>
                    <a:cs typeface="Times New Roman" panose="02020603050405020304" pitchFamily="18" charset="0"/>
                  </a:rPr>
                  <a:t>.</a:t>
                </a:r>
              </a:p>
              <a:p>
                <a:endParaRPr lang="en-US" sz="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Z: Standard normal </a:t>
                </a:r>
                <a:r>
                  <a:rPr lang="en-US" sz="1900" dirty="0">
                    <a:latin typeface="Times New Roman" panose="02020603050405020304" pitchFamily="18" charset="0"/>
                    <a:cs typeface="Times New Roman" panose="02020603050405020304" pitchFamily="18" charset="0"/>
                  </a:rPr>
                  <a:t>distribution with mean </a:t>
                </a:r>
                <a14:m>
                  <m:oMath xmlns:m="http://schemas.openxmlformats.org/officeDocument/2006/math">
                    <m:r>
                      <a:rPr lang="en-US" sz="1900" i="1">
                        <a:latin typeface="Cambria Math" panose="02040503050406030204" pitchFamily="18" charset="0"/>
                        <a:ea typeface="Cambria Math" panose="02040503050406030204" pitchFamily="18" charset="0"/>
                        <a:cs typeface="Times New Roman" panose="02020603050405020304" pitchFamily="18" charset="0"/>
                      </a:rPr>
                      <m:t>𝜇</m:t>
                    </m:r>
                    <m:r>
                      <a:rPr lang="en-US" sz="1900"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US" sz="1900" dirty="0">
                    <a:latin typeface="Times New Roman" panose="02020603050405020304" pitchFamily="18" charset="0"/>
                    <a:cs typeface="Times New Roman" panose="02020603050405020304" pitchFamily="18" charset="0"/>
                  </a:rPr>
                  <a:t> and variance </a:t>
                </a:r>
                <a14:m>
                  <m:oMath xmlns:m="http://schemas.openxmlformats.org/officeDocument/2006/math">
                    <m:sSup>
                      <m:sSupPr>
                        <m:ctrlPr>
                          <a:rPr lang="en-US" sz="1900" i="1">
                            <a:latin typeface="Cambria Math" panose="02040503050406030204" pitchFamily="18" charset="0"/>
                            <a:cs typeface="Times New Roman" panose="02020603050405020304" pitchFamily="18" charset="0"/>
                          </a:rPr>
                        </m:ctrlPr>
                      </m:sSupPr>
                      <m:e>
                        <m:r>
                          <a:rPr lang="en-US" sz="19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1900" i="1">
                            <a:latin typeface="Cambria Math" panose="02040503050406030204" pitchFamily="18" charset="0"/>
                            <a:cs typeface="Times New Roman" panose="02020603050405020304" pitchFamily="18" charset="0"/>
                          </a:rPr>
                          <m:t>2</m:t>
                        </m:r>
                      </m:sup>
                    </m:sSup>
                  </m:oMath>
                </a14:m>
                <a:r>
                  <a:rPr lang="en-US" sz="1900" dirty="0" smtClean="0">
                    <a:latin typeface="Times New Roman" panose="02020603050405020304" pitchFamily="18" charset="0"/>
                    <a:cs typeface="Times New Roman" panose="02020603050405020304" pitchFamily="18" charset="0"/>
                  </a:rPr>
                  <a:t> = 1.</a:t>
                </a:r>
              </a:p>
              <a:p>
                <a:endParaRPr lang="en-US" sz="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Therefore, if </a:t>
                </a:r>
                <a:r>
                  <a:rPr lang="en-US" sz="1900" i="1" dirty="0" smtClean="0">
                    <a:latin typeface="Times New Roman" panose="02020603050405020304" pitchFamily="18" charset="0"/>
                    <a:cs typeface="Times New Roman" panose="02020603050405020304" pitchFamily="18" charset="0"/>
                  </a:rPr>
                  <a:t>f(x)</a:t>
                </a:r>
                <a:r>
                  <a:rPr lang="en-US" sz="1900" dirty="0" smtClean="0">
                    <a:latin typeface="Times New Roman" panose="02020603050405020304" pitchFamily="18" charset="0"/>
                    <a:cs typeface="Times New Roman" panose="02020603050405020304" pitchFamily="18" charset="0"/>
                  </a:rPr>
                  <a:t> assumes a value, then the corresponding value of </a:t>
                </a:r>
                <a14:m>
                  <m:oMath xmlns:m="http://schemas.openxmlformats.org/officeDocument/2006/math">
                    <m:r>
                      <a:rPr lang="en-US" sz="1900" b="0" i="1" dirty="0" smtClean="0">
                        <a:latin typeface="Cambria Math" panose="02040503050406030204" pitchFamily="18" charset="0"/>
                        <a:cs typeface="Times New Roman" panose="02020603050405020304" pitchFamily="18" charset="0"/>
                      </a:rPr>
                      <m:t>𝑓</m:t>
                    </m:r>
                    <m:r>
                      <a:rPr lang="en-US" sz="1900" b="0" i="1" dirty="0" smtClean="0">
                        <a:latin typeface="Cambria Math" panose="02040503050406030204" pitchFamily="18" charset="0"/>
                        <a:cs typeface="Times New Roman" panose="02020603050405020304" pitchFamily="18" charset="0"/>
                      </a:rPr>
                      <m:t>(</m:t>
                    </m:r>
                    <m:r>
                      <a:rPr lang="en-US" sz="1900" b="0" i="1" dirty="0" smtClean="0">
                        <a:latin typeface="Cambria Math" panose="02040503050406030204" pitchFamily="18" charset="0"/>
                        <a:cs typeface="Times New Roman" panose="02020603050405020304" pitchFamily="18" charset="0"/>
                      </a:rPr>
                      <m:t>𝑧</m:t>
                    </m:r>
                    <m:r>
                      <a:rPr lang="en-US" sz="1900" b="0" i="1" dirty="0" smtClean="0">
                        <a:latin typeface="Cambria Math" panose="02040503050406030204" pitchFamily="18" charset="0"/>
                        <a:cs typeface="Times New Roman" panose="02020603050405020304" pitchFamily="18" charset="0"/>
                      </a:rPr>
                      <m:t>) </m:t>
                    </m:r>
                  </m:oMath>
                </a14:m>
                <a:r>
                  <a:rPr lang="en-US" sz="1900" dirty="0" smtClean="0">
                    <a:latin typeface="Times New Roman" panose="02020603050405020304" pitchFamily="18" charset="0"/>
                    <a:cs typeface="Times New Roman" panose="02020603050405020304" pitchFamily="18" charset="0"/>
                  </a:rPr>
                  <a:t>is given by </a:t>
                </a:r>
                <a14:m>
                  <m:oMath xmlns:m="http://schemas.openxmlformats.org/officeDocument/2006/math">
                    <m:r>
                      <a:rPr lang="en-US" sz="1900" b="0" i="1" smtClean="0">
                        <a:latin typeface="Cambria Math" panose="02040503050406030204" pitchFamily="18" charset="0"/>
                        <a:cs typeface="Times New Roman" panose="02020603050405020304" pitchFamily="18" charset="0"/>
                      </a:rPr>
                      <m:t> </m:t>
                    </m:r>
                  </m:oMath>
                </a14:m>
                <a:endParaRPr lang="en-US" sz="1900" b="0" i="1" dirty="0" smtClean="0">
                  <a:latin typeface="Cambria Math" panose="02040503050406030204" pitchFamily="18" charset="0"/>
                  <a:cs typeface="Times New Roman" panose="02020603050405020304" pitchFamily="18" charset="0"/>
                </a:endParaRPr>
              </a:p>
              <a:p>
                <a:pPr marL="0" indent="0">
                  <a:buNone/>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cs typeface="Times New Roman" panose="02020603050405020304" pitchFamily="18" charset="0"/>
                  </a:rPr>
                  <a:t> </a:t>
                </a:r>
                <a:r>
                  <a:rPr lang="en-US" sz="2000" dirty="0" smtClean="0">
                    <a:cs typeface="Times New Roman" panose="02020603050405020304" pitchFamily="18" charset="0"/>
                  </a:rPr>
                  <a:t>:</a:t>
                </a:r>
                <a:r>
                  <a:rPr lang="en-US" sz="2000" i="1" dirty="0">
                    <a:latin typeface="Cambria Math" panose="02040503050406030204" pitchFamily="18" charset="0"/>
                    <a:cs typeface="Times New Roman" panose="02020603050405020304" pitchFamily="18" charset="0"/>
                  </a:rPr>
                  <a:t> </a:t>
                </a:r>
                <a:r>
                  <a:rPr lang="en-US" sz="2000" i="1" dirty="0" smtClean="0">
                    <a:latin typeface="Cambria Math" panose="020405030504060302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𝑃</m:t>
                    </m:r>
                    <m:d>
                      <m:dPr>
                        <m:ctrlPr>
                          <a:rPr lang="en-US" sz="2000" i="1">
                            <a:latin typeface="Cambria Math" panose="02040503050406030204" pitchFamily="18" charset="0"/>
                            <a:cs typeface="Times New Roman" panose="02020603050405020304" pitchFamily="18" charset="0"/>
                          </a:rPr>
                        </m:ctrlPr>
                      </m:dPr>
                      <m:e>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latin typeface="Cambria Math" panose="02040503050406030204" pitchFamily="18" charset="0"/>
                            <a:cs typeface="Times New Roman" panose="02020603050405020304" pitchFamily="18" charset="0"/>
                          </a:rPr>
                          <m:t>&lt;</m:t>
                        </m:r>
                        <m:r>
                          <a:rPr lang="en-US" sz="2000" i="1">
                            <a:latin typeface="Cambria Math" panose="02040503050406030204" pitchFamily="18" charset="0"/>
                            <a:cs typeface="Times New Roman" panose="02020603050405020304" pitchFamily="18" charset="0"/>
                          </a:rPr>
                          <m:t>𝑥</m:t>
                        </m:r>
                        <m:r>
                          <a:rPr lang="en-US" sz="2000" i="1">
                            <a:latin typeface="Cambria Math" panose="02040503050406030204" pitchFamily="18" charset="0"/>
                            <a:cs typeface="Times New Roman" panose="02020603050405020304" pitchFamily="18" charset="0"/>
                          </a:rPr>
                          <m:t>&lt;</m:t>
                        </m:r>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
                          <a:rPr lang="en-US" sz="2000" i="1">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sub>
                      <m:sup>
                        <m:sSub>
                          <m:sSub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den>
                            </m:f>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𝑥</m:t>
                                </m:r>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Times New Roman" panose="02020603050405020304" pitchFamily="18" charset="0"/>
                                  </a:rPr>
                                  <m:t>𝜇</m:t>
                                </m:r>
                                <m:r>
                                  <a:rPr lang="en-US" sz="2000" i="1">
                                    <a:latin typeface="Cambria Math" panose="02040503050406030204" pitchFamily="18" charset="0"/>
                                    <a:ea typeface="Cambria Math" panose="02040503050406030204" pitchFamily="18" charset="0"/>
                                    <a:cs typeface="Times New Roman" panose="02020603050405020304" pitchFamily="18" charset="0"/>
                                  </a:rPr>
                                  <m:t>)</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2000" i="1">
                            <a:latin typeface="Cambria Math" panose="02040503050406030204" pitchFamily="18" charset="0"/>
                            <a:ea typeface="Cambria Math" panose="02040503050406030204" pitchFamily="18" charset="0"/>
                            <a:cs typeface="Times New Roman" panose="02020603050405020304" pitchFamily="18" charset="0"/>
                          </a:rPr>
                          <m:t>𝑑𝑥</m:t>
                        </m:r>
                      </m:e>
                    </m:nary>
                  </m:oMath>
                </a14:m>
                <a:endParaRPr lang="en-US" sz="2000" dirty="0" smtClean="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𝜎</m:t>
                        </m:r>
                        <m:rad>
                          <m:radPr>
                            <m:degHide m:val="on"/>
                            <m:ctrlPr>
                              <a:rPr lang="en-US"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ea typeface="Cambria Math" panose="02040503050406030204" pitchFamily="18" charset="0"/>
                                <a:cs typeface="Times New Roman" panose="02020603050405020304" pitchFamily="18" charset="0"/>
                              </a:rPr>
                              <m:t>2</m:t>
                            </m:r>
                            <m:r>
                              <a:rPr lang="en-US" sz="2000" i="1">
                                <a:latin typeface="Cambria Math" panose="02040503050406030204" pitchFamily="18" charset="0"/>
                                <a:ea typeface="Cambria Math" panose="02040503050406030204" pitchFamily="18" charset="0"/>
                                <a:cs typeface="Times New Roman" panose="02020603050405020304" pitchFamily="18" charset="0"/>
                              </a:rPr>
                              <m:t>𝜋</m:t>
                            </m:r>
                          </m:e>
                        </m:rad>
                        <m:r>
                          <m:rPr>
                            <m:nor/>
                          </m:rPr>
                          <a:rPr lang="en-US" sz="2000" dirty="0">
                            <a:latin typeface="Times New Roman" panose="02020603050405020304" pitchFamily="18" charset="0"/>
                            <a:cs typeface="Times New Roman" panose="02020603050405020304" pitchFamily="18" charset="0"/>
                          </a:rPr>
                          <m:t> </m:t>
                        </m:r>
                      </m:den>
                    </m:f>
                    <m:nary>
                      <m:naryPr>
                        <m:limLoc m:val="undOvr"/>
                        <m:ctrlPr>
                          <a:rPr lang="en-US" sz="2000" i="1">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e>
                          <m:sub>
                            <m:r>
                              <a:rPr lang="en-US" sz="2000" i="1">
                                <a:latin typeface="Cambria Math" panose="02040503050406030204" pitchFamily="18" charset="0"/>
                                <a:ea typeface="Cambria Math" panose="02040503050406030204" pitchFamily="18" charset="0"/>
                                <a:cs typeface="Times New Roman" panose="02020603050405020304" pitchFamily="18" charset="0"/>
                              </a:rPr>
                              <m:t>1</m:t>
                            </m:r>
                          </m:sub>
                        </m:sSub>
                      </m:sub>
                      <m:sup>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e>
                          <m:sub>
                            <m:r>
                              <a:rPr lang="en-US" sz="2000" i="1">
                                <a:latin typeface="Cambria Math" panose="02040503050406030204" pitchFamily="18" charset="0"/>
                                <a:ea typeface="Cambria Math" panose="02040503050406030204" pitchFamily="18" charset="0"/>
                                <a:cs typeface="Times New Roman" panose="02020603050405020304" pitchFamily="18" charset="0"/>
                              </a:rPr>
                              <m:t>2</m:t>
                            </m:r>
                          </m:sub>
                        </m:sSub>
                      </m:sup>
                      <m:e>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e>
                              <m:sup>
                                <m:r>
                                  <a:rPr lang="en-US" sz="2000" i="1">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sz="2000" i="1">
                            <a:latin typeface="Cambria Math" panose="02040503050406030204" pitchFamily="18" charset="0"/>
                            <a:ea typeface="Cambria Math" panose="02040503050406030204" pitchFamily="18" charset="0"/>
                            <a:cs typeface="Times New Roman" panose="02020603050405020304" pitchFamily="18" charset="0"/>
                          </a:rPr>
                          <m:t>𝑑</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e>
                    </m:nary>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sz="2000" b="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en-US" sz="900" b="0" i="1" dirty="0" smtClean="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r>
                  <a:rPr lang="en-US" sz="2000" b="0" dirty="0" smtClean="0">
                    <a:ea typeface="Cambria Math" panose="02040503050406030204" pitchFamily="18" charset="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sz="2000" b="0" i="1" smtClean="0">
                        <a:latin typeface="Cambria Math"/>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sz="2000" i="1">
                        <a:latin typeface="Cambria Math" panose="02040503050406030204" pitchFamily="18" charset="0"/>
                        <a:ea typeface="Cambria Math" panose="02040503050406030204" pitchFamily="18" charset="0"/>
                        <a:cs typeface="Times New Roman" panose="02020603050405020304" pitchFamily="18" charset="0"/>
                      </a:rPr>
                      <m:t>𝜎</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smtClean="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685441"/>
                <a:ext cx="8425339" cy="4670915"/>
              </a:xfrm>
              <a:blipFill rotWithShape="0">
                <a:blip r:embed="rId2"/>
                <a:stretch>
                  <a:fillRect l="-362" t="-1825"/>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38</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Standard 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750373792"/>
                  </p:ext>
                </p:extLst>
              </p:nvPr>
            </p:nvGraphicFramePr>
            <p:xfrm>
              <a:off x="1420919" y="2861775"/>
              <a:ext cx="6240992" cy="458470"/>
            </p:xfrm>
            <a:graphic>
              <a:graphicData uri="http://schemas.openxmlformats.org/drawingml/2006/table">
                <a:tbl>
                  <a:tblPr firstRow="1" bandRow="1">
                    <a:tableStyleId>{5940675A-B579-460E-94D1-54222C63F5DA}</a:tableStyleId>
                  </a:tblPr>
                  <a:tblGrid>
                    <a:gridCol w="6240992"/>
                  </a:tblGrid>
                  <a:tr h="370840">
                    <a:tc>
                      <a:txBody>
                        <a:bodyPr/>
                        <a:lstStyle/>
                        <a:p>
                          <a:pPr algn="ctr">
                            <a:tabLst>
                              <a:tab pos="5083175" algn="l"/>
                            </a:tabLst>
                          </a:pPr>
                          <a14:m>
                            <m:oMath xmlns:m="http://schemas.openxmlformats.org/officeDocument/2006/math">
                              <m:r>
                                <m:rPr>
                                  <m:sty m:val="p"/>
                                </m:rPr>
                                <a:rPr lang="en-US" b="0" i="0" smtClean="0">
                                  <a:latin typeface="Cambria Math"/>
                                </a:rPr>
                                <m:t>z</m:t>
                              </m:r>
                              <m:r>
                                <a:rPr lang="en-US" smtClean="0">
                                  <a:latin typeface="Cambria Math" panose="02040503050406030204" pitchFamily="18" charset="0"/>
                                </a:rPr>
                                <m:t>=</m:t>
                              </m:r>
                              <m:f>
                                <m:fPr>
                                  <m:ctrlPr>
                                    <a:rPr lang="en-US" i="1" smtClean="0">
                                      <a:latin typeface="Cambria Math" panose="02040503050406030204" pitchFamily="18" charset="0"/>
                                    </a:rPr>
                                  </m:ctrlPr>
                                </m:fPr>
                                <m:num>
                                  <m:r>
                                    <a:rPr lang="en-US" smtClean="0">
                                      <a:latin typeface="Cambria Math" panose="02040503050406030204" pitchFamily="18" charset="0"/>
                                    </a:rPr>
                                    <m:t>𝑥</m:t>
                                  </m:r>
                                  <m:r>
                                    <a:rPr lang="en-US" smtClean="0">
                                      <a:latin typeface="Cambria Math" panose="02040503050406030204" pitchFamily="18" charset="0"/>
                                    </a:rPr>
                                    <m:t>−</m:t>
                                  </m:r>
                                  <m:r>
                                    <a:rPr lang="en-US" smtClean="0">
                                      <a:latin typeface="Cambria Math" panose="02040503050406030204" pitchFamily="18" charset="0"/>
                                    </a:rPr>
                                    <m:t>𝜇</m:t>
                                  </m:r>
                                </m:num>
                                <m:den>
                                  <m:r>
                                    <a:rPr lang="en-US" smtClean="0">
                                      <a:latin typeface="Cambria Math" panose="02040503050406030204" pitchFamily="18" charset="0"/>
                                    </a:rPr>
                                    <m:t>𝜎</m:t>
                                  </m:r>
                                </m:den>
                              </m:f>
                            </m:oMath>
                          </a14:m>
                          <a:r>
                            <a:rPr lang="en-US" dirty="0" smtClean="0"/>
                            <a:t>          [Z-transformation]</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750373792"/>
                  </p:ext>
                </p:extLst>
              </p:nvPr>
            </p:nvGraphicFramePr>
            <p:xfrm>
              <a:off x="1420919" y="2861775"/>
              <a:ext cx="6240992" cy="458470"/>
            </p:xfrm>
            <a:graphic>
              <a:graphicData uri="http://schemas.openxmlformats.org/drawingml/2006/table">
                <a:tbl>
                  <a:tblPr firstRow="1" bandRow="1">
                    <a:tableStyleId>{5940675A-B579-460E-94D1-54222C63F5DA}</a:tableStyleId>
                  </a:tblPr>
                  <a:tblGrid>
                    <a:gridCol w="6240992"/>
                  </a:tblGrid>
                  <a:tr h="45847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b="-7895"/>
                          </a:stretch>
                        </a:blipFill>
                      </a:tcPr>
                    </a:tc>
                  </a:tr>
                </a:tbl>
              </a:graphicData>
            </a:graphic>
          </p:graphicFrame>
        </mc:Fallback>
      </mc:AlternateContent>
    </p:spTree>
    <p:extLst>
      <p:ext uri="{BB962C8B-B14F-4D97-AF65-F5344CB8AC3E}">
        <p14:creationId xmlns:p14="http://schemas.microsoft.com/office/powerpoint/2010/main" val="2878493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39</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Standard 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83920" y="1672646"/>
                <a:ext cx="7734300" cy="125561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smtClean="0">
                  <a:solidFill>
                    <a:schemeClr val="tx1"/>
                  </a:solidFill>
                  <a:latin typeface="Times New Roman" panose="02020603050405020304" pitchFamily="18" charset="0"/>
                  <a:cs typeface="Times New Roman" panose="02020603050405020304" pitchFamily="18" charset="0"/>
                </a:endParaRPr>
              </a:p>
              <a:p>
                <a:pPr algn="just"/>
                <a:r>
                  <a:rPr lang="en-IN" dirty="0" smtClean="0">
                    <a:solidFill>
                      <a:schemeClr val="tx1"/>
                    </a:solidFill>
                    <a:latin typeface="Times New Roman" panose="02020603050405020304" pitchFamily="18" charset="0"/>
                    <a:cs typeface="Times New Roman" panose="02020603050405020304" pitchFamily="18" charset="0"/>
                  </a:rPr>
                  <a:t>The distribution of a normal random variable with mean </a:t>
                </a:r>
                <a14:m>
                  <m:oMath xmlns:m="http://schemas.openxmlformats.org/officeDocument/2006/math">
                    <m:r>
                      <a:rPr lang="en-IN" i="1" dirty="0" smtClean="0">
                        <a:solidFill>
                          <a:schemeClr val="tx1"/>
                        </a:solidFill>
                        <a:latin typeface="Cambria Math" panose="02040503050406030204" pitchFamily="18" charset="0"/>
                        <a:cs typeface="Times New Roman" panose="02020603050405020304" pitchFamily="18" charset="0"/>
                      </a:rPr>
                      <m:t>0</m:t>
                    </m:r>
                  </m:oMath>
                </a14:m>
                <a:r>
                  <a:rPr lang="en-IN" dirty="0" smtClean="0">
                    <a:solidFill>
                      <a:schemeClr val="tx1"/>
                    </a:solidFill>
                    <a:latin typeface="Times New Roman" panose="02020603050405020304" pitchFamily="18" charset="0"/>
                    <a:cs typeface="Times New Roman" panose="02020603050405020304" pitchFamily="18" charset="0"/>
                  </a:rPr>
                  <a:t> and variance </a:t>
                </a:r>
                <a14:m>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1</m:t>
                    </m:r>
                  </m:oMath>
                </a14:m>
                <a:r>
                  <a:rPr lang="en-IN" dirty="0" smtClean="0">
                    <a:solidFill>
                      <a:schemeClr val="tx1"/>
                    </a:solidFill>
                    <a:latin typeface="Times New Roman" panose="02020603050405020304" pitchFamily="18" charset="0"/>
                    <a:cs typeface="Times New Roman" panose="02020603050405020304" pitchFamily="18" charset="0"/>
                  </a:rPr>
                  <a:t> is called a standard normal distribution. </a:t>
                </a:r>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83920" y="1672646"/>
                <a:ext cx="7734300" cy="1255613"/>
              </a:xfrm>
              <a:prstGeom prst="rect">
                <a:avLst/>
              </a:prstGeom>
              <a:blipFill rotWithShape="0">
                <a:blip r:embed="rId3"/>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883920" y="1551756"/>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4.10: </a:t>
            </a:r>
            <a:r>
              <a:rPr lang="en-US" sz="2000" b="1" dirty="0" smtClean="0">
                <a:solidFill>
                  <a:prstClr val="black"/>
                </a:solidFill>
                <a:latin typeface="Times New Roman" pitchFamily="18" charset="0"/>
                <a:cs typeface="Times New Roman" pitchFamily="18" charset="0"/>
              </a:rPr>
              <a:t>Standard normal </a:t>
            </a:r>
            <a:r>
              <a:rPr lang="en-US" sz="2000" b="1" dirty="0">
                <a:solidFill>
                  <a:prstClr val="black"/>
                </a:solidFill>
                <a:latin typeface="Times New Roman" pitchFamily="18" charset="0"/>
                <a:cs typeface="Times New Roman" pitchFamily="18" charset="0"/>
              </a:rPr>
              <a:t>d</a:t>
            </a:r>
            <a:r>
              <a:rPr lang="en-US" sz="2000" b="1" dirty="0" smtClean="0">
                <a:solidFill>
                  <a:prstClr val="black"/>
                </a:solidFill>
                <a:latin typeface="Times New Roman" pitchFamily="18" charset="0"/>
                <a:cs typeface="Times New Roman" pitchFamily="18" charset="0"/>
              </a:rPr>
              <a:t>istribution</a:t>
            </a:r>
            <a:endParaRPr lang="en-IN" sz="2000" b="1" dirty="0">
              <a:solidFill>
                <a:prstClr val="black"/>
              </a:solidFill>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106804162"/>
              </p:ext>
            </p:extLst>
          </p:nvPr>
        </p:nvGraphicFramePr>
        <p:xfrm>
          <a:off x="1020763" y="3167290"/>
          <a:ext cx="7299325" cy="3070225"/>
        </p:xfrm>
        <a:graphic>
          <a:graphicData uri="http://schemas.openxmlformats.org/presentationml/2006/ole">
            <mc:AlternateContent xmlns:mc="http://schemas.openxmlformats.org/markup-compatibility/2006">
              <mc:Choice xmlns:v="urn:schemas-microsoft-com:vml" Requires="v">
                <p:oleObj spid="_x0000_s8270" name="Visio" r:id="rId4" imgW="7292779" imgH="3073140" progId="Visio.Drawing.11">
                  <p:embed/>
                </p:oleObj>
              </mc:Choice>
              <mc:Fallback>
                <p:oleObj name="Visio" r:id="rId4" imgW="7292779" imgH="3073140" progId="Visio.Drawing.11">
                  <p:embed/>
                  <p:pic>
                    <p:nvPicPr>
                      <p:cNvPr id="0" name=""/>
                      <p:cNvPicPr/>
                      <p:nvPr/>
                    </p:nvPicPr>
                    <p:blipFill>
                      <a:blip r:embed="rId5"/>
                      <a:stretch>
                        <a:fillRect/>
                      </a:stretch>
                    </p:blipFill>
                    <p:spPr>
                      <a:xfrm>
                        <a:off x="1020763" y="3167290"/>
                        <a:ext cx="7299325" cy="3070225"/>
                      </a:xfrm>
                      <a:prstGeom prst="rect">
                        <a:avLst/>
                      </a:prstGeom>
                    </p:spPr>
                  </p:pic>
                </p:oleObj>
              </mc:Fallback>
            </mc:AlternateContent>
          </a:graphicData>
        </a:graphic>
      </p:graphicFrame>
    </p:spTree>
    <p:extLst>
      <p:ext uri="{BB962C8B-B14F-4D97-AF65-F5344CB8AC3E}">
        <p14:creationId xmlns:p14="http://schemas.microsoft.com/office/powerpoint/2010/main" val="160879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85442"/>
            <a:ext cx="8425339" cy="4389120"/>
          </a:xfrm>
        </p:spPr>
        <p:txBody>
          <a:bodyPr>
            <a:normAutofit/>
          </a:bodyPr>
          <a:lstStyle/>
          <a:p>
            <a:pPr algn="just">
              <a:buFont typeface="Arial" pitchFamily="34" charset="0"/>
              <a:buChar char="•"/>
            </a:pPr>
            <a:r>
              <a:rPr lang="en-US" sz="2000" dirty="0">
                <a:latin typeface="Times New Roman" panose="02020603050405020304" pitchFamily="18" charset="0"/>
                <a:cs typeface="Times New Roman" panose="02020603050405020304" pitchFamily="18" charset="0"/>
              </a:rPr>
              <a:t>Continuous p</a:t>
            </a:r>
            <a:r>
              <a:rPr lang="en-US" sz="2000" dirty="0" smtClean="0">
                <a:latin typeface="Times New Roman" panose="02020603050405020304" pitchFamily="18" charset="0"/>
                <a:cs typeface="Times New Roman" panose="02020603050405020304" pitchFamily="18" charset="0"/>
              </a:rPr>
              <a:t>robability </a:t>
            </a:r>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istribution</a:t>
            </a:r>
          </a:p>
          <a:p>
            <a:pPr algn="just">
              <a:buFont typeface="Arial" pitchFamily="34" charset="0"/>
              <a:buChar char="•"/>
            </a:pPr>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Continuous u</a:t>
            </a:r>
            <a:r>
              <a:rPr lang="en-US" sz="1800" dirty="0" smtClean="0">
                <a:latin typeface="Times New Roman" panose="02020603050405020304" pitchFamily="18" charset="0"/>
                <a:cs typeface="Times New Roman" panose="02020603050405020304" pitchFamily="18" charset="0"/>
              </a:rPr>
              <a:t>niform </a:t>
            </a:r>
            <a:r>
              <a:rPr lang="en-US" sz="1800" dirty="0">
                <a:latin typeface="Times New Roman" panose="02020603050405020304" pitchFamily="18" charset="0"/>
                <a:cs typeface="Times New Roman" panose="02020603050405020304" pitchFamily="18" charset="0"/>
              </a:rPr>
              <a:t>p</a:t>
            </a:r>
            <a:r>
              <a:rPr lang="en-US" sz="1800" dirty="0" smtClean="0">
                <a:latin typeface="Times New Roman" panose="02020603050405020304" pitchFamily="18" charset="0"/>
                <a:cs typeface="Times New Roman" panose="02020603050405020304" pitchFamily="18" charset="0"/>
              </a:rPr>
              <a:t>robability </a:t>
            </a: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Normal 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Standard n</a:t>
            </a:r>
            <a:r>
              <a:rPr lang="en-US" sz="1800" dirty="0" smtClean="0">
                <a:latin typeface="Times New Roman" panose="02020603050405020304" pitchFamily="18" charset="0"/>
                <a:cs typeface="Times New Roman" panose="02020603050405020304" pitchFamily="18" charset="0"/>
              </a:rPr>
              <a:t>ormal </a:t>
            </a:r>
            <a:r>
              <a:rPr lang="en-US" sz="1800" dirty="0">
                <a:latin typeface="Times New Roman" panose="02020603050405020304" pitchFamily="18" charset="0"/>
                <a:cs typeface="Times New Roman" panose="02020603050405020304" pitchFamily="18" charset="0"/>
              </a:rPr>
              <a:t>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Chi-squared distribution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Gamma 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Exponential 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Lognormal d</a:t>
            </a:r>
            <a:r>
              <a:rPr lang="en-US" sz="1800" dirty="0" smtClean="0">
                <a:latin typeface="Times New Roman" panose="02020603050405020304" pitchFamily="18" charset="0"/>
                <a:cs typeface="Times New Roman" panose="02020603050405020304" pitchFamily="18" charset="0"/>
              </a:rPr>
              <a:t>istribution</a:t>
            </a:r>
          </a:p>
          <a:p>
            <a:pPr lvl="1"/>
            <a:endParaRPr lang="en-US" sz="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Weibull</a:t>
            </a:r>
            <a:r>
              <a:rPr lang="en-US" sz="1800" dirty="0" smtClean="0">
                <a:latin typeface="Times New Roman" panose="02020603050405020304" pitchFamily="18" charset="0"/>
                <a:cs typeface="Times New Roman" panose="02020603050405020304" pitchFamily="18" charset="0"/>
              </a:rPr>
              <a:t> distribution</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
        <p:nvSpPr>
          <p:cNvPr id="7" name="Title 1"/>
          <p:cNvSpPr>
            <a:spLocks noGrp="1"/>
          </p:cNvSpPr>
          <p:nvPr>
            <p:ph type="title"/>
          </p:nvPr>
        </p:nvSpPr>
        <p:spPr>
          <a:xfrm>
            <a:off x="404948" y="260648"/>
            <a:ext cx="8425339" cy="1143000"/>
          </a:xfrm>
        </p:spPr>
        <p:txBody>
          <a:bodyPr>
            <a:normAutofit/>
          </a:bodyPr>
          <a:lstStyle/>
          <a:p>
            <a:r>
              <a:rPr lang="en-US" sz="4000" dirty="0">
                <a:solidFill>
                  <a:srgbClr val="A50021"/>
                </a:solidFill>
                <a:latin typeface="Times New Roman" pitchFamily="18" charset="0"/>
                <a:cs typeface="Times New Roman" pitchFamily="18" charset="0"/>
              </a:rPr>
              <a:t>Today’s </a:t>
            </a:r>
            <a:r>
              <a:rPr lang="en-US" sz="4000" dirty="0" smtClean="0">
                <a:solidFill>
                  <a:srgbClr val="A50021"/>
                </a:solidFill>
                <a:latin typeface="Times New Roman" pitchFamily="18" charset="0"/>
                <a:cs typeface="Times New Roman" pitchFamily="18" charset="0"/>
              </a:rPr>
              <a:t>discussion</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6299861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40</a:t>
            </a:fld>
            <a:endParaRPr lang="en-IN" dirty="0">
              <a:solidFill>
                <a:srgbClr val="04617B">
                  <a:shade val="90000"/>
                </a:srgbClr>
              </a:solidFill>
            </a:endParaRPr>
          </a:p>
        </p:txBody>
      </p:sp>
      <p:sp>
        <p:nvSpPr>
          <p:cNvPr id="6" name="Title 1"/>
          <p:cNvSpPr>
            <a:spLocks noGrp="1"/>
          </p:cNvSpPr>
          <p:nvPr>
            <p:ph type="title"/>
          </p:nvPr>
        </p:nvSpPr>
        <p:spPr>
          <a:xfrm>
            <a:off x="394062"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Gamma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83920" y="2401976"/>
                <a:ext cx="7734300" cy="1081449"/>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smtClean="0">
                  <a:solidFill>
                    <a:schemeClr val="tx1"/>
                  </a:solidFill>
                  <a:latin typeface="Times New Roman" panose="02020603050405020304" pitchFamily="18" charset="0"/>
                  <a:cs typeface="Times New Roman" panose="02020603050405020304" pitchFamily="18" charset="0"/>
                </a:endParaRPr>
              </a:p>
              <a:p>
                <a:pPr algn="ctr"/>
                <a14:m>
                  <m:oMath xmlns:m="http://schemas.openxmlformats.org/officeDocument/2006/math">
                    <m:r>
                      <m:rPr>
                        <m:sty m:val="p"/>
                      </m:rPr>
                      <a:rPr lang="el-GR"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Γ</m:t>
                    </m:r>
                    <m:d>
                      <m:dPr>
                        <m:ctrlPr>
                          <a:rPr lang="en-US" b="0" i="1" smtClean="0">
                            <a:solidFill>
                              <a:schemeClr val="tx1"/>
                            </a:solidFill>
                            <a:latin typeface="Cambria Math" panose="02040503050406030204" pitchFamily="18" charset="0"/>
                            <a:cs typeface="Times New Roman" panose="02020603050405020304" pitchFamily="18" charset="0"/>
                          </a:rPr>
                        </m:ctrlPr>
                      </m:dPr>
                      <m:e>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e>
                    </m:d>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up>
                        <m:r>
                          <a:rPr 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sup>
                      <m:e>
                        <m:sSup>
                          <m:sSup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e>
                          <m:sup>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up>
                        </m:sSup>
                      </m:e>
                    </m:nary>
                    <m:sSup>
                      <m:sSupPr>
                        <m:ctrlP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sup>
                    </m:sSup>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𝑑𝑥</m:t>
                    </m:r>
                  </m:oMath>
                </a14:m>
                <a:r>
                  <a:rPr lang="en-IN" dirty="0" smtClean="0">
                    <a:solidFill>
                      <a:schemeClr val="tx1"/>
                    </a:solidFill>
                    <a:latin typeface="Times New Roman" panose="02020603050405020304" pitchFamily="18" charset="0"/>
                    <a:cs typeface="Times New Roman" panose="02020603050405020304" pitchFamily="18" charset="0"/>
                  </a:rPr>
                  <a:t>     for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IN" dirty="0" smtClean="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83920" y="2401976"/>
                <a:ext cx="7734300" cy="1081449"/>
              </a:xfrm>
              <a:prstGeom prst="rect">
                <a:avLst/>
              </a:prstGeom>
              <a:blipFill rotWithShape="0">
                <a:blip r:embed="rId2"/>
                <a:stretch>
                  <a:fillRect b="-42029"/>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883920" y="2313744"/>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4.11: </a:t>
            </a:r>
            <a:r>
              <a:rPr lang="en-US" sz="2000" b="1" dirty="0" smtClean="0">
                <a:solidFill>
                  <a:prstClr val="black"/>
                </a:solidFill>
                <a:latin typeface="Times New Roman" pitchFamily="18" charset="0"/>
                <a:cs typeface="Times New Roman" pitchFamily="18" charset="0"/>
              </a:rPr>
              <a:t>Gamma Function</a:t>
            </a:r>
            <a:endParaRPr lang="en-IN" sz="2000" b="1" dirty="0">
              <a:solidFill>
                <a:prstClr val="black"/>
              </a:solidFill>
              <a:latin typeface="Times New Roman" pitchFamily="18" charset="0"/>
              <a:cs typeface="Times New Roman" pitchFamily="18" charset="0"/>
            </a:endParaRPr>
          </a:p>
        </p:txBody>
      </p:sp>
      <p:sp>
        <p:nvSpPr>
          <p:cNvPr id="2" name="TextBox 1"/>
          <p:cNvSpPr txBox="1"/>
          <p:nvPr/>
        </p:nvSpPr>
        <p:spPr>
          <a:xfrm>
            <a:off x="883920" y="1600200"/>
            <a:ext cx="77343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gamma distribution derives its name from the well known gamma function in mathematics.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883920" y="3626087"/>
                <a:ext cx="7543800" cy="17992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Integrating by parts, we </a:t>
                </a:r>
                <a:r>
                  <a:rPr lang="en-US" sz="1600" dirty="0"/>
                  <a:t>can write,</a:t>
                </a:r>
                <a:r>
                  <a:rPr lang="el-GR" sz="1600" dirty="0">
                    <a:ea typeface="Cambria Math" panose="020405030504060302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e>
                      </m:d>
                      <m:r>
                        <a:rPr lang="en-US" sz="16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i="1">
                              <a:latin typeface="Cambria Math" panose="02040503050406030204" pitchFamily="18" charset="0"/>
                              <a:ea typeface="Cambria Math" panose="02040503050406030204" pitchFamily="18" charset="0"/>
                              <a:cs typeface="Times New Roman" panose="02020603050405020304" pitchFamily="18" charset="0"/>
                            </a:rPr>
                            <m:t>−1</m:t>
                          </m:r>
                        </m:e>
                      </m:d>
                      <m:nary>
                        <m:naryPr>
                          <m:limLoc m:val="undOvr"/>
                          <m:ctrlPr>
                            <a:rPr lang="en-US" sz="16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1600" i="1">
                              <a:latin typeface="Cambria Math" panose="02040503050406030204" pitchFamily="18" charset="0"/>
                              <a:ea typeface="Cambria Math" panose="02040503050406030204" pitchFamily="18" charset="0"/>
                              <a:cs typeface="Times New Roman" panose="02020603050405020304" pitchFamily="18" charset="0"/>
                            </a:rPr>
                            <m:t>0</m:t>
                          </m:r>
                        </m:sub>
                        <m:sup>
                          <m:r>
                            <a:rPr lang="en-US" sz="1600" i="1">
                              <a:latin typeface="Cambria Math" panose="02040503050406030204" pitchFamily="18" charset="0"/>
                              <a:ea typeface="Cambria Math" panose="02040503050406030204" pitchFamily="18" charset="0"/>
                              <a:cs typeface="Times New Roman" panose="02020603050405020304" pitchFamily="18" charset="0"/>
                            </a:rPr>
                            <m:t>𝛼</m:t>
                          </m:r>
                        </m:sup>
                        <m:e>
                          <m:sSup>
                            <m:sSup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ea typeface="Cambria Math" panose="02040503050406030204" pitchFamily="18" charset="0"/>
                                  <a:cs typeface="Times New Roman" panose="02020603050405020304" pitchFamily="18" charset="0"/>
                                </a:rPr>
                                <m:t>𝑥</m:t>
                              </m:r>
                            </m:e>
                            <m:sup>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i="1">
                                  <a:latin typeface="Cambria Math" panose="02040503050406030204" pitchFamily="18" charset="0"/>
                                  <a:ea typeface="Cambria Math" panose="02040503050406030204" pitchFamily="18" charset="0"/>
                                  <a:cs typeface="Times New Roman" panose="02020603050405020304" pitchFamily="18" charset="0"/>
                                </a:rPr>
                                <m:t>−2</m:t>
                              </m:r>
                            </m:sup>
                          </m:sSup>
                        </m:e>
                      </m:nary>
                      <m:sSup>
                        <m:sSup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ea typeface="Cambria Math" panose="02040503050406030204" pitchFamily="18" charset="0"/>
                              <a:cs typeface="Times New Roman" panose="02020603050405020304" pitchFamily="18" charset="0"/>
                            </a:rPr>
                            <m:t>𝑒</m:t>
                          </m:r>
                        </m:e>
                        <m:sup>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𝑥</m:t>
                          </m:r>
                        </m:sup>
                      </m:sSup>
                      <m:r>
                        <a:rPr lang="en-US" sz="1600" i="1">
                          <a:latin typeface="Cambria Math" panose="02040503050406030204" pitchFamily="18" charset="0"/>
                          <a:ea typeface="Cambria Math" panose="02040503050406030204" pitchFamily="18" charset="0"/>
                          <a:cs typeface="Times New Roman" panose="02020603050405020304" pitchFamily="18" charset="0"/>
                        </a:rPr>
                        <m:t>𝑑𝑥</m:t>
                      </m:r>
                    </m:oMath>
                  </m:oMathPara>
                </a14:m>
                <a:endParaRPr lang="en-US" sz="1600" dirty="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i="1">
                              <a:latin typeface="Cambria Math" panose="02040503050406030204" pitchFamily="18" charset="0"/>
                              <a:ea typeface="Cambria Math" panose="02040503050406030204" pitchFamily="18" charset="0"/>
                              <a:cs typeface="Times New Roman" panose="02020603050405020304" pitchFamily="18" charset="0"/>
                            </a:rPr>
                            <m:t>−1</m:t>
                          </m:r>
                        </m:e>
                      </m:d>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i="1">
                              <a:latin typeface="Cambria Math" panose="02040503050406030204" pitchFamily="18" charset="0"/>
                              <a:ea typeface="Cambria Math" panose="02040503050406030204" pitchFamily="18" charset="0"/>
                              <a:cs typeface="Times New Roman" panose="02020603050405020304" pitchFamily="18" charset="0"/>
                            </a:rPr>
                            <m:t>−1</m:t>
                          </m:r>
                        </m:e>
                      </m:d>
                    </m:oMath>
                  </m:oMathPara>
                </a14:m>
                <a:endParaRPr lang="en-US" sz="1600" dirty="0">
                  <a:ea typeface="Cambria Math" panose="020405030504060302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Thus </a:t>
                </a:r>
                <a14:m>
                  <m:oMath xmlns:m="http://schemas.openxmlformats.org/officeDocument/2006/math">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oMath>
                </a14:m>
                <a:r>
                  <a:rPr lang="en-US" sz="1600" dirty="0">
                    <a:latin typeface="Times New Roman" panose="02020603050405020304" pitchFamily="18" charset="0"/>
                    <a:cs typeface="Times New Roman" panose="02020603050405020304" pitchFamily="18" charset="0"/>
                  </a:rPr>
                  <a:t> function is defined as a recursive </a:t>
                </a:r>
                <a:r>
                  <a:rPr lang="en-US" sz="1600" dirty="0" smtClean="0">
                    <a:latin typeface="Times New Roman" panose="02020603050405020304" pitchFamily="18" charset="0"/>
                    <a:cs typeface="Times New Roman" panose="02020603050405020304" pitchFamily="18" charset="0"/>
                  </a:rPr>
                  <a:t>function.</a:t>
                </a:r>
              </a:p>
            </p:txBody>
          </p:sp>
        </mc:Choice>
        <mc:Fallback xmlns="">
          <p:sp>
            <p:nvSpPr>
              <p:cNvPr id="3" name="TextBox 2"/>
              <p:cNvSpPr txBox="1">
                <a:spLocks noRot="1" noChangeAspect="1" noMove="1" noResize="1" noEditPoints="1" noAdjustHandles="1" noChangeArrowheads="1" noChangeShapeType="1" noTextEdit="1"/>
              </p:cNvSpPr>
              <p:nvPr/>
            </p:nvSpPr>
            <p:spPr>
              <a:xfrm>
                <a:off x="883920" y="3626087"/>
                <a:ext cx="7543800" cy="1799275"/>
              </a:xfrm>
              <a:prstGeom prst="rect">
                <a:avLst/>
              </a:prstGeom>
              <a:blipFill rotWithShape="1">
                <a:blip r:embed="rId3"/>
                <a:stretch>
                  <a:fillRect l="-404" t="-1356" b="-3390"/>
                </a:stretch>
              </a:blipFill>
            </p:spPr>
            <p:txBody>
              <a:bodyPr/>
              <a:lstStyle/>
              <a:p>
                <a:r>
                  <a:rPr lang="en-IN">
                    <a:noFill/>
                  </a:rPr>
                  <a:t> </a:t>
                </a:r>
              </a:p>
            </p:txBody>
          </p:sp>
        </mc:Fallback>
      </mc:AlternateContent>
    </p:spTree>
    <p:extLst>
      <p:ext uri="{BB962C8B-B14F-4D97-AF65-F5344CB8AC3E}">
        <p14:creationId xmlns:p14="http://schemas.microsoft.com/office/powerpoint/2010/main" val="6598273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41</a:t>
            </a:fld>
            <a:endParaRPr lang="en-IN" dirty="0">
              <a:solidFill>
                <a:srgbClr val="04617B">
                  <a:shade val="90000"/>
                </a:srgbClr>
              </a:solidFill>
            </a:endParaRPr>
          </a:p>
        </p:txBody>
      </p:sp>
      <p:sp>
        <p:nvSpPr>
          <p:cNvPr id="6" name="Title 1"/>
          <p:cNvSpPr>
            <a:spLocks noGrp="1"/>
          </p:cNvSpPr>
          <p:nvPr>
            <p:ph type="title"/>
          </p:nvPr>
        </p:nvSpPr>
        <p:spPr>
          <a:xfrm>
            <a:off x="394062"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Gamma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483870" y="1707480"/>
                <a:ext cx="7543800" cy="3482813"/>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When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𝛼</m:t>
                    </m:r>
                    <m:r>
                      <a:rPr lang="en-US" sz="1600" b="0" i="1" smtClean="0">
                        <a:latin typeface="Cambria Math"/>
                        <a:ea typeface="Cambria Math" panose="02040503050406030204" pitchFamily="18" charset="0"/>
                        <a:cs typeface="Times New Roman" panose="02020603050405020304" pitchFamily="18" charset="0"/>
                      </a:rPr>
                      <m:t>=</m:t>
                    </m:r>
                    <m:r>
                      <a:rPr lang="en-US" sz="1600" b="0" i="1" smtClean="0">
                        <a:latin typeface="Cambria Math"/>
                        <a:ea typeface="Cambria Math" panose="02040503050406030204" pitchFamily="18" charset="0"/>
                        <a:cs typeface="Times New Roman" panose="02020603050405020304" pitchFamily="18" charset="0"/>
                      </a:rPr>
                      <m:t>𝑛</m:t>
                    </m:r>
                  </m:oMath>
                </a14:m>
                <a:r>
                  <a:rPr lang="en-US" sz="1600" dirty="0" smtClean="0">
                    <a:latin typeface="Times New Roman" panose="02020603050405020304" pitchFamily="18" charset="0"/>
                    <a:cs typeface="Times New Roman" panose="02020603050405020304" pitchFamily="18" charset="0"/>
                  </a:rPr>
                  <a:t>, we </a:t>
                </a:r>
                <a:r>
                  <a:rPr lang="en-US" sz="1600" dirty="0" smtClean="0"/>
                  <a:t>can </a:t>
                </a:r>
                <a:r>
                  <a:rPr lang="en-US" sz="1600" dirty="0"/>
                  <a:t>write,</a:t>
                </a:r>
                <a:r>
                  <a:rPr lang="el-GR" sz="1600" dirty="0">
                    <a:ea typeface="Cambria Math" panose="0204050305040603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Γ</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e>
                    </m:d>
                    <m:r>
                      <a:rPr lang="en-US" sz="1600" b="0" i="1" smtClean="0">
                        <a:latin typeface="Cambria Math" panose="02040503050406030204" pitchFamily="18" charset="0"/>
                        <a:ea typeface="Cambria Math" panose="02040503050406030204" pitchFamily="18" charset="0"/>
                      </a:rPr>
                      <m:t>=</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−1</m:t>
                        </m:r>
                      </m:e>
                    </m:d>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−2</m:t>
                        </m:r>
                      </m:e>
                    </m:d>
                    <m:r>
                      <a:rPr lang="en-US" sz="1600" b="0" i="1" smtClean="0">
                        <a:latin typeface="Cambria Math" panose="02040503050406030204" pitchFamily="18" charset="0"/>
                        <a:ea typeface="Cambria Math" panose="02040503050406030204" pitchFamily="18" charset="0"/>
                      </a:rPr>
                      <m:t>……….</m:t>
                    </m:r>
                    <m:r>
                      <m:rPr>
                        <m:sty m:val="p"/>
                      </m:rPr>
                      <a:rPr lang="el-GR" sz="1600" i="1">
                        <a:latin typeface="Cambria Math" panose="02040503050406030204" pitchFamily="18" charset="0"/>
                        <a:ea typeface="Cambria Math" panose="02040503050406030204" pitchFamily="18" charset="0"/>
                      </a:rPr>
                      <m:t>Γ</m:t>
                    </m:r>
                    <m:r>
                      <a:rPr lang="en-US" sz="1600" b="0" i="1" smtClean="0">
                        <a:latin typeface="Cambria Math" panose="02040503050406030204" pitchFamily="18" charset="0"/>
                        <a:ea typeface="Cambria Math" panose="02040503050406030204" pitchFamily="18" charset="0"/>
                      </a:rPr>
                      <m:t>(1)</m:t>
                    </m:r>
                  </m:oMath>
                </a14:m>
                <a:r>
                  <a:rPr lang="en-US" sz="1600" dirty="0" smtClean="0">
                    <a:latin typeface="Times New Roman" panose="02020603050405020304" pitchFamily="18" charset="0"/>
                    <a:cs typeface="Times New Roman" panose="02020603050405020304" pitchFamily="18" charset="0"/>
                  </a:rPr>
                  <a:t> </a:t>
                </a:r>
              </a:p>
              <a:p>
                <a:endParaRPr lang="en-US" sz="16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1600" b="0" i="1" smtClean="0">
                          <a:latin typeface="Cambria Math"/>
                          <a:ea typeface="Cambria Math" panose="02040503050406030204" pitchFamily="18" charset="0"/>
                        </a:rPr>
                        <m:t>          </m:t>
                      </m:r>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𝑛</m:t>
                          </m:r>
                          <m:r>
                            <a:rPr lang="en-US" sz="1600" i="1">
                              <a:latin typeface="Cambria Math" panose="02040503050406030204" pitchFamily="18" charset="0"/>
                              <a:ea typeface="Cambria Math" panose="02040503050406030204" pitchFamily="18" charset="0"/>
                            </a:rPr>
                            <m:t>−1</m:t>
                          </m:r>
                        </m:e>
                      </m:d>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𝑛</m:t>
                          </m:r>
                          <m:r>
                            <a:rPr lang="en-US" sz="1600" i="1">
                              <a:latin typeface="Cambria Math" panose="02040503050406030204" pitchFamily="18" charset="0"/>
                              <a:ea typeface="Cambria Math" panose="02040503050406030204" pitchFamily="18" charset="0"/>
                            </a:rPr>
                            <m:t>−2</m:t>
                          </m:r>
                        </m:e>
                      </m:d>
                      <m:r>
                        <a:rPr lang="en-US" sz="1600" i="1">
                          <a:latin typeface="Cambria Math" panose="02040503050406030204" pitchFamily="18" charset="0"/>
                          <a:ea typeface="Cambria Math" panose="02040503050406030204" pitchFamily="18" charset="0"/>
                        </a:rPr>
                        <m:t>……….3.2.1</m:t>
                      </m:r>
                    </m:oMath>
                  </m:oMathPara>
                </a14:m>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Cambria Math" panose="02040503050406030204" pitchFamily="18" charset="0"/>
                      </a:rPr>
                      <m:t>=</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𝑛</m:t>
                        </m:r>
                        <m:r>
                          <a:rPr lang="en-US" sz="1600" i="1">
                            <a:latin typeface="Cambria Math" panose="02040503050406030204" pitchFamily="18" charset="0"/>
                            <a:ea typeface="Cambria Math" panose="02040503050406030204" pitchFamily="18" charset="0"/>
                          </a:rPr>
                          <m:t>−1</m:t>
                        </m:r>
                      </m:e>
                    </m:d>
                  </m:oMath>
                </a14:m>
                <a:r>
                  <a:rPr lang="en-US" sz="1600" dirty="0" smtClean="0">
                    <a:latin typeface="Times New Roman" panose="02020603050405020304" pitchFamily="18" charset="0"/>
                    <a:cs typeface="Times New Roman" panose="02020603050405020304" pitchFamily="18" charset="0"/>
                  </a:rPr>
                  <a:t>!</a:t>
                </a:r>
                <a:endParaRPr lang="en-US" sz="1600" i="1"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p>
              <a:p>
                <a:endParaRPr lang="en-US" sz="8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Further,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nary>
                      <m:naryPr>
                        <m:limLoc m:val="undOv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4"/>
                          </m:rP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sup>
                        </m:s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1600" dirty="0" smtClean="0">
                  <a:latin typeface="Times New Roman" panose="02020603050405020304" pitchFamily="18" charset="0"/>
                  <a:ea typeface="Cambria Math" panose="02040503050406030204" pitchFamily="18" charset="0"/>
                  <a:cs typeface="Times New Roman" panose="02020603050405020304" pitchFamily="18" charset="0"/>
                </a:endParaRPr>
              </a:p>
              <a:p>
                <a:endParaRPr lang="en-US" sz="800" dirty="0" smtClean="0">
                  <a:latin typeface="Times New Roman" panose="02020603050405020304" pitchFamily="18" charset="0"/>
                  <a:ea typeface="Cambria Math" panose="020405030504060302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Note:</a:t>
                </a:r>
              </a:p>
              <a:p>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den>
                        </m:f>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𝜋</m:t>
                        </m:r>
                      </m:e>
                    </m:ra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US" sz="1600" dirty="0" smtClean="0">
                    <a:solidFill>
                      <a:srgbClr val="0B5ED7"/>
                    </a:solidFill>
                    <a:latin typeface="Times New Roman" panose="02020603050405020304" pitchFamily="18" charset="0"/>
                    <a:ea typeface="Cambria Math" panose="02040503050406030204" pitchFamily="18" charset="0"/>
                    <a:cs typeface="Times New Roman" panose="02020603050405020304" pitchFamily="18" charset="0"/>
                  </a:rPr>
                  <a:t>An important property</a:t>
                </a:r>
                <a:r>
                  <a:rPr lang="en-US" sz="1600" dirty="0" smtClean="0">
                    <a:latin typeface="Times New Roman" panose="02020603050405020304" pitchFamily="18" charset="0"/>
                    <a:ea typeface="Cambria Math" panose="02040503050406030204" pitchFamily="18" charset="0"/>
                    <a:cs typeface="Times New Roman" panose="02020603050405020304" pitchFamily="18" charset="0"/>
                  </a:rPr>
                  <a:t>]</a:t>
                </a:r>
                <a:endParaRPr lang="en-US" sz="160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83870" y="1707480"/>
                <a:ext cx="7543800" cy="3482813"/>
              </a:xfrm>
              <a:prstGeom prst="rect">
                <a:avLst/>
              </a:prstGeom>
              <a:blipFill rotWithShape="1">
                <a:blip r:embed="rId2"/>
                <a:stretch>
                  <a:fillRect l="-404" t="-701"/>
                </a:stretch>
              </a:blipFill>
            </p:spPr>
            <p:txBody>
              <a:bodyPr/>
              <a:lstStyle/>
              <a:p>
                <a:r>
                  <a:rPr lang="en-IN">
                    <a:noFill/>
                  </a:rPr>
                  <a:t> </a:t>
                </a:r>
              </a:p>
            </p:txBody>
          </p:sp>
        </mc:Fallback>
      </mc:AlternateContent>
    </p:spTree>
    <p:extLst>
      <p:ext uri="{BB962C8B-B14F-4D97-AF65-F5344CB8AC3E}">
        <p14:creationId xmlns:p14="http://schemas.microsoft.com/office/powerpoint/2010/main" val="19912032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42</a:t>
            </a:fld>
            <a:endParaRPr lang="en-IN" dirty="0">
              <a:solidFill>
                <a:srgbClr val="04617B">
                  <a:shade val="90000"/>
                </a:srgbClr>
              </a:solidFill>
            </a:endParaRPr>
          </a:p>
        </p:txBody>
      </p:sp>
      <p:sp>
        <p:nvSpPr>
          <p:cNvPr id="6" name="Title 1"/>
          <p:cNvSpPr>
            <a:spLocks noGrp="1"/>
          </p:cNvSpPr>
          <p:nvPr>
            <p:ph type="title"/>
          </p:nvPr>
        </p:nvSpPr>
        <p:spPr>
          <a:xfrm>
            <a:off x="394062" y="105528"/>
            <a:ext cx="8425339" cy="931336"/>
          </a:xfrm>
        </p:spPr>
        <p:txBody>
          <a:bodyPr>
            <a:normAutofit/>
          </a:bodyPr>
          <a:lstStyle/>
          <a:p>
            <a:pPr algn="l"/>
            <a:r>
              <a:rPr lang="en-US" sz="4000" dirty="0" smtClean="0">
                <a:solidFill>
                  <a:srgbClr val="A50021"/>
                </a:solidFill>
                <a:latin typeface="Times New Roman" pitchFamily="18" charset="0"/>
                <a:cs typeface="Times New Roman" pitchFamily="18" charset="0"/>
              </a:rPr>
              <a:t>Gamma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796838" y="1269791"/>
                <a:ext cx="7734300" cy="275247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 gamma distribution with parameters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IN" dirty="0" smtClean="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dirty="0" smtClean="0">
                    <a:solidFill>
                      <a:schemeClr val="tx1"/>
                    </a:solidFill>
                    <a:latin typeface="Times New Roman" panose="02020603050405020304" pitchFamily="18" charset="0"/>
                    <a:cs typeface="Times New Roman" panose="02020603050405020304" pitchFamily="18" charset="0"/>
                  </a:rPr>
                  <a:t>such that:</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𝛽</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𝛽</m:t>
                                      </m:r>
                                    </m:e>
                                    <m:sup>
                                      <m:r>
                                        <a:rPr lang="en-US" b="0" i="1" smtClean="0">
                                          <a:solidFill>
                                            <a:schemeClr val="tx1"/>
                                          </a:solidFill>
                                          <a:latin typeface="Cambria Math" panose="02040503050406030204" pitchFamily="18" charset="0"/>
                                          <a:ea typeface="Cambria Math" panose="02040503050406030204" pitchFamily="18" charset="0"/>
                                        </a:rPr>
                                        <m:t>𝛼</m:t>
                                      </m:r>
                                    </m:sup>
                                  </m:sSup>
                                  <m:r>
                                    <a:rPr lang="en-US" b="0" i="1" smtClean="0">
                                      <a:solidFill>
                                        <a:schemeClr val="tx1"/>
                                      </a:solidFill>
                                      <a:latin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Γ</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m:t>
                                  </m:r>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r>
                                    <a:rPr lang="en-US" b="0"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−1</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𝑥</m:t>
                                      </m:r>
                                    </m:num>
                                    <m:den>
                                      <m:r>
                                        <a:rPr lang="en-US" i="1">
                                          <a:solidFill>
                                            <a:schemeClr val="tx1"/>
                                          </a:solidFill>
                                          <a:latin typeface="Cambria Math" panose="02040503050406030204" pitchFamily="18" charset="0"/>
                                          <a:ea typeface="Cambria Math" panose="02040503050406030204" pitchFamily="18" charset="0"/>
                                        </a:rPr>
                                        <m:t>𝛽</m:t>
                                      </m:r>
                                    </m:den>
                                  </m:f>
                                </m:sup>
                              </m:sSup>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&gt;0</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𝑂𝑡h𝑒𝑟𝑤𝑖𝑠𝑒</m:t>
                              </m:r>
                            </m:e>
                          </m:eqArr>
                        </m:e>
                      </m:d>
                    </m:oMath>
                  </m:oMathPara>
                </a14:m>
                <a:endParaRPr lang="en-IN" dirty="0" smtClean="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w</a:t>
                </a:r>
                <a:r>
                  <a:rPr lang="en-IN" dirty="0" smtClean="0">
                    <a:solidFill>
                      <a:schemeClr val="tx1"/>
                    </a:solidFill>
                    <a:latin typeface="Times New Roman" panose="02020603050405020304" pitchFamily="18" charset="0"/>
                    <a:cs typeface="Times New Roman" panose="02020603050405020304" pitchFamily="18" charset="0"/>
                  </a:rPr>
                  <a:t>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&gt;0 </m:t>
                    </m:r>
                  </m:oMath>
                </a14:m>
                <a:r>
                  <a:rPr lang="en-IN" dirty="0" smtClean="0">
                    <a:solidFill>
                      <a:schemeClr val="tx1"/>
                    </a:solidFill>
                    <a:latin typeface="Times New Roman" panose="02020603050405020304" pitchFamily="18" charset="0"/>
                    <a:cs typeface="Times New Roman" panose="02020603050405020304" pitchFamily="18" charset="0"/>
                  </a:rPr>
                  <a:t>and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IN" dirty="0" smtClean="0">
                    <a:solidFill>
                      <a:schemeClr val="tx1"/>
                    </a:solidFill>
                    <a:latin typeface="Times New Roman" panose="02020603050405020304" pitchFamily="18" charset="0"/>
                    <a:cs typeface="Times New Roman" panose="02020603050405020304" pitchFamily="18" charset="0"/>
                  </a:rPr>
                  <a:t>&gt;0</a:t>
                </a:r>
              </a:p>
            </p:txBody>
          </p:sp>
        </mc:Choice>
        <mc:Fallback xmlns="">
          <p:sp>
            <p:nvSpPr>
              <p:cNvPr id="7" name="Rectangle 6"/>
              <p:cNvSpPr>
                <a:spLocks noRot="1" noChangeAspect="1" noMove="1" noResize="1" noEditPoints="1" noAdjustHandles="1" noChangeArrowheads="1" noChangeShapeType="1" noTextEdit="1"/>
              </p:cNvSpPr>
              <p:nvPr/>
            </p:nvSpPr>
            <p:spPr>
              <a:xfrm>
                <a:off x="796838" y="1269791"/>
                <a:ext cx="7734300" cy="2752470"/>
              </a:xfrm>
              <a:prstGeom prst="rect">
                <a:avLst/>
              </a:prstGeom>
              <a:blipFill rotWithShape="0">
                <a:blip r:embed="rId3"/>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785952" y="1285032"/>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4.12: </a:t>
            </a:r>
            <a:r>
              <a:rPr lang="en-US" sz="2000" b="1" dirty="0" smtClean="0">
                <a:solidFill>
                  <a:prstClr val="black"/>
                </a:solidFill>
                <a:latin typeface="Times New Roman" pitchFamily="18" charset="0"/>
                <a:cs typeface="Times New Roman" pitchFamily="18" charset="0"/>
              </a:rPr>
              <a:t>Gamma Distribution</a:t>
            </a:r>
            <a:endParaRPr lang="en-IN" sz="2000" b="1" dirty="0">
              <a:solidFill>
                <a:prstClr val="black"/>
              </a:solidFill>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581442575"/>
              </p:ext>
            </p:extLst>
          </p:nvPr>
        </p:nvGraphicFramePr>
        <p:xfrm>
          <a:off x="2043431" y="4128398"/>
          <a:ext cx="4922551" cy="2362209"/>
        </p:xfrm>
        <a:graphic>
          <a:graphicData uri="http://schemas.openxmlformats.org/presentationml/2006/ole">
            <mc:AlternateContent xmlns:mc="http://schemas.openxmlformats.org/markup-compatibility/2006">
              <mc:Choice xmlns:v="urn:schemas-microsoft-com:vml" Requires="v">
                <p:oleObj spid="_x0000_s9290" name="Visio" r:id="rId4" imgW="5590391" imgH="3704395" progId="Visio.Drawing.11">
                  <p:embed/>
                </p:oleObj>
              </mc:Choice>
              <mc:Fallback>
                <p:oleObj name="Visio" r:id="rId4" imgW="5590391" imgH="3704395" progId="Visio.Drawing.11">
                  <p:embed/>
                  <p:pic>
                    <p:nvPicPr>
                      <p:cNvPr id="0" name=""/>
                      <p:cNvPicPr/>
                      <p:nvPr/>
                    </p:nvPicPr>
                    <p:blipFill>
                      <a:blip r:embed="rId5"/>
                      <a:stretch>
                        <a:fillRect/>
                      </a:stretch>
                    </p:blipFill>
                    <p:spPr>
                      <a:xfrm>
                        <a:off x="2043431" y="4128398"/>
                        <a:ext cx="4922551" cy="2362209"/>
                      </a:xfrm>
                      <a:prstGeom prst="rect">
                        <a:avLst/>
                      </a:prstGeom>
                    </p:spPr>
                  </p:pic>
                </p:oleObj>
              </mc:Fallback>
            </mc:AlternateContent>
          </a:graphicData>
        </a:graphic>
      </p:graphicFrame>
    </p:spTree>
    <p:extLst>
      <p:ext uri="{BB962C8B-B14F-4D97-AF65-F5344CB8AC3E}">
        <p14:creationId xmlns:p14="http://schemas.microsoft.com/office/powerpoint/2010/main" val="303240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43</a:t>
            </a:fld>
            <a:endParaRPr lang="en-IN" dirty="0">
              <a:solidFill>
                <a:srgbClr val="04617B">
                  <a:shade val="90000"/>
                </a:srgbClr>
              </a:solidFill>
            </a:endParaRPr>
          </a:p>
        </p:txBody>
      </p:sp>
      <p:sp>
        <p:nvSpPr>
          <p:cNvPr id="6" name="Title 1"/>
          <p:cNvSpPr>
            <a:spLocks noGrp="1"/>
          </p:cNvSpPr>
          <p:nvPr>
            <p:ph type="title"/>
          </p:nvPr>
        </p:nvSpPr>
        <p:spPr>
          <a:xfrm>
            <a:off x="394062"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Exponential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94806" y="1883229"/>
                <a:ext cx="7734300" cy="2076678"/>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an exponential distribution with parameter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dirty="0" smtClean="0">
                    <a:solidFill>
                      <a:schemeClr val="tx1"/>
                    </a:solidFill>
                    <a:latin typeface="Times New Roman" panose="02020603050405020304" pitchFamily="18" charset="0"/>
                    <a:cs typeface="Times New Roman" panose="02020603050405020304" pitchFamily="18" charset="0"/>
                  </a:rPr>
                  <a:t>, where:</a:t>
                </a:r>
              </a:p>
              <a:p>
                <a:pPr algn="ct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𝛽</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ea typeface="Cambria Math" panose="02040503050406030204" pitchFamily="18" charset="0"/>
                                  </a:rPr>
                                  <m:t>𝛽</m:t>
                                </m:r>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𝑥</m:t>
                                    </m:r>
                                  </m:num>
                                  <m:den>
                                    <m:r>
                                      <a:rPr lang="en-US" i="1">
                                        <a:solidFill>
                                          <a:schemeClr val="tx1"/>
                                        </a:solidFill>
                                        <a:latin typeface="Cambria Math" panose="02040503050406030204" pitchFamily="18" charset="0"/>
                                        <a:ea typeface="Cambria Math" panose="02040503050406030204" pitchFamily="18" charset="0"/>
                                      </a:rPr>
                                      <m:t>𝛽</m:t>
                                    </m:r>
                                  </m:den>
                                </m:f>
                              </m:sup>
                            </m:sSup>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m:t>
                            </m:r>
                          </m:e>
                        </m:eqArr>
                      </m:e>
                    </m:d>
                  </m:oMath>
                </a14:m>
                <a:r>
                  <a:rPr lang="en-IN" dirty="0" smtClean="0">
                    <a:solidFill>
                      <a:schemeClr val="tx1"/>
                    </a:solidFill>
                    <a:latin typeface="Times New Roman" panose="02020603050405020304" pitchFamily="18" charset="0"/>
                    <a:cs typeface="Times New Roman" panose="02020603050405020304" pitchFamily="18" charset="0"/>
                  </a:rPr>
                  <a:t>         where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oMath>
                </a14:m>
                <a:r>
                  <a:rPr lang="en-IN" dirty="0" smtClean="0">
                    <a:solidFill>
                      <a:schemeClr val="tx1"/>
                    </a:solidFill>
                    <a:latin typeface="Times New Roman" panose="02020603050405020304" pitchFamily="18" charset="0"/>
                    <a:cs typeface="Times New Roman" panose="02020603050405020304" pitchFamily="18" charset="0"/>
                  </a:rPr>
                  <a:t> &gt; 0</a:t>
                </a:r>
              </a:p>
            </p:txBody>
          </p:sp>
        </mc:Choice>
        <mc:Fallback xmlns="">
          <p:sp>
            <p:nvSpPr>
              <p:cNvPr id="7" name="Rectangle 6"/>
              <p:cNvSpPr>
                <a:spLocks noRot="1" noChangeAspect="1" noMove="1" noResize="1" noEditPoints="1" noAdjustHandles="1" noChangeArrowheads="1" noChangeShapeType="1" noTextEdit="1"/>
              </p:cNvSpPr>
              <p:nvPr/>
            </p:nvSpPr>
            <p:spPr>
              <a:xfrm>
                <a:off x="894806" y="1883229"/>
                <a:ext cx="7734300" cy="2076678"/>
              </a:xfrm>
              <a:prstGeom prst="rect">
                <a:avLst/>
              </a:prstGeom>
              <a:blipFill rotWithShape="0">
                <a:blip r:embed="rId2"/>
                <a:stretch>
                  <a:fillRect/>
                </a:stretch>
              </a:blipFill>
              <a:effectLst>
                <a:glow rad="63500">
                  <a:schemeClr val="accent2">
                    <a:satMod val="175000"/>
                    <a:alpha val="40000"/>
                  </a:schemeClr>
                </a:glow>
              </a:effectLst>
            </p:spPr>
            <p:txBody>
              <a:bodyPr/>
              <a:lstStyle/>
              <a:p>
                <a:r>
                  <a:rPr lang="en-US">
                    <a:noFill/>
                  </a:rPr>
                  <a:t> </a:t>
                </a:r>
              </a:p>
            </p:txBody>
          </p:sp>
        </mc:Fallback>
      </mc:AlternateContent>
      <p:sp>
        <p:nvSpPr>
          <p:cNvPr id="8" name="Rounded Rectangle 7"/>
          <p:cNvSpPr/>
          <p:nvPr/>
        </p:nvSpPr>
        <p:spPr>
          <a:xfrm>
            <a:off x="895794" y="1786232"/>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4.13: </a:t>
            </a:r>
            <a:r>
              <a:rPr lang="en-US" sz="2000" b="1" dirty="0" smtClean="0">
                <a:solidFill>
                  <a:prstClr val="black"/>
                </a:solidFill>
                <a:latin typeface="Times New Roman" pitchFamily="18" charset="0"/>
                <a:cs typeface="Times New Roman" pitchFamily="18" charset="0"/>
              </a:rPr>
              <a:t>Exponential Distribution</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950219" y="4150856"/>
                <a:ext cx="7313023" cy="2031325"/>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Note: </a:t>
                </a:r>
              </a:p>
              <a:p>
                <a:pPr marL="342900" indent="-342900">
                  <a:buFont typeface="+mj-lt"/>
                  <a:buAutoNum type="arabicParenR"/>
                </a:pPr>
                <a:r>
                  <a:rPr lang="en-US" dirty="0" smtClean="0">
                    <a:latin typeface="Times New Roman" panose="02020603050405020304" pitchFamily="18" charset="0"/>
                    <a:cs typeface="Times New Roman" panose="02020603050405020304" pitchFamily="18" charset="0"/>
                  </a:rPr>
                  <a:t>The mean and variance of gamma distribution are </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𝛼𝛽</m:t>
                      </m:r>
                    </m:oMath>
                  </m:oMathPara>
                </a14:m>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2</m:t>
                          </m:r>
                        </m:sup>
                      </m:sSup>
                    </m:oMath>
                  </m:oMathPara>
                </a14:m>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arenR" startAt="2"/>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mean and variance of exponential distribution </a:t>
                </a:r>
                <a:r>
                  <a:rPr lang="en-US" dirty="0" smtClean="0">
                    <a:latin typeface="Times New Roman" panose="02020603050405020304" pitchFamily="18" charset="0"/>
                    <a:cs typeface="Times New Roman" panose="02020603050405020304" pitchFamily="18" charset="0"/>
                  </a:rPr>
                  <a:t>are</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oMath>
                  </m:oMathPara>
                </a14:m>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2</m:t>
                          </m:r>
                        </m:sup>
                      </m:sSup>
                    </m:oMath>
                  </m:oMathPara>
                </a14:m>
                <a:endParaRPr lang="en-US" dirty="0" smtClean="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950219" y="4150856"/>
                <a:ext cx="7313023" cy="2031325"/>
              </a:xfrm>
              <a:prstGeom prst="rect">
                <a:avLst/>
              </a:prstGeom>
              <a:blipFill rotWithShape="0">
                <a:blip r:embed="rId3"/>
                <a:stretch>
                  <a:fillRect l="-750" t="-1802" b="-1802"/>
                </a:stretch>
              </a:blipFill>
            </p:spPr>
            <p:txBody>
              <a:bodyPr/>
              <a:lstStyle/>
              <a:p>
                <a:r>
                  <a:rPr lang="en-US">
                    <a:noFill/>
                  </a:rPr>
                  <a:t> </a:t>
                </a:r>
              </a:p>
            </p:txBody>
          </p:sp>
        </mc:Fallback>
      </mc:AlternateContent>
    </p:spTree>
    <p:extLst>
      <p:ext uri="{BB962C8B-B14F-4D97-AF65-F5344CB8AC3E}">
        <p14:creationId xmlns:p14="http://schemas.microsoft.com/office/powerpoint/2010/main" val="10286422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44</a:t>
            </a:fld>
            <a:endParaRPr lang="en-IN" dirty="0">
              <a:solidFill>
                <a:srgbClr val="04617B">
                  <a:shade val="90000"/>
                </a:srgbClr>
              </a:solidFill>
            </a:endParaRPr>
          </a:p>
        </p:txBody>
      </p:sp>
      <p:sp>
        <p:nvSpPr>
          <p:cNvPr id="6" name="Title 1"/>
          <p:cNvSpPr>
            <a:spLocks noGrp="1"/>
          </p:cNvSpPr>
          <p:nvPr>
            <p:ph type="title"/>
          </p:nvPr>
        </p:nvSpPr>
        <p:spPr>
          <a:xfrm>
            <a:off x="383176" y="26064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Chi-Squared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94806" y="1883227"/>
                <a:ext cx="7735288" cy="266329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 Chi-squared distribution with </a:t>
                </a:r>
                <a14:m>
                  <m:oMath xmlns:m="http://schemas.openxmlformats.org/officeDocument/2006/math">
                    <m:r>
                      <a:rPr lang="en-IN" i="1" dirty="0" smtClean="0">
                        <a:solidFill>
                          <a:schemeClr val="tx1"/>
                        </a:solidFill>
                        <a:latin typeface="Cambria Math" panose="02040503050406030204" pitchFamily="18" charset="0"/>
                        <a:cs typeface="Times New Roman" panose="02020603050405020304" pitchFamily="18" charset="0"/>
                      </a:rPr>
                      <m:t>𝑣</m:t>
                    </m:r>
                  </m:oMath>
                </a14:m>
                <a:r>
                  <a:rPr lang="en-IN" dirty="0" smtClean="0">
                    <a:solidFill>
                      <a:schemeClr val="tx1"/>
                    </a:solidFill>
                    <a:latin typeface="Times New Roman" panose="02020603050405020304" pitchFamily="18" charset="0"/>
                    <a:cs typeface="Times New Roman" panose="02020603050405020304" pitchFamily="18" charset="0"/>
                  </a:rPr>
                  <a:t> degrees of freedom, is given by</a:t>
                </a: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𝑣</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𝑣</m:t>
                                          </m:r>
                                        </m:num>
                                        <m:den>
                                          <m:r>
                                            <a:rPr lang="en-US" b="0" i="1" smtClean="0">
                                              <a:solidFill>
                                                <a:schemeClr val="tx1"/>
                                              </a:solidFill>
                                              <a:latin typeface="Cambria Math" panose="02040503050406030204" pitchFamily="18" charset="0"/>
                                            </a:rPr>
                                            <m:t>2</m:t>
                                          </m:r>
                                        </m:den>
                                      </m:f>
                                    </m:sup>
                                  </m:sSup>
                                  <m:r>
                                    <a:rPr lang="en-US" b="0" i="1" smtClean="0">
                                      <a:solidFill>
                                        <a:schemeClr val="tx1"/>
                                      </a:solidFill>
                                      <a:latin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Γ</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𝑣</m:t>
                                  </m:r>
                                  <m:r>
                                    <a:rPr lang="en-US" b="0" i="1" smtClean="0">
                                      <a:solidFill>
                                        <a:schemeClr val="tx1"/>
                                      </a:solidFill>
                                      <a:latin typeface="Cambria Math" panose="02040503050406030204" pitchFamily="18" charset="0"/>
                                      <a:ea typeface="Cambria Math" panose="02040503050406030204" pitchFamily="18" charset="0"/>
                                    </a:rPr>
                                    <m:t>/2)</m:t>
                                  </m:r>
                                </m:den>
                              </m:f>
                              <m:sSup>
                                <m:sSupPr>
                                  <m:ctrlPr>
                                    <a:rPr lang="en-US" b="0" i="1" smtClean="0">
                                      <a:solidFill>
                                        <a:schemeClr val="tx1"/>
                                      </a:solidFill>
                                      <a:latin typeface="Cambria Math" panose="02040503050406030204" pitchFamily="18" charset="0"/>
                                    </a:rPr>
                                  </m:ctrlPr>
                                </m:sSup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f>
                                        <m:fPr>
                                          <m:type m:val="skw"/>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𝑣</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𝑥</m:t>
                                      </m:r>
                                    </m:num>
                                    <m:den>
                                      <m:r>
                                        <a:rPr lang="en-US" b="0" i="1" smtClean="0">
                                          <a:solidFill>
                                            <a:schemeClr val="tx1"/>
                                          </a:solidFill>
                                          <a:latin typeface="Cambria Math" panose="02040503050406030204" pitchFamily="18" charset="0"/>
                                        </a:rPr>
                                        <m:t>2</m:t>
                                      </m:r>
                                    </m:den>
                                  </m:f>
                                </m:sup>
                              </m:sSup>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&gt;0 </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𝑂𝑡h𝑒𝑟𝑤𝑖𝑠𝑒</m:t>
                              </m:r>
                            </m:e>
                          </m:eqArr>
                        </m:e>
                      </m:d>
                    </m:oMath>
                  </m:oMathPara>
                </a14:m>
                <a:endParaRPr lang="en-US" b="0" dirty="0" smtClean="0">
                  <a:solidFill>
                    <a:schemeClr val="tx1"/>
                  </a:solidFill>
                  <a:latin typeface="Times New Roman" panose="02020603050405020304" pitchFamily="18" charset="0"/>
                </a:endParaRPr>
              </a:p>
              <a:p>
                <a:pPr algn="just"/>
                <a:r>
                  <a:rPr lang="en-IN" dirty="0" smtClean="0">
                    <a:solidFill>
                      <a:schemeClr val="tx1"/>
                    </a:solidFill>
                    <a:latin typeface="Times New Roman" panose="02020603050405020304" pitchFamily="18" charset="0"/>
                    <a:cs typeface="Times New Roman" panose="02020603050405020304" pitchFamily="18" charset="0"/>
                  </a:rPr>
                  <a:t>where </a:t>
                </a:r>
                <a14:m>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𝑣</m:t>
                    </m:r>
                  </m:oMath>
                </a14:m>
                <a:r>
                  <a:rPr lang="en-IN" dirty="0" smtClean="0">
                    <a:solidFill>
                      <a:schemeClr val="tx1"/>
                    </a:solidFill>
                    <a:latin typeface="Times New Roman" panose="02020603050405020304" pitchFamily="18" charset="0"/>
                    <a:cs typeface="Times New Roman" panose="02020603050405020304" pitchFamily="18" charset="0"/>
                  </a:rPr>
                  <a:t> is a positive integer.</a:t>
                </a:r>
              </a:p>
            </p:txBody>
          </p:sp>
        </mc:Choice>
        <mc:Fallback xmlns="">
          <p:sp>
            <p:nvSpPr>
              <p:cNvPr id="7" name="Rectangle 6"/>
              <p:cNvSpPr>
                <a:spLocks noRot="1" noChangeAspect="1" noMove="1" noResize="1" noEditPoints="1" noAdjustHandles="1" noChangeArrowheads="1" noChangeShapeType="1" noTextEdit="1"/>
              </p:cNvSpPr>
              <p:nvPr/>
            </p:nvSpPr>
            <p:spPr>
              <a:xfrm>
                <a:off x="894806" y="1883227"/>
                <a:ext cx="7735288" cy="2663293"/>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895794" y="1786232"/>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4.14: </a:t>
            </a:r>
            <a:r>
              <a:rPr lang="en-US" sz="2000" b="1" dirty="0" smtClean="0">
                <a:solidFill>
                  <a:prstClr val="black"/>
                </a:solidFill>
                <a:latin typeface="Times New Roman" pitchFamily="18" charset="0"/>
                <a:cs typeface="Times New Roman" pitchFamily="18" charset="0"/>
              </a:rPr>
              <a:t>Chi-squared </a:t>
            </a:r>
            <a:r>
              <a:rPr lang="en-US" sz="2000" b="1" dirty="0">
                <a:solidFill>
                  <a:prstClr val="black"/>
                </a:solidFill>
                <a:latin typeface="Times New Roman" pitchFamily="18" charset="0"/>
                <a:cs typeface="Times New Roman" pitchFamily="18" charset="0"/>
              </a:rPr>
              <a:t>d</a:t>
            </a:r>
            <a:r>
              <a:rPr lang="en-US" sz="2000" b="1" dirty="0" smtClean="0">
                <a:solidFill>
                  <a:prstClr val="black"/>
                </a:solidFill>
                <a:latin typeface="Times New Roman" pitchFamily="18" charset="0"/>
                <a:cs typeface="Times New Roman" pitchFamily="18" charset="0"/>
              </a:rPr>
              <a:t>istribution</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1045029" y="4789719"/>
                <a:ext cx="7481535" cy="1323439"/>
              </a:xfrm>
              <a:prstGeom prst="rect">
                <a:avLst/>
              </a:prstGeom>
              <a:noFill/>
            </p:spPr>
            <p:txBody>
              <a:bodyPr wrap="none" rtlCol="0">
                <a:spAutoFit/>
              </a:bodyPr>
              <a:lstStyle/>
              <a:p>
                <a:pPr marL="285750" indent="-285750">
                  <a:buClr>
                    <a:schemeClr val="accent3"/>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Chi-squared distribution plays an important role in statistical inference .</a:t>
                </a:r>
              </a:p>
              <a:p>
                <a:pPr marL="285750" indent="-285750">
                  <a:buClr>
                    <a:schemeClr val="accent3"/>
                  </a:buClr>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285750" indent="-285750">
                  <a:buClr>
                    <a:schemeClr val="accent3"/>
                  </a:buCl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mean and variance of Chi-squared distribution are:</a:t>
                </a:r>
              </a:p>
              <a:p>
                <a:endParaRPr lang="en-US"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oMath>
                </a14:m>
                <a:r>
                  <a:rPr lang="en-US" dirty="0" smtClean="0">
                    <a:latin typeface="Times New Roman" panose="02020603050405020304" pitchFamily="18" charset="0"/>
                    <a:cs typeface="Times New Roman" panose="02020603050405020304" pitchFamily="18" charset="0"/>
                  </a:rPr>
                  <a:t>  and</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𝜎</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=2</m:t>
                    </m:r>
                    <m:r>
                      <a:rPr lang="en-US" b="0" i="1" dirty="0" smtClean="0">
                        <a:latin typeface="Cambria Math" panose="02040503050406030204" pitchFamily="18" charset="0"/>
                      </a:rPr>
                      <m:t>𝑣</m:t>
                    </m:r>
                  </m:oMath>
                </a14:m>
                <a:endParaRPr lang="en-US"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45029" y="4789719"/>
                <a:ext cx="7481535" cy="1323439"/>
              </a:xfrm>
              <a:prstGeom prst="rect">
                <a:avLst/>
              </a:prstGeom>
              <a:blipFill rotWithShape="1">
                <a:blip r:embed="rId3"/>
                <a:stretch>
                  <a:fillRect l="-489" t="-2304" r="-489" b="-6452"/>
                </a:stretch>
              </a:blipFill>
            </p:spPr>
            <p:txBody>
              <a:bodyPr/>
              <a:lstStyle/>
              <a:p>
                <a:r>
                  <a:rPr lang="en-IN">
                    <a:noFill/>
                  </a:rPr>
                  <a:t> </a:t>
                </a:r>
              </a:p>
            </p:txBody>
          </p:sp>
        </mc:Fallback>
      </mc:AlternateContent>
    </p:spTree>
    <p:extLst>
      <p:ext uri="{BB962C8B-B14F-4D97-AF65-F5344CB8AC3E}">
        <p14:creationId xmlns:p14="http://schemas.microsoft.com/office/powerpoint/2010/main" val="42778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45</a:t>
            </a:fld>
            <a:endParaRPr lang="en-IN" dirty="0">
              <a:solidFill>
                <a:srgbClr val="04617B">
                  <a:shade val="90000"/>
                </a:srgbClr>
              </a:solidFill>
            </a:endParaRPr>
          </a:p>
        </p:txBody>
      </p:sp>
      <p:sp>
        <p:nvSpPr>
          <p:cNvPr id="6" name="Title 1"/>
          <p:cNvSpPr>
            <a:spLocks noGrp="1"/>
          </p:cNvSpPr>
          <p:nvPr>
            <p:ph type="title"/>
          </p:nvPr>
        </p:nvSpPr>
        <p:spPr>
          <a:xfrm>
            <a:off x="383176" y="113692"/>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Lognormal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796834" y="2331213"/>
                <a:ext cx="7735288" cy="3081708"/>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 lognormal distribution if the random variable </a:t>
                </a:r>
                <a14:m>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𝑦</m:t>
                    </m:r>
                    <m:r>
                      <a:rPr lang="en-US" b="0" i="1" smtClean="0">
                        <a:solidFill>
                          <a:schemeClr val="tx1"/>
                        </a:solidFill>
                        <a:latin typeface="Cambria Math" panose="02040503050406030204" pitchFamily="18" charset="0"/>
                        <a:cs typeface="Times New Roman" panose="02020603050405020304" pitchFamily="18" charset="0"/>
                      </a:rPr>
                      <m:t>=</m:t>
                    </m:r>
                    <m:r>
                      <m:rPr>
                        <m:sty m:val="p"/>
                      </m:rPr>
                      <a:rPr lang="en-US" b="0" i="0" smtClean="0">
                        <a:solidFill>
                          <a:schemeClr val="tx1"/>
                        </a:solidFill>
                        <a:latin typeface="Cambria Math" panose="02040503050406030204" pitchFamily="18" charset="0"/>
                        <a:cs typeface="Times New Roman" panose="02020603050405020304" pitchFamily="18" charset="0"/>
                      </a:rPr>
                      <m:t>ln</m:t>
                    </m:r>
                    <m:r>
                      <a:rPr lang="en-US" b="0" i="1" smtClean="0">
                        <a:solidFill>
                          <a:schemeClr val="tx1"/>
                        </a:solidFill>
                        <a:latin typeface="Cambria Math" panose="02040503050406030204" pitchFamily="18" charset="0"/>
                        <a:cs typeface="Times New Roman" panose="02020603050405020304" pitchFamily="18" charset="0"/>
                      </a:rPr>
                      <m:t>⁡(</m:t>
                    </m:r>
                    <m:r>
                      <a:rPr lang="en-US" b="0" i="1" smtClean="0">
                        <a:solidFill>
                          <a:schemeClr val="tx1"/>
                        </a:solidFill>
                        <a:latin typeface="Cambria Math" panose="02040503050406030204" pitchFamily="18" charset="0"/>
                        <a:cs typeface="Times New Roman" panose="02020603050405020304" pitchFamily="18" charset="0"/>
                      </a:rPr>
                      <m:t>𝑥</m:t>
                    </m:r>
                    <m:r>
                      <a:rPr lang="en-US" b="0" i="1" smtClean="0">
                        <a:solidFill>
                          <a:schemeClr val="tx1"/>
                        </a:solidFill>
                        <a:latin typeface="Cambria Math" panose="02040503050406030204" pitchFamily="18" charset="0"/>
                        <a:cs typeface="Times New Roman" panose="02020603050405020304" pitchFamily="18" charset="0"/>
                      </a:rPr>
                      <m:t>)</m:t>
                    </m:r>
                  </m:oMath>
                </a14:m>
                <a:r>
                  <a:rPr lang="en-IN" dirty="0" smtClean="0">
                    <a:solidFill>
                      <a:schemeClr val="tx1"/>
                    </a:solidFill>
                    <a:latin typeface="Times New Roman" panose="02020603050405020304" pitchFamily="18" charset="0"/>
                    <a:cs typeface="Times New Roman" panose="02020603050405020304" pitchFamily="18" charset="0"/>
                  </a:rPr>
                  <a:t> has a normal distribution with mean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𝜇</m:t>
                    </m:r>
                  </m:oMath>
                </a14:m>
                <a:r>
                  <a:rPr lang="en-IN" dirty="0" smtClean="0">
                    <a:solidFill>
                      <a:schemeClr val="tx1"/>
                    </a:solidFill>
                    <a:latin typeface="Times New Roman" panose="02020603050405020304" pitchFamily="18" charset="0"/>
                    <a:cs typeface="Times New Roman" panose="02020603050405020304" pitchFamily="18" charset="0"/>
                  </a:rPr>
                  <a:t> and standard deviation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𝜎</m:t>
                    </m:r>
                    <m:r>
                      <a:rPr lang="en-US" b="0" i="1" dirty="0" smtClean="0">
                        <a:solidFill>
                          <a:schemeClr val="tx1"/>
                        </a:solidFill>
                        <a:latin typeface="Cambria Math" panose="02040503050406030204" pitchFamily="18" charset="0"/>
                        <a:ea typeface="Cambria Math" panose="02040503050406030204" pitchFamily="18" charset="0"/>
                      </a:rPr>
                      <m:t>.</m:t>
                    </m:r>
                  </m:oMath>
                </a14:m>
                <a:r>
                  <a:rPr lang="en-US" b="0" i="1" dirty="0" smtClean="0">
                    <a:solidFill>
                      <a:schemeClr val="tx1"/>
                    </a:solidFill>
                    <a:latin typeface="Cambria Math" panose="02040503050406030204" pitchFamily="18" charset="0"/>
                  </a:rPr>
                  <a:t> </a:t>
                </a:r>
                <a:r>
                  <a:rPr lang="en-US" b="0" dirty="0" smtClean="0">
                    <a:solidFill>
                      <a:schemeClr val="tx1"/>
                    </a:solidFill>
                    <a:latin typeface="Cambria Math" panose="02040503050406030204" pitchFamily="18" charset="0"/>
                  </a:rPr>
                  <a:t>The resulting density function of </a:t>
                </a:r>
                <a14:m>
                  <m:oMath xmlns:m="http://schemas.openxmlformats.org/officeDocument/2006/math">
                    <m:r>
                      <a:rPr lang="en-US" b="0" i="1" dirty="0" smtClean="0">
                        <a:solidFill>
                          <a:schemeClr val="tx1"/>
                        </a:solidFill>
                        <a:latin typeface="Cambria Math" panose="02040503050406030204" pitchFamily="18" charset="0"/>
                      </a:rPr>
                      <m:t>𝑥</m:t>
                    </m:r>
                  </m:oMath>
                </a14:m>
                <a:r>
                  <a:rPr lang="en-US" b="0" dirty="0" smtClean="0">
                    <a:solidFill>
                      <a:schemeClr val="tx1"/>
                    </a:solidFill>
                    <a:latin typeface="Cambria Math" panose="02040503050406030204" pitchFamily="18" charset="0"/>
                  </a:rPr>
                  <a:t> is:</a:t>
                </a:r>
              </a:p>
              <a:p>
                <a:pPr algn="just"/>
                <a:endParaRPr lang="en-US" b="0" dirty="0" smtClean="0">
                  <a:solidFill>
                    <a:schemeClr val="tx1"/>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𝜎</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𝑥</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𝜋</m:t>
                                      </m:r>
                                    </m:e>
                                  </m:rad>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2</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rPr>
                                            <m:t>2</m:t>
                                          </m:r>
                                        </m:sup>
                                      </m:sSup>
                                    </m:den>
                                  </m:f>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ln</m:t>
                                          </m:r>
                                        </m:fName>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𝑥</m:t>
                                              </m:r>
                                            </m:e>
                                          </m:d>
                                        </m:e>
                                      </m:fun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sup>
                              </m:sSup>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rPr>
                                <m:t>0 </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&lt;0</m:t>
                              </m:r>
                            </m:e>
                          </m:eqArr>
                        </m:e>
                      </m:d>
                    </m:oMath>
                  </m:oMathPara>
                </a14:m>
                <a:endParaRPr lang="en-IN"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96834" y="2331213"/>
                <a:ext cx="7735288" cy="3081708"/>
              </a:xfrm>
              <a:prstGeom prst="rect">
                <a:avLst/>
              </a:prstGeom>
              <a:blipFill rotWithShape="1">
                <a:blip r:embed="rId2"/>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797822" y="2326143"/>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4.15: </a:t>
            </a:r>
            <a:r>
              <a:rPr lang="en-US" sz="2000" b="1" dirty="0" smtClean="0">
                <a:solidFill>
                  <a:prstClr val="black"/>
                </a:solidFill>
                <a:latin typeface="Times New Roman" pitchFamily="18" charset="0"/>
                <a:cs typeface="Times New Roman" pitchFamily="18" charset="0"/>
              </a:rPr>
              <a:t>Lognormal distribution</a:t>
            </a:r>
            <a:endParaRPr lang="en-IN" sz="2000" b="1" dirty="0">
              <a:solidFill>
                <a:prstClr val="black"/>
              </a:solidFill>
              <a:latin typeface="Times New Roman" pitchFamily="18" charset="0"/>
              <a:cs typeface="Times New Roman" pitchFamily="18" charset="0"/>
            </a:endParaRPr>
          </a:p>
        </p:txBody>
      </p:sp>
      <p:sp>
        <p:nvSpPr>
          <p:cNvPr id="3" name="TextBox 2"/>
          <p:cNvSpPr txBox="1"/>
          <p:nvPr/>
        </p:nvSpPr>
        <p:spPr>
          <a:xfrm>
            <a:off x="693965" y="1428781"/>
            <a:ext cx="7649936" cy="646331"/>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The lognormal distribution applies in cases where a natural log transformation results in a normal distribution.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0264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46</a:t>
            </a:fld>
            <a:endParaRPr lang="en-IN" dirty="0">
              <a:solidFill>
                <a:srgbClr val="04617B">
                  <a:shade val="90000"/>
                </a:srgbClr>
              </a:solidFill>
            </a:endParaRPr>
          </a:p>
        </p:txBody>
      </p:sp>
      <p:sp>
        <p:nvSpPr>
          <p:cNvPr id="6" name="Title 1"/>
          <p:cNvSpPr>
            <a:spLocks noGrp="1"/>
          </p:cNvSpPr>
          <p:nvPr>
            <p:ph type="title"/>
          </p:nvPr>
        </p:nvSpPr>
        <p:spPr>
          <a:xfrm>
            <a:off x="383176" y="175978"/>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Lognormal Distribution</a:t>
            </a:r>
            <a:endParaRPr lang="en-IN" sz="4000" dirty="0">
              <a:solidFill>
                <a:srgbClr val="A50021"/>
              </a:solidFill>
              <a:latin typeface="Times New Roman" pitchFamily="18" charset="0"/>
              <a:cs typeface="Times New Roman" pitchFamily="18" charset="0"/>
            </a:endParaRPr>
          </a:p>
        </p:txBody>
      </p:sp>
      <p:sp>
        <p:nvSpPr>
          <p:cNvPr id="9" name="TextBox 8"/>
          <p:cNvSpPr txBox="1"/>
          <p:nvPr/>
        </p:nvSpPr>
        <p:spPr>
          <a:xfrm>
            <a:off x="442560" y="1458676"/>
            <a:ext cx="8057973" cy="535531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595062260"/>
              </p:ext>
            </p:extLst>
          </p:nvPr>
        </p:nvGraphicFramePr>
        <p:xfrm>
          <a:off x="930131" y="1962752"/>
          <a:ext cx="7331428" cy="3564470"/>
        </p:xfrm>
        <a:graphic>
          <a:graphicData uri="http://schemas.openxmlformats.org/presentationml/2006/ole">
            <mc:AlternateContent xmlns:mc="http://schemas.openxmlformats.org/markup-compatibility/2006">
              <mc:Choice xmlns:v="urn:schemas-microsoft-com:vml" Requires="v">
                <p:oleObj spid="_x0000_s12352" name="Visio" r:id="rId3" imgW="5590391" imgH="3704395" progId="Visio.Drawing.11">
                  <p:embed/>
                </p:oleObj>
              </mc:Choice>
              <mc:Fallback>
                <p:oleObj name="Visio" r:id="rId3" imgW="5590391" imgH="3704395" progId="Visio.Drawing.11">
                  <p:embed/>
                  <p:pic>
                    <p:nvPicPr>
                      <p:cNvPr id="0" name=""/>
                      <p:cNvPicPr/>
                      <p:nvPr/>
                    </p:nvPicPr>
                    <p:blipFill>
                      <a:blip r:embed="rId4"/>
                      <a:stretch>
                        <a:fillRect/>
                      </a:stretch>
                    </p:blipFill>
                    <p:spPr>
                      <a:xfrm>
                        <a:off x="930131" y="1962752"/>
                        <a:ext cx="7331428" cy="3564470"/>
                      </a:xfrm>
                      <a:prstGeom prst="rect">
                        <a:avLst/>
                      </a:prstGeom>
                    </p:spPr>
                  </p:pic>
                </p:oleObj>
              </mc:Fallback>
            </mc:AlternateContent>
          </a:graphicData>
        </a:graphic>
      </p:graphicFrame>
    </p:spTree>
    <p:extLst>
      <p:ext uri="{BB962C8B-B14F-4D97-AF65-F5344CB8AC3E}">
        <p14:creationId xmlns:p14="http://schemas.microsoft.com/office/powerpoint/2010/main" val="3338761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47</a:t>
            </a:fld>
            <a:endParaRPr lang="en-IN" dirty="0">
              <a:solidFill>
                <a:srgbClr val="04617B">
                  <a:shade val="90000"/>
                </a:srgbClr>
              </a:solidFill>
            </a:endParaRPr>
          </a:p>
        </p:txBody>
      </p:sp>
      <p:sp>
        <p:nvSpPr>
          <p:cNvPr id="6" name="Title 1"/>
          <p:cNvSpPr>
            <a:spLocks noGrp="1"/>
          </p:cNvSpPr>
          <p:nvPr>
            <p:ph type="title"/>
          </p:nvPr>
        </p:nvSpPr>
        <p:spPr>
          <a:xfrm>
            <a:off x="383176" y="-602"/>
            <a:ext cx="8425339" cy="1143000"/>
          </a:xfrm>
        </p:spPr>
        <p:txBody>
          <a:bodyPr>
            <a:normAutofit/>
          </a:bodyPr>
          <a:lstStyle/>
          <a:p>
            <a:pPr algn="l"/>
            <a:r>
              <a:rPr lang="en-US" sz="4000" dirty="0" smtClean="0">
                <a:solidFill>
                  <a:srgbClr val="A50021"/>
                </a:solidFill>
                <a:latin typeface="Times New Roman" pitchFamily="18" charset="0"/>
                <a:cs typeface="Times New Roman" pitchFamily="18" charset="0"/>
              </a:rPr>
              <a:t>Weibull Distribution</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894806" y="1287225"/>
                <a:ext cx="7735288" cy="2525494"/>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endParaRPr lang="en-US" dirty="0" smtClean="0">
                  <a:solidFill>
                    <a:prstClr val="black"/>
                  </a:solidFill>
                  <a:latin typeface="Times New Roman" panose="02020603050405020304" pitchFamily="18" charset="0"/>
                  <a:cs typeface="Times New Roman" panose="02020603050405020304" pitchFamily="18" charset="0"/>
                </a:endParaRPr>
              </a:p>
              <a:p>
                <a:pPr algn="just"/>
                <a:r>
                  <a:rPr lang="en-US" dirty="0" smtClean="0">
                    <a:solidFill>
                      <a:prstClr val="black"/>
                    </a:solidFill>
                    <a:latin typeface="Times New Roman" panose="02020603050405020304" pitchFamily="18" charset="0"/>
                    <a:cs typeface="Times New Roman" panose="02020603050405020304" pitchFamily="18" charset="0"/>
                  </a:rPr>
                  <a:t>The c</a:t>
                </a:r>
                <a:r>
                  <a:rPr lang="en-US" dirty="0" smtClean="0">
                    <a:solidFill>
                      <a:schemeClr val="tx1"/>
                    </a:solidFill>
                    <a:latin typeface="Times New Roman" panose="02020603050405020304" pitchFamily="18" charset="0"/>
                    <a:cs typeface="Times New Roman" panose="02020603050405020304" pitchFamily="18" charset="0"/>
                  </a:rPr>
                  <a:t>ontinuous random variable </a:t>
                </a:r>
                <a14:m>
                  <m:oMath xmlns:m="http://schemas.openxmlformats.org/officeDocument/2006/math">
                    <m:r>
                      <a:rPr lang="en-US" b="0" i="1" smtClean="0">
                        <a:solidFill>
                          <a:schemeClr val="tx1"/>
                        </a:solidFill>
                        <a:latin typeface="Cambria Math" panose="02040503050406030204" pitchFamily="18" charset="0"/>
                      </a:rPr>
                      <m:t>𝑥</m:t>
                    </m:r>
                  </m:oMath>
                </a14:m>
                <a:r>
                  <a:rPr lang="en-IN" dirty="0" smtClean="0">
                    <a:solidFill>
                      <a:schemeClr val="tx1"/>
                    </a:solidFill>
                    <a:latin typeface="Times New Roman" panose="02020603050405020304" pitchFamily="18" charset="0"/>
                    <a:cs typeface="Times New Roman" panose="02020603050405020304" pitchFamily="18" charset="0"/>
                  </a:rPr>
                  <a:t> has a </a:t>
                </a:r>
                <a:r>
                  <a:rPr lang="en-IN" dirty="0" err="1" smtClean="0">
                    <a:solidFill>
                      <a:schemeClr val="tx1"/>
                    </a:solidFill>
                    <a:latin typeface="Times New Roman" panose="02020603050405020304" pitchFamily="18" charset="0"/>
                    <a:cs typeface="Times New Roman" panose="02020603050405020304" pitchFamily="18" charset="0"/>
                  </a:rPr>
                  <a:t>Weibull</a:t>
                </a:r>
                <a:r>
                  <a:rPr lang="en-IN" dirty="0" smtClean="0">
                    <a:solidFill>
                      <a:schemeClr val="tx1"/>
                    </a:solidFill>
                    <a:latin typeface="Times New Roman" panose="02020603050405020304" pitchFamily="18" charset="0"/>
                    <a:cs typeface="Times New Roman" panose="02020603050405020304" pitchFamily="18" charset="0"/>
                  </a:rPr>
                  <a:t> distribution with parameter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US" b="0" dirty="0" smtClean="0">
                    <a:solidFill>
                      <a:schemeClr val="tx1"/>
                    </a:solidFill>
                    <a:latin typeface="Cambria Math" panose="02040503050406030204" pitchFamily="18" charset="0"/>
                  </a:rPr>
                  <a:t> and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𝛽</m:t>
                    </m:r>
                  </m:oMath>
                </a14:m>
                <a:r>
                  <a:rPr lang="en-US" b="0" dirty="0" smtClean="0">
                    <a:solidFill>
                      <a:schemeClr val="tx1"/>
                    </a:solidFill>
                    <a:latin typeface="Cambria Math" panose="02040503050406030204" pitchFamily="18" charset="0"/>
                  </a:rPr>
                  <a:t> such that.</a:t>
                </a:r>
              </a:p>
              <a:p>
                <a:pPr algn="just"/>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𝛼</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𝛽</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eqArr>
                            <m:eqArrPr>
                              <m:ctrlPr>
                                <a:rPr lang="en-US" b="0" i="1" smtClean="0">
                                  <a:solidFill>
                                    <a:schemeClr val="tx1"/>
                                  </a:solidFill>
                                  <a:latin typeface="Cambria Math" panose="02040503050406030204" pitchFamily="18" charset="0"/>
                                </a:rPr>
                              </m:ctrlPr>
                            </m:eqArrPr>
                            <m:e>
                              <m:r>
                                <a:rPr lang="en-US" b="0" i="1" smtClean="0">
                                  <a:solidFill>
                                    <a:schemeClr val="tx1"/>
                                  </a:solidFill>
                                  <a:latin typeface="Cambria Math" panose="02040503050406030204" pitchFamily="18" charset="0"/>
                                  <a:ea typeface="Cambria Math" panose="02040503050406030204" pitchFamily="18" charset="0"/>
                                </a:rPr>
                                <m:t>𝛼𝛽</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𝑥</m:t>
                                  </m:r>
                                </m:e>
                                <m:sup>
                                  <m:r>
                                    <a:rPr lang="en-US" b="0" i="1" smtClean="0">
                                      <a:solidFill>
                                        <a:schemeClr val="tx1"/>
                                      </a:solidFill>
                                      <a:latin typeface="Cambria Math" panose="02040503050406030204" pitchFamily="18" charset="0"/>
                                      <a:ea typeface="Cambria Math" panose="02040503050406030204" pitchFamily="18" charset="0"/>
                                    </a:rPr>
                                    <m:t>𝛽</m:t>
                                  </m:r>
                                  <m:r>
                                    <a:rPr lang="en-US" b="0" i="1" smtClean="0">
                                      <a:solidFill>
                                        <a:schemeClr val="tx1"/>
                                      </a:solidFill>
                                      <a:latin typeface="Cambria Math" panose="02040503050406030204" pitchFamily="18" charset="0"/>
                                      <a:ea typeface="Cambria Math" panose="02040503050406030204" pitchFamily="18" charset="0"/>
                                    </a:rPr>
                                    <m:t>−1</m:t>
                                  </m:r>
                                </m:sup>
                              </m:sSup>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𝑒</m:t>
                                  </m:r>
                                </m:e>
                                <m: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𝛼</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𝑥</m:t>
                                      </m:r>
                                    </m:e>
                                    <m:sup>
                                      <m:r>
                                        <a:rPr lang="en-US" i="1">
                                          <a:solidFill>
                                            <a:schemeClr val="tx1"/>
                                          </a:solidFill>
                                          <a:latin typeface="Cambria Math" panose="02040503050406030204" pitchFamily="18" charset="0"/>
                                          <a:ea typeface="Cambria Math" panose="02040503050406030204" pitchFamily="18" charset="0"/>
                                        </a:rPr>
                                        <m:t>𝛽</m:t>
                                      </m:r>
                                    </m:sup>
                                  </m:sSup>
                                </m:sup>
                              </m:sSup>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&gt;0 </m:t>
                              </m:r>
                            </m:e>
                            <m:e>
                              <m:r>
                                <a:rPr lang="en-US" b="0" i="1" smtClean="0">
                                  <a:solidFill>
                                    <a:schemeClr val="tx1"/>
                                  </a:solidFill>
                                  <a:latin typeface="Cambria Math" panose="02040503050406030204" pitchFamily="18" charset="0"/>
                                </a:rPr>
                                <m:t> </m:t>
                              </m:r>
                            </m:e>
                            <m:e>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𝑂𝑡h𝑒𝑟𝑤𝑖𝑠𝑒</m:t>
                              </m:r>
                            </m:e>
                          </m:eqArr>
                        </m:e>
                      </m:d>
                    </m:oMath>
                  </m:oMathPara>
                </a14:m>
                <a:endParaRPr lang="en-IN" dirty="0" smtClean="0">
                  <a:solidFill>
                    <a:schemeClr val="tx1"/>
                  </a:solidFill>
                  <a:latin typeface="Times New Roman" panose="02020603050405020304" pitchFamily="18" charset="0"/>
                  <a:cs typeface="Times New Roman" panose="02020603050405020304" pitchFamily="18" charset="0"/>
                </a:endParaRPr>
              </a:p>
              <a:p>
                <a:pPr algn="just"/>
                <a:r>
                  <a:rPr lang="en-IN" dirty="0" smtClean="0">
                    <a:solidFill>
                      <a:schemeClr val="tx1"/>
                    </a:solidFill>
                    <a:latin typeface="Times New Roman" panose="02020603050405020304" pitchFamily="18" charset="0"/>
                    <a:cs typeface="Times New Roman" panose="02020603050405020304" pitchFamily="18" charset="0"/>
                  </a:rPr>
                  <a:t>where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𝛼</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IN" dirty="0" smtClean="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𝛽</m:t>
                    </m:r>
                    <m:r>
                      <a:rPr lang="en-US"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IN"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4806" y="1287225"/>
                <a:ext cx="7735288" cy="2525494"/>
              </a:xfrm>
              <a:prstGeom prst="rect">
                <a:avLst/>
              </a:prstGeom>
              <a:blipFill rotWithShape="1">
                <a:blip r:embed="rId3"/>
                <a:stretch>
                  <a:fillRect/>
                </a:stretch>
              </a:blipFill>
              <a:effectLst>
                <a:glow rad="63500">
                  <a:schemeClr val="accent2">
                    <a:satMod val="175000"/>
                    <a:alpha val="40000"/>
                  </a:schemeClr>
                </a:glow>
              </a:effectLst>
            </p:spPr>
            <p:txBody>
              <a:bodyPr/>
              <a:lstStyle/>
              <a:p>
                <a:r>
                  <a:rPr lang="en-IN">
                    <a:noFill/>
                  </a:rPr>
                  <a:t> </a:t>
                </a:r>
              </a:p>
            </p:txBody>
          </p:sp>
        </mc:Fallback>
      </mc:AlternateContent>
      <p:sp>
        <p:nvSpPr>
          <p:cNvPr id="8" name="Rounded Rectangle 7"/>
          <p:cNvSpPr/>
          <p:nvPr/>
        </p:nvSpPr>
        <p:spPr>
          <a:xfrm>
            <a:off x="895794" y="1280034"/>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4.16: </a:t>
            </a:r>
            <a:r>
              <a:rPr lang="en-US" sz="2000" b="1" dirty="0" smtClean="0">
                <a:solidFill>
                  <a:prstClr val="black"/>
                </a:solidFill>
                <a:latin typeface="Times New Roman" pitchFamily="18" charset="0"/>
                <a:cs typeface="Times New Roman" pitchFamily="18" charset="0"/>
              </a:rPr>
              <a:t>Weibull Distribution</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4800600" y="4049485"/>
                <a:ext cx="4007915" cy="226414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mean and variance of </a:t>
                </a:r>
                <a:r>
                  <a:rPr lang="en-US" dirty="0" err="1" smtClean="0">
                    <a:latin typeface="Times New Roman" panose="02020603050405020304" pitchFamily="18" charset="0"/>
                    <a:cs typeface="Times New Roman" panose="02020603050405020304" pitchFamily="18" charset="0"/>
                  </a:rPr>
                  <a:t>Weibull</a:t>
                </a:r>
                <a:r>
                  <a:rPr lang="en-US" dirty="0" smtClean="0">
                    <a:latin typeface="Times New Roman" panose="02020603050405020304" pitchFamily="18" charset="0"/>
                    <a:cs typeface="Times New Roman" panose="02020603050405020304" pitchFamily="18" charset="0"/>
                  </a:rPr>
                  <a:t> distribution are: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𝛼</m:t>
                        </m:r>
                      </m:e>
                      <m:sup>
                        <m:f>
                          <m:fPr>
                            <m:type m:val="skw"/>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𝛽</m:t>
                            </m:r>
                          </m:den>
                        </m:f>
                      </m:sup>
                    </m:sSup>
                    <m:r>
                      <m:rPr>
                        <m:sty m:val="p"/>
                      </m:rPr>
                      <a:rPr lang="el-GR" b="0" i="1" smtClean="0">
                        <a:latin typeface="Cambria Math" panose="02040503050406030204" pitchFamily="18" charset="0"/>
                        <a:ea typeface="Cambria Math" panose="02040503050406030204" pitchFamily="18" charset="0"/>
                      </a:rPr>
                      <m:t>Γ</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𝛽</m:t>
                            </m:r>
                          </m:den>
                        </m:f>
                      </m:e>
                    </m:d>
                  </m:oMath>
                </a14:m>
                <a:endParaRPr 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endParaRPr lang="en-US" b="0" dirty="0" smtClean="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f>
                            <m:fPr>
                              <m:type m:val="skw"/>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𝛽</m:t>
                              </m:r>
                            </m:den>
                          </m:f>
                        </m:sup>
                      </m:sSup>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Γ</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𝛽</m:t>
                              </m:r>
                            </m:den>
                          </m:f>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Γ</m:t>
                          </m:r>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𝛽</m:t>
                              </m:r>
                            </m:den>
                          </m:f>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800600" y="4049485"/>
                <a:ext cx="4007915" cy="2264146"/>
              </a:xfrm>
              <a:prstGeom prst="rect">
                <a:avLst/>
              </a:prstGeom>
              <a:blipFill rotWithShape="1">
                <a:blip r:embed="rId4"/>
                <a:stretch>
                  <a:fillRect l="-1370" t="-1344"/>
                </a:stretch>
              </a:blipFill>
            </p:spPr>
            <p:txBody>
              <a:bodyPr/>
              <a:lstStyle/>
              <a:p>
                <a:r>
                  <a:rPr lang="en-IN">
                    <a:noFill/>
                  </a:rPr>
                  <a:t> </a:t>
                </a:r>
              </a:p>
            </p:txBody>
          </p:sp>
        </mc:Fallback>
      </mc:AlternateContent>
      <p:graphicFrame>
        <p:nvGraphicFramePr>
          <p:cNvPr id="3" name="Object 2"/>
          <p:cNvGraphicFramePr>
            <a:graphicFrameLocks noChangeAspect="1"/>
          </p:cNvGraphicFramePr>
          <p:nvPr>
            <p:extLst>
              <p:ext uri="{D42A27DB-BD31-4B8C-83A1-F6EECF244321}">
                <p14:modId xmlns:p14="http://schemas.microsoft.com/office/powerpoint/2010/main" val="4251750005"/>
              </p:ext>
            </p:extLst>
          </p:nvPr>
        </p:nvGraphicFramePr>
        <p:xfrm>
          <a:off x="894806" y="3984868"/>
          <a:ext cx="3905794" cy="2481246"/>
        </p:xfrm>
        <a:graphic>
          <a:graphicData uri="http://schemas.openxmlformats.org/presentationml/2006/ole">
            <mc:AlternateContent xmlns:mc="http://schemas.openxmlformats.org/markup-compatibility/2006">
              <mc:Choice xmlns:v="urn:schemas-microsoft-com:vml" Requires="v">
                <p:oleObj spid="_x0000_s11337" name="Visio" r:id="rId5" imgW="5533200" imgH="3704400" progId="Visio.Drawing.11">
                  <p:embed/>
                </p:oleObj>
              </mc:Choice>
              <mc:Fallback>
                <p:oleObj name="Visio" r:id="rId5" imgW="5533200" imgH="3704400" progId="Visio.Drawing.11">
                  <p:embed/>
                  <p:pic>
                    <p:nvPicPr>
                      <p:cNvPr id="0" name=""/>
                      <p:cNvPicPr/>
                      <p:nvPr/>
                    </p:nvPicPr>
                    <p:blipFill>
                      <a:blip r:embed="rId6"/>
                      <a:stretch>
                        <a:fillRect/>
                      </a:stretch>
                    </p:blipFill>
                    <p:spPr>
                      <a:xfrm>
                        <a:off x="894806" y="3984868"/>
                        <a:ext cx="3905794" cy="2481246"/>
                      </a:xfrm>
                      <a:prstGeom prst="rect">
                        <a:avLst/>
                      </a:prstGeom>
                    </p:spPr>
                  </p:pic>
                </p:oleObj>
              </mc:Fallback>
            </mc:AlternateContent>
          </a:graphicData>
        </a:graphic>
      </p:graphicFrame>
    </p:spTree>
    <p:extLst>
      <p:ext uri="{BB962C8B-B14F-4D97-AF65-F5344CB8AC3E}">
        <p14:creationId xmlns:p14="http://schemas.microsoft.com/office/powerpoint/2010/main" val="19130495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31" y="124461"/>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Reference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48</a:t>
            </a:fld>
            <a:endParaRPr lang="en-IN" dirty="0">
              <a:solidFill>
                <a:srgbClr val="04617B">
                  <a:shade val="90000"/>
                </a:srgbClr>
              </a:solidFill>
            </a:endParaRPr>
          </a:p>
        </p:txBody>
      </p:sp>
      <p:sp>
        <p:nvSpPr>
          <p:cNvPr id="12" name="Content Placeholder 4"/>
          <p:cNvSpPr txBox="1">
            <a:spLocks/>
          </p:cNvSpPr>
          <p:nvPr/>
        </p:nvSpPr>
        <p:spPr>
          <a:xfrm>
            <a:off x="210780" y="2928512"/>
            <a:ext cx="8506500" cy="2227148"/>
          </a:xfrm>
          <a:prstGeom prst="rect">
            <a:avLst/>
          </a:prstGeom>
        </p:spPr>
        <p:txBody>
          <a:bodyPr vert="horz">
            <a:normAutofit fontScale="925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BD0D9"/>
              </a:buClr>
            </a:pPr>
            <a:r>
              <a:rPr lang="en-US" dirty="0" smtClean="0">
                <a:solidFill>
                  <a:prstClr val="black"/>
                </a:solidFill>
              </a:rPr>
              <a:t>The detail material related to this lecture can be found in</a:t>
            </a:r>
          </a:p>
          <a:p>
            <a:pPr>
              <a:buClr>
                <a:srgbClr val="0BD0D9"/>
              </a:buClr>
            </a:pPr>
            <a:endParaRPr lang="en-US" dirty="0" smtClean="0">
              <a:solidFill>
                <a:prstClr val="black"/>
              </a:solidFill>
            </a:endParaRPr>
          </a:p>
          <a:p>
            <a:pPr marL="393192" lvl="1" indent="0">
              <a:buClr>
                <a:srgbClr val="0BD0D9"/>
              </a:buClr>
              <a:buFont typeface="Wingdings 2"/>
              <a:buNone/>
            </a:pPr>
            <a:r>
              <a:rPr lang="en-US" dirty="0" smtClean="0">
                <a:solidFill>
                  <a:srgbClr val="0070C0"/>
                </a:solidFill>
              </a:rPr>
              <a:t>Probability and Statistics for </a:t>
            </a:r>
            <a:r>
              <a:rPr lang="en-US" dirty="0" err="1" smtClean="0">
                <a:solidFill>
                  <a:srgbClr val="0070C0"/>
                </a:solidFill>
              </a:rPr>
              <a:t>Enginneers</a:t>
            </a:r>
            <a:r>
              <a:rPr lang="en-US" dirty="0" smtClean="0">
                <a:solidFill>
                  <a:srgbClr val="0070C0"/>
                </a:solidFill>
              </a:rPr>
              <a:t> and Scientists (8</a:t>
            </a:r>
            <a:r>
              <a:rPr lang="en-US" baseline="30000" dirty="0" smtClean="0">
                <a:solidFill>
                  <a:srgbClr val="0070C0"/>
                </a:solidFill>
              </a:rPr>
              <a:t>th</a:t>
            </a:r>
            <a:r>
              <a:rPr lang="en-US" dirty="0" smtClean="0">
                <a:solidFill>
                  <a:srgbClr val="0070C0"/>
                </a:solidFill>
              </a:rPr>
              <a:t> Ed.) by Ronald E. Walpole, Sharon L. Myers, Keying Ye (Pearson), 2013.</a:t>
            </a:r>
          </a:p>
          <a:p>
            <a:pPr marL="0" indent="0">
              <a:buClr>
                <a:srgbClr val="0BD0D9"/>
              </a:buClr>
              <a:buFont typeface="Wingdings 2"/>
              <a:buNone/>
            </a:pPr>
            <a:r>
              <a:rPr lang="en-US" dirty="0">
                <a:solidFill>
                  <a:prstClr val="black"/>
                </a:solidFill>
              </a:rPr>
              <a:t>	</a:t>
            </a:r>
            <a:endParaRPr lang="en-IN" dirty="0">
              <a:solidFill>
                <a:prstClr val="black"/>
              </a:solidFill>
            </a:endParaRPr>
          </a:p>
        </p:txBody>
      </p:sp>
    </p:spTree>
    <p:extLst>
      <p:ext uri="{BB962C8B-B14F-4D97-AF65-F5344CB8AC3E}">
        <p14:creationId xmlns:p14="http://schemas.microsoft.com/office/powerpoint/2010/main" val="242891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66" y="2420888"/>
            <a:ext cx="8425339" cy="936104"/>
          </a:xfrm>
        </p:spPr>
        <p:txBody>
          <a:bodyPr>
            <a:normAutofit fontScale="92500" lnSpcReduction="10000"/>
          </a:bodyPr>
          <a:lstStyle/>
          <a:p>
            <a:pPr marL="0" indent="0" algn="ctr">
              <a:buNone/>
            </a:pPr>
            <a:r>
              <a:rPr lang="en-US" altLang="zh-CN" sz="6000" dirty="0" smtClean="0">
                <a:solidFill>
                  <a:srgbClr val="FF66FF"/>
                </a:solidFill>
                <a:effectLst>
                  <a:outerShdw blurRad="38100" dist="38100" dir="2700000" algn="tl">
                    <a:srgbClr val="000000">
                      <a:alpha val="43137"/>
                    </a:srgbClr>
                  </a:outerShdw>
                </a:effectLst>
                <a:ea typeface="宋体" pitchFamily="2" charset="-122"/>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smtClean="0">
              <a:solidFill>
                <a:srgbClr val="FF00FF"/>
              </a:solidFill>
              <a:ea typeface="宋体" pitchFamily="2" charset="-122"/>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49</a:t>
            </a:fld>
            <a:endParaRPr lang="en-IN" dirty="0">
              <a:solidFill>
                <a:srgbClr val="04617B">
                  <a:shade val="90000"/>
                </a:srgbClr>
              </a:solidFill>
            </a:endParaRPr>
          </a:p>
        </p:txBody>
      </p:sp>
      <p:sp>
        <p:nvSpPr>
          <p:cNvPr id="7" name="Date Placeholder 6"/>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2" name="Rectangle 1"/>
          <p:cNvSpPr/>
          <p:nvPr/>
        </p:nvSpPr>
        <p:spPr>
          <a:xfrm>
            <a:off x="1122248" y="4788914"/>
            <a:ext cx="7381104" cy="646331"/>
          </a:xfrm>
          <a:prstGeom prst="rect">
            <a:avLst/>
          </a:prstGeom>
        </p:spPr>
        <p:txBody>
          <a:bodyPr wrap="square">
            <a:spAutoFit/>
          </a:bodyPr>
          <a:lstStyle/>
          <a:p>
            <a:pPr lvl="1" algn="ctr"/>
            <a:r>
              <a:rPr lang="en-IN" dirty="0" smtClean="0">
                <a:solidFill>
                  <a:srgbClr val="7CCA62">
                    <a:lumMod val="50000"/>
                  </a:srgbClr>
                </a:solidFill>
              </a:rPr>
              <a:t>You may post your question(s) at the “Discussion Forum” maintained in the course Web page!</a:t>
            </a:r>
            <a:endParaRPr lang="en-IN" dirty="0">
              <a:solidFill>
                <a:srgbClr val="7CCA62">
                  <a:lumMod val="50000"/>
                </a:srgbClr>
              </a:solidFill>
            </a:endParaRPr>
          </a:p>
        </p:txBody>
      </p:sp>
    </p:spTree>
    <p:extLst>
      <p:ext uri="{BB962C8B-B14F-4D97-AF65-F5344CB8AC3E}">
        <p14:creationId xmlns:p14="http://schemas.microsoft.com/office/powerpoint/2010/main" val="120624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04" y="3140968"/>
            <a:ext cx="8229600" cy="1143000"/>
          </a:xfrm>
        </p:spPr>
        <p:txBody>
          <a:bodyPr>
            <a:normAutofit fontScale="90000"/>
          </a:bodyPr>
          <a:lstStyle/>
          <a:p>
            <a:r>
              <a:rPr lang="en-US" dirty="0" smtClean="0"/>
              <a:t>Just a minute to mark your attendance</a:t>
            </a:r>
            <a:endParaRPr lang="en-GB" dirty="0"/>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dirty="0">
              <a:solidFill>
                <a:srgbClr val="04617B">
                  <a:shade val="90000"/>
                </a:srgbClr>
              </a:solidFill>
            </a:endParaRPr>
          </a:p>
        </p:txBody>
      </p:sp>
    </p:spTree>
    <p:extLst>
      <p:ext uri="{BB962C8B-B14F-4D97-AF65-F5344CB8AC3E}">
        <p14:creationId xmlns:p14="http://schemas.microsoft.com/office/powerpoint/2010/main" val="9601060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solidFill>
                  <a:srgbClr val="0070C0"/>
                </a:solidFill>
              </a:rPr>
              <a:t>Give some examples of random variables? Also, tell the range of values and whether they are with continuous or discrete values.</a:t>
            </a:r>
          </a:p>
          <a:p>
            <a:pPr marL="2160270" lvl="6" indent="-514350">
              <a:buFont typeface="+mj-lt"/>
              <a:buAutoNum type="arabicPeriod"/>
            </a:pPr>
            <a:endParaRPr lang="en-US" sz="1400" dirty="0" smtClean="0">
              <a:solidFill>
                <a:srgbClr val="0070C0"/>
              </a:solidFill>
            </a:endParaRPr>
          </a:p>
          <a:p>
            <a:pPr marL="514350" indent="-514350">
              <a:buFont typeface="+mj-lt"/>
              <a:buAutoNum type="arabicPeriod"/>
            </a:pPr>
            <a:r>
              <a:rPr lang="en-US" sz="2400" dirty="0" smtClean="0">
                <a:solidFill>
                  <a:srgbClr val="0070C0"/>
                </a:solidFill>
              </a:rPr>
              <a:t>In the following cases, what are the probability distributions are likely to be followed. In each case, you should mention the random variable and the parameter(s) influencing the probability distribution function.</a:t>
            </a:r>
          </a:p>
          <a:p>
            <a:pPr marL="880110" lvl="1" indent="-514350">
              <a:buFont typeface="+mj-lt"/>
              <a:buAutoNum type="alphaLcParenR"/>
            </a:pPr>
            <a:r>
              <a:rPr lang="en-US" sz="2000" dirty="0" smtClean="0">
                <a:solidFill>
                  <a:srgbClr val="0070C0"/>
                </a:solidFill>
              </a:rPr>
              <a:t>In a retail source, how many counters should be opened at a given time period.</a:t>
            </a:r>
          </a:p>
          <a:p>
            <a:pPr marL="880110" lvl="1" indent="-514350">
              <a:buFont typeface="+mj-lt"/>
              <a:buAutoNum type="alphaLcParenR"/>
            </a:pPr>
            <a:r>
              <a:rPr lang="en-US" sz="2000" dirty="0" smtClean="0">
                <a:solidFill>
                  <a:srgbClr val="0070C0"/>
                </a:solidFill>
              </a:rPr>
              <a:t>Number of people who are suffering from cancers in a town?</a:t>
            </a:r>
          </a:p>
          <a:p>
            <a:pPr marL="2708910" lvl="8" indent="-514350">
              <a:buFont typeface="+mj-lt"/>
              <a:buAutoNum type="arabicPeriod"/>
            </a:pPr>
            <a:endParaRPr lang="en-US" dirty="0" smtClean="0"/>
          </a:p>
          <a:p>
            <a:pPr marL="514350" indent="-514350">
              <a:buFont typeface="+mj-lt"/>
              <a:buAutoNum type="arabicPeriod"/>
            </a:pPr>
            <a:endParaRPr lang="en-GB" dirty="0"/>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50</a:t>
            </a:fld>
            <a:endParaRPr lang="en-IN" dirty="0">
              <a:solidFill>
                <a:srgbClr val="04617B">
                  <a:shade val="90000"/>
                </a:srgbClr>
              </a:solidFill>
            </a:endParaRPr>
          </a:p>
        </p:txBody>
      </p:sp>
    </p:spTree>
    <p:extLst>
      <p:ext uri="{BB962C8B-B14F-4D97-AF65-F5344CB8AC3E}">
        <p14:creationId xmlns:p14="http://schemas.microsoft.com/office/powerpoint/2010/main" val="23276622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p:txBody>
          <a:bodyPr>
            <a:normAutofit/>
          </a:bodyPr>
          <a:lstStyle/>
          <a:p>
            <a:pPr marL="457200" indent="-457200">
              <a:buFont typeface="+mj-lt"/>
              <a:buAutoNum type="arabicPeriod" startAt="2"/>
            </a:pPr>
            <a:r>
              <a:rPr lang="en-US" sz="2400" dirty="0" smtClean="0">
                <a:solidFill>
                  <a:srgbClr val="0070C0"/>
                </a:solidFill>
              </a:rPr>
              <a:t>In the following cases, what are the probability distributions are likely to be followed. In each case, you should mention the random variable and the parameter(s) influencing the probability distribution function.</a:t>
            </a:r>
          </a:p>
          <a:p>
            <a:pPr marL="822960" lvl="1" indent="-457200">
              <a:buFont typeface="+mj-lt"/>
              <a:buAutoNum type="alphaLcParenR" startAt="3"/>
            </a:pPr>
            <a:r>
              <a:rPr lang="en-US" sz="2000" dirty="0" smtClean="0">
                <a:solidFill>
                  <a:srgbClr val="0070C0"/>
                </a:solidFill>
              </a:rPr>
              <a:t>A missile will hit the enemy’s aircraft.</a:t>
            </a:r>
          </a:p>
          <a:p>
            <a:pPr marL="822960" lvl="1" indent="-457200">
              <a:buFont typeface="+mj-lt"/>
              <a:buAutoNum type="alphaLcParenR" startAt="3"/>
            </a:pPr>
            <a:r>
              <a:rPr lang="en-US" sz="2000" dirty="0" smtClean="0">
                <a:solidFill>
                  <a:srgbClr val="0070C0"/>
                </a:solidFill>
              </a:rPr>
              <a:t>A student in the class will secure EX grade.</a:t>
            </a:r>
          </a:p>
          <a:p>
            <a:pPr marL="822960" lvl="1" indent="-457200">
              <a:buFont typeface="+mj-lt"/>
              <a:buAutoNum type="alphaLcParenR" startAt="3"/>
            </a:pPr>
            <a:r>
              <a:rPr lang="en-US" sz="2000" dirty="0" smtClean="0">
                <a:solidFill>
                  <a:srgbClr val="0070C0"/>
                </a:solidFill>
              </a:rPr>
              <a:t>Salary of a person in an enterprise.</a:t>
            </a:r>
          </a:p>
          <a:p>
            <a:pPr marL="822960" lvl="1" indent="-457200">
              <a:buFont typeface="+mj-lt"/>
              <a:buAutoNum type="alphaLcParenR" startAt="3"/>
            </a:pPr>
            <a:r>
              <a:rPr lang="en-US" sz="2000" dirty="0" smtClean="0">
                <a:solidFill>
                  <a:srgbClr val="0070C0"/>
                </a:solidFill>
              </a:rPr>
              <a:t>Accident made by cars in a city.</a:t>
            </a:r>
          </a:p>
          <a:p>
            <a:pPr marL="822960" lvl="1" indent="-457200">
              <a:buFont typeface="+mj-lt"/>
              <a:buAutoNum type="alphaLcParenR" startAt="3"/>
            </a:pPr>
            <a:r>
              <a:rPr lang="en-US" sz="2000" dirty="0" smtClean="0">
                <a:solidFill>
                  <a:srgbClr val="0070C0"/>
                </a:solidFill>
              </a:rPr>
              <a:t>People quit education after </a:t>
            </a:r>
            <a:r>
              <a:rPr lang="en-US" sz="2000" dirty="0" err="1" smtClean="0">
                <a:solidFill>
                  <a:srgbClr val="0070C0"/>
                </a:solidFill>
              </a:rPr>
              <a:t>i</a:t>
            </a:r>
            <a:r>
              <a:rPr lang="en-US" sz="2000" dirty="0" smtClean="0">
                <a:solidFill>
                  <a:srgbClr val="0070C0"/>
                </a:solidFill>
              </a:rPr>
              <a:t>) primary ii) secondary and iii) higher secondary educations.</a:t>
            </a:r>
          </a:p>
          <a:p>
            <a:pPr marL="822960" lvl="1" indent="-457200">
              <a:buFont typeface="+mj-lt"/>
              <a:buAutoNum type="alphaLcParenR" startAt="3"/>
            </a:pPr>
            <a:endParaRPr lang="en-US" sz="2000" dirty="0" smtClean="0">
              <a:solidFill>
                <a:srgbClr val="0070C0"/>
              </a:solidFill>
            </a:endParaRPr>
          </a:p>
          <a:p>
            <a:pPr marL="2708910" lvl="8" indent="-514350">
              <a:buFont typeface="+mj-lt"/>
              <a:buAutoNum type="arabicPeriod"/>
            </a:pPr>
            <a:endParaRPr lang="en-US" dirty="0" smtClean="0"/>
          </a:p>
          <a:p>
            <a:pPr marL="514350" indent="-514350">
              <a:buFont typeface="+mj-lt"/>
              <a:buAutoNum type="arabicPeriod" startAt="2"/>
            </a:pPr>
            <a:endParaRPr lang="en-GB" dirty="0"/>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51</a:t>
            </a:fld>
            <a:endParaRPr lang="en-IN" dirty="0">
              <a:solidFill>
                <a:srgbClr val="04617B">
                  <a:shade val="90000"/>
                </a:srgbClr>
              </a:solidFill>
            </a:endParaRPr>
          </a:p>
        </p:txBody>
      </p:sp>
    </p:spTree>
    <p:extLst>
      <p:ext uri="{BB962C8B-B14F-4D97-AF65-F5344CB8AC3E}">
        <p14:creationId xmlns:p14="http://schemas.microsoft.com/office/powerpoint/2010/main" val="25767929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944" y="548680"/>
            <a:ext cx="8229600" cy="1008112"/>
          </a:xfrm>
        </p:spPr>
        <p:txBody>
          <a:bodyPr/>
          <a:lstStyle/>
          <a:p>
            <a:r>
              <a:rPr lang="en-US" dirty="0" smtClean="0"/>
              <a:t>Questions of the day…</a:t>
            </a:r>
            <a:endParaRPr lang="en-GB"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sz="2400" dirty="0" smtClean="0">
                <a:solidFill>
                  <a:srgbClr val="0070C0"/>
                </a:solidFill>
              </a:rPr>
              <a:t>How you can calculate the mean and standard deviation of a population if the population follows the following probability distribution functions with respect to an event.</a:t>
            </a:r>
          </a:p>
          <a:p>
            <a:pPr marL="1097280" lvl="2" indent="-457200">
              <a:buFont typeface="+mj-lt"/>
              <a:buAutoNum type="alphaLcParenR"/>
            </a:pPr>
            <a:r>
              <a:rPr lang="en-US" sz="1900" dirty="0" smtClean="0">
                <a:solidFill>
                  <a:srgbClr val="0070C0"/>
                </a:solidFill>
              </a:rPr>
              <a:t>Binomial distribution function.</a:t>
            </a:r>
          </a:p>
          <a:p>
            <a:pPr marL="1097280" lvl="2" indent="-457200">
              <a:buFont typeface="+mj-lt"/>
              <a:buAutoNum type="alphaLcParenR"/>
            </a:pPr>
            <a:r>
              <a:rPr lang="en-US" sz="1900" dirty="0" smtClean="0">
                <a:solidFill>
                  <a:srgbClr val="0070C0"/>
                </a:solidFill>
              </a:rPr>
              <a:t>Poisson’s distribution function.</a:t>
            </a:r>
          </a:p>
          <a:p>
            <a:pPr marL="1097280" lvl="2" indent="-457200">
              <a:buFont typeface="+mj-lt"/>
              <a:buAutoNum type="alphaLcParenR"/>
            </a:pPr>
            <a:r>
              <a:rPr lang="en-US" sz="1900" dirty="0" smtClean="0">
                <a:solidFill>
                  <a:srgbClr val="0070C0"/>
                </a:solidFill>
              </a:rPr>
              <a:t>Hypergeometric distribution function.</a:t>
            </a:r>
          </a:p>
          <a:p>
            <a:pPr marL="1097280" lvl="2" indent="-457200">
              <a:buFont typeface="+mj-lt"/>
              <a:buAutoNum type="alphaLcParenR"/>
            </a:pPr>
            <a:r>
              <a:rPr lang="en-US" sz="1900" dirty="0" smtClean="0">
                <a:solidFill>
                  <a:srgbClr val="0070C0"/>
                </a:solidFill>
              </a:rPr>
              <a:t>Normal distribution function.</a:t>
            </a:r>
          </a:p>
          <a:p>
            <a:pPr marL="1097280" lvl="2" indent="-457200">
              <a:buFont typeface="+mj-lt"/>
              <a:buAutoNum type="alphaLcParenR"/>
            </a:pPr>
            <a:r>
              <a:rPr lang="en-US" sz="1900" dirty="0" smtClean="0">
                <a:solidFill>
                  <a:srgbClr val="0070C0"/>
                </a:solidFill>
              </a:rPr>
              <a:t>Standard normal distribution function.</a:t>
            </a:r>
          </a:p>
          <a:p>
            <a:pPr marL="365760" lvl="1" indent="0">
              <a:buNone/>
            </a:pPr>
            <a:endParaRPr lang="en-US" sz="2000" dirty="0" smtClean="0">
              <a:solidFill>
                <a:srgbClr val="0070C0"/>
              </a:solidFill>
            </a:endParaRPr>
          </a:p>
          <a:p>
            <a:pPr marL="2708910" lvl="8" indent="-514350">
              <a:buFont typeface="+mj-lt"/>
              <a:buAutoNum type="arabicPeriod"/>
            </a:pPr>
            <a:endParaRPr lang="en-US" dirty="0" smtClean="0"/>
          </a:p>
          <a:p>
            <a:pPr marL="514350" indent="-514350">
              <a:buFont typeface="+mj-lt"/>
              <a:buAutoNum type="arabicPeriod" startAt="3"/>
            </a:pPr>
            <a:endParaRPr lang="en-GB" dirty="0"/>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52</a:t>
            </a:fld>
            <a:endParaRPr lang="en-IN" dirty="0">
              <a:solidFill>
                <a:srgbClr val="04617B">
                  <a:shade val="90000"/>
                </a:srgbClr>
              </a:solidFill>
            </a:endParaRPr>
          </a:p>
        </p:txBody>
      </p:sp>
    </p:spTree>
    <p:extLst>
      <p:ext uri="{BB962C8B-B14F-4D97-AF65-F5344CB8AC3E}">
        <p14:creationId xmlns:p14="http://schemas.microsoft.com/office/powerpoint/2010/main" val="1016290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dirty="0">
              <a:solidFill>
                <a:srgbClr val="04617B">
                  <a:shade val="90000"/>
                </a:srgbClr>
              </a:solidFill>
            </a:endParaRPr>
          </a:p>
        </p:txBody>
      </p:sp>
      <p:sp>
        <p:nvSpPr>
          <p:cNvPr id="16" name="Rectangle 15"/>
          <p:cNvSpPr/>
          <p:nvPr/>
        </p:nvSpPr>
        <p:spPr>
          <a:xfrm>
            <a:off x="490820" y="2732317"/>
            <a:ext cx="4167050" cy="600342"/>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Probability deals with </a:t>
            </a:r>
            <a:r>
              <a:rPr lang="en-US" b="1" dirty="0" smtClean="0">
                <a:solidFill>
                  <a:srgbClr val="A50021"/>
                </a:solidFill>
              </a:rPr>
              <a:t>predicting</a:t>
            </a:r>
            <a:r>
              <a:rPr lang="en-US" dirty="0" smtClean="0">
                <a:solidFill>
                  <a:schemeClr val="tx1"/>
                </a:solidFill>
              </a:rPr>
              <a:t> the likelihood of </a:t>
            </a:r>
            <a:r>
              <a:rPr lang="en-US" b="1" dirty="0" smtClean="0">
                <a:solidFill>
                  <a:schemeClr val="tx1"/>
                </a:solidFill>
              </a:rPr>
              <a:t>future</a:t>
            </a:r>
            <a:r>
              <a:rPr lang="en-US" dirty="0" smtClean="0">
                <a:solidFill>
                  <a:schemeClr val="tx1"/>
                </a:solidFill>
              </a:rPr>
              <a:t> events.</a:t>
            </a:r>
            <a:endParaRPr lang="en-IN" dirty="0">
              <a:solidFill>
                <a:srgbClr val="A50021"/>
              </a:solidFill>
            </a:endParaRPr>
          </a:p>
        </p:txBody>
      </p:sp>
      <p:sp>
        <p:nvSpPr>
          <p:cNvPr id="19" name="Content Placeholder 2"/>
          <p:cNvSpPr>
            <a:spLocks noGrp="1"/>
          </p:cNvSpPr>
          <p:nvPr>
            <p:ph idx="1"/>
          </p:nvPr>
        </p:nvSpPr>
        <p:spPr>
          <a:xfrm>
            <a:off x="483318" y="3596640"/>
            <a:ext cx="8425339" cy="2880360"/>
          </a:xfrm>
        </p:spPr>
        <p:txBody>
          <a:bodyPr>
            <a:normAutofit/>
          </a:bodyPr>
          <a:lstStyle/>
          <a:p>
            <a:pPr marL="1089025" lvl="1" indent="-1089025"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a:t>
            </a:r>
            <a:r>
              <a:rPr lang="en-US" sz="2000" dirty="0" smtClean="0">
                <a:latin typeface="Times New Roman" panose="02020603050405020304" pitchFamily="18" charset="0"/>
                <a:cs typeface="Times New Roman" panose="02020603050405020304" pitchFamily="18" charset="0"/>
              </a:rPr>
              <a:t> Consider there is a drawer containing 100 socks: 30 red, 20 blue and  50 black </a:t>
            </a:r>
            <a:r>
              <a:rPr lang="en-US" sz="2000" dirty="0">
                <a:latin typeface="Times New Roman" panose="02020603050405020304" pitchFamily="18" charset="0"/>
                <a:cs typeface="Times New Roman" panose="02020603050405020304" pitchFamily="18" charset="0"/>
              </a:rPr>
              <a:t>socks.</a:t>
            </a:r>
            <a:endParaRPr lang="en-US" sz="2000" dirty="0" smtClean="0">
              <a:latin typeface="Times New Roman" panose="02020603050405020304" pitchFamily="18" charset="0"/>
              <a:cs typeface="Times New Roman" panose="02020603050405020304" pitchFamily="18" charset="0"/>
            </a:endParaRPr>
          </a:p>
          <a:p>
            <a:pPr marL="0" lvl="1" indent="0"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	We can use probability to answer questions about the selection of a</a:t>
            </a:r>
          </a:p>
          <a:p>
            <a:pPr marL="0" lvl="1" indent="0" algn="just">
              <a:buClr>
                <a:schemeClr val="accent3"/>
              </a:buClr>
              <a:buSzPct val="9500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random sample of these </a:t>
            </a:r>
            <a:r>
              <a:rPr lang="en-US" sz="2000" dirty="0">
                <a:latin typeface="Times New Roman" panose="02020603050405020304" pitchFamily="18" charset="0"/>
                <a:cs typeface="Times New Roman" panose="02020603050405020304" pitchFamily="18" charset="0"/>
              </a:rPr>
              <a:t>socks.</a:t>
            </a:r>
            <a:endParaRPr lang="en-US" sz="2000" dirty="0" smtClean="0">
              <a:latin typeface="Times New Roman" panose="02020603050405020304" pitchFamily="18" charset="0"/>
              <a:cs typeface="Times New Roman" panose="02020603050405020304" pitchFamily="18" charset="0"/>
            </a:endParaRPr>
          </a:p>
          <a:p>
            <a:pPr marL="615950" lvl="2" indent="-342900" algn="just">
              <a:buClr>
                <a:schemeClr val="accent3"/>
              </a:buClr>
              <a:buSzPct val="95000"/>
            </a:pPr>
            <a:r>
              <a:rPr lang="en-US" sz="1800" b="1" dirty="0" smtClean="0">
                <a:latin typeface="Times New Roman" panose="02020603050405020304" pitchFamily="18" charset="0"/>
                <a:cs typeface="Times New Roman" panose="02020603050405020304" pitchFamily="18" charset="0"/>
              </a:rPr>
              <a:t>PQ1. </a:t>
            </a:r>
            <a:r>
              <a:rPr lang="en-US" sz="1800" dirty="0" smtClean="0">
                <a:latin typeface="Times New Roman" panose="02020603050405020304" pitchFamily="18" charset="0"/>
                <a:cs typeface="Times New Roman" panose="02020603050405020304" pitchFamily="18" charset="0"/>
              </a:rPr>
              <a:t>What is the probability that we draw two blue </a:t>
            </a:r>
            <a:r>
              <a:rPr lang="en-US" sz="1800" dirty="0">
                <a:latin typeface="Times New Roman" panose="02020603050405020304" pitchFamily="18" charset="0"/>
                <a:cs typeface="Times New Roman" panose="02020603050405020304" pitchFamily="18" charset="0"/>
              </a:rPr>
              <a:t>socks </a:t>
            </a:r>
            <a:r>
              <a:rPr lang="en-US" sz="1800" dirty="0" smtClean="0">
                <a:latin typeface="Times New Roman" panose="02020603050405020304" pitchFamily="18" charset="0"/>
                <a:cs typeface="Times New Roman" panose="02020603050405020304" pitchFamily="18" charset="0"/>
              </a:rPr>
              <a:t>or two red </a:t>
            </a:r>
            <a:r>
              <a:rPr lang="en-US" sz="1800" dirty="0">
                <a:latin typeface="Times New Roman" panose="02020603050405020304" pitchFamily="18" charset="0"/>
                <a:cs typeface="Times New Roman" panose="02020603050405020304" pitchFamily="18" charset="0"/>
              </a:rPr>
              <a:t>socks </a:t>
            </a:r>
            <a:r>
              <a:rPr lang="en-US" sz="1800" dirty="0" smtClean="0">
                <a:latin typeface="Times New Roman" panose="02020603050405020304" pitchFamily="18" charset="0"/>
                <a:cs typeface="Times New Roman" panose="02020603050405020304" pitchFamily="18" charset="0"/>
              </a:rPr>
              <a:t>from the drawer?</a:t>
            </a:r>
          </a:p>
          <a:p>
            <a:pPr marL="615950" lvl="2" indent="-342900" algn="just">
              <a:buClr>
                <a:schemeClr val="accent3"/>
              </a:buClr>
              <a:buSzPct val="95000"/>
            </a:pPr>
            <a:r>
              <a:rPr lang="en-US" sz="1800" b="1" dirty="0" smtClean="0">
                <a:latin typeface="Times New Roman" panose="02020603050405020304" pitchFamily="18" charset="0"/>
                <a:cs typeface="Times New Roman" panose="02020603050405020304" pitchFamily="18" charset="0"/>
              </a:rPr>
              <a:t>PQ2. </a:t>
            </a:r>
            <a:r>
              <a:rPr lang="en-US" sz="1800" dirty="0" smtClean="0">
                <a:latin typeface="Times New Roman" panose="02020603050405020304" pitchFamily="18" charset="0"/>
                <a:cs typeface="Times New Roman" panose="02020603050405020304" pitchFamily="18" charset="0"/>
              </a:rPr>
              <a:t>What is the probability that we pull out three socks or have matching pair?</a:t>
            </a:r>
          </a:p>
          <a:p>
            <a:pPr marL="615950" lvl="2" indent="-342900" algn="just">
              <a:buClr>
                <a:schemeClr val="accent3"/>
              </a:buClr>
              <a:buSzPct val="95000"/>
            </a:pPr>
            <a:r>
              <a:rPr lang="en-US" sz="1800" b="1" dirty="0" smtClean="0">
                <a:latin typeface="Times New Roman" panose="02020603050405020304" pitchFamily="18" charset="0"/>
                <a:cs typeface="Times New Roman" panose="02020603050405020304" pitchFamily="18" charset="0"/>
              </a:rPr>
              <a:t>PQ3</a:t>
            </a:r>
            <a:r>
              <a:rPr lang="en-US" sz="1800" b="1" dirty="0" smtClean="0">
                <a:solidFill>
                  <a:srgbClr val="002060"/>
                </a:solidFill>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What is the probability that we draw five socks and they are all black?</a:t>
            </a:r>
            <a:endParaRPr lang="en-US" sz="1800" b="1" dirty="0" smtClean="0">
              <a:latin typeface="Times New Roman" panose="02020603050405020304" pitchFamily="18" charset="0"/>
              <a:cs typeface="Times New Roman" panose="02020603050405020304" pitchFamily="18" charset="0"/>
            </a:endParaRPr>
          </a:p>
        </p:txBody>
      </p:sp>
      <p:sp>
        <p:nvSpPr>
          <p:cNvPr id="8" name="Rectangle 7"/>
          <p:cNvSpPr/>
          <p:nvPr/>
        </p:nvSpPr>
        <p:spPr>
          <a:xfrm>
            <a:off x="4833005" y="2721426"/>
            <a:ext cx="4167050" cy="611233"/>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Statistics involves the </a:t>
            </a:r>
            <a:r>
              <a:rPr lang="en-US" b="1" dirty="0" smtClean="0">
                <a:solidFill>
                  <a:srgbClr val="A50021"/>
                </a:solidFill>
              </a:rPr>
              <a:t>analysis</a:t>
            </a:r>
            <a:r>
              <a:rPr lang="en-US" dirty="0" smtClean="0">
                <a:solidFill>
                  <a:srgbClr val="FF0000"/>
                </a:solidFill>
              </a:rPr>
              <a:t> </a:t>
            </a:r>
            <a:r>
              <a:rPr lang="en-US" dirty="0" smtClean="0">
                <a:solidFill>
                  <a:srgbClr val="A50021"/>
                </a:solidFill>
              </a:rPr>
              <a:t>of the </a:t>
            </a:r>
            <a:r>
              <a:rPr lang="en-US" b="1" dirty="0" smtClean="0">
                <a:solidFill>
                  <a:srgbClr val="A50021"/>
                </a:solidFill>
              </a:rPr>
              <a:t>frequency</a:t>
            </a:r>
            <a:r>
              <a:rPr lang="en-US" dirty="0" smtClean="0">
                <a:solidFill>
                  <a:schemeClr val="tx1"/>
                </a:solidFill>
              </a:rPr>
              <a:t> of </a:t>
            </a:r>
            <a:r>
              <a:rPr lang="en-US" b="1" dirty="0" smtClean="0">
                <a:solidFill>
                  <a:schemeClr val="tx1"/>
                </a:solidFill>
              </a:rPr>
              <a:t>past</a:t>
            </a:r>
            <a:r>
              <a:rPr lang="en-US" dirty="0" smtClean="0">
                <a:solidFill>
                  <a:schemeClr val="tx1"/>
                </a:solidFill>
              </a:rPr>
              <a:t> events</a:t>
            </a:r>
            <a:endParaRPr lang="en-IN" dirty="0">
              <a:solidFill>
                <a:srgbClr val="A50021"/>
              </a:solidFill>
            </a:endParaRPr>
          </a:p>
        </p:txBody>
      </p:sp>
      <p:sp>
        <p:nvSpPr>
          <p:cNvPr id="3" name="TextBox 2"/>
          <p:cNvSpPr txBox="1"/>
          <p:nvPr/>
        </p:nvSpPr>
        <p:spPr>
          <a:xfrm>
            <a:off x="600891" y="1502224"/>
            <a:ext cx="8510452" cy="110799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Probability is the chance of an </a:t>
            </a:r>
            <a:r>
              <a:rPr lang="en-US" dirty="0" smtClean="0">
                <a:solidFill>
                  <a:srgbClr val="A50021"/>
                </a:solidFill>
                <a:latin typeface="Times New Roman" panose="02020603050405020304" pitchFamily="18" charset="0"/>
                <a:cs typeface="Times New Roman" panose="02020603050405020304" pitchFamily="18" charset="0"/>
              </a:rPr>
              <a:t>outcome</a:t>
            </a:r>
            <a:r>
              <a:rPr lang="en-US" dirty="0" smtClean="0">
                <a:latin typeface="Times New Roman" panose="02020603050405020304" pitchFamily="18" charset="0"/>
                <a:cs typeface="Times New Roman" panose="02020603050405020304" pitchFamily="18" charset="0"/>
              </a:rPr>
              <a:t> in an </a:t>
            </a:r>
            <a:r>
              <a:rPr lang="en-US" dirty="0" smtClean="0">
                <a:solidFill>
                  <a:srgbClr val="A50021"/>
                </a:solidFill>
                <a:latin typeface="Times New Roman" panose="02020603050405020304" pitchFamily="18" charset="0"/>
                <a:cs typeface="Times New Roman" panose="02020603050405020304" pitchFamily="18" charset="0"/>
              </a:rPr>
              <a:t>experiment</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(also called</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A50021"/>
                </a:solidFill>
                <a:latin typeface="Times New Roman" panose="02020603050405020304" pitchFamily="18" charset="0"/>
                <a:cs typeface="Times New Roman" panose="02020603050405020304" pitchFamily="18" charset="0"/>
              </a:rPr>
              <a:t>event</a:t>
            </a:r>
            <a:r>
              <a:rPr lang="en-US" dirty="0" smtClean="0">
                <a:latin typeface="Times New Roman" panose="02020603050405020304" pitchFamily="18" charset="0"/>
                <a:cs typeface="Times New Roman" panose="02020603050405020304" pitchFamily="18" charset="0"/>
              </a:rPr>
              <a:t>)</a:t>
            </a:r>
            <a:r>
              <a:rPr lang="en-US" dirty="0" smtClean="0">
                <a:solidFill>
                  <a:srgbClr val="FF0000"/>
                </a:solidFill>
                <a:latin typeface="Times New Roman" panose="02020603050405020304" pitchFamily="18" charset="0"/>
                <a:cs typeface="Times New Roman" panose="02020603050405020304" pitchFamily="18" charset="0"/>
              </a:rPr>
              <a:t>.</a:t>
            </a:r>
          </a:p>
          <a:p>
            <a:endParaRPr lang="en-US" sz="1200" dirty="0" smtClean="0">
              <a:solidFill>
                <a:srgbClr val="FF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Event: Tossing a fair coin	</a:t>
            </a:r>
          </a:p>
          <a:p>
            <a:r>
              <a:rPr lang="en-US" dirty="0" smtClean="0">
                <a:latin typeface="Times New Roman" panose="02020603050405020304" pitchFamily="18" charset="0"/>
                <a:cs typeface="Times New Roman" panose="02020603050405020304" pitchFamily="18" charset="0"/>
              </a:rPr>
              <a:t>Outcome: Head, Tail</a:t>
            </a:r>
          </a:p>
        </p:txBody>
      </p:sp>
      <p:sp>
        <p:nvSpPr>
          <p:cNvPr id="11" name="Title 1"/>
          <p:cNvSpPr txBox="1">
            <a:spLocks/>
          </p:cNvSpPr>
          <p:nvPr/>
        </p:nvSpPr>
        <p:spPr>
          <a:xfrm>
            <a:off x="404948" y="260648"/>
            <a:ext cx="8425339" cy="93133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sz="4000" dirty="0" smtClean="0">
                <a:solidFill>
                  <a:srgbClr val="A50021"/>
                </a:solidFill>
                <a:latin typeface="Times New Roman" pitchFamily="18" charset="0"/>
                <a:cs typeface="Times New Roman" pitchFamily="18" charset="0"/>
              </a:rPr>
              <a:t>Probability and Statistics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604933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907" y="1523394"/>
            <a:ext cx="8425339" cy="438912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Instead, if we have no knowledge about the type of socks in the drawers, then we enter into the realm of statistics. Statistics helps us to infer properties about the population on the basis of the random sample. </a:t>
            </a: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endParaRPr lang="en-US" sz="8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Questions that would be statistical in nature are:</a:t>
            </a:r>
          </a:p>
          <a:p>
            <a:endParaRPr lang="en-US" sz="800" dirty="0" smtClean="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SQ1</a:t>
            </a:r>
            <a:r>
              <a:rPr lang="en-US" sz="1800" dirty="0" smtClean="0">
                <a:latin typeface="Times New Roman" panose="02020603050405020304" pitchFamily="18" charset="0"/>
                <a:cs typeface="Times New Roman" panose="02020603050405020304" pitchFamily="18" charset="0"/>
              </a:rPr>
              <a:t>: A random sample of 10 socks from the drawer produced one blue, four red, five black socks. </a:t>
            </a:r>
            <a:r>
              <a:rPr lang="en-US" sz="1800" dirty="0" smtClean="0">
                <a:solidFill>
                  <a:srgbClr val="0B5ED7"/>
                </a:solidFill>
                <a:latin typeface="Times New Roman" panose="02020603050405020304" pitchFamily="18" charset="0"/>
                <a:cs typeface="Times New Roman" panose="02020603050405020304" pitchFamily="18" charset="0"/>
              </a:rPr>
              <a:t>What is the total population of black, blue or  red socks in the drawer?</a:t>
            </a:r>
          </a:p>
          <a:p>
            <a:endParaRPr lang="en-US" sz="800" dirty="0" smtClean="0">
              <a:solidFill>
                <a:srgbClr val="0B5ED7"/>
              </a:solidFill>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SQ2</a:t>
            </a:r>
            <a:r>
              <a:rPr lang="en-US" sz="1800" dirty="0" smtClean="0">
                <a:latin typeface="Times New Roman" panose="02020603050405020304" pitchFamily="18" charset="0"/>
                <a:cs typeface="Times New Roman" panose="02020603050405020304" pitchFamily="18" charset="0"/>
              </a:rPr>
              <a:t>: We randomly sample 10 socks, and write down the number of black socks and then return the socks to the drawer. The process is done for five times. The mean number of socks for each of these trial is 7. </a:t>
            </a:r>
            <a:r>
              <a:rPr lang="en-US" sz="1800" dirty="0" smtClean="0">
                <a:solidFill>
                  <a:srgbClr val="0B5ED7"/>
                </a:solidFill>
                <a:latin typeface="Times New Roman" panose="02020603050405020304" pitchFamily="18" charset="0"/>
                <a:cs typeface="Times New Roman" panose="02020603050405020304" pitchFamily="18" charset="0"/>
              </a:rPr>
              <a:t>What is the true number of black socks in the drawer?</a:t>
            </a:r>
          </a:p>
          <a:p>
            <a:r>
              <a:rPr lang="en-US" sz="1800" dirty="0" smtClean="0">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Statistics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791234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685442"/>
            <a:ext cx="8425339" cy="4389120"/>
          </a:xfrm>
        </p:spPr>
        <p:txBody>
          <a:bodyPr>
            <a:normAutofit fontScale="92500" lnSpcReduction="10000"/>
          </a:bodyPr>
          <a:lstStyle/>
          <a:p>
            <a:pPr marL="0" indent="0" algn="just">
              <a:buNone/>
            </a:pPr>
            <a:r>
              <a:rPr lang="en-US" sz="2000" dirty="0" smtClean="0">
                <a:latin typeface="Times New Roman" panose="02020603050405020304" pitchFamily="18" charset="0"/>
                <a:cs typeface="Times New Roman" panose="02020603050405020304" pitchFamily="18" charset="0"/>
              </a:rPr>
              <a:t>In other words:</a:t>
            </a:r>
          </a:p>
          <a:p>
            <a:pPr algn="just"/>
            <a:r>
              <a:rPr lang="en-US" sz="2000" dirty="0" smtClean="0">
                <a:latin typeface="Times New Roman" panose="02020603050405020304" pitchFamily="18" charset="0"/>
                <a:cs typeface="Times New Roman" panose="02020603050405020304" pitchFamily="18" charset="0"/>
              </a:rPr>
              <a:t>In probability, we are </a:t>
            </a:r>
            <a:r>
              <a:rPr lang="en-US" sz="2000" dirty="0" smtClean="0">
                <a:solidFill>
                  <a:srgbClr val="A50021"/>
                </a:solidFill>
                <a:latin typeface="Times New Roman" panose="02020603050405020304" pitchFamily="18" charset="0"/>
                <a:cs typeface="Times New Roman" panose="02020603050405020304" pitchFamily="18" charset="0"/>
              </a:rPr>
              <a:t>given a model </a:t>
            </a:r>
            <a:r>
              <a:rPr lang="en-US" sz="2000" dirty="0" smtClean="0">
                <a:latin typeface="Times New Roman" panose="02020603050405020304" pitchFamily="18" charset="0"/>
                <a:cs typeface="Times New Roman" panose="02020603050405020304" pitchFamily="18" charset="0"/>
              </a:rPr>
              <a:t>and asked </a:t>
            </a:r>
            <a:r>
              <a:rPr lang="en-US" sz="2000" dirty="0" smtClean="0">
                <a:solidFill>
                  <a:srgbClr val="A50021"/>
                </a:solidFill>
                <a:latin typeface="Times New Roman" panose="02020603050405020304" pitchFamily="18" charset="0"/>
                <a:cs typeface="Times New Roman" panose="02020603050405020304" pitchFamily="18" charset="0"/>
              </a:rPr>
              <a:t>what kind of data </a:t>
            </a:r>
            <a:r>
              <a:rPr lang="en-US" sz="2000" dirty="0" smtClean="0">
                <a:latin typeface="Times New Roman" panose="02020603050405020304" pitchFamily="18" charset="0"/>
                <a:cs typeface="Times New Roman" panose="02020603050405020304" pitchFamily="18" charset="0"/>
              </a:rPr>
              <a:t>we are likely to see.</a:t>
            </a:r>
          </a:p>
          <a:p>
            <a:pPr lvl="8" algn="just"/>
            <a:endParaRPr lang="en-US" sz="8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In statistics, we are </a:t>
            </a:r>
            <a:r>
              <a:rPr lang="en-US" sz="2000" dirty="0" smtClean="0">
                <a:solidFill>
                  <a:srgbClr val="0B5ED7"/>
                </a:solidFill>
                <a:latin typeface="Times New Roman" panose="02020603050405020304" pitchFamily="18" charset="0"/>
                <a:cs typeface="Times New Roman" panose="02020603050405020304" pitchFamily="18" charset="0"/>
              </a:rPr>
              <a:t>given data </a:t>
            </a:r>
            <a:r>
              <a:rPr lang="en-US" sz="2000" dirty="0" smtClean="0">
                <a:latin typeface="Times New Roman" panose="02020603050405020304" pitchFamily="18" charset="0"/>
                <a:cs typeface="Times New Roman" panose="02020603050405020304" pitchFamily="18" charset="0"/>
              </a:rPr>
              <a:t>and asked </a:t>
            </a:r>
            <a:r>
              <a:rPr lang="en-US" sz="2000" dirty="0" smtClean="0">
                <a:solidFill>
                  <a:srgbClr val="0B5ED7"/>
                </a:solidFill>
                <a:latin typeface="Times New Roman" panose="02020603050405020304" pitchFamily="18" charset="0"/>
                <a:cs typeface="Times New Roman" panose="02020603050405020304" pitchFamily="18" charset="0"/>
              </a:rPr>
              <a:t>what kind of model </a:t>
            </a:r>
            <a:r>
              <a:rPr lang="en-US" sz="2000" dirty="0" smtClean="0">
                <a:latin typeface="Times New Roman" panose="02020603050405020304" pitchFamily="18" charset="0"/>
                <a:cs typeface="Times New Roman" panose="02020603050405020304" pitchFamily="18" charset="0"/>
              </a:rPr>
              <a:t>is likely to have generated it.</a:t>
            </a:r>
          </a:p>
          <a:p>
            <a:pPr marL="0" indent="0" algn="just">
              <a:buNone/>
            </a:pP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Example 4.1: Measles Study</a:t>
            </a:r>
          </a:p>
          <a:p>
            <a:pPr marL="0" indent="0" algn="just">
              <a:buNone/>
            </a:pPr>
            <a:endParaRPr lang="en-US" sz="900" dirty="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A study on health is concerned with the </a:t>
            </a:r>
            <a:r>
              <a:rPr lang="en-US" sz="1900" dirty="0" smtClean="0">
                <a:solidFill>
                  <a:srgbClr val="0070C0"/>
                </a:solidFill>
                <a:latin typeface="Times New Roman" panose="02020603050405020304" pitchFamily="18" charset="0"/>
                <a:cs typeface="Times New Roman" panose="02020603050405020304" pitchFamily="18" charset="0"/>
              </a:rPr>
              <a:t>incidence of childhood measles in parents of childbearing age</a:t>
            </a:r>
            <a:r>
              <a:rPr lang="en-US" sz="1900" dirty="0" smtClean="0">
                <a:latin typeface="Times New Roman" panose="02020603050405020304" pitchFamily="18" charset="0"/>
                <a:cs typeface="Times New Roman" panose="02020603050405020304" pitchFamily="18" charset="0"/>
              </a:rPr>
              <a:t> in a city. For each couple, we would like to know how likely, it is that either the mother or father or both have had childhood measles.</a:t>
            </a:r>
          </a:p>
          <a:p>
            <a:pPr algn="just"/>
            <a:endParaRPr lang="en-US" sz="900" dirty="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The current census data indicates that 20% adults between the ages 17 and 35 (regardless of sex) have had childhood measles.</a:t>
            </a:r>
          </a:p>
          <a:p>
            <a:pPr algn="just"/>
            <a:endParaRPr lang="en-US" sz="9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This give us the probability that an individual in the city has had childhood measles.</a:t>
            </a:r>
          </a:p>
          <a:p>
            <a:pPr marL="0" indent="0">
              <a:buNone/>
            </a:pPr>
            <a:endParaRPr lang="en-US" dirty="0"/>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
        <p:nvSpPr>
          <p:cNvPr id="6" name="Title 1"/>
          <p:cNvSpPr>
            <a:spLocks noGrp="1"/>
          </p:cNvSpPr>
          <p:nvPr>
            <p:ph type="title"/>
          </p:nvPr>
        </p:nvSpPr>
        <p:spPr>
          <a:xfrm>
            <a:off x="404948" y="260648"/>
            <a:ext cx="8425339" cy="1143000"/>
          </a:xfrm>
        </p:spPr>
        <p:txBody>
          <a:bodyPr>
            <a:normAutofit/>
          </a:bodyPr>
          <a:lstStyle/>
          <a:p>
            <a:r>
              <a:rPr lang="en-US" sz="4000" dirty="0" smtClean="0">
                <a:solidFill>
                  <a:srgbClr val="A50021"/>
                </a:solidFill>
                <a:latin typeface="Times New Roman" pitchFamily="18" charset="0"/>
                <a:cs typeface="Times New Roman" pitchFamily="18" charset="0"/>
              </a:rPr>
              <a:t>Probability vs. Statistics</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490492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260648"/>
            <a:ext cx="8425339" cy="972159"/>
          </a:xfrm>
        </p:spPr>
        <p:txBody>
          <a:bodyPr>
            <a:normAutofit/>
          </a:bodyPr>
          <a:lstStyle/>
          <a:p>
            <a:pPr algn="l"/>
            <a:r>
              <a:rPr lang="en-US" sz="4000" dirty="0" smtClean="0">
                <a:solidFill>
                  <a:srgbClr val="A50021"/>
                </a:solidFill>
                <a:latin typeface="Times New Roman" pitchFamily="18" charset="0"/>
                <a:cs typeface="Times New Roman" pitchFamily="18" charset="0"/>
              </a:rPr>
              <a:t>Defining Random Variable</a:t>
            </a:r>
            <a:endParaRPr lang="en-IN" sz="4000" dirty="0">
              <a:solidFill>
                <a:srgbClr val="A5002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solidFill>
                  <a:srgbClr val="04617B">
                    <a:shade val="90000"/>
                  </a:srgbClr>
                </a:solidFill>
              </a:rPr>
              <a:t>CS 40003: Data Analytics</a:t>
            </a: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
        <p:nvSpPr>
          <p:cNvPr id="16" name="Rectangle 15"/>
          <p:cNvSpPr/>
          <p:nvPr/>
        </p:nvSpPr>
        <p:spPr>
          <a:xfrm>
            <a:off x="883920" y="1710690"/>
            <a:ext cx="7734300" cy="1375410"/>
          </a:xfrm>
          <a:prstGeom prst="rect">
            <a:avLst/>
          </a:prstGeom>
          <a:gradFill flip="none" rotWithShape="1">
            <a:gsLst>
              <a:gs pos="0">
                <a:srgbClr val="8488C4"/>
              </a:gs>
              <a:gs pos="53000">
                <a:srgbClr val="D4DEFF"/>
              </a:gs>
              <a:gs pos="83000">
                <a:srgbClr val="D4DEFF"/>
              </a:gs>
              <a:gs pos="100000">
                <a:srgbClr val="96AB94"/>
              </a:gs>
            </a:gsLst>
            <a:lin ang="5400000" scaled="0"/>
            <a:tileRect/>
          </a:gradFill>
          <a:effectLst>
            <a:glow rad="635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smtClean="0">
              <a:solidFill>
                <a:prstClr val="black"/>
              </a:solidFill>
            </a:endParaRPr>
          </a:p>
          <a:p>
            <a:pPr algn="just"/>
            <a:r>
              <a:rPr lang="en-US" dirty="0" smtClean="0">
                <a:solidFill>
                  <a:prstClr val="black"/>
                </a:solidFill>
              </a:rPr>
              <a:t>A random variable is a rule that assigns a numerical value to an outcome of interest.</a:t>
            </a:r>
            <a:endParaRPr lang="en-IN" dirty="0">
              <a:solidFill>
                <a:srgbClr val="A50021"/>
              </a:solidFill>
            </a:endParaRPr>
          </a:p>
        </p:txBody>
      </p:sp>
      <p:sp>
        <p:nvSpPr>
          <p:cNvPr id="17" name="Rounded Rectangle 16"/>
          <p:cNvSpPr/>
          <p:nvPr/>
        </p:nvSpPr>
        <p:spPr>
          <a:xfrm>
            <a:off x="883920" y="1700529"/>
            <a:ext cx="7734300" cy="480060"/>
          </a:xfrm>
          <a:prstGeom prst="roundRect">
            <a:avLst/>
          </a:prstGeom>
          <a:gradFill flip="none" rotWithShape="1">
            <a:gsLst>
              <a:gs pos="0">
                <a:srgbClr val="FFEFD1"/>
              </a:gs>
              <a:gs pos="64999">
                <a:srgbClr val="F0EBD5"/>
              </a:gs>
              <a:gs pos="100000">
                <a:srgbClr val="D1C39F"/>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prstClr val="black"/>
                </a:solidFill>
                <a:latin typeface="Times New Roman" pitchFamily="18" charset="0"/>
                <a:cs typeface="Times New Roman" pitchFamily="18" charset="0"/>
              </a:rPr>
              <a:t>Definition 4.1: </a:t>
            </a:r>
            <a:r>
              <a:rPr lang="en-US" sz="2000" b="1" dirty="0" smtClean="0">
                <a:solidFill>
                  <a:prstClr val="black"/>
                </a:solidFill>
                <a:latin typeface="Times New Roman" pitchFamily="18" charset="0"/>
                <a:cs typeface="Times New Roman" pitchFamily="18" charset="0"/>
              </a:rPr>
              <a:t>Random Variable</a:t>
            </a:r>
            <a:endParaRPr lang="en-IN" sz="2000" b="1" dirty="0">
              <a:solidFill>
                <a:prstClr val="black"/>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9" name="Content Placeholder 2"/>
              <p:cNvSpPr>
                <a:spLocks noGrp="1"/>
              </p:cNvSpPr>
              <p:nvPr>
                <p:ph idx="1"/>
              </p:nvPr>
            </p:nvSpPr>
            <p:spPr>
              <a:xfrm>
                <a:off x="483318" y="3232579"/>
                <a:ext cx="8425339" cy="3242315"/>
              </a:xfrm>
            </p:spPr>
            <p:txBody>
              <a:bodyPr>
                <a:normAutofit/>
              </a:bodyPr>
              <a:lstStyle/>
              <a:p>
                <a:pPr marL="1089025" lvl="1" indent="-1089025"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Example 4.2:</a:t>
                </a:r>
                <a:r>
                  <a:rPr lang="en-US" sz="2000" dirty="0" smtClean="0">
                    <a:latin typeface="Times New Roman" panose="02020603050405020304" pitchFamily="18" charset="0"/>
                    <a:cs typeface="Times New Roman" panose="02020603050405020304" pitchFamily="18" charset="0"/>
                  </a:rPr>
                  <a:t> In “measles Study”, we define a random variable </a:t>
                </a:r>
                <a14:m>
                  <m:oMath xmlns:m="http://schemas.openxmlformats.org/officeDocument/2006/math">
                    <m:r>
                      <a:rPr lang="en-US" sz="2000" b="0" i="1" smtClean="0">
                        <a:latin typeface="Cambria Math"/>
                        <a:cs typeface="Times New Roman" panose="02020603050405020304" pitchFamily="18" charset="0"/>
                      </a:rPr>
                      <m:t>𝑋</m:t>
                    </m:r>
                  </m:oMath>
                </a14:m>
                <a:r>
                  <a:rPr lang="en-US" sz="2000" dirty="0" smtClean="0">
                    <a:latin typeface="Times New Roman" panose="02020603050405020304" pitchFamily="18" charset="0"/>
                    <a:cs typeface="Times New Roman" panose="02020603050405020304" pitchFamily="18" charset="0"/>
                  </a:rPr>
                  <a:t> as the number of parents in a married couple who have had childhood measles. </a:t>
                </a:r>
              </a:p>
              <a:p>
                <a:pPr marL="1089025" lvl="1" indent="-1089025" algn="just">
                  <a:buClr>
                    <a:schemeClr val="accent3"/>
                  </a:buClr>
                  <a:buSzPct val="95000"/>
                  <a:buNone/>
                </a:pPr>
                <a:r>
                  <a:rPr lang="en-US" sz="2000" dirty="0" smtClean="0">
                    <a:latin typeface="Times New Roman" panose="02020603050405020304" pitchFamily="18" charset="0"/>
                    <a:cs typeface="Times New Roman" panose="02020603050405020304" pitchFamily="18" charset="0"/>
                  </a:rPr>
                  <a:t>	This random variable can take values of </a:t>
                </a:r>
                <a14:m>
                  <m:oMath xmlns:m="http://schemas.openxmlformats.org/officeDocument/2006/math">
                    <m:r>
                      <a:rPr lang="en-US" sz="2000" b="0" i="1" smtClean="0">
                        <a:latin typeface="Cambria Math" panose="02040503050406030204" pitchFamily="18" charset="0"/>
                        <a:cs typeface="Times New Roman" panose="02020603050405020304" pitchFamily="18" charset="0"/>
                      </a:rPr>
                      <m:t>0, 1 </m:t>
                    </m:r>
                    <m:r>
                      <a:rPr lang="en-US" sz="2000" b="0" i="1" smtClean="0">
                        <a:latin typeface="Cambria Math" panose="02040503050406030204" pitchFamily="18" charset="0"/>
                        <a:cs typeface="Times New Roman" panose="02020603050405020304" pitchFamily="18" charset="0"/>
                      </a:rPr>
                      <m:t>𝑎𝑛𝑑</m:t>
                    </m:r>
                    <m:r>
                      <a:rPr lang="en-US" sz="2000" b="0" i="1" smtClean="0">
                        <a:latin typeface="Cambria Math" panose="02040503050406030204" pitchFamily="18" charset="0"/>
                        <a:cs typeface="Times New Roman" panose="02020603050405020304" pitchFamily="18" charset="0"/>
                      </a:rPr>
                      <m:t> 2</m:t>
                    </m:r>
                  </m:oMath>
                </a14:m>
                <a:r>
                  <a:rPr lang="en-US" sz="2000" dirty="0" smtClean="0">
                    <a:latin typeface="Times New Roman" panose="02020603050405020304" pitchFamily="18" charset="0"/>
                    <a:cs typeface="Times New Roman" panose="02020603050405020304" pitchFamily="18" charset="0"/>
                  </a:rPr>
                  <a:t>.</a:t>
                </a:r>
              </a:p>
              <a:p>
                <a:pPr marL="0" lvl="1" indent="0" algn="just">
                  <a:buClr>
                    <a:schemeClr val="accent3"/>
                  </a:buClr>
                  <a:buSzPct val="95000"/>
                  <a:buNone/>
                </a:pPr>
                <a:r>
                  <a:rPr lang="en-US" sz="2000" b="1" dirty="0" smtClean="0">
                    <a:latin typeface="Times New Roman" panose="02020603050405020304" pitchFamily="18" charset="0"/>
                    <a:cs typeface="Times New Roman" panose="02020603050405020304" pitchFamily="18" charset="0"/>
                  </a:rPr>
                  <a:t>Note:</a:t>
                </a:r>
                <a:endParaRPr lang="en-US" sz="1700" b="1" dirty="0" smtClean="0">
                  <a:latin typeface="Times New Roman" panose="02020603050405020304" pitchFamily="18" charset="0"/>
                  <a:cs typeface="Times New Roman" panose="02020603050405020304" pitchFamily="18" charset="0"/>
                </a:endParaRPr>
              </a:p>
              <a:p>
                <a:pPr marL="617220" lvl="2" indent="-342900" algn="just">
                  <a:buClr>
                    <a:schemeClr val="tx2"/>
                  </a:buClr>
                  <a:buSzPct val="95000"/>
                </a:pPr>
                <a:r>
                  <a:rPr lang="en-US" sz="1800" dirty="0">
                    <a:latin typeface="Times New Roman" panose="02020603050405020304" pitchFamily="18" charset="0"/>
                    <a:cs typeface="Times New Roman" panose="02020603050405020304" pitchFamily="18" charset="0"/>
                  </a:rPr>
                  <a:t>Random variable is not exactly the same as the variable defining a data</a:t>
                </a:r>
                <a:r>
                  <a:rPr lang="en-US" sz="1800" dirty="0" smtClean="0">
                    <a:latin typeface="Times New Roman" panose="02020603050405020304" pitchFamily="18" charset="0"/>
                    <a:cs typeface="Times New Roman" panose="02020603050405020304" pitchFamily="18" charset="0"/>
                  </a:rPr>
                  <a:t>.</a:t>
                </a:r>
              </a:p>
              <a:p>
                <a:pPr marL="2171700" lvl="8" indent="-342900" algn="just">
                  <a:buSzPct val="95000"/>
                </a:pPr>
                <a:endParaRPr lang="en-US" sz="1100" dirty="0">
                  <a:latin typeface="Times New Roman" panose="02020603050405020304" pitchFamily="18" charset="0"/>
                  <a:cs typeface="Times New Roman" panose="02020603050405020304" pitchFamily="18" charset="0"/>
                </a:endParaRPr>
              </a:p>
              <a:p>
                <a:pPr marL="617220" lvl="2" indent="-342900" algn="just">
                  <a:buClr>
                    <a:schemeClr val="tx2"/>
                  </a:buClr>
                  <a:buSzPct val="95000"/>
                </a:pPr>
                <a:r>
                  <a:rPr lang="en-US" sz="1800" dirty="0">
                    <a:latin typeface="Times New Roman" panose="02020603050405020304" pitchFamily="18" charset="0"/>
                    <a:cs typeface="Times New Roman" panose="02020603050405020304" pitchFamily="18" charset="0"/>
                  </a:rPr>
                  <a:t>The probability that the random variable takes a given value can be computed using the rules governing probability. </a:t>
                </a:r>
                <a:endParaRPr lang="en-US" sz="1800" dirty="0" smtClean="0">
                  <a:latin typeface="Times New Roman" panose="02020603050405020304" pitchFamily="18" charset="0"/>
                  <a:cs typeface="Times New Roman" panose="02020603050405020304" pitchFamily="18" charset="0"/>
                </a:endParaRPr>
              </a:p>
              <a:p>
                <a:pPr marL="891540" lvl="3" indent="-342900" algn="just">
                  <a:buClr>
                    <a:schemeClr val="tx2"/>
                  </a:buClr>
                  <a:buSzPct val="95000"/>
                </a:pPr>
                <a:r>
                  <a:rPr lang="en-US" sz="1700" dirty="0" smtClean="0">
                    <a:solidFill>
                      <a:srgbClr val="0B5ED7"/>
                    </a:solidFill>
                    <a:latin typeface="Times New Roman" panose="02020603050405020304" pitchFamily="18" charset="0"/>
                    <a:cs typeface="Times New Roman" panose="02020603050405020304" pitchFamily="18" charset="0"/>
                  </a:rPr>
                  <a:t>For </a:t>
                </a:r>
                <a:r>
                  <a:rPr lang="en-US" sz="1700" dirty="0">
                    <a:solidFill>
                      <a:srgbClr val="0B5ED7"/>
                    </a:solidFill>
                    <a:latin typeface="Times New Roman" panose="02020603050405020304" pitchFamily="18" charset="0"/>
                    <a:cs typeface="Times New Roman" panose="02020603050405020304" pitchFamily="18" charset="0"/>
                  </a:rPr>
                  <a:t>example, the probability that </a:t>
                </a:r>
                <a14:m>
                  <m:oMath xmlns:m="http://schemas.openxmlformats.org/officeDocument/2006/math">
                    <m:r>
                      <a:rPr lang="en-US" sz="1700" b="0" i="1" smtClean="0">
                        <a:solidFill>
                          <a:srgbClr val="0B5ED7"/>
                        </a:solidFill>
                        <a:latin typeface="Cambria Math"/>
                        <a:cs typeface="Times New Roman" panose="02020603050405020304" pitchFamily="18" charset="0"/>
                      </a:rPr>
                      <m:t>𝑋</m:t>
                    </m:r>
                    <m:r>
                      <a:rPr lang="en-US" sz="1700" i="1">
                        <a:solidFill>
                          <a:srgbClr val="0B5ED7"/>
                        </a:solidFill>
                        <a:latin typeface="Cambria Math" panose="02040503050406030204" pitchFamily="18" charset="0"/>
                        <a:cs typeface="Times New Roman" panose="02020603050405020304" pitchFamily="18" charset="0"/>
                      </a:rPr>
                      <m:t>=1</m:t>
                    </m:r>
                  </m:oMath>
                </a14:m>
                <a:r>
                  <a:rPr lang="en-US" sz="1700" dirty="0">
                    <a:solidFill>
                      <a:srgbClr val="0B5ED7"/>
                    </a:solidFill>
                    <a:latin typeface="Times New Roman" panose="02020603050405020304" pitchFamily="18" charset="0"/>
                    <a:cs typeface="Times New Roman" panose="02020603050405020304" pitchFamily="18" charset="0"/>
                  </a:rPr>
                  <a:t> means either mother or father but not both has had measles is </a:t>
                </a:r>
                <a14:m>
                  <m:oMath xmlns:m="http://schemas.openxmlformats.org/officeDocument/2006/math">
                    <m:r>
                      <a:rPr lang="en-US" sz="1700" i="1" dirty="0">
                        <a:solidFill>
                          <a:srgbClr val="0B5ED7"/>
                        </a:solidFill>
                        <a:latin typeface="Cambria Math" panose="02040503050406030204" pitchFamily="18" charset="0"/>
                        <a:cs typeface="Times New Roman" panose="02020603050405020304" pitchFamily="18" charset="0"/>
                      </a:rPr>
                      <m:t>0.32</m:t>
                    </m:r>
                  </m:oMath>
                </a14:m>
                <a:r>
                  <a:rPr lang="en-US" sz="1700" dirty="0" smtClean="0">
                    <a:solidFill>
                      <a:srgbClr val="0B5ED7"/>
                    </a:solidFill>
                    <a:latin typeface="Times New Roman" panose="02020603050405020304" pitchFamily="18" charset="0"/>
                    <a:cs typeface="Times New Roman" panose="02020603050405020304" pitchFamily="18" charset="0"/>
                  </a:rPr>
                  <a:t>. Symbolically, it is denoted as </a:t>
                </a:r>
                <a:r>
                  <a:rPr lang="en-US" sz="1700" b="1" dirty="0" smtClean="0">
                    <a:solidFill>
                      <a:srgbClr val="A50021"/>
                    </a:solidFill>
                    <a:latin typeface="Times New Roman" panose="02020603050405020304" pitchFamily="18" charset="0"/>
                    <a:cs typeface="Times New Roman" panose="02020603050405020304" pitchFamily="18" charset="0"/>
                  </a:rPr>
                  <a:t>P(</a:t>
                </a:r>
                <a:r>
                  <a:rPr lang="en-US" sz="1700" b="1" i="1" dirty="0" smtClean="0">
                    <a:solidFill>
                      <a:srgbClr val="A50021"/>
                    </a:solidFill>
                    <a:latin typeface="Times New Roman" panose="02020603050405020304" pitchFamily="18" charset="0"/>
                    <a:cs typeface="Times New Roman" panose="02020603050405020304" pitchFamily="18" charset="0"/>
                  </a:rPr>
                  <a:t>X=</a:t>
                </a:r>
                <a:r>
                  <a:rPr lang="en-US" sz="1700" b="1" dirty="0" smtClean="0">
                    <a:solidFill>
                      <a:srgbClr val="A50021"/>
                    </a:solidFill>
                    <a:latin typeface="Times New Roman" panose="02020603050405020304" pitchFamily="18" charset="0"/>
                    <a:cs typeface="Times New Roman" panose="02020603050405020304" pitchFamily="18" charset="0"/>
                  </a:rPr>
                  <a:t>1) = 0.32</a:t>
                </a:r>
                <a:endParaRPr lang="en-US" sz="1700" b="1" dirty="0">
                  <a:solidFill>
                    <a:srgbClr val="A50021"/>
                  </a:solidFill>
                  <a:latin typeface="Times New Roman" panose="02020603050405020304" pitchFamily="18" charset="0"/>
                  <a:cs typeface="Times New Roman" panose="02020603050405020304" pitchFamily="18" charset="0"/>
                </a:endParaRPr>
              </a:p>
              <a:p>
                <a:pPr marL="274320" lvl="2" indent="0" algn="just">
                  <a:buClr>
                    <a:schemeClr val="accent3"/>
                  </a:buClr>
                  <a:buSzPct val="95000"/>
                  <a:buNone/>
                </a:pPr>
                <a:endParaRPr lang="en-US" sz="1700" b="1" dirty="0" smtClean="0">
                  <a:latin typeface="Times New Roman" panose="02020603050405020304" pitchFamily="18" charset="0"/>
                  <a:cs typeface="Times New Roman" panose="02020603050405020304" pitchFamily="18" charset="0"/>
                </a:endParaRPr>
              </a:p>
              <a:p>
                <a:pPr marL="274320" lvl="1" indent="-274320" algn="just">
                  <a:buClr>
                    <a:schemeClr val="accent3"/>
                  </a:buClr>
                  <a:buSzPct val="95000"/>
                </a:pPr>
                <a:endParaRPr lang="en-US" sz="2000" dirty="0">
                  <a:solidFill>
                    <a:srgbClr val="002060"/>
                  </a:solidFill>
                  <a:latin typeface="Times New Roman" pitchFamily="18" charset="0"/>
                  <a:cs typeface="Times New Roman" pitchFamily="18" charset="0"/>
                </a:endParaRPr>
              </a:p>
            </p:txBody>
          </p:sp>
        </mc:Choice>
        <mc:Fallback xmlns="">
          <p:sp>
            <p:nvSpPr>
              <p:cNvPr id="19" name="Content Placeholder 2"/>
              <p:cNvSpPr>
                <a:spLocks noGrp="1" noRot="1" noChangeAspect="1" noMove="1" noResize="1" noEditPoints="1" noAdjustHandles="1" noChangeArrowheads="1" noChangeShapeType="1" noTextEdit="1"/>
              </p:cNvSpPr>
              <p:nvPr>
                <p:ph idx="1"/>
              </p:nvPr>
            </p:nvSpPr>
            <p:spPr>
              <a:xfrm>
                <a:off x="483318" y="3232579"/>
                <a:ext cx="8425339" cy="3242315"/>
              </a:xfrm>
              <a:blipFill rotWithShape="0">
                <a:blip r:embed="rId2"/>
                <a:stretch>
                  <a:fillRect l="-724" t="-940" r="-796"/>
                </a:stretch>
              </a:blipFill>
            </p:spPr>
            <p:txBody>
              <a:bodyPr/>
              <a:lstStyle/>
              <a:p>
                <a:r>
                  <a:rPr lang="en-GB">
                    <a:noFill/>
                  </a:rPr>
                  <a:t> </a:t>
                </a:r>
              </a:p>
            </p:txBody>
          </p:sp>
        </mc:Fallback>
      </mc:AlternateContent>
    </p:spTree>
    <p:extLst>
      <p:ext uri="{BB962C8B-B14F-4D97-AF65-F5344CB8AC3E}">
        <p14:creationId xmlns:p14="http://schemas.microsoft.com/office/powerpoint/2010/main" val="11121626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3398</TotalTime>
  <Words>2943</Words>
  <Application>Microsoft Office PowerPoint</Application>
  <PresentationFormat>Custom</PresentationFormat>
  <Paragraphs>633</Paragraphs>
  <Slides>52</Slides>
  <Notes>0</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52</vt:i4>
      </vt:variant>
    </vt:vector>
  </HeadingPairs>
  <TitlesOfParts>
    <vt:vector size="64" baseType="lpstr">
      <vt:lpstr>宋体</vt:lpstr>
      <vt:lpstr>Arial</vt:lpstr>
      <vt:lpstr>Calibri</vt:lpstr>
      <vt:lpstr>Cambria Math</vt:lpstr>
      <vt:lpstr>Constantia</vt:lpstr>
      <vt:lpstr>Times New Roman</vt:lpstr>
      <vt:lpstr>Wingdings 2</vt:lpstr>
      <vt:lpstr>Flow</vt:lpstr>
      <vt:lpstr>1_Flow</vt:lpstr>
      <vt:lpstr>2_Flow</vt:lpstr>
      <vt:lpstr>3_Flow</vt:lpstr>
      <vt:lpstr>Visio</vt:lpstr>
      <vt:lpstr>Data Analytics (CS40003)</vt:lpstr>
      <vt:lpstr>Quote of the day..</vt:lpstr>
      <vt:lpstr>Today’s discussion…</vt:lpstr>
      <vt:lpstr>Today’s discussion</vt:lpstr>
      <vt:lpstr>Just a minute to mark your attendance</vt:lpstr>
      <vt:lpstr>PowerPoint Presentation</vt:lpstr>
      <vt:lpstr>Statistics</vt:lpstr>
      <vt:lpstr>Probability vs. Statistics</vt:lpstr>
      <vt:lpstr>Defining Random Variable</vt:lpstr>
      <vt:lpstr>Probability Distribution</vt:lpstr>
      <vt:lpstr>Probability Distribution </vt:lpstr>
      <vt:lpstr>Taxonomy of Probability Distributions </vt:lpstr>
      <vt:lpstr>Usage of Probability Distribution</vt:lpstr>
      <vt:lpstr>Discrete Probability Distributions</vt:lpstr>
      <vt:lpstr>Binomial Distribution</vt:lpstr>
      <vt:lpstr>Defining Binomial Distribution</vt:lpstr>
      <vt:lpstr>Binomial Distribution  </vt:lpstr>
      <vt:lpstr>Binomial Distribution  </vt:lpstr>
      <vt:lpstr>The Multinomial Distribution</vt:lpstr>
      <vt:lpstr>The Hypergeometric Distribution</vt:lpstr>
      <vt:lpstr>The Hypergeometric Distribution</vt:lpstr>
      <vt:lpstr>Multivariate Hypergeometric Distribution</vt:lpstr>
      <vt:lpstr>The Poisson Distribution</vt:lpstr>
      <vt:lpstr>The Poisson Distribution</vt:lpstr>
      <vt:lpstr>Descriptive measures</vt:lpstr>
      <vt:lpstr>Descriptive measures</vt:lpstr>
      <vt:lpstr>Descriptive measures</vt:lpstr>
      <vt:lpstr>Continuous Probability Distributions</vt:lpstr>
      <vt:lpstr>Continuous Probability Distributions</vt:lpstr>
      <vt:lpstr>Continuous Probability Distributions</vt:lpstr>
      <vt:lpstr>Properties of Probability Density Function</vt:lpstr>
      <vt:lpstr>Continuous Uniform Distribution</vt:lpstr>
      <vt:lpstr>Continuous Uniform Distribution</vt:lpstr>
      <vt:lpstr>Normal Distribution</vt:lpstr>
      <vt:lpstr>PowerPoint Presentation</vt:lpstr>
      <vt:lpstr>PowerPoint Presentation</vt:lpstr>
      <vt:lpstr>Properties of Normal Distribution</vt:lpstr>
      <vt:lpstr>Standard Normal Distribution</vt:lpstr>
      <vt:lpstr>Standard Normal Distribution</vt:lpstr>
      <vt:lpstr>Gamma Distribution</vt:lpstr>
      <vt:lpstr>Gamma Distribution</vt:lpstr>
      <vt:lpstr>Gamma Distribution</vt:lpstr>
      <vt:lpstr>Exponential Distribution</vt:lpstr>
      <vt:lpstr>Chi-Squared Distribution</vt:lpstr>
      <vt:lpstr>Lognormal Distribution</vt:lpstr>
      <vt:lpstr>Lognormal Distribution</vt:lpstr>
      <vt:lpstr>Weibull Distribution</vt:lpstr>
      <vt:lpstr>Reference</vt:lpstr>
      <vt:lpstr>PowerPoint Presentation</vt:lpstr>
      <vt:lpstr>Questions of the day…</vt:lpstr>
      <vt:lpstr>Questions of the day…</vt:lpstr>
      <vt:lpstr>Questions of the day…</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Shabnam;Tauheed</dc:creator>
  <cp:lastModifiedBy>ds</cp:lastModifiedBy>
  <cp:revision>655</cp:revision>
  <dcterms:created xsi:type="dcterms:W3CDTF">2016-07-28T11:27:44Z</dcterms:created>
  <dcterms:modified xsi:type="dcterms:W3CDTF">2018-08-08T04:13:33Z</dcterms:modified>
</cp:coreProperties>
</file>