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98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66666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6666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0500" y="456057"/>
            <a:ext cx="11269980" cy="1137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1224" y="1897458"/>
            <a:ext cx="10968990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66666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4572000"/>
              <a:ext cx="12192000" cy="2286000"/>
            </a:xfrm>
            <a:custGeom>
              <a:avLst/>
              <a:gdLst/>
              <a:ahLst/>
              <a:cxnLst/>
              <a:rect l="l" t="t" r="r" b="b"/>
              <a:pathLst>
                <a:path w="12192000" h="2286000">
                  <a:moveTo>
                    <a:pt x="0" y="2285999"/>
                  </a:moveTo>
                  <a:lnTo>
                    <a:pt x="12191999" y="228599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2285999"/>
                  </a:lnTo>
                  <a:close/>
                </a:path>
              </a:pathLst>
            </a:custGeom>
            <a:solidFill>
              <a:srgbClr val="00F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4572635"/>
            </a:xfrm>
            <a:custGeom>
              <a:avLst/>
              <a:gdLst/>
              <a:ahLst/>
              <a:cxnLst/>
              <a:rect l="l" t="t" r="r" b="b"/>
              <a:pathLst>
                <a:path w="12192000" h="4572635">
                  <a:moveTo>
                    <a:pt x="12192000" y="0"/>
                  </a:moveTo>
                  <a:lnTo>
                    <a:pt x="0" y="0"/>
                  </a:lnTo>
                  <a:lnTo>
                    <a:pt x="0" y="4572012"/>
                  </a:lnTo>
                  <a:lnTo>
                    <a:pt x="12192000" y="45720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87646" y="1787985"/>
            <a:ext cx="849122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3930" marR="5080" indent="-2221865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solidFill>
                  <a:srgbClr val="0D0D0D"/>
                </a:solidFill>
                <a:latin typeface="Cambria"/>
                <a:cs typeface="Cambria"/>
              </a:rPr>
              <a:t>StealthKey:</a:t>
            </a:r>
            <a:r>
              <a:rPr sz="3100" spc="3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D0D0D"/>
                </a:solidFill>
                <a:latin typeface="Cambria"/>
                <a:cs typeface="Cambria"/>
              </a:rPr>
              <a:t>Building</a:t>
            </a:r>
            <a:r>
              <a:rPr sz="3100" spc="3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sz="3100" spc="3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D0D0D"/>
                </a:solidFill>
                <a:latin typeface="Cambria"/>
                <a:cs typeface="Cambria"/>
              </a:rPr>
              <a:t>Keylogger</a:t>
            </a:r>
            <a:r>
              <a:rPr sz="3100" spc="3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3100" spc="35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3100" spc="75" dirty="0">
                <a:solidFill>
                  <a:srgbClr val="0D0D0D"/>
                </a:solidFill>
                <a:latin typeface="Cambria"/>
                <a:cs typeface="Cambria"/>
              </a:rPr>
              <a:t>Security </a:t>
            </a:r>
            <a:r>
              <a:rPr sz="3100" dirty="0">
                <a:solidFill>
                  <a:srgbClr val="0D0D0D"/>
                </a:solidFill>
                <a:latin typeface="Cambria"/>
                <a:cs typeface="Cambria"/>
              </a:rPr>
              <a:t>Testing</a:t>
            </a:r>
            <a:r>
              <a:rPr sz="3100" spc="30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3100" spc="3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3100" spc="-10" dirty="0">
                <a:solidFill>
                  <a:srgbClr val="0D0D0D"/>
                </a:solidFill>
                <a:latin typeface="Cambria"/>
                <a:cs typeface="Cambria"/>
              </a:rPr>
              <a:t>Research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29879" y="4902380"/>
            <a:ext cx="71018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1482AB"/>
                </a:solidFill>
                <a:latin typeface="Arial"/>
                <a:cs typeface="Arial"/>
              </a:rPr>
              <a:t>Presented</a:t>
            </a:r>
            <a:r>
              <a:rPr sz="2000" b="1" spc="-55" dirty="0">
                <a:solidFill>
                  <a:srgbClr val="1482AB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1482AB"/>
                </a:solidFill>
                <a:latin typeface="Arial"/>
                <a:cs typeface="Arial"/>
              </a:rPr>
              <a:t>By: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000" b="1" spc="-25" dirty="0">
                <a:solidFill>
                  <a:srgbClr val="1482AB"/>
                </a:solidFill>
                <a:latin typeface="Arial"/>
                <a:cs typeface="Arial"/>
              </a:rPr>
              <a:t>PRADEESH P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1482AB"/>
                </a:solidFill>
                <a:latin typeface="Arial"/>
                <a:cs typeface="Arial"/>
              </a:rPr>
              <a:t>COMPUTER</a:t>
            </a:r>
            <a:r>
              <a:rPr sz="2000" b="1" spc="-45" dirty="0">
                <a:solidFill>
                  <a:srgbClr val="1482AB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1482AB"/>
                </a:solidFill>
                <a:latin typeface="Arial"/>
                <a:cs typeface="Arial"/>
              </a:rPr>
              <a:t>SCIENCE</a:t>
            </a:r>
            <a:r>
              <a:rPr sz="2000" b="1" spc="-110" dirty="0">
                <a:solidFill>
                  <a:srgbClr val="1482A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482AB"/>
                </a:solidFill>
                <a:latin typeface="Arial"/>
                <a:cs typeface="Arial"/>
              </a:rPr>
              <a:t>AND</a:t>
            </a:r>
            <a:r>
              <a:rPr sz="2000" b="1" spc="-40" dirty="0">
                <a:solidFill>
                  <a:srgbClr val="1482AB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482AB"/>
                </a:solidFill>
                <a:latin typeface="Arial"/>
                <a:cs typeface="Arial"/>
              </a:rPr>
              <a:t>ENGINEERING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1482AB"/>
                </a:solidFill>
                <a:latin typeface="Arial"/>
                <a:cs typeface="Arial"/>
              </a:rPr>
              <a:t>ANJALAI</a:t>
            </a:r>
            <a:r>
              <a:rPr sz="2000" b="1" spc="-130" dirty="0">
                <a:solidFill>
                  <a:srgbClr val="1482A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482AB"/>
                </a:solidFill>
                <a:latin typeface="Arial"/>
                <a:cs typeface="Arial"/>
              </a:rPr>
              <a:t>AMMAL</a:t>
            </a:r>
            <a:r>
              <a:rPr sz="2000" b="1" spc="-114" dirty="0">
                <a:solidFill>
                  <a:srgbClr val="1482AB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482AB"/>
                </a:solidFill>
                <a:latin typeface="Arial"/>
                <a:cs typeface="Arial"/>
              </a:rPr>
              <a:t>MAHALINGAM</a:t>
            </a:r>
            <a:r>
              <a:rPr sz="2000" b="1" spc="-75" dirty="0">
                <a:solidFill>
                  <a:srgbClr val="1482AB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482AB"/>
                </a:solidFill>
                <a:latin typeface="Arial"/>
                <a:cs typeface="Arial"/>
              </a:rPr>
              <a:t>ENGINEERING</a:t>
            </a:r>
            <a:r>
              <a:rPr sz="2000" b="1" spc="-75" dirty="0">
                <a:solidFill>
                  <a:srgbClr val="1482AB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482AB"/>
                </a:solidFill>
                <a:latin typeface="Arial"/>
                <a:cs typeface="Arial"/>
              </a:rPr>
              <a:t>COLLEGE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23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spc="-170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229" dirty="0"/>
              <a:t> </a:t>
            </a:r>
            <a:r>
              <a:rPr dirty="0"/>
              <a:t>keylogger</a:t>
            </a:r>
            <a:r>
              <a:rPr spc="235" dirty="0"/>
              <a:t> </a:t>
            </a:r>
            <a:r>
              <a:rPr dirty="0"/>
              <a:t>framework</a:t>
            </a:r>
            <a:r>
              <a:rPr spc="235" dirty="0"/>
              <a:t> </a:t>
            </a:r>
            <a:r>
              <a:rPr dirty="0"/>
              <a:t>opens</a:t>
            </a:r>
            <a:r>
              <a:rPr spc="229" dirty="0"/>
              <a:t> </a:t>
            </a:r>
            <a:r>
              <a:rPr dirty="0"/>
              <a:t>avenues</a:t>
            </a:r>
            <a:r>
              <a:rPr spc="235" dirty="0"/>
              <a:t> </a:t>
            </a:r>
            <a:r>
              <a:rPr dirty="0"/>
              <a:t>for</a:t>
            </a:r>
            <a:r>
              <a:rPr spc="235" dirty="0"/>
              <a:t> </a:t>
            </a:r>
            <a:r>
              <a:rPr spc="55" dirty="0"/>
              <a:t>future</a:t>
            </a:r>
            <a:r>
              <a:rPr spc="195" dirty="0"/>
              <a:t> </a:t>
            </a:r>
            <a:r>
              <a:rPr spc="40" dirty="0"/>
              <a:t>enhancements, </a:t>
            </a:r>
            <a:r>
              <a:rPr spc="50" dirty="0"/>
              <a:t>including</a:t>
            </a:r>
            <a:r>
              <a:rPr spc="140" dirty="0"/>
              <a:t> </a:t>
            </a:r>
            <a:r>
              <a:rPr dirty="0"/>
              <a:t>advanced</a:t>
            </a:r>
            <a:r>
              <a:rPr spc="145" dirty="0"/>
              <a:t> </a:t>
            </a:r>
            <a:r>
              <a:rPr spc="50" dirty="0"/>
              <a:t>stealth</a:t>
            </a:r>
            <a:r>
              <a:rPr spc="145" dirty="0"/>
              <a:t> </a:t>
            </a:r>
            <a:r>
              <a:rPr spc="50" dirty="0"/>
              <a:t>techniques,</a:t>
            </a:r>
            <a:r>
              <a:rPr spc="145" dirty="0"/>
              <a:t> </a:t>
            </a:r>
            <a:r>
              <a:rPr dirty="0"/>
              <a:t>behavioral</a:t>
            </a:r>
            <a:r>
              <a:rPr spc="145" dirty="0"/>
              <a:t> </a:t>
            </a:r>
            <a:r>
              <a:rPr dirty="0"/>
              <a:t>analysis</a:t>
            </a:r>
            <a:r>
              <a:rPr spc="140" dirty="0"/>
              <a:t> </a:t>
            </a:r>
            <a:r>
              <a:rPr spc="35" dirty="0"/>
              <a:t>with </a:t>
            </a:r>
            <a:r>
              <a:rPr dirty="0"/>
              <a:t>machine</a:t>
            </a:r>
            <a:r>
              <a:rPr spc="445" dirty="0"/>
              <a:t> </a:t>
            </a:r>
            <a:r>
              <a:rPr dirty="0"/>
              <a:t>learning,</a:t>
            </a:r>
            <a:r>
              <a:rPr spc="450" dirty="0"/>
              <a:t> </a:t>
            </a:r>
            <a:r>
              <a:rPr dirty="0"/>
              <a:t>integration</a:t>
            </a:r>
            <a:r>
              <a:rPr spc="450" dirty="0"/>
              <a:t> </a:t>
            </a:r>
            <a:r>
              <a:rPr spc="55" dirty="0"/>
              <a:t>with</a:t>
            </a:r>
            <a:r>
              <a:rPr spc="450" dirty="0"/>
              <a:t> </a:t>
            </a:r>
            <a:r>
              <a:rPr dirty="0"/>
              <a:t>threat</a:t>
            </a:r>
            <a:r>
              <a:rPr spc="450" dirty="0"/>
              <a:t> </a:t>
            </a:r>
            <a:r>
              <a:rPr dirty="0"/>
              <a:t>intelligence</a:t>
            </a:r>
            <a:r>
              <a:rPr spc="450" dirty="0"/>
              <a:t> </a:t>
            </a:r>
            <a:r>
              <a:rPr spc="-10" dirty="0"/>
              <a:t>platforms, </a:t>
            </a:r>
            <a:r>
              <a:rPr dirty="0"/>
              <a:t>user</a:t>
            </a:r>
            <a:r>
              <a:rPr spc="270" dirty="0"/>
              <a:t> </a:t>
            </a:r>
            <a:r>
              <a:rPr spc="55" dirty="0"/>
              <a:t>interface</a:t>
            </a:r>
            <a:r>
              <a:rPr spc="280" dirty="0"/>
              <a:t> </a:t>
            </a:r>
            <a:r>
              <a:rPr dirty="0"/>
              <a:t>improvements,</a:t>
            </a:r>
            <a:r>
              <a:rPr spc="280" dirty="0"/>
              <a:t> </a:t>
            </a:r>
            <a:r>
              <a:rPr spc="65" dirty="0"/>
              <a:t>cross-device</a:t>
            </a:r>
            <a:r>
              <a:rPr spc="280" dirty="0"/>
              <a:t> </a:t>
            </a:r>
            <a:r>
              <a:rPr spc="-10" dirty="0"/>
              <a:t>compatibility, </a:t>
            </a:r>
            <a:r>
              <a:rPr dirty="0"/>
              <a:t>compliance</a:t>
            </a:r>
            <a:r>
              <a:rPr spc="335" dirty="0"/>
              <a:t> </a:t>
            </a:r>
            <a:r>
              <a:rPr dirty="0"/>
              <a:t>features,</a:t>
            </a:r>
            <a:r>
              <a:rPr spc="340" dirty="0"/>
              <a:t> </a:t>
            </a:r>
            <a:r>
              <a:rPr dirty="0"/>
              <a:t>and</a:t>
            </a:r>
            <a:r>
              <a:rPr spc="340" dirty="0"/>
              <a:t> </a:t>
            </a:r>
            <a:r>
              <a:rPr dirty="0"/>
              <a:t>collaborative</a:t>
            </a:r>
            <a:r>
              <a:rPr spc="335" dirty="0"/>
              <a:t> </a:t>
            </a:r>
            <a:r>
              <a:rPr dirty="0"/>
              <a:t>research.</a:t>
            </a:r>
            <a:r>
              <a:rPr spc="340" dirty="0"/>
              <a:t> </a:t>
            </a:r>
            <a:r>
              <a:rPr spc="-10" dirty="0"/>
              <a:t>These </a:t>
            </a:r>
            <a:r>
              <a:rPr dirty="0"/>
              <a:t>developments</a:t>
            </a:r>
            <a:r>
              <a:rPr spc="195" dirty="0"/>
              <a:t> </a:t>
            </a:r>
            <a:r>
              <a:rPr dirty="0"/>
              <a:t>will</a:t>
            </a:r>
            <a:r>
              <a:rPr spc="195" dirty="0"/>
              <a:t> </a:t>
            </a:r>
            <a:r>
              <a:rPr dirty="0"/>
              <a:t>bolster</a:t>
            </a:r>
            <a:r>
              <a:rPr spc="195" dirty="0"/>
              <a:t> </a:t>
            </a:r>
            <a:r>
              <a:rPr spc="65" dirty="0"/>
              <a:t>the</a:t>
            </a:r>
            <a:r>
              <a:rPr spc="200" dirty="0"/>
              <a:t> </a:t>
            </a:r>
            <a:r>
              <a:rPr dirty="0"/>
              <a:t>framework's</a:t>
            </a:r>
            <a:r>
              <a:rPr spc="195" dirty="0"/>
              <a:t> </a:t>
            </a:r>
            <a:r>
              <a:rPr spc="50" dirty="0"/>
              <a:t>effectiveness</a:t>
            </a:r>
            <a:r>
              <a:rPr spc="195" dirty="0"/>
              <a:t> </a:t>
            </a:r>
            <a:r>
              <a:rPr spc="35" dirty="0"/>
              <a:t>in </a:t>
            </a:r>
            <a:r>
              <a:rPr spc="60" dirty="0"/>
              <a:t>detecting</a:t>
            </a:r>
            <a:r>
              <a:rPr spc="204" dirty="0"/>
              <a:t> </a:t>
            </a:r>
            <a:r>
              <a:rPr dirty="0"/>
              <a:t>and</a:t>
            </a:r>
            <a:r>
              <a:rPr spc="204" dirty="0"/>
              <a:t> </a:t>
            </a:r>
            <a:r>
              <a:rPr spc="60" dirty="0"/>
              <a:t>mitigating</a:t>
            </a:r>
            <a:r>
              <a:rPr spc="204" dirty="0"/>
              <a:t> </a:t>
            </a:r>
            <a:r>
              <a:rPr spc="45" dirty="0"/>
              <a:t>cybersecurity</a:t>
            </a:r>
            <a:r>
              <a:rPr spc="204" dirty="0"/>
              <a:t> </a:t>
            </a:r>
            <a:r>
              <a:rPr dirty="0"/>
              <a:t>threats</a:t>
            </a:r>
            <a:r>
              <a:rPr spc="204" dirty="0"/>
              <a:t> </a:t>
            </a:r>
            <a:r>
              <a:rPr dirty="0"/>
              <a:t>while</a:t>
            </a:r>
            <a:r>
              <a:rPr spc="204" dirty="0"/>
              <a:t> </a:t>
            </a:r>
            <a:r>
              <a:rPr spc="45" dirty="0"/>
              <a:t>ensuring </a:t>
            </a:r>
            <a:r>
              <a:rPr dirty="0"/>
              <a:t>compliance</a:t>
            </a:r>
            <a:r>
              <a:rPr spc="240" dirty="0"/>
              <a:t> </a:t>
            </a:r>
            <a:r>
              <a:rPr dirty="0"/>
              <a:t>and</a:t>
            </a:r>
            <a:r>
              <a:rPr spc="245" dirty="0"/>
              <a:t> </a:t>
            </a:r>
            <a:r>
              <a:rPr spc="55" dirty="0"/>
              <a:t>fostering</a:t>
            </a:r>
            <a:r>
              <a:rPr spc="240" dirty="0"/>
              <a:t> </a:t>
            </a:r>
            <a:r>
              <a:rPr spc="55" dirty="0"/>
              <a:t>community</a:t>
            </a:r>
            <a:r>
              <a:rPr spc="245" dirty="0"/>
              <a:t> </a:t>
            </a:r>
            <a:r>
              <a:rPr spc="-10" dirty="0"/>
              <a:t>collaboration.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16" y="558031"/>
            <a:ext cx="345821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10" dirty="0"/>
              <a:t>REFERENCES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917899" y="1249595"/>
            <a:ext cx="10782300" cy="458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9140">
              <a:lnSpc>
                <a:spcPct val="114999"/>
              </a:lnSpc>
              <a:spcBef>
                <a:spcPts val="100"/>
              </a:spcBef>
            </a:pP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Christin,</a:t>
            </a:r>
            <a:r>
              <a:rPr sz="2000" spc="1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N.,</a:t>
            </a:r>
            <a:r>
              <a:rPr sz="2000" spc="1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&amp;</a:t>
            </a:r>
            <a:r>
              <a:rPr sz="2000" spc="1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Schröder,</a:t>
            </a:r>
            <a:r>
              <a:rPr sz="2000" spc="1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H.</a:t>
            </a:r>
            <a:r>
              <a:rPr sz="2000" spc="1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80" dirty="0">
                <a:solidFill>
                  <a:srgbClr val="0D0D0D"/>
                </a:solidFill>
                <a:latin typeface="Georgia"/>
                <a:cs typeface="Georgia"/>
              </a:rPr>
              <a:t>(2018).</a:t>
            </a:r>
            <a:r>
              <a:rPr sz="2000" spc="1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50" dirty="0">
                <a:solidFill>
                  <a:srgbClr val="0D0D0D"/>
                </a:solidFill>
                <a:latin typeface="Georgia"/>
                <a:cs typeface="Georgia"/>
              </a:rPr>
              <a:t>Keystroke</a:t>
            </a:r>
            <a:r>
              <a:rPr sz="2000" spc="1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Dynamics</a:t>
            </a:r>
            <a:r>
              <a:rPr sz="2000" spc="1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for</a:t>
            </a:r>
            <a:r>
              <a:rPr sz="2000" spc="1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User</a:t>
            </a:r>
            <a:r>
              <a:rPr sz="2000" spc="1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Authentication.</a:t>
            </a:r>
            <a:r>
              <a:rPr sz="2000" spc="1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Georgia"/>
                <a:cs typeface="Georgia"/>
              </a:rPr>
              <a:t>ACM </a:t>
            </a:r>
            <a:r>
              <a:rPr sz="2000" spc="50" dirty="0">
                <a:solidFill>
                  <a:srgbClr val="0D0D0D"/>
                </a:solidFill>
                <a:latin typeface="Georgia"/>
                <a:cs typeface="Georgia"/>
              </a:rPr>
              <a:t>Computing</a:t>
            </a:r>
            <a:r>
              <a:rPr sz="2000" spc="20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Surveys,</a:t>
            </a:r>
            <a:r>
              <a:rPr sz="2000" spc="204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Georgia"/>
                <a:cs typeface="Georgia"/>
              </a:rPr>
              <a:t>51(3).</a:t>
            </a:r>
            <a:endParaRPr sz="2000">
              <a:latin typeface="Georgia"/>
              <a:cs typeface="Georgia"/>
            </a:endParaRPr>
          </a:p>
          <a:p>
            <a:pPr marL="12700" marR="1286510">
              <a:lnSpc>
                <a:spcPct val="114999"/>
              </a:lnSpc>
            </a:pP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Bishop,</a:t>
            </a:r>
            <a:r>
              <a:rPr sz="2000" spc="1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M.</a:t>
            </a:r>
            <a:r>
              <a:rPr sz="2000" spc="1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0D0D0D"/>
                </a:solidFill>
                <a:latin typeface="Georgia"/>
                <a:cs typeface="Georgia"/>
              </a:rPr>
              <a:t>(2003).</a:t>
            </a:r>
            <a:r>
              <a:rPr sz="2000" spc="1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65" dirty="0">
                <a:solidFill>
                  <a:srgbClr val="0D0D0D"/>
                </a:solidFill>
                <a:latin typeface="Georgia"/>
                <a:cs typeface="Georgia"/>
              </a:rPr>
              <a:t>Computer</a:t>
            </a:r>
            <a:r>
              <a:rPr sz="2000" spc="1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Security:</a:t>
            </a:r>
            <a:r>
              <a:rPr sz="2000" spc="1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Art</a:t>
            </a:r>
            <a:r>
              <a:rPr sz="2000" spc="1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and</a:t>
            </a:r>
            <a:r>
              <a:rPr sz="2000" spc="1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55" dirty="0">
                <a:solidFill>
                  <a:srgbClr val="0D0D0D"/>
                </a:solidFill>
                <a:latin typeface="Georgia"/>
                <a:cs typeface="Georgia"/>
              </a:rPr>
              <a:t>Science.</a:t>
            </a:r>
            <a:r>
              <a:rPr sz="2000" spc="1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Addison-</a:t>
            </a:r>
            <a:r>
              <a:rPr sz="2000" spc="-10" dirty="0">
                <a:solidFill>
                  <a:srgbClr val="0D0D0D"/>
                </a:solidFill>
                <a:latin typeface="Georgia"/>
                <a:cs typeface="Georgia"/>
              </a:rPr>
              <a:t>Wesley.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Barabanov,</a:t>
            </a:r>
            <a:r>
              <a:rPr sz="2000" spc="7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Georgia"/>
                <a:cs typeface="Georgia"/>
              </a:rPr>
              <a:t>A.,</a:t>
            </a:r>
            <a:r>
              <a:rPr sz="2000" spc="7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&amp;</a:t>
            </a:r>
            <a:r>
              <a:rPr sz="2000" spc="7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Sokolov,</a:t>
            </a:r>
            <a:r>
              <a:rPr sz="2000" spc="7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A.</a:t>
            </a:r>
            <a:r>
              <a:rPr sz="2000" spc="7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70" dirty="0">
                <a:solidFill>
                  <a:srgbClr val="0D0D0D"/>
                </a:solidFill>
                <a:latin typeface="Georgia"/>
                <a:cs typeface="Georgia"/>
              </a:rPr>
              <a:t>(2019).</a:t>
            </a:r>
            <a:r>
              <a:rPr sz="2000" spc="7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50" dirty="0">
                <a:solidFill>
                  <a:srgbClr val="0D0D0D"/>
                </a:solidFill>
                <a:latin typeface="Georgia"/>
                <a:cs typeface="Georgia"/>
              </a:rPr>
              <a:t>Keylogger</a:t>
            </a:r>
            <a:r>
              <a:rPr sz="2000" spc="7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60" dirty="0">
                <a:solidFill>
                  <a:srgbClr val="0D0D0D"/>
                </a:solidFill>
                <a:latin typeface="Georgia"/>
                <a:cs typeface="Georgia"/>
              </a:rPr>
              <a:t>Detection</a:t>
            </a:r>
            <a:r>
              <a:rPr sz="2000" spc="7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using</a:t>
            </a:r>
            <a:r>
              <a:rPr sz="2000" spc="7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Machine</a:t>
            </a:r>
            <a:r>
              <a:rPr sz="2000" spc="7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Georgia"/>
                <a:cs typeface="Georgia"/>
              </a:rPr>
              <a:t>Learning.</a:t>
            </a:r>
            <a:endParaRPr sz="2000">
              <a:latin typeface="Georgia"/>
              <a:cs typeface="Georgia"/>
            </a:endParaRPr>
          </a:p>
          <a:p>
            <a:pPr marL="12700" marR="5080">
              <a:lnSpc>
                <a:spcPct val="114999"/>
              </a:lnSpc>
            </a:pPr>
            <a:r>
              <a:rPr sz="2000" spc="55" dirty="0">
                <a:solidFill>
                  <a:srgbClr val="0D0D0D"/>
                </a:solidFill>
                <a:latin typeface="Georgia"/>
                <a:cs typeface="Georgia"/>
              </a:rPr>
              <a:t>Proceedings</a:t>
            </a:r>
            <a:r>
              <a:rPr sz="2000" spc="114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50" dirty="0">
                <a:solidFill>
                  <a:srgbClr val="0D0D0D"/>
                </a:solidFill>
                <a:latin typeface="Georgia"/>
                <a:cs typeface="Georgia"/>
              </a:rPr>
              <a:t>of</a:t>
            </a:r>
            <a:r>
              <a:rPr sz="2000" spc="114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75" dirty="0">
                <a:solidFill>
                  <a:srgbClr val="0D0D0D"/>
                </a:solidFill>
                <a:latin typeface="Georgia"/>
                <a:cs typeface="Georgia"/>
              </a:rPr>
              <a:t>the</a:t>
            </a:r>
            <a:r>
              <a:rPr sz="2000" spc="1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Georgia"/>
                <a:cs typeface="Georgia"/>
              </a:rPr>
              <a:t>International</a:t>
            </a:r>
            <a:r>
              <a:rPr sz="2000" spc="114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75" dirty="0">
                <a:solidFill>
                  <a:srgbClr val="0D0D0D"/>
                </a:solidFill>
                <a:latin typeface="Georgia"/>
                <a:cs typeface="Georgia"/>
              </a:rPr>
              <a:t>Conference</a:t>
            </a:r>
            <a:r>
              <a:rPr sz="2000" spc="114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55" dirty="0">
                <a:solidFill>
                  <a:srgbClr val="0D0D0D"/>
                </a:solidFill>
                <a:latin typeface="Georgia"/>
                <a:cs typeface="Georgia"/>
              </a:rPr>
              <a:t>on</a:t>
            </a:r>
            <a:r>
              <a:rPr sz="2000" spc="1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Georgia"/>
                <a:cs typeface="Georgia"/>
              </a:rPr>
              <a:t>Computational</a:t>
            </a:r>
            <a:r>
              <a:rPr sz="2000" spc="114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70" dirty="0">
                <a:solidFill>
                  <a:srgbClr val="0D0D0D"/>
                </a:solidFill>
                <a:latin typeface="Georgia"/>
                <a:cs typeface="Georgia"/>
              </a:rPr>
              <a:t>Science</a:t>
            </a:r>
            <a:r>
              <a:rPr sz="2000" spc="114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Georgia"/>
                <a:cs typeface="Georgia"/>
              </a:rPr>
              <a:t>and</a:t>
            </a:r>
            <a:r>
              <a:rPr sz="2000" spc="1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Georgia"/>
                <a:cs typeface="Georgia"/>
              </a:rPr>
              <a:t>Computational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Intelligence</a:t>
            </a:r>
            <a:r>
              <a:rPr sz="2000" spc="4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Georgia"/>
                <a:cs typeface="Georgia"/>
              </a:rPr>
              <a:t>(CSCI).</a:t>
            </a:r>
            <a:endParaRPr sz="2000">
              <a:latin typeface="Georgia"/>
              <a:cs typeface="Georgia"/>
            </a:endParaRPr>
          </a:p>
          <a:p>
            <a:pPr marL="12700" marR="154940">
              <a:lnSpc>
                <a:spcPct val="114999"/>
              </a:lnSpc>
            </a:pP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Russell,</a:t>
            </a:r>
            <a:r>
              <a:rPr sz="2000" spc="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T.,</a:t>
            </a:r>
            <a:r>
              <a:rPr sz="2000" spc="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&amp;</a:t>
            </a:r>
            <a:r>
              <a:rPr sz="2000" spc="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Ganguly,</a:t>
            </a:r>
            <a:r>
              <a:rPr sz="2000" spc="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A.</a:t>
            </a:r>
            <a:r>
              <a:rPr sz="2000" spc="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70" dirty="0">
                <a:solidFill>
                  <a:srgbClr val="0D0D0D"/>
                </a:solidFill>
                <a:latin typeface="Georgia"/>
                <a:cs typeface="Georgia"/>
              </a:rPr>
              <a:t>(2016).</a:t>
            </a:r>
            <a:r>
              <a:rPr sz="2000" spc="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A</a:t>
            </a:r>
            <a:r>
              <a:rPr sz="2000" spc="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Review</a:t>
            </a:r>
            <a:r>
              <a:rPr sz="2000" spc="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50" dirty="0">
                <a:solidFill>
                  <a:srgbClr val="0D0D0D"/>
                </a:solidFill>
                <a:latin typeface="Georgia"/>
                <a:cs typeface="Georgia"/>
              </a:rPr>
              <a:t>of</a:t>
            </a:r>
            <a:r>
              <a:rPr sz="2000" spc="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50" dirty="0">
                <a:solidFill>
                  <a:srgbClr val="0D0D0D"/>
                </a:solidFill>
                <a:latin typeface="Georgia"/>
                <a:cs typeface="Georgia"/>
              </a:rPr>
              <a:t>Keyloggers</a:t>
            </a:r>
            <a:r>
              <a:rPr sz="2000" spc="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and</a:t>
            </a:r>
            <a:r>
              <a:rPr sz="2000" spc="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60" dirty="0">
                <a:solidFill>
                  <a:srgbClr val="0D0D0D"/>
                </a:solidFill>
                <a:latin typeface="Georgia"/>
                <a:cs typeface="Georgia"/>
              </a:rPr>
              <a:t>Detection</a:t>
            </a:r>
            <a:r>
              <a:rPr sz="2000" spc="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Techniques.</a:t>
            </a:r>
            <a:r>
              <a:rPr sz="2000" spc="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Georgia"/>
                <a:cs typeface="Georgia"/>
              </a:rPr>
              <a:t>Journal </a:t>
            </a:r>
            <a:r>
              <a:rPr sz="2000" spc="50" dirty="0">
                <a:solidFill>
                  <a:srgbClr val="0D0D0D"/>
                </a:solidFill>
                <a:latin typeface="Georgia"/>
                <a:cs typeface="Georgia"/>
              </a:rPr>
              <a:t>of</a:t>
            </a:r>
            <a:r>
              <a:rPr sz="2000" spc="114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65" dirty="0">
                <a:solidFill>
                  <a:srgbClr val="0D0D0D"/>
                </a:solidFill>
                <a:latin typeface="Georgia"/>
                <a:cs typeface="Georgia"/>
              </a:rPr>
              <a:t>Computer</a:t>
            </a:r>
            <a:r>
              <a:rPr sz="2000" spc="1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70" dirty="0">
                <a:solidFill>
                  <a:srgbClr val="0D0D0D"/>
                </a:solidFill>
                <a:latin typeface="Georgia"/>
                <a:cs typeface="Georgia"/>
              </a:rPr>
              <a:t>Sciences</a:t>
            </a:r>
            <a:r>
              <a:rPr sz="2000" spc="1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and</a:t>
            </a:r>
            <a:r>
              <a:rPr sz="2000" spc="1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Applications,</a:t>
            </a:r>
            <a:r>
              <a:rPr sz="2000" spc="114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Georgia"/>
                <a:cs typeface="Georgia"/>
              </a:rPr>
              <a:t>4(4).</a:t>
            </a:r>
            <a:endParaRPr sz="2000">
              <a:latin typeface="Georgia"/>
              <a:cs typeface="Georgia"/>
            </a:endParaRPr>
          </a:p>
          <a:p>
            <a:pPr marL="12700" marR="97155">
              <a:lnSpc>
                <a:spcPct val="114999"/>
              </a:lnSpc>
            </a:pP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Narang,</a:t>
            </a:r>
            <a:r>
              <a:rPr sz="2000" spc="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N.,</a:t>
            </a:r>
            <a:r>
              <a:rPr sz="2000" spc="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Agrawal,</a:t>
            </a:r>
            <a:r>
              <a:rPr sz="2000" spc="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40" dirty="0">
                <a:solidFill>
                  <a:srgbClr val="0D0D0D"/>
                </a:solidFill>
                <a:latin typeface="Georgia"/>
                <a:cs typeface="Georgia"/>
              </a:rPr>
              <a:t>R.,</a:t>
            </a:r>
            <a:r>
              <a:rPr sz="2000" spc="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&amp;</a:t>
            </a:r>
            <a:r>
              <a:rPr sz="2000" spc="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Kaur,</a:t>
            </a:r>
            <a:r>
              <a:rPr sz="2000" spc="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I.</a:t>
            </a:r>
            <a:r>
              <a:rPr sz="2000" spc="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80" dirty="0">
                <a:solidFill>
                  <a:srgbClr val="0D0D0D"/>
                </a:solidFill>
                <a:latin typeface="Georgia"/>
                <a:cs typeface="Georgia"/>
              </a:rPr>
              <a:t>(2018).</a:t>
            </a:r>
            <a:r>
              <a:rPr sz="2000" spc="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A</a:t>
            </a:r>
            <a:r>
              <a:rPr sz="2000" spc="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55" dirty="0">
                <a:solidFill>
                  <a:srgbClr val="0D0D0D"/>
                </a:solidFill>
                <a:latin typeface="Georgia"/>
                <a:cs typeface="Georgia"/>
              </a:rPr>
              <a:t>Comprehensive</a:t>
            </a:r>
            <a:r>
              <a:rPr sz="2000" spc="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Review</a:t>
            </a:r>
            <a:r>
              <a:rPr sz="2000" spc="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55" dirty="0">
                <a:solidFill>
                  <a:srgbClr val="0D0D0D"/>
                </a:solidFill>
                <a:latin typeface="Georgia"/>
                <a:cs typeface="Georgia"/>
              </a:rPr>
              <a:t>on</a:t>
            </a:r>
            <a:r>
              <a:rPr sz="2000" spc="2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50" dirty="0">
                <a:solidFill>
                  <a:srgbClr val="0D0D0D"/>
                </a:solidFill>
                <a:latin typeface="Georgia"/>
                <a:cs typeface="Georgia"/>
              </a:rPr>
              <a:t>Keyloggers</a:t>
            </a:r>
            <a:r>
              <a:rPr sz="2000" spc="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and</a:t>
            </a:r>
            <a:r>
              <a:rPr sz="2000" spc="2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Georgia"/>
                <a:cs typeface="Georgia"/>
              </a:rPr>
              <a:t>Their </a:t>
            </a:r>
            <a:r>
              <a:rPr sz="2000" spc="60" dirty="0">
                <a:solidFill>
                  <a:srgbClr val="0D0D0D"/>
                </a:solidFill>
                <a:latin typeface="Georgia"/>
                <a:cs typeface="Georgia"/>
              </a:rPr>
              <a:t>Detection</a:t>
            </a:r>
            <a:r>
              <a:rPr sz="2000" spc="1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Techniques.</a:t>
            </a:r>
            <a:r>
              <a:rPr sz="2000" spc="1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International</a:t>
            </a:r>
            <a:r>
              <a:rPr sz="2000" spc="1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Journal</a:t>
            </a:r>
            <a:r>
              <a:rPr sz="2000" spc="1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50" dirty="0">
                <a:solidFill>
                  <a:srgbClr val="0D0D0D"/>
                </a:solidFill>
                <a:latin typeface="Georgia"/>
                <a:cs typeface="Georgia"/>
              </a:rPr>
              <a:t>of</a:t>
            </a:r>
            <a:r>
              <a:rPr sz="2000" spc="1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Engineering</a:t>
            </a:r>
            <a:r>
              <a:rPr sz="2000" spc="1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and</a:t>
            </a:r>
            <a:r>
              <a:rPr sz="2000" spc="1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65" dirty="0">
                <a:solidFill>
                  <a:srgbClr val="0D0D0D"/>
                </a:solidFill>
                <a:latin typeface="Georgia"/>
                <a:cs typeface="Georgia"/>
              </a:rPr>
              <a:t>Computer</a:t>
            </a:r>
            <a:r>
              <a:rPr sz="2000" spc="1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55" dirty="0">
                <a:solidFill>
                  <a:srgbClr val="0D0D0D"/>
                </a:solidFill>
                <a:latin typeface="Georgia"/>
                <a:cs typeface="Georgia"/>
              </a:rPr>
              <a:t>Science,</a:t>
            </a:r>
            <a:r>
              <a:rPr sz="2000" spc="1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Georgia"/>
                <a:cs typeface="Georgia"/>
              </a:rPr>
              <a:t>7(3).</a:t>
            </a:r>
            <a:endParaRPr sz="2000">
              <a:latin typeface="Georgia"/>
              <a:cs typeface="Georgia"/>
            </a:endParaRPr>
          </a:p>
          <a:p>
            <a:pPr marL="12700" marR="736600">
              <a:lnSpc>
                <a:spcPct val="114999"/>
              </a:lnSpc>
            </a:pP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Harpreet,</a:t>
            </a:r>
            <a:r>
              <a:rPr sz="2000" spc="7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K.,</a:t>
            </a:r>
            <a:r>
              <a:rPr sz="2000" spc="7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Deepika,</a:t>
            </a:r>
            <a:r>
              <a:rPr sz="2000" spc="8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&amp;</a:t>
            </a:r>
            <a:r>
              <a:rPr sz="2000" spc="7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Kumar,</a:t>
            </a:r>
            <a:r>
              <a:rPr sz="2000" spc="8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S.</a:t>
            </a:r>
            <a:r>
              <a:rPr sz="2000" spc="7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50" dirty="0">
                <a:solidFill>
                  <a:srgbClr val="0D0D0D"/>
                </a:solidFill>
                <a:latin typeface="Georgia"/>
                <a:cs typeface="Georgia"/>
              </a:rPr>
              <a:t>(2020).</a:t>
            </a:r>
            <a:r>
              <a:rPr sz="2000" spc="7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50" dirty="0">
                <a:solidFill>
                  <a:srgbClr val="0D0D0D"/>
                </a:solidFill>
                <a:latin typeface="Georgia"/>
                <a:cs typeface="Georgia"/>
              </a:rPr>
              <a:t>Keylogger</a:t>
            </a:r>
            <a:r>
              <a:rPr sz="2000" spc="8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60" dirty="0">
                <a:solidFill>
                  <a:srgbClr val="0D0D0D"/>
                </a:solidFill>
                <a:latin typeface="Georgia"/>
                <a:cs typeface="Georgia"/>
              </a:rPr>
              <a:t>Detection</a:t>
            </a:r>
            <a:r>
              <a:rPr sz="2000" spc="7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Techniques:</a:t>
            </a:r>
            <a:r>
              <a:rPr sz="2000" spc="8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A</a:t>
            </a:r>
            <a:r>
              <a:rPr sz="2000" spc="7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Georgia"/>
                <a:cs typeface="Georgia"/>
              </a:rPr>
              <a:t>Review. </a:t>
            </a:r>
            <a:r>
              <a:rPr sz="2000" spc="55" dirty="0">
                <a:solidFill>
                  <a:srgbClr val="0D0D0D"/>
                </a:solidFill>
                <a:latin typeface="Georgia"/>
                <a:cs typeface="Georgia"/>
              </a:rPr>
              <a:t>Proceedings</a:t>
            </a:r>
            <a:r>
              <a:rPr sz="2000" spc="1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50" dirty="0">
                <a:solidFill>
                  <a:srgbClr val="0D0D0D"/>
                </a:solidFill>
                <a:latin typeface="Georgia"/>
                <a:cs typeface="Georgia"/>
              </a:rPr>
              <a:t>of</a:t>
            </a:r>
            <a:r>
              <a:rPr sz="2000" spc="1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75" dirty="0">
                <a:solidFill>
                  <a:srgbClr val="0D0D0D"/>
                </a:solidFill>
                <a:latin typeface="Georgia"/>
                <a:cs typeface="Georgia"/>
              </a:rPr>
              <a:t>the</a:t>
            </a:r>
            <a:r>
              <a:rPr sz="2000" spc="1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Georgia"/>
                <a:cs typeface="Georgia"/>
              </a:rPr>
              <a:t>International</a:t>
            </a:r>
            <a:r>
              <a:rPr sz="2000" spc="1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75" dirty="0">
                <a:solidFill>
                  <a:srgbClr val="0D0D0D"/>
                </a:solidFill>
                <a:latin typeface="Georgia"/>
                <a:cs typeface="Georgia"/>
              </a:rPr>
              <a:t>Conference</a:t>
            </a:r>
            <a:r>
              <a:rPr sz="2000" spc="165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55" dirty="0">
                <a:solidFill>
                  <a:srgbClr val="0D0D0D"/>
                </a:solidFill>
                <a:latin typeface="Georgia"/>
                <a:cs typeface="Georgia"/>
              </a:rPr>
              <a:t>on</a:t>
            </a:r>
            <a:r>
              <a:rPr sz="2000" spc="1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Georgia"/>
                <a:cs typeface="Georgia"/>
              </a:rPr>
              <a:t>Computing,</a:t>
            </a:r>
            <a:r>
              <a:rPr sz="2000" spc="1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Georgia"/>
                <a:cs typeface="Georgia"/>
              </a:rPr>
              <a:t>Communication</a:t>
            </a:r>
            <a:r>
              <a:rPr sz="2000" spc="16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Georgia"/>
                <a:cs typeface="Georgia"/>
              </a:rPr>
              <a:t>and </a:t>
            </a:r>
            <a:r>
              <a:rPr sz="2000" dirty="0">
                <a:solidFill>
                  <a:srgbClr val="0D0D0D"/>
                </a:solidFill>
                <a:latin typeface="Georgia"/>
                <a:cs typeface="Georgia"/>
              </a:rPr>
              <a:t>Automation</a:t>
            </a:r>
            <a:r>
              <a:rPr sz="2000" spc="340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Georgia"/>
                <a:cs typeface="Georgia"/>
              </a:rPr>
              <a:t>(ICCCA).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5521" y="3206337"/>
            <a:ext cx="40132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dirty="0">
                <a:solidFill>
                  <a:srgbClr val="002060"/>
                </a:solidFill>
              </a:rPr>
              <a:t>THANK</a:t>
            </a:r>
            <a:r>
              <a:rPr sz="5300" spc="-125" dirty="0">
                <a:solidFill>
                  <a:srgbClr val="002060"/>
                </a:solidFill>
              </a:rPr>
              <a:t> </a:t>
            </a:r>
            <a:r>
              <a:rPr sz="5300" spc="-25" dirty="0">
                <a:solidFill>
                  <a:srgbClr val="002060"/>
                </a:solidFill>
              </a:rPr>
              <a:t>YOU</a:t>
            </a:r>
            <a:endParaRPr sz="5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2598" y="951343"/>
            <a:ext cx="31419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" dirty="0">
                <a:solidFill>
                  <a:srgbClr val="002060"/>
                </a:solidFill>
              </a:rPr>
              <a:t>OUTLINE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886933" y="1938978"/>
            <a:ext cx="6357620" cy="372364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42265" indent="-329565">
              <a:lnSpc>
                <a:spcPct val="100000"/>
              </a:lnSpc>
              <a:spcBef>
                <a:spcPts val="1340"/>
              </a:spcBef>
              <a:buSzPct val="92500"/>
              <a:buChar char="●"/>
              <a:tabLst>
                <a:tab pos="342265" algn="l"/>
              </a:tabLst>
            </a:pP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Problem</a:t>
            </a:r>
            <a:r>
              <a:rPr sz="2000" b="1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Statement</a:t>
            </a:r>
            <a:r>
              <a:rPr sz="2000" b="1" spc="-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66666"/>
                </a:solidFill>
                <a:latin typeface="Arial MT"/>
                <a:cs typeface="Arial MT"/>
              </a:rPr>
              <a:t>(Should</a:t>
            </a:r>
            <a:r>
              <a:rPr sz="2000" spc="-5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6666"/>
                </a:solidFill>
                <a:latin typeface="Arial MT"/>
                <a:cs typeface="Arial MT"/>
              </a:rPr>
              <a:t>not</a:t>
            </a:r>
            <a:r>
              <a:rPr sz="2000" spc="-5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666666"/>
                </a:solidFill>
                <a:latin typeface="Arial MT"/>
                <a:cs typeface="Arial MT"/>
              </a:rPr>
              <a:t>include</a:t>
            </a:r>
            <a:r>
              <a:rPr sz="2000" spc="-5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666666"/>
                </a:solidFill>
                <a:latin typeface="Arial MT"/>
                <a:cs typeface="Arial MT"/>
              </a:rPr>
              <a:t>solution)</a:t>
            </a:r>
            <a:endParaRPr sz="2000">
              <a:latin typeface="Arial MT"/>
              <a:cs typeface="Arial MT"/>
            </a:endParaRPr>
          </a:p>
          <a:p>
            <a:pPr marL="342265" indent="-329565">
              <a:lnSpc>
                <a:spcPct val="100000"/>
              </a:lnSpc>
              <a:spcBef>
                <a:spcPts val="1240"/>
              </a:spcBef>
              <a:buSzPct val="92500"/>
              <a:buChar char="●"/>
              <a:tabLst>
                <a:tab pos="342265" algn="l"/>
              </a:tabLst>
            </a:pP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Proposed</a:t>
            </a:r>
            <a:r>
              <a:rPr sz="2000" b="1" spc="-1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Arial"/>
                <a:cs typeface="Arial"/>
              </a:rPr>
              <a:t>System/Solution</a:t>
            </a:r>
            <a:endParaRPr sz="2000">
              <a:latin typeface="Arial"/>
              <a:cs typeface="Arial"/>
            </a:endParaRPr>
          </a:p>
          <a:p>
            <a:pPr marL="342265" indent="-329565">
              <a:lnSpc>
                <a:spcPct val="100000"/>
              </a:lnSpc>
              <a:spcBef>
                <a:spcPts val="1240"/>
              </a:spcBef>
              <a:buSzPct val="92500"/>
              <a:buChar char="●"/>
              <a:tabLst>
                <a:tab pos="342265" algn="l"/>
              </a:tabLst>
            </a:pP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System</a:t>
            </a:r>
            <a:r>
              <a:rPr sz="2000" b="1" spc="-7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Arial"/>
                <a:cs typeface="Arial"/>
              </a:rPr>
              <a:t>Development</a:t>
            </a:r>
            <a:r>
              <a:rPr sz="2000" b="1" spc="-1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Approach</a:t>
            </a:r>
            <a:r>
              <a:rPr sz="2000" b="1" spc="-5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666666"/>
                </a:solidFill>
                <a:latin typeface="Arial MT"/>
                <a:cs typeface="Arial MT"/>
              </a:rPr>
              <a:t>(Technology</a:t>
            </a:r>
            <a:r>
              <a:rPr sz="2000" spc="-6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666666"/>
                </a:solidFill>
                <a:latin typeface="Arial MT"/>
                <a:cs typeface="Arial MT"/>
              </a:rPr>
              <a:t>Used)</a:t>
            </a:r>
            <a:endParaRPr sz="2000">
              <a:latin typeface="Arial MT"/>
              <a:cs typeface="Arial MT"/>
            </a:endParaRPr>
          </a:p>
          <a:p>
            <a:pPr marL="342265" indent="-329565">
              <a:lnSpc>
                <a:spcPct val="100000"/>
              </a:lnSpc>
              <a:spcBef>
                <a:spcPts val="1240"/>
              </a:spcBef>
              <a:buSzPct val="92500"/>
              <a:buChar char="●"/>
              <a:tabLst>
                <a:tab pos="342265" algn="l"/>
              </a:tabLst>
            </a:pP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Algorithm</a:t>
            </a:r>
            <a:r>
              <a:rPr sz="2000" b="1" spc="-3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&amp;</a:t>
            </a:r>
            <a:r>
              <a:rPr sz="2000" b="1" spc="-3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342265" indent="-329565">
              <a:lnSpc>
                <a:spcPct val="100000"/>
              </a:lnSpc>
              <a:spcBef>
                <a:spcPts val="1240"/>
              </a:spcBef>
              <a:buSzPct val="92500"/>
              <a:buChar char="●"/>
              <a:tabLst>
                <a:tab pos="342265" algn="l"/>
              </a:tabLst>
            </a:pP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Result</a:t>
            </a:r>
            <a:r>
              <a:rPr sz="2000" b="1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(Output</a:t>
            </a:r>
            <a:r>
              <a:rPr sz="2000" b="1" spc="-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Arial"/>
                <a:cs typeface="Arial"/>
              </a:rPr>
              <a:t>Image)</a:t>
            </a:r>
            <a:endParaRPr sz="2000">
              <a:latin typeface="Arial"/>
              <a:cs typeface="Arial"/>
            </a:endParaRPr>
          </a:p>
          <a:p>
            <a:pPr marL="342265" indent="-329565">
              <a:lnSpc>
                <a:spcPct val="100000"/>
              </a:lnSpc>
              <a:spcBef>
                <a:spcPts val="1240"/>
              </a:spcBef>
              <a:buSzPct val="92500"/>
              <a:buChar char="●"/>
              <a:tabLst>
                <a:tab pos="342265" algn="l"/>
              </a:tabLst>
            </a:pPr>
            <a:r>
              <a:rPr sz="2000" b="1" spc="-10" dirty="0">
                <a:solidFill>
                  <a:srgbClr val="666666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42265" indent="-329565">
              <a:lnSpc>
                <a:spcPct val="100000"/>
              </a:lnSpc>
              <a:spcBef>
                <a:spcPts val="1240"/>
              </a:spcBef>
              <a:buSzPct val="92500"/>
              <a:buChar char="●"/>
              <a:tabLst>
                <a:tab pos="342265" algn="l"/>
              </a:tabLst>
            </a:pPr>
            <a:r>
              <a:rPr sz="2000" b="1" dirty="0">
                <a:solidFill>
                  <a:srgbClr val="666666"/>
                </a:solidFill>
                <a:latin typeface="Arial"/>
                <a:cs typeface="Arial"/>
              </a:rPr>
              <a:t>Future</a:t>
            </a:r>
            <a:r>
              <a:rPr sz="2000" b="1" spc="-9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666666"/>
                </a:solidFill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  <a:p>
            <a:pPr marL="342265" indent="-329565">
              <a:lnSpc>
                <a:spcPct val="100000"/>
              </a:lnSpc>
              <a:spcBef>
                <a:spcPts val="1240"/>
              </a:spcBef>
              <a:buSzPct val="92500"/>
              <a:buChar char="●"/>
              <a:tabLst>
                <a:tab pos="342265" algn="l"/>
              </a:tabLst>
            </a:pPr>
            <a:r>
              <a:rPr sz="2000" b="1" spc="-10" dirty="0">
                <a:solidFill>
                  <a:srgbClr val="666666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943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PROBLEM</a:t>
            </a:r>
            <a:r>
              <a:rPr sz="3950" spc="-15" dirty="0"/>
              <a:t> </a:t>
            </a:r>
            <a:r>
              <a:rPr sz="3950" spc="-55" dirty="0"/>
              <a:t>STATEMENT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25428" y="2202552"/>
            <a:ext cx="10742930" cy="3031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450" dirty="0">
                <a:latin typeface="Georgia"/>
                <a:cs typeface="Georgia"/>
              </a:rPr>
              <a:t>In</a:t>
            </a:r>
            <a:r>
              <a:rPr sz="2450" spc="100" dirty="0">
                <a:latin typeface="Georgia"/>
                <a:cs typeface="Georgia"/>
              </a:rPr>
              <a:t> </a:t>
            </a:r>
            <a:r>
              <a:rPr sz="2450" spc="50" dirty="0">
                <a:latin typeface="Georgia"/>
                <a:cs typeface="Georgia"/>
              </a:rPr>
              <a:t>today's</a:t>
            </a:r>
            <a:r>
              <a:rPr sz="2450" spc="100" dirty="0">
                <a:latin typeface="Georgia"/>
                <a:cs typeface="Georgia"/>
              </a:rPr>
              <a:t> </a:t>
            </a:r>
            <a:r>
              <a:rPr sz="2450" dirty="0">
                <a:latin typeface="Georgia"/>
                <a:cs typeface="Georgia"/>
              </a:rPr>
              <a:t>digital</a:t>
            </a:r>
            <a:r>
              <a:rPr sz="2450" spc="100" dirty="0">
                <a:latin typeface="Georgia"/>
                <a:cs typeface="Georgia"/>
              </a:rPr>
              <a:t> </a:t>
            </a:r>
            <a:r>
              <a:rPr sz="2450" spc="50" dirty="0">
                <a:latin typeface="Georgia"/>
                <a:cs typeface="Georgia"/>
              </a:rPr>
              <a:t>age,</a:t>
            </a:r>
            <a:r>
              <a:rPr sz="2450" spc="100" dirty="0">
                <a:latin typeface="Georgia"/>
                <a:cs typeface="Georgia"/>
              </a:rPr>
              <a:t> </a:t>
            </a:r>
            <a:r>
              <a:rPr sz="2450" spc="95" dirty="0">
                <a:latin typeface="Georgia"/>
                <a:cs typeface="Georgia"/>
              </a:rPr>
              <a:t>where</a:t>
            </a:r>
            <a:r>
              <a:rPr sz="2450" spc="100" dirty="0">
                <a:latin typeface="Georgia"/>
                <a:cs typeface="Georgia"/>
              </a:rPr>
              <a:t> </a:t>
            </a:r>
            <a:r>
              <a:rPr sz="2450" spc="85" dirty="0">
                <a:latin typeface="Georgia"/>
                <a:cs typeface="Georgia"/>
              </a:rPr>
              <a:t>cybersecurity</a:t>
            </a:r>
            <a:r>
              <a:rPr sz="2450" spc="100" dirty="0">
                <a:latin typeface="Georgia"/>
                <a:cs typeface="Georgia"/>
              </a:rPr>
              <a:t> </a:t>
            </a:r>
            <a:r>
              <a:rPr sz="2450" spc="65" dirty="0">
                <a:latin typeface="Georgia"/>
                <a:cs typeface="Georgia"/>
              </a:rPr>
              <a:t>threats</a:t>
            </a:r>
            <a:r>
              <a:rPr sz="2450" spc="100" dirty="0">
                <a:latin typeface="Georgia"/>
                <a:cs typeface="Georgia"/>
              </a:rPr>
              <a:t> </a:t>
            </a:r>
            <a:r>
              <a:rPr sz="2450" dirty="0">
                <a:latin typeface="Georgia"/>
                <a:cs typeface="Georgia"/>
              </a:rPr>
              <a:t>loom</a:t>
            </a:r>
            <a:r>
              <a:rPr sz="2450" spc="100" dirty="0">
                <a:latin typeface="Georgia"/>
                <a:cs typeface="Georgia"/>
              </a:rPr>
              <a:t> </a:t>
            </a:r>
            <a:r>
              <a:rPr sz="2450" dirty="0">
                <a:latin typeface="Georgia"/>
                <a:cs typeface="Georgia"/>
              </a:rPr>
              <a:t>large,</a:t>
            </a:r>
            <a:r>
              <a:rPr sz="2450" spc="100" dirty="0">
                <a:latin typeface="Georgia"/>
                <a:cs typeface="Georgia"/>
              </a:rPr>
              <a:t> </a:t>
            </a:r>
            <a:r>
              <a:rPr sz="2450" spc="90" dirty="0">
                <a:latin typeface="Georgia"/>
                <a:cs typeface="Georgia"/>
              </a:rPr>
              <a:t>one</a:t>
            </a:r>
            <a:r>
              <a:rPr sz="2450" spc="100" dirty="0">
                <a:latin typeface="Georgia"/>
                <a:cs typeface="Georgia"/>
              </a:rPr>
              <a:t> </a:t>
            </a:r>
            <a:r>
              <a:rPr sz="2450" spc="60" dirty="0">
                <a:latin typeface="Georgia"/>
                <a:cs typeface="Georgia"/>
              </a:rPr>
              <a:t>of</a:t>
            </a:r>
            <a:r>
              <a:rPr sz="2450" spc="100" dirty="0">
                <a:latin typeface="Georgia"/>
                <a:cs typeface="Georgia"/>
              </a:rPr>
              <a:t> </a:t>
            </a:r>
            <a:r>
              <a:rPr sz="2450" spc="65" dirty="0">
                <a:latin typeface="Georgia"/>
                <a:cs typeface="Georgia"/>
              </a:rPr>
              <a:t>the </a:t>
            </a:r>
            <a:r>
              <a:rPr sz="2450" dirty="0">
                <a:latin typeface="Georgia"/>
                <a:cs typeface="Georgia"/>
              </a:rPr>
              <a:t>significant</a:t>
            </a:r>
            <a:r>
              <a:rPr sz="2450" spc="185" dirty="0">
                <a:latin typeface="Georgia"/>
                <a:cs typeface="Georgia"/>
              </a:rPr>
              <a:t> </a:t>
            </a:r>
            <a:r>
              <a:rPr sz="2450" spc="95" dirty="0">
                <a:latin typeface="Georgia"/>
                <a:cs typeface="Georgia"/>
              </a:rPr>
              <a:t>concerns</a:t>
            </a:r>
            <a:r>
              <a:rPr sz="2450" spc="190" dirty="0">
                <a:latin typeface="Georgia"/>
                <a:cs typeface="Georgia"/>
              </a:rPr>
              <a:t> </a:t>
            </a:r>
            <a:r>
              <a:rPr sz="2450" dirty="0">
                <a:latin typeface="Georgia"/>
                <a:cs typeface="Georgia"/>
              </a:rPr>
              <a:t>is</a:t>
            </a:r>
            <a:r>
              <a:rPr sz="2450" spc="185" dirty="0">
                <a:latin typeface="Georgia"/>
                <a:cs typeface="Georgia"/>
              </a:rPr>
              <a:t> </a:t>
            </a:r>
            <a:r>
              <a:rPr sz="2450" spc="90" dirty="0">
                <a:latin typeface="Georgia"/>
                <a:cs typeface="Georgia"/>
              </a:rPr>
              <a:t>the</a:t>
            </a:r>
            <a:r>
              <a:rPr sz="2450" spc="185" dirty="0">
                <a:latin typeface="Georgia"/>
                <a:cs typeface="Georgia"/>
              </a:rPr>
              <a:t> </a:t>
            </a:r>
            <a:r>
              <a:rPr sz="2450" dirty="0">
                <a:latin typeface="Georgia"/>
                <a:cs typeface="Georgia"/>
              </a:rPr>
              <a:t>proliferation</a:t>
            </a:r>
            <a:r>
              <a:rPr sz="2450" spc="185" dirty="0">
                <a:latin typeface="Georgia"/>
                <a:cs typeface="Georgia"/>
              </a:rPr>
              <a:t> </a:t>
            </a:r>
            <a:r>
              <a:rPr sz="2450" spc="60" dirty="0">
                <a:latin typeface="Georgia"/>
                <a:cs typeface="Georgia"/>
              </a:rPr>
              <a:t>of</a:t>
            </a:r>
            <a:r>
              <a:rPr sz="2450" spc="190" dirty="0">
                <a:latin typeface="Georgia"/>
                <a:cs typeface="Georgia"/>
              </a:rPr>
              <a:t> </a:t>
            </a:r>
            <a:r>
              <a:rPr sz="2450" spc="55" dirty="0">
                <a:latin typeface="Georgia"/>
                <a:cs typeface="Georgia"/>
              </a:rPr>
              <a:t>keyloggers,</a:t>
            </a:r>
            <a:r>
              <a:rPr sz="2450" spc="185" dirty="0">
                <a:latin typeface="Georgia"/>
                <a:cs typeface="Georgia"/>
              </a:rPr>
              <a:t> </a:t>
            </a:r>
            <a:r>
              <a:rPr sz="2450" spc="60" dirty="0">
                <a:latin typeface="Georgia"/>
                <a:cs typeface="Georgia"/>
              </a:rPr>
              <a:t>stealthy</a:t>
            </a:r>
            <a:r>
              <a:rPr sz="2450" spc="185" dirty="0">
                <a:latin typeface="Georgia"/>
                <a:cs typeface="Georgia"/>
              </a:rPr>
              <a:t> </a:t>
            </a:r>
            <a:r>
              <a:rPr sz="2450" spc="65" dirty="0">
                <a:latin typeface="Georgia"/>
                <a:cs typeface="Georgia"/>
              </a:rPr>
              <a:t>software </a:t>
            </a:r>
            <a:r>
              <a:rPr sz="2450" spc="60" dirty="0">
                <a:latin typeface="Georgia"/>
                <a:cs typeface="Georgia"/>
              </a:rPr>
              <a:t>tools</a:t>
            </a:r>
            <a:r>
              <a:rPr sz="2450" spc="70" dirty="0">
                <a:latin typeface="Georgia"/>
                <a:cs typeface="Georgia"/>
              </a:rPr>
              <a:t> </a:t>
            </a:r>
            <a:r>
              <a:rPr sz="2450" spc="65" dirty="0">
                <a:latin typeface="Georgia"/>
                <a:cs typeface="Georgia"/>
              </a:rPr>
              <a:t>designed</a:t>
            </a:r>
            <a:r>
              <a:rPr sz="2450" spc="70" dirty="0">
                <a:latin typeface="Georgia"/>
                <a:cs typeface="Georgia"/>
              </a:rPr>
              <a:t> </a:t>
            </a:r>
            <a:r>
              <a:rPr sz="2450" spc="95" dirty="0">
                <a:latin typeface="Georgia"/>
                <a:cs typeface="Georgia"/>
              </a:rPr>
              <a:t>to</a:t>
            </a:r>
            <a:r>
              <a:rPr sz="2450" spc="70" dirty="0">
                <a:latin typeface="Georgia"/>
                <a:cs typeface="Georgia"/>
              </a:rPr>
              <a:t> </a:t>
            </a:r>
            <a:r>
              <a:rPr sz="2450" spc="55" dirty="0">
                <a:latin typeface="Georgia"/>
                <a:cs typeface="Georgia"/>
              </a:rPr>
              <a:t>monitor</a:t>
            </a:r>
            <a:r>
              <a:rPr sz="2450" spc="75" dirty="0">
                <a:latin typeface="Georgia"/>
                <a:cs typeface="Georgia"/>
              </a:rPr>
              <a:t> </a:t>
            </a:r>
            <a:r>
              <a:rPr sz="2450" dirty="0">
                <a:latin typeface="Georgia"/>
                <a:cs typeface="Georgia"/>
              </a:rPr>
              <a:t>and</a:t>
            </a:r>
            <a:r>
              <a:rPr sz="2450" spc="65" dirty="0">
                <a:latin typeface="Georgia"/>
                <a:cs typeface="Georgia"/>
              </a:rPr>
              <a:t> </a:t>
            </a:r>
            <a:r>
              <a:rPr sz="2450" spc="85" dirty="0">
                <a:latin typeface="Georgia"/>
                <a:cs typeface="Georgia"/>
              </a:rPr>
              <a:t>record</a:t>
            </a:r>
            <a:r>
              <a:rPr sz="2450" spc="75" dirty="0">
                <a:latin typeface="Georgia"/>
                <a:cs typeface="Georgia"/>
              </a:rPr>
              <a:t> </a:t>
            </a:r>
            <a:r>
              <a:rPr sz="2450" spc="65" dirty="0">
                <a:latin typeface="Georgia"/>
                <a:cs typeface="Georgia"/>
              </a:rPr>
              <a:t>keystrokes</a:t>
            </a:r>
            <a:r>
              <a:rPr sz="2450" spc="70" dirty="0">
                <a:latin typeface="Georgia"/>
                <a:cs typeface="Georgia"/>
              </a:rPr>
              <a:t> </a:t>
            </a:r>
            <a:r>
              <a:rPr sz="2450" spc="65" dirty="0">
                <a:latin typeface="Georgia"/>
                <a:cs typeface="Georgia"/>
              </a:rPr>
              <a:t>on</a:t>
            </a:r>
            <a:r>
              <a:rPr sz="2450" spc="70" dirty="0">
                <a:latin typeface="Georgia"/>
                <a:cs typeface="Georgia"/>
              </a:rPr>
              <a:t> </a:t>
            </a:r>
            <a:r>
              <a:rPr sz="2450" dirty="0">
                <a:latin typeface="Georgia"/>
                <a:cs typeface="Georgia"/>
              </a:rPr>
              <a:t>a</a:t>
            </a:r>
            <a:r>
              <a:rPr sz="2450" spc="75" dirty="0">
                <a:latin typeface="Georgia"/>
                <a:cs typeface="Georgia"/>
              </a:rPr>
              <a:t> </a:t>
            </a:r>
            <a:r>
              <a:rPr sz="2450" spc="60" dirty="0">
                <a:latin typeface="Georgia"/>
                <a:cs typeface="Georgia"/>
              </a:rPr>
              <a:t>user's</a:t>
            </a:r>
            <a:r>
              <a:rPr sz="2450" spc="65" dirty="0">
                <a:latin typeface="Georgia"/>
                <a:cs typeface="Georgia"/>
              </a:rPr>
              <a:t> </a:t>
            </a:r>
            <a:r>
              <a:rPr sz="2450" spc="70" dirty="0">
                <a:latin typeface="Georgia"/>
                <a:cs typeface="Georgia"/>
              </a:rPr>
              <a:t>computer </a:t>
            </a:r>
            <a:r>
              <a:rPr sz="2450" spc="65" dirty="0">
                <a:latin typeface="Georgia"/>
                <a:cs typeface="Georgia"/>
              </a:rPr>
              <a:t>without</a:t>
            </a:r>
            <a:r>
              <a:rPr sz="2450" spc="70" dirty="0">
                <a:latin typeface="Georgia"/>
                <a:cs typeface="Georgia"/>
              </a:rPr>
              <a:t> </a:t>
            </a:r>
            <a:r>
              <a:rPr sz="2450" spc="60" dirty="0">
                <a:latin typeface="Georgia"/>
                <a:cs typeface="Georgia"/>
              </a:rPr>
              <a:t>their</a:t>
            </a:r>
            <a:r>
              <a:rPr sz="2450" spc="65" dirty="0">
                <a:latin typeface="Georgia"/>
                <a:cs typeface="Georgia"/>
              </a:rPr>
              <a:t> </a:t>
            </a:r>
            <a:r>
              <a:rPr sz="2450" spc="50" dirty="0">
                <a:latin typeface="Georgia"/>
                <a:cs typeface="Georgia"/>
              </a:rPr>
              <a:t>knowledge.</a:t>
            </a:r>
            <a:r>
              <a:rPr sz="2450" spc="70" dirty="0">
                <a:latin typeface="Georgia"/>
                <a:cs typeface="Georgia"/>
              </a:rPr>
              <a:t> </a:t>
            </a:r>
            <a:r>
              <a:rPr sz="2450" spc="60" dirty="0">
                <a:latin typeface="Georgia"/>
                <a:cs typeface="Georgia"/>
              </a:rPr>
              <a:t>Keyloggers</a:t>
            </a:r>
            <a:r>
              <a:rPr sz="2450" spc="65" dirty="0">
                <a:latin typeface="Georgia"/>
                <a:cs typeface="Georgia"/>
              </a:rPr>
              <a:t> </a:t>
            </a:r>
            <a:r>
              <a:rPr sz="2450" spc="85" dirty="0">
                <a:latin typeface="Georgia"/>
                <a:cs typeface="Georgia"/>
              </a:rPr>
              <a:t>pose</a:t>
            </a:r>
            <a:r>
              <a:rPr sz="2450" spc="65" dirty="0">
                <a:latin typeface="Georgia"/>
                <a:cs typeface="Georgia"/>
              </a:rPr>
              <a:t> </a:t>
            </a:r>
            <a:r>
              <a:rPr sz="2450" dirty="0">
                <a:latin typeface="Georgia"/>
                <a:cs typeface="Georgia"/>
              </a:rPr>
              <a:t>a</a:t>
            </a:r>
            <a:r>
              <a:rPr sz="2450" spc="70" dirty="0">
                <a:latin typeface="Georgia"/>
                <a:cs typeface="Georgia"/>
              </a:rPr>
              <a:t> </a:t>
            </a:r>
            <a:r>
              <a:rPr sz="2450" spc="85" dirty="0">
                <a:latin typeface="Georgia"/>
                <a:cs typeface="Georgia"/>
              </a:rPr>
              <a:t>severe</a:t>
            </a:r>
            <a:r>
              <a:rPr sz="2450" spc="65" dirty="0">
                <a:latin typeface="Georgia"/>
                <a:cs typeface="Georgia"/>
              </a:rPr>
              <a:t> threat</a:t>
            </a:r>
            <a:r>
              <a:rPr sz="2450" spc="70" dirty="0">
                <a:latin typeface="Georgia"/>
                <a:cs typeface="Georgia"/>
              </a:rPr>
              <a:t> </a:t>
            </a:r>
            <a:r>
              <a:rPr sz="2450" spc="95" dirty="0">
                <a:latin typeface="Georgia"/>
                <a:cs typeface="Georgia"/>
              </a:rPr>
              <a:t>to</a:t>
            </a:r>
            <a:r>
              <a:rPr sz="2450" spc="70" dirty="0">
                <a:latin typeface="Georgia"/>
                <a:cs typeface="Georgia"/>
              </a:rPr>
              <a:t> </a:t>
            </a:r>
            <a:r>
              <a:rPr sz="2450" spc="-10" dirty="0">
                <a:latin typeface="Georgia"/>
                <a:cs typeface="Georgia"/>
              </a:rPr>
              <a:t>individuals </a:t>
            </a:r>
            <a:r>
              <a:rPr sz="2450" dirty="0">
                <a:latin typeface="Georgia"/>
                <a:cs typeface="Georgia"/>
              </a:rPr>
              <a:t>and</a:t>
            </a:r>
            <a:r>
              <a:rPr sz="2450" spc="120" dirty="0">
                <a:latin typeface="Georgia"/>
                <a:cs typeface="Georgia"/>
              </a:rPr>
              <a:t> </a:t>
            </a:r>
            <a:r>
              <a:rPr sz="2450" spc="50" dirty="0">
                <a:latin typeface="Georgia"/>
                <a:cs typeface="Georgia"/>
              </a:rPr>
              <a:t>organizations</a:t>
            </a:r>
            <a:r>
              <a:rPr sz="2450" spc="125" dirty="0">
                <a:latin typeface="Georgia"/>
                <a:cs typeface="Georgia"/>
              </a:rPr>
              <a:t> </a:t>
            </a:r>
            <a:r>
              <a:rPr sz="2450" dirty="0">
                <a:latin typeface="Georgia"/>
                <a:cs typeface="Georgia"/>
              </a:rPr>
              <a:t>as</a:t>
            </a:r>
            <a:r>
              <a:rPr sz="2450" spc="120" dirty="0">
                <a:latin typeface="Georgia"/>
                <a:cs typeface="Georgia"/>
              </a:rPr>
              <a:t> </a:t>
            </a:r>
            <a:r>
              <a:rPr sz="2450" spc="85" dirty="0">
                <a:latin typeface="Georgia"/>
                <a:cs typeface="Georgia"/>
              </a:rPr>
              <a:t>they</a:t>
            </a:r>
            <a:r>
              <a:rPr sz="2450" spc="125" dirty="0">
                <a:latin typeface="Georgia"/>
                <a:cs typeface="Georgia"/>
              </a:rPr>
              <a:t> </a:t>
            </a:r>
            <a:r>
              <a:rPr sz="2450" spc="75" dirty="0">
                <a:latin typeface="Georgia"/>
                <a:cs typeface="Georgia"/>
              </a:rPr>
              <a:t>can</a:t>
            </a:r>
            <a:r>
              <a:rPr sz="2450" spc="120" dirty="0">
                <a:latin typeface="Georgia"/>
                <a:cs typeface="Georgia"/>
              </a:rPr>
              <a:t> </a:t>
            </a:r>
            <a:r>
              <a:rPr sz="2450" spc="85" dirty="0">
                <a:latin typeface="Georgia"/>
                <a:cs typeface="Georgia"/>
              </a:rPr>
              <a:t>capture</a:t>
            </a:r>
            <a:r>
              <a:rPr sz="2450" spc="125" dirty="0">
                <a:latin typeface="Georgia"/>
                <a:cs typeface="Georgia"/>
              </a:rPr>
              <a:t> </a:t>
            </a:r>
            <a:r>
              <a:rPr sz="2450" spc="55" dirty="0">
                <a:latin typeface="Georgia"/>
                <a:cs typeface="Georgia"/>
              </a:rPr>
              <a:t>sensitive</a:t>
            </a:r>
            <a:r>
              <a:rPr sz="2450" spc="120" dirty="0">
                <a:latin typeface="Georgia"/>
                <a:cs typeface="Georgia"/>
              </a:rPr>
              <a:t> </a:t>
            </a:r>
            <a:r>
              <a:rPr sz="2450" dirty="0">
                <a:latin typeface="Georgia"/>
                <a:cs typeface="Georgia"/>
              </a:rPr>
              <a:t>information</a:t>
            </a:r>
            <a:r>
              <a:rPr sz="2450" spc="125" dirty="0">
                <a:latin typeface="Georgia"/>
                <a:cs typeface="Georgia"/>
              </a:rPr>
              <a:t> </a:t>
            </a:r>
            <a:r>
              <a:rPr sz="2450" spc="85" dirty="0">
                <a:latin typeface="Georgia"/>
                <a:cs typeface="Georgia"/>
              </a:rPr>
              <a:t>such</a:t>
            </a:r>
            <a:r>
              <a:rPr sz="2450" spc="120" dirty="0">
                <a:latin typeface="Georgia"/>
                <a:cs typeface="Georgia"/>
              </a:rPr>
              <a:t> </a:t>
            </a:r>
            <a:r>
              <a:rPr sz="2450" spc="-25" dirty="0">
                <a:latin typeface="Georgia"/>
                <a:cs typeface="Georgia"/>
              </a:rPr>
              <a:t>as </a:t>
            </a:r>
            <a:r>
              <a:rPr sz="2450" spc="50" dirty="0">
                <a:latin typeface="Georgia"/>
                <a:cs typeface="Georgia"/>
              </a:rPr>
              <a:t>passwords,</a:t>
            </a:r>
            <a:r>
              <a:rPr sz="2450" spc="125" dirty="0">
                <a:latin typeface="Georgia"/>
                <a:cs typeface="Georgia"/>
              </a:rPr>
              <a:t> </a:t>
            </a:r>
            <a:r>
              <a:rPr sz="2450" spc="80" dirty="0">
                <a:latin typeface="Georgia"/>
                <a:cs typeface="Georgia"/>
              </a:rPr>
              <a:t>credit</a:t>
            </a:r>
            <a:r>
              <a:rPr sz="2450" spc="120" dirty="0">
                <a:latin typeface="Georgia"/>
                <a:cs typeface="Georgia"/>
              </a:rPr>
              <a:t> </a:t>
            </a:r>
            <a:r>
              <a:rPr sz="2450" spc="65" dirty="0">
                <a:latin typeface="Georgia"/>
                <a:cs typeface="Georgia"/>
              </a:rPr>
              <a:t>card</a:t>
            </a:r>
            <a:r>
              <a:rPr sz="2450" spc="125" dirty="0">
                <a:latin typeface="Georgia"/>
                <a:cs typeface="Georgia"/>
              </a:rPr>
              <a:t> </a:t>
            </a:r>
            <a:r>
              <a:rPr sz="2450" dirty="0">
                <a:latin typeface="Georgia"/>
                <a:cs typeface="Georgia"/>
              </a:rPr>
              <a:t>details,</a:t>
            </a:r>
            <a:r>
              <a:rPr sz="2450" spc="120" dirty="0">
                <a:latin typeface="Georgia"/>
                <a:cs typeface="Georgia"/>
              </a:rPr>
              <a:t> </a:t>
            </a:r>
            <a:r>
              <a:rPr sz="2450" dirty="0">
                <a:latin typeface="Georgia"/>
                <a:cs typeface="Georgia"/>
              </a:rPr>
              <a:t>and</a:t>
            </a:r>
            <a:r>
              <a:rPr sz="2450" spc="125" dirty="0">
                <a:latin typeface="Georgia"/>
                <a:cs typeface="Georgia"/>
              </a:rPr>
              <a:t> </a:t>
            </a:r>
            <a:r>
              <a:rPr sz="2450" spc="80" dirty="0">
                <a:latin typeface="Georgia"/>
                <a:cs typeface="Georgia"/>
              </a:rPr>
              <a:t>other</a:t>
            </a:r>
            <a:r>
              <a:rPr sz="2450" spc="120" dirty="0">
                <a:latin typeface="Georgia"/>
                <a:cs typeface="Georgia"/>
              </a:rPr>
              <a:t> </a:t>
            </a:r>
            <a:r>
              <a:rPr sz="2450" spc="55" dirty="0">
                <a:latin typeface="Georgia"/>
                <a:cs typeface="Georgia"/>
              </a:rPr>
              <a:t>personal</a:t>
            </a:r>
            <a:r>
              <a:rPr sz="2450" spc="125" dirty="0">
                <a:latin typeface="Georgia"/>
                <a:cs typeface="Georgia"/>
              </a:rPr>
              <a:t> </a:t>
            </a:r>
            <a:r>
              <a:rPr sz="2450" dirty="0">
                <a:latin typeface="Georgia"/>
                <a:cs typeface="Georgia"/>
              </a:rPr>
              <a:t>data,</a:t>
            </a:r>
            <a:r>
              <a:rPr sz="2450" spc="120" dirty="0">
                <a:latin typeface="Georgia"/>
                <a:cs typeface="Georgia"/>
              </a:rPr>
              <a:t> </a:t>
            </a:r>
            <a:r>
              <a:rPr sz="2450" dirty="0">
                <a:latin typeface="Georgia"/>
                <a:cs typeface="Georgia"/>
              </a:rPr>
              <a:t>leading</a:t>
            </a:r>
            <a:r>
              <a:rPr sz="2450" spc="125" dirty="0">
                <a:latin typeface="Georgia"/>
                <a:cs typeface="Georgia"/>
              </a:rPr>
              <a:t> </a:t>
            </a:r>
            <a:r>
              <a:rPr sz="2450" spc="95" dirty="0">
                <a:latin typeface="Georgia"/>
                <a:cs typeface="Georgia"/>
              </a:rPr>
              <a:t>to</a:t>
            </a:r>
            <a:r>
              <a:rPr sz="2450" spc="120" dirty="0">
                <a:latin typeface="Georgia"/>
                <a:cs typeface="Georgia"/>
              </a:rPr>
              <a:t> </a:t>
            </a:r>
            <a:r>
              <a:rPr sz="2450" spc="45" dirty="0">
                <a:latin typeface="Georgia"/>
                <a:cs typeface="Georgia"/>
              </a:rPr>
              <a:t>identity </a:t>
            </a:r>
            <a:r>
              <a:rPr sz="2450" spc="60" dirty="0">
                <a:latin typeface="Georgia"/>
                <a:cs typeface="Georgia"/>
              </a:rPr>
              <a:t>theft,</a:t>
            </a:r>
            <a:r>
              <a:rPr sz="2450" spc="140" dirty="0">
                <a:latin typeface="Georgia"/>
                <a:cs typeface="Georgia"/>
              </a:rPr>
              <a:t> </a:t>
            </a:r>
            <a:r>
              <a:rPr sz="2450" dirty="0">
                <a:latin typeface="Georgia"/>
                <a:cs typeface="Georgia"/>
              </a:rPr>
              <a:t>financial</a:t>
            </a:r>
            <a:r>
              <a:rPr sz="2450" spc="140" dirty="0">
                <a:latin typeface="Georgia"/>
                <a:cs typeface="Georgia"/>
              </a:rPr>
              <a:t> </a:t>
            </a:r>
            <a:r>
              <a:rPr sz="2450" dirty="0">
                <a:latin typeface="Georgia"/>
                <a:cs typeface="Georgia"/>
              </a:rPr>
              <a:t>loss,</a:t>
            </a:r>
            <a:r>
              <a:rPr sz="2450" spc="145" dirty="0">
                <a:latin typeface="Georgia"/>
                <a:cs typeface="Georgia"/>
              </a:rPr>
              <a:t> </a:t>
            </a:r>
            <a:r>
              <a:rPr sz="2450" dirty="0">
                <a:latin typeface="Georgia"/>
                <a:cs typeface="Georgia"/>
              </a:rPr>
              <a:t>and</a:t>
            </a:r>
            <a:r>
              <a:rPr sz="2450" spc="140" dirty="0">
                <a:latin typeface="Georgia"/>
                <a:cs typeface="Georgia"/>
              </a:rPr>
              <a:t> </a:t>
            </a:r>
            <a:r>
              <a:rPr sz="2450" spc="45" dirty="0">
                <a:latin typeface="Georgia"/>
                <a:cs typeface="Georgia"/>
              </a:rPr>
              <a:t>privacy</a:t>
            </a:r>
            <a:r>
              <a:rPr sz="2450" spc="140" dirty="0">
                <a:latin typeface="Georgia"/>
                <a:cs typeface="Georgia"/>
              </a:rPr>
              <a:t> </a:t>
            </a:r>
            <a:r>
              <a:rPr sz="2450" spc="55" dirty="0">
                <a:latin typeface="Georgia"/>
                <a:cs typeface="Georgia"/>
              </a:rPr>
              <a:t>breaches.</a:t>
            </a:r>
            <a:endParaRPr sz="24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900"/>
              </a:spcBef>
            </a:pPr>
            <a:r>
              <a:rPr sz="3950" dirty="0"/>
              <a:t>PROPOSED</a:t>
            </a:r>
            <a:r>
              <a:rPr sz="3950" spc="-40" dirty="0"/>
              <a:t> </a:t>
            </a:r>
            <a:r>
              <a:rPr sz="3950" spc="-10" dirty="0"/>
              <a:t>SOLUTION</a:t>
            </a:r>
            <a:endParaRPr sz="3950"/>
          </a:p>
          <a:p>
            <a:pPr marL="166370" marR="5080">
              <a:lnSpc>
                <a:spcPct val="114999"/>
              </a:lnSpc>
              <a:spcBef>
                <a:spcPts val="25"/>
              </a:spcBef>
            </a:pP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2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proposed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Roboto"/>
                <a:cs typeface="Roboto"/>
              </a:rPr>
              <a:t>solution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entails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development</a:t>
            </a:r>
            <a:r>
              <a:rPr sz="12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Roboto"/>
                <a:cs typeface="Roboto"/>
              </a:rPr>
              <a:t>customizable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extensible</a:t>
            </a:r>
            <a:r>
              <a:rPr sz="12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keylogger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framework,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catering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diverse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cybersecurity</a:t>
            </a:r>
            <a:r>
              <a:rPr sz="12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testing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Roboto"/>
                <a:cs typeface="Roboto"/>
              </a:rPr>
              <a:t>research requirements.</a:t>
            </a:r>
            <a:r>
              <a:rPr sz="12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This</a:t>
            </a:r>
            <a:r>
              <a:rPr sz="12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0D0D0D"/>
                </a:solidFill>
                <a:latin typeface="Roboto"/>
                <a:cs typeface="Roboto"/>
              </a:rPr>
              <a:t>solution</a:t>
            </a:r>
            <a:r>
              <a:rPr sz="12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comprises</a:t>
            </a:r>
            <a:r>
              <a:rPr sz="12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0D0D0D"/>
                </a:solidFill>
                <a:latin typeface="Roboto"/>
                <a:cs typeface="Roboto"/>
              </a:rPr>
              <a:t>following </a:t>
            </a:r>
            <a:r>
              <a:rPr sz="1200" spc="-10" dirty="0">
                <a:solidFill>
                  <a:srgbClr val="0D0D0D"/>
                </a:solidFill>
                <a:latin typeface="Roboto"/>
                <a:cs typeface="Roboto"/>
              </a:rPr>
              <a:t>components: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746" y="1775599"/>
            <a:ext cx="11442700" cy="4843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96215">
              <a:lnSpc>
                <a:spcPct val="114999"/>
              </a:lnSpc>
              <a:spcBef>
                <a:spcPts val="100"/>
              </a:spcBef>
            </a:pP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Modular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Architecture: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Design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modular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architecture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that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allows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seamless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integration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various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keylogging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functionalities,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such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as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keystroke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logging, clipboard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monitoring,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screen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capturing,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application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activity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tracking.</a:t>
            </a:r>
            <a:r>
              <a:rPr sz="1200" b="1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This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modular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approach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enables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select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configure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specific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components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based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on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their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testing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objectives.</a:t>
            </a:r>
            <a:endParaRPr sz="1200">
              <a:latin typeface="Roboto"/>
              <a:cs typeface="Roboto"/>
            </a:endParaRPr>
          </a:p>
          <a:p>
            <a:pPr marL="469900" marR="297180">
              <a:lnSpc>
                <a:spcPct val="114999"/>
              </a:lnSpc>
            </a:pP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Cross-Platform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Compatibility: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Ensure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cross-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platform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compatibility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support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keylogging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operations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across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different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operating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systems,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including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Windows,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macOS,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Linux.</a:t>
            </a:r>
            <a:r>
              <a:rPr sz="1200" b="1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This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broad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platform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support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enhances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versatility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applicability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keylogger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framework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diverse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testing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environments.</a:t>
            </a:r>
            <a:endParaRPr sz="1200">
              <a:latin typeface="Roboto"/>
              <a:cs typeface="Roboto"/>
            </a:endParaRPr>
          </a:p>
          <a:p>
            <a:pPr marL="469900" marR="5080">
              <a:lnSpc>
                <a:spcPct val="114999"/>
              </a:lnSpc>
            </a:pP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Stealthy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Operation: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Implement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techniques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ensure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stealthy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operation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keylogger,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such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as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hiding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process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from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task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managers,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bypassing</a:t>
            </a:r>
            <a:r>
              <a:rPr sz="1200" b="1" spc="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antivirus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detection,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employing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rootkit-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like</a:t>
            </a:r>
            <a:r>
              <a:rPr sz="12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features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persistence</a:t>
            </a:r>
            <a:r>
              <a:rPr sz="12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evasion.</a:t>
            </a:r>
            <a:r>
              <a:rPr sz="1200" b="1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These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stealth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capabilities</a:t>
            </a:r>
            <a:r>
              <a:rPr sz="12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are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essential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2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conducting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covert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security</a:t>
            </a:r>
            <a:r>
              <a:rPr sz="12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assessments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emulating</a:t>
            </a:r>
            <a:r>
              <a:rPr sz="1200" b="1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real-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world</a:t>
            </a:r>
            <a:r>
              <a:rPr sz="1200" b="1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attack</a:t>
            </a:r>
            <a:r>
              <a:rPr sz="1200" b="1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scenarios.</a:t>
            </a:r>
            <a:endParaRPr sz="1200">
              <a:latin typeface="Roboto"/>
              <a:cs typeface="Roboto"/>
            </a:endParaRPr>
          </a:p>
          <a:p>
            <a:pPr marL="469900" marR="629285">
              <a:lnSpc>
                <a:spcPct val="114999"/>
              </a:lnSpc>
            </a:pP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Configuration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Options: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Provide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extensive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configuration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options</a:t>
            </a:r>
            <a:r>
              <a:rPr sz="12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customize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behavior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logging</a:t>
            </a:r>
            <a:r>
              <a:rPr sz="12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parameters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keylogger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according</a:t>
            </a:r>
            <a:r>
              <a:rPr sz="12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user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preferences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testing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 scenarios.</a:t>
            </a:r>
            <a:r>
              <a:rPr sz="12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This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 includes</a:t>
            </a:r>
            <a:r>
              <a:rPr sz="1200" b="1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settings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log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file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 encryption,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logging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 intervals,</a:t>
            </a:r>
            <a:r>
              <a:rPr sz="1200" b="1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targeted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 applications,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remote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delivery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200" b="1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logs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for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analysis.</a:t>
            </a:r>
            <a:endParaRPr sz="1200">
              <a:latin typeface="Roboto"/>
              <a:cs typeface="Roboto"/>
            </a:endParaRPr>
          </a:p>
          <a:p>
            <a:pPr marL="469900" marR="24765">
              <a:lnSpc>
                <a:spcPct val="114999"/>
              </a:lnSpc>
            </a:pP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Logging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Analysis: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Develop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robust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logging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mechanisms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record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keystrokes,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clipboard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contents,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window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titles,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other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relevant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activities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performed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by</a:t>
            </a:r>
            <a:r>
              <a:rPr sz="1200" b="1" spc="50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user. Additionally,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incorporate</a:t>
            </a:r>
            <a:r>
              <a:rPr sz="12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features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log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management,</a:t>
            </a:r>
            <a:r>
              <a:rPr sz="12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filtering,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analysis</a:t>
            </a:r>
            <a:r>
              <a:rPr sz="12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facilitate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extraction</a:t>
            </a:r>
            <a:r>
              <a:rPr sz="12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actionable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insights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from</a:t>
            </a:r>
            <a:r>
              <a:rPr sz="12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captured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data.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Ethical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Considerations: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Include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built-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in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safeguards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ethical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guidelines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ensure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responsible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usage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keylogger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framework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legitimate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security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testing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purposes.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Promote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transparency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user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consent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in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compliance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with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ethical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standards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legal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regulations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governing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cybersecurity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research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and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experimentation.</a:t>
            </a:r>
            <a:endParaRPr sz="1200">
              <a:latin typeface="Roboto"/>
              <a:cs typeface="Roboto"/>
            </a:endParaRPr>
          </a:p>
          <a:p>
            <a:pPr marL="469900" marR="88265" algn="just">
              <a:lnSpc>
                <a:spcPct val="114999"/>
              </a:lnSpc>
            </a:pP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Documentation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Support: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Provide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comprehensive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documentation,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tutorials,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support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resources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assist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in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deploying,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configuring,</a:t>
            </a:r>
            <a:r>
              <a:rPr sz="12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utilizing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 the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keylogger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framework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effectively.</a:t>
            </a:r>
            <a:r>
              <a:rPr sz="1200" b="1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This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includes</a:t>
            </a:r>
            <a:r>
              <a:rPr sz="12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documentation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on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installation</a:t>
            </a:r>
            <a:r>
              <a:rPr sz="12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procedures,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usage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guidelines,</a:t>
            </a:r>
            <a:r>
              <a:rPr sz="12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troubleshooting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tips,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best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practices</a:t>
            </a:r>
            <a:r>
              <a:rPr sz="12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2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ethical testing.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Roboto"/>
              <a:cs typeface="Roboto"/>
            </a:endParaRPr>
          </a:p>
          <a:p>
            <a:pPr marL="12700" marR="107950">
              <a:lnSpc>
                <a:spcPct val="114999"/>
              </a:lnSpc>
              <a:spcBef>
                <a:spcPts val="5"/>
              </a:spcBef>
            </a:pP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By</a:t>
            </a:r>
            <a:r>
              <a:rPr sz="12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implementing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this</a:t>
            </a:r>
            <a:r>
              <a:rPr sz="12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proposed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solution,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cybersecurity</a:t>
            </a:r>
            <a:r>
              <a:rPr sz="12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professionals,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researchers,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ethical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hackers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will</a:t>
            </a:r>
            <a:r>
              <a:rPr sz="12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have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access</a:t>
            </a:r>
            <a:r>
              <a:rPr sz="12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versatile</a:t>
            </a:r>
            <a:r>
              <a:rPr sz="12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robust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keylogger</a:t>
            </a:r>
            <a:r>
              <a:rPr sz="12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framework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that</a:t>
            </a:r>
            <a:r>
              <a:rPr sz="12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empowers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them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conduct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thorough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security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assessments,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evaluate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defensive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measures,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contribute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advancement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cybersecurity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0D0D0D"/>
                </a:solidFill>
                <a:latin typeface="Roboto"/>
                <a:cs typeface="Roboto"/>
              </a:rPr>
              <a:t>knowledge</a:t>
            </a:r>
            <a:r>
              <a:rPr sz="12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200" b="1" spc="-25" dirty="0">
                <a:solidFill>
                  <a:srgbClr val="0D0D0D"/>
                </a:solidFill>
                <a:latin typeface="Roboto"/>
                <a:cs typeface="Roboto"/>
              </a:rPr>
              <a:t>and </a:t>
            </a:r>
            <a:r>
              <a:rPr sz="1200" b="1" spc="-10" dirty="0">
                <a:solidFill>
                  <a:srgbClr val="0D0D0D"/>
                </a:solidFill>
                <a:latin typeface="Roboto"/>
                <a:cs typeface="Roboto"/>
              </a:rPr>
              <a:t>practices.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600"/>
              </a:spcBef>
              <a:tabLst>
                <a:tab pos="2613660" algn="l"/>
              </a:tabLst>
            </a:pPr>
            <a:r>
              <a:rPr sz="3950" spc="-10" dirty="0"/>
              <a:t>SYSTEM</a:t>
            </a:r>
            <a:r>
              <a:rPr sz="3950" dirty="0"/>
              <a:t>	</a:t>
            </a:r>
            <a:r>
              <a:rPr sz="3950" spc="-10" dirty="0"/>
              <a:t>APPROACH</a:t>
            </a:r>
            <a:endParaRPr sz="3950"/>
          </a:p>
          <a:p>
            <a:pPr marL="12700" marR="5080">
              <a:lnSpc>
                <a:spcPts val="1789"/>
              </a:lnSpc>
              <a:spcBef>
                <a:spcPts val="30"/>
              </a:spcBef>
            </a:pP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development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keylogger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0D0D0D"/>
                </a:solidFill>
                <a:latin typeface="Roboto"/>
                <a:cs typeface="Roboto"/>
              </a:rPr>
              <a:t>involves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0D0D0D"/>
                </a:solidFill>
                <a:latin typeface="Roboto"/>
                <a:cs typeface="Roboto"/>
              </a:rPr>
              <a:t>systematic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0D0D0D"/>
                </a:solidFill>
                <a:latin typeface="Roboto"/>
                <a:cs typeface="Roboto"/>
              </a:rPr>
              <a:t>approach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0D0D0D"/>
                </a:solidFill>
                <a:latin typeface="Roboto"/>
                <a:cs typeface="Roboto"/>
              </a:rPr>
              <a:t>encompassing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0D0D0D"/>
                </a:solidFill>
                <a:latin typeface="Roboto"/>
                <a:cs typeface="Roboto"/>
              </a:rPr>
              <a:t>various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stages,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0D0D0D"/>
                </a:solidFill>
                <a:latin typeface="Roboto"/>
                <a:cs typeface="Roboto"/>
              </a:rPr>
              <a:t>including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system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requirements,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design,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0D0D0D"/>
                </a:solidFill>
                <a:latin typeface="Roboto"/>
                <a:cs typeface="Roboto"/>
              </a:rPr>
              <a:t>implementation, testing,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deployment.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Below</a:t>
            </a:r>
            <a:r>
              <a:rPr sz="13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3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0D0D0D"/>
                </a:solidFill>
                <a:latin typeface="Roboto"/>
                <a:cs typeface="Roboto"/>
              </a:rPr>
              <a:t>structured</a:t>
            </a:r>
            <a:r>
              <a:rPr sz="13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outline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3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system</a:t>
            </a:r>
            <a:r>
              <a:rPr sz="13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0D0D0D"/>
                </a:solidFill>
                <a:latin typeface="Roboto"/>
                <a:cs typeface="Roboto"/>
              </a:rPr>
              <a:t>approach</a:t>
            </a:r>
            <a:r>
              <a:rPr sz="13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creating</a:t>
            </a:r>
            <a:r>
              <a:rPr sz="130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3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0D0D0D"/>
                </a:solidFill>
                <a:latin typeface="Roboto"/>
                <a:cs typeface="Roboto"/>
              </a:rPr>
              <a:t>keylogger: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700" y="1759029"/>
            <a:ext cx="8906510" cy="481012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System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Requirements:</a:t>
            </a:r>
            <a:endParaRPr sz="1300">
              <a:latin typeface="Roboto"/>
              <a:cs typeface="Roboto"/>
            </a:endParaRPr>
          </a:p>
          <a:p>
            <a:pPr marL="469265" indent="-327660">
              <a:lnSpc>
                <a:spcPct val="100000"/>
              </a:lnSpc>
              <a:spcBef>
                <a:spcPts val="229"/>
              </a:spcBef>
              <a:buFont typeface="Arial"/>
              <a:buChar char="●"/>
              <a:tabLst>
                <a:tab pos="4692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Define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functional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non-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functional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requirements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keylogger,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including:</a:t>
            </a:r>
            <a:endParaRPr sz="1300">
              <a:latin typeface="Roboto"/>
              <a:cs typeface="Roboto"/>
            </a:endParaRPr>
          </a:p>
          <a:p>
            <a:pPr marL="926465" lvl="1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Supported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platforms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(e.g.,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Windows,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macOS,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Linux).</a:t>
            </a:r>
            <a:endParaRPr sz="1300">
              <a:latin typeface="Roboto"/>
              <a:cs typeface="Roboto"/>
            </a:endParaRPr>
          </a:p>
          <a:p>
            <a:pPr marL="926465" lvl="1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Keylogging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functionalities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(keystroke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logging,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clipboard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monitoring,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screen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capturing,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etc.).</a:t>
            </a:r>
            <a:endParaRPr sz="1300">
              <a:latin typeface="Roboto"/>
              <a:cs typeface="Roboto"/>
            </a:endParaRPr>
          </a:p>
          <a:p>
            <a:pPr marL="926465" lvl="1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Stealth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capabilities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(e.g.,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evasion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antivirus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detection,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hiding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from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task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managers).</a:t>
            </a:r>
            <a:endParaRPr sz="1300">
              <a:latin typeface="Roboto"/>
              <a:cs typeface="Roboto"/>
            </a:endParaRPr>
          </a:p>
          <a:p>
            <a:pPr marL="926465" lvl="1" indent="-327660">
              <a:lnSpc>
                <a:spcPct val="100000"/>
              </a:lnSpc>
              <a:spcBef>
                <a:spcPts val="234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Configuration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options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(logging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intervals,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encryption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settings,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etc.).</a:t>
            </a:r>
            <a:endParaRPr sz="1300">
              <a:latin typeface="Roboto"/>
              <a:cs typeface="Roboto"/>
            </a:endParaRPr>
          </a:p>
          <a:p>
            <a:pPr marL="926465" lvl="1" indent="-327660">
              <a:lnSpc>
                <a:spcPct val="100000"/>
              </a:lnSpc>
              <a:spcBef>
                <a:spcPts val="229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Logging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analysis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features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(log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file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management,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filtering,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analysis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tools).</a:t>
            </a:r>
            <a:endParaRPr sz="1300">
              <a:latin typeface="Roboto"/>
              <a:cs typeface="Roboto"/>
            </a:endParaRPr>
          </a:p>
          <a:p>
            <a:pPr marL="12700" marR="1553845" lvl="1" indent="913765">
              <a:lnSpc>
                <a:spcPct val="114999"/>
              </a:lnSpc>
              <a:buFont typeface="Arial"/>
              <a:buChar char="●"/>
              <a:tabLst>
                <a:tab pos="9264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Ethical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considerations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(user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consent,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transparency,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compliance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with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legal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regulations).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Design</a:t>
            </a:r>
            <a:r>
              <a:rPr sz="1300" b="1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Phase:</a:t>
            </a:r>
            <a:endParaRPr sz="1300">
              <a:latin typeface="Roboto"/>
              <a:cs typeface="Roboto"/>
            </a:endParaRPr>
          </a:p>
          <a:p>
            <a:pPr marL="469265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469265" algn="l"/>
              </a:tabLst>
            </a:pP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Architectural</a:t>
            </a:r>
            <a:r>
              <a:rPr sz="1300" b="1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Design:</a:t>
            </a:r>
            <a:endParaRPr sz="1300">
              <a:latin typeface="Roboto"/>
              <a:cs typeface="Roboto"/>
            </a:endParaRPr>
          </a:p>
          <a:p>
            <a:pPr marL="926465" lvl="1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Design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modular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architecture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that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supports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flexible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integration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keylogging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functionalities.</a:t>
            </a:r>
            <a:endParaRPr sz="1300">
              <a:latin typeface="Roboto"/>
              <a:cs typeface="Roboto"/>
            </a:endParaRPr>
          </a:p>
          <a:p>
            <a:pPr marL="926465" lvl="1" indent="-327660">
              <a:lnSpc>
                <a:spcPct val="100000"/>
              </a:lnSpc>
              <a:spcBef>
                <a:spcPts val="234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Identify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key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components/modules,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such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as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keystroke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logger,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clipboard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monitor,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screen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capture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module,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etc.</a:t>
            </a:r>
            <a:endParaRPr sz="1300">
              <a:latin typeface="Roboto"/>
              <a:cs typeface="Roboto"/>
            </a:endParaRPr>
          </a:p>
          <a:p>
            <a:pPr marL="469265" indent="-327660">
              <a:lnSpc>
                <a:spcPct val="100000"/>
              </a:lnSpc>
              <a:spcBef>
                <a:spcPts val="229"/>
              </a:spcBef>
              <a:buFont typeface="Arial"/>
              <a:buChar char="●"/>
              <a:tabLst>
                <a:tab pos="4692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Stealth</a:t>
            </a:r>
            <a:r>
              <a:rPr sz="1300" b="1" spc="-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Mechanisms:</a:t>
            </a:r>
            <a:endParaRPr sz="1300">
              <a:latin typeface="Roboto"/>
              <a:cs typeface="Roboto"/>
            </a:endParaRPr>
          </a:p>
          <a:p>
            <a:pPr marL="926465" lvl="1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Design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stealth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techniques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ensure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covert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operation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evasion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detection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mechanisms.</a:t>
            </a:r>
            <a:endParaRPr sz="1300">
              <a:latin typeface="Roboto"/>
              <a:cs typeface="Roboto"/>
            </a:endParaRPr>
          </a:p>
          <a:p>
            <a:pPr marL="926465" lvl="1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Implement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rootkit-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like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features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persistence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stealthy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behavior.</a:t>
            </a:r>
            <a:endParaRPr sz="1300">
              <a:latin typeface="Roboto"/>
              <a:cs typeface="Roboto"/>
            </a:endParaRPr>
          </a:p>
          <a:p>
            <a:pPr marL="469265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469265" algn="l"/>
              </a:tabLst>
            </a:pP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Configuration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Options:</a:t>
            </a:r>
            <a:endParaRPr sz="1300">
              <a:latin typeface="Roboto"/>
              <a:cs typeface="Roboto"/>
            </a:endParaRPr>
          </a:p>
          <a:p>
            <a:pPr marL="926465" lvl="1" indent="-327660">
              <a:lnSpc>
                <a:spcPct val="100000"/>
              </a:lnSpc>
              <a:spcBef>
                <a:spcPts val="234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Define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user-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configurable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settings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parameters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tailor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keylogger's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behavior.</a:t>
            </a:r>
            <a:endParaRPr sz="1300">
              <a:latin typeface="Roboto"/>
              <a:cs typeface="Roboto"/>
            </a:endParaRPr>
          </a:p>
          <a:p>
            <a:pPr marL="926465" lvl="1" indent="-327660">
              <a:lnSpc>
                <a:spcPct val="100000"/>
              </a:lnSpc>
              <a:spcBef>
                <a:spcPts val="229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Design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user-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friendly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interface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configuring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customizing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keylogger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settings.</a:t>
            </a:r>
            <a:endParaRPr sz="1300">
              <a:latin typeface="Roboto"/>
              <a:cs typeface="Roboto"/>
            </a:endParaRPr>
          </a:p>
          <a:p>
            <a:pPr marL="469265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469265" algn="l"/>
              </a:tabLst>
            </a:pP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Logging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Analysis:</a:t>
            </a:r>
            <a:endParaRPr sz="1300">
              <a:latin typeface="Roboto"/>
              <a:cs typeface="Roboto"/>
            </a:endParaRPr>
          </a:p>
          <a:p>
            <a:pPr marL="926465" lvl="1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Define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data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structure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storing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logged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information,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considering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eﬃciency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security.</a:t>
            </a:r>
            <a:endParaRPr sz="1300">
              <a:latin typeface="Roboto"/>
              <a:cs typeface="Roboto"/>
            </a:endParaRPr>
          </a:p>
          <a:p>
            <a:pPr marL="926465" lvl="1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Design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mechanisms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log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encryption,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compression,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remote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delivery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analysis.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175" y="190427"/>
            <a:ext cx="11470005" cy="613981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334"/>
              </a:spcBef>
            </a:pP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Implementation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Phase:</a:t>
            </a:r>
            <a:endParaRPr sz="1300">
              <a:latin typeface="Roboto"/>
              <a:cs typeface="Roboto"/>
            </a:endParaRPr>
          </a:p>
          <a:p>
            <a:pPr marL="926465" indent="-327660">
              <a:lnSpc>
                <a:spcPct val="100000"/>
              </a:lnSpc>
              <a:spcBef>
                <a:spcPts val="229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Coding:</a:t>
            </a:r>
            <a:endParaRPr sz="1300">
              <a:latin typeface="Roboto"/>
              <a:cs typeface="Roboto"/>
            </a:endParaRPr>
          </a:p>
          <a:p>
            <a:pPr marL="1383665" lvl="1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13836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Implement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designed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architecture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using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appropriate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programming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languages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(e.g.,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C/C++,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Python).</a:t>
            </a:r>
            <a:endParaRPr sz="1300">
              <a:latin typeface="Roboto"/>
              <a:cs typeface="Roboto"/>
            </a:endParaRPr>
          </a:p>
          <a:p>
            <a:pPr marL="1383665" lvl="1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13836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Develop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modules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keylogging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functionalities,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stealth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mechanisms,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configuration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options,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logging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features.</a:t>
            </a:r>
            <a:endParaRPr sz="1300">
              <a:latin typeface="Roboto"/>
              <a:cs typeface="Roboto"/>
            </a:endParaRPr>
          </a:p>
          <a:p>
            <a:pPr marL="926465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Testing:</a:t>
            </a:r>
            <a:endParaRPr sz="1300">
              <a:latin typeface="Roboto"/>
              <a:cs typeface="Roboto"/>
            </a:endParaRPr>
          </a:p>
          <a:p>
            <a:pPr marL="1383665" lvl="1" indent="-327660">
              <a:lnSpc>
                <a:spcPct val="100000"/>
              </a:lnSpc>
              <a:spcBef>
                <a:spcPts val="234"/>
              </a:spcBef>
              <a:buFont typeface="Arial"/>
              <a:buChar char="●"/>
              <a:tabLst>
                <a:tab pos="13836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Perform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unit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testing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individual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modules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ensure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their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functionality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integrity.</a:t>
            </a:r>
            <a:endParaRPr sz="1300">
              <a:latin typeface="Roboto"/>
              <a:cs typeface="Roboto"/>
            </a:endParaRPr>
          </a:p>
          <a:p>
            <a:pPr marL="1383665" lvl="1" indent="-327660">
              <a:lnSpc>
                <a:spcPct val="100000"/>
              </a:lnSpc>
              <a:spcBef>
                <a:spcPts val="229"/>
              </a:spcBef>
              <a:buFont typeface="Arial"/>
              <a:buChar char="●"/>
              <a:tabLst>
                <a:tab pos="1383665" algn="l"/>
              </a:tabLst>
            </a:pP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Conduct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integration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testing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verify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seamless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interaction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between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different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modules.</a:t>
            </a:r>
            <a:endParaRPr sz="1300">
              <a:latin typeface="Roboto"/>
              <a:cs typeface="Roboto"/>
            </a:endParaRPr>
          </a:p>
          <a:p>
            <a:pPr marL="469900" marR="3122930" lvl="1" indent="913765">
              <a:lnSpc>
                <a:spcPct val="114999"/>
              </a:lnSpc>
              <a:buFont typeface="Arial"/>
              <a:buChar char="●"/>
              <a:tabLst>
                <a:tab pos="13836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Execute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functional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testing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validate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keylogger's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compliance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with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specified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requirements. Deployment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Phase:</a:t>
            </a:r>
            <a:endParaRPr sz="1300">
              <a:latin typeface="Roboto"/>
              <a:cs typeface="Roboto"/>
            </a:endParaRPr>
          </a:p>
          <a:p>
            <a:pPr marL="926465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Packaging:</a:t>
            </a:r>
            <a:endParaRPr sz="1300">
              <a:latin typeface="Roboto"/>
              <a:cs typeface="Roboto"/>
            </a:endParaRPr>
          </a:p>
          <a:p>
            <a:pPr marL="1383665" lvl="1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13836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Package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keylogger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application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distribution,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considering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target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platforms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deployment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requirements.</a:t>
            </a:r>
            <a:endParaRPr sz="1300">
              <a:latin typeface="Roboto"/>
              <a:cs typeface="Roboto"/>
            </a:endParaRPr>
          </a:p>
          <a:p>
            <a:pPr marL="926465" indent="-327660">
              <a:lnSpc>
                <a:spcPct val="100000"/>
              </a:lnSpc>
              <a:spcBef>
                <a:spcPts val="234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Documentation:</a:t>
            </a:r>
            <a:endParaRPr sz="1300">
              <a:latin typeface="Roboto"/>
              <a:cs typeface="Roboto"/>
            </a:endParaRPr>
          </a:p>
          <a:p>
            <a:pPr marL="1383665" lvl="1" indent="-327660">
              <a:lnSpc>
                <a:spcPct val="100000"/>
              </a:lnSpc>
              <a:spcBef>
                <a:spcPts val="229"/>
              </a:spcBef>
              <a:buFont typeface="Arial"/>
              <a:buChar char="●"/>
              <a:tabLst>
                <a:tab pos="13836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Prepare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comprehensive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 documentation,</a:t>
            </a:r>
            <a:r>
              <a:rPr sz="1300" b="1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including 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installation</a:t>
            </a:r>
            <a:r>
              <a:rPr sz="1300" b="1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instructions,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usage</a:t>
            </a:r>
            <a:r>
              <a:rPr sz="1300" b="1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guidelines,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troubleshooting tips.</a:t>
            </a:r>
            <a:endParaRPr sz="1300">
              <a:latin typeface="Roboto"/>
              <a:cs typeface="Roboto"/>
            </a:endParaRPr>
          </a:p>
          <a:p>
            <a:pPr marL="926465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Ethical</a:t>
            </a:r>
            <a:r>
              <a:rPr sz="1300" b="1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Considerations:</a:t>
            </a:r>
            <a:endParaRPr sz="1300">
              <a:latin typeface="Roboto"/>
              <a:cs typeface="Roboto"/>
            </a:endParaRPr>
          </a:p>
          <a:p>
            <a:pPr marL="1383665" lvl="1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13836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Include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user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consent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mechanisms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ethical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guidelines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within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application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promote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responsible</a:t>
            </a:r>
            <a:r>
              <a:rPr sz="13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usage.</a:t>
            </a:r>
            <a:endParaRPr sz="1300">
              <a:latin typeface="Roboto"/>
              <a:cs typeface="Roboto"/>
            </a:endParaRPr>
          </a:p>
          <a:p>
            <a:pPr marL="926465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Distribution:</a:t>
            </a:r>
            <a:endParaRPr sz="1300">
              <a:latin typeface="Roboto"/>
              <a:cs typeface="Roboto"/>
            </a:endParaRPr>
          </a:p>
          <a:p>
            <a:pPr marL="469900" marR="267970" lvl="1" indent="913765">
              <a:lnSpc>
                <a:spcPct val="114999"/>
              </a:lnSpc>
              <a:buFont typeface="Arial"/>
              <a:buChar char="●"/>
              <a:tabLst>
                <a:tab pos="1383665" algn="l"/>
              </a:tabLst>
            </a:pP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Distribute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keylogger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application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through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appropriate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channels,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ensuring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compliance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with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legal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regulations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ethical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standards.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Maintenance</a:t>
            </a:r>
            <a:r>
              <a:rPr sz="1300" b="1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Support:</a:t>
            </a:r>
            <a:endParaRPr sz="1300">
              <a:latin typeface="Roboto"/>
              <a:cs typeface="Roboto"/>
            </a:endParaRPr>
          </a:p>
          <a:p>
            <a:pPr marL="926465" indent="-327660">
              <a:lnSpc>
                <a:spcPct val="100000"/>
              </a:lnSpc>
              <a:spcBef>
                <a:spcPts val="234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Updates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Upgrades:</a:t>
            </a:r>
            <a:endParaRPr sz="1300">
              <a:latin typeface="Roboto"/>
              <a:cs typeface="Roboto"/>
            </a:endParaRPr>
          </a:p>
          <a:p>
            <a:pPr marL="1383665" lvl="1" indent="-327660">
              <a:lnSpc>
                <a:spcPct val="100000"/>
              </a:lnSpc>
              <a:spcBef>
                <a:spcPts val="229"/>
              </a:spcBef>
              <a:buFont typeface="Arial"/>
              <a:buChar char="●"/>
              <a:tabLst>
                <a:tab pos="13836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Provide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regular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updates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patches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address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security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vulnerabilities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enhance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functionality.</a:t>
            </a:r>
            <a:endParaRPr sz="1300">
              <a:latin typeface="Roboto"/>
              <a:cs typeface="Roboto"/>
            </a:endParaRPr>
          </a:p>
          <a:p>
            <a:pPr marL="926465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User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Support:</a:t>
            </a:r>
            <a:endParaRPr sz="1300">
              <a:latin typeface="Roboto"/>
              <a:cs typeface="Roboto"/>
            </a:endParaRPr>
          </a:p>
          <a:p>
            <a:pPr marL="1383665" lvl="1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13836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Offer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ongoing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support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users,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including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troubleshooting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assistance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guidance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on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ethical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usage.</a:t>
            </a:r>
            <a:endParaRPr sz="1300">
              <a:latin typeface="Roboto"/>
              <a:cs typeface="Roboto"/>
            </a:endParaRPr>
          </a:p>
          <a:p>
            <a:pPr marL="926465" indent="-327660">
              <a:lnSpc>
                <a:spcPct val="100000"/>
              </a:lnSpc>
              <a:spcBef>
                <a:spcPts val="235"/>
              </a:spcBef>
              <a:buFont typeface="Arial"/>
              <a:buChar char="●"/>
              <a:tabLst>
                <a:tab pos="926465" algn="l"/>
              </a:tabLst>
            </a:pP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Community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Engagement:</a:t>
            </a:r>
            <a:endParaRPr sz="1300">
              <a:latin typeface="Roboto"/>
              <a:cs typeface="Roboto"/>
            </a:endParaRPr>
          </a:p>
          <a:p>
            <a:pPr marL="1383665" lvl="1" indent="-327660">
              <a:lnSpc>
                <a:spcPct val="100000"/>
              </a:lnSpc>
              <a:spcBef>
                <a:spcPts val="234"/>
              </a:spcBef>
              <a:buFont typeface="Arial"/>
              <a:buChar char="●"/>
              <a:tabLst>
                <a:tab pos="1383665" algn="l"/>
              </a:tabLst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Foster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community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contributors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gather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feedback,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address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issues,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collaborate</a:t>
            </a:r>
            <a:r>
              <a:rPr sz="13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on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improvements.</a:t>
            </a:r>
            <a:endParaRPr sz="1300">
              <a:latin typeface="Roboto"/>
              <a:cs typeface="Roboto"/>
            </a:endParaRPr>
          </a:p>
          <a:p>
            <a:pPr marL="12700" marR="5080">
              <a:lnSpc>
                <a:spcPct val="114999"/>
              </a:lnSpc>
              <a:spcBef>
                <a:spcPts val="1500"/>
              </a:spcBef>
            </a:pP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By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following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this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systematic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approach,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developers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can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ensure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successful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creation,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deployment,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maintenance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robust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keylogger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framework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20" dirty="0">
                <a:solidFill>
                  <a:srgbClr val="0D0D0D"/>
                </a:solidFill>
                <a:latin typeface="Roboto"/>
                <a:cs typeface="Roboto"/>
              </a:rPr>
              <a:t>that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meets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needs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cybersecurity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testing,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research,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0D0D0D"/>
                </a:solidFill>
                <a:latin typeface="Roboto"/>
                <a:cs typeface="Roboto"/>
              </a:rPr>
              <a:t>ethical</a:t>
            </a:r>
            <a:r>
              <a:rPr sz="13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hacking</a:t>
            </a:r>
            <a:r>
              <a:rPr sz="13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0D0D0D"/>
                </a:solidFill>
                <a:latin typeface="Roboto"/>
                <a:cs typeface="Roboto"/>
              </a:rPr>
              <a:t>endeavors.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24" y="73528"/>
            <a:ext cx="72009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/>
              <a:t>ALGORITHM</a:t>
            </a:r>
            <a:r>
              <a:rPr sz="3950" spc="-5" dirty="0"/>
              <a:t> </a:t>
            </a:r>
            <a:r>
              <a:rPr sz="3950" dirty="0"/>
              <a:t>&amp;</a:t>
            </a:r>
            <a:r>
              <a:rPr sz="3950" spc="-5" dirty="0"/>
              <a:t> </a:t>
            </a:r>
            <a:r>
              <a:rPr sz="3950" spc="-10" dirty="0"/>
              <a:t>DEPLOYMENT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360450" y="921487"/>
            <a:ext cx="11511915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324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keylogger,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algorithm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primarily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involves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capturing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user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input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events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such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as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keystrokes,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clipboard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changes,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screen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activity.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Below</a:t>
            </a:r>
            <a:r>
              <a:rPr sz="14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high-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level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algorithm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capturing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keystrokes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using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Python's</a:t>
            </a:r>
            <a:r>
              <a:rPr sz="1400" b="1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150" b="1" spc="-10" dirty="0">
                <a:solidFill>
                  <a:srgbClr val="0D0D0D"/>
                </a:solidFill>
                <a:latin typeface="Courier New"/>
                <a:cs typeface="Courier New"/>
              </a:rPr>
              <a:t>pynput</a:t>
            </a:r>
            <a:r>
              <a:rPr sz="1150" b="1" spc="-34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library:</a:t>
            </a:r>
            <a:endParaRPr sz="1400">
              <a:latin typeface="Roboto"/>
              <a:cs typeface="Roboto"/>
            </a:endParaRPr>
          </a:p>
          <a:p>
            <a:pPr marL="12700" marR="361315">
              <a:lnSpc>
                <a:spcPct val="100000"/>
              </a:lnSpc>
              <a:spcBef>
                <a:spcPts val="1680"/>
              </a:spcBef>
            </a:pP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This</a:t>
            </a:r>
            <a:r>
              <a:rPr sz="1400" b="1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algorithm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sets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up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listener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using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4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150" b="1" spc="-10" dirty="0">
                <a:solidFill>
                  <a:srgbClr val="0D0D0D"/>
                </a:solidFill>
                <a:latin typeface="Courier New"/>
                <a:cs typeface="Courier New"/>
              </a:rPr>
              <a:t>pynput</a:t>
            </a:r>
            <a:r>
              <a:rPr sz="1150" b="1" spc="-34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library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capture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key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press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events.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When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key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pressed,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it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logs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key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into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text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file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(</a:t>
            </a:r>
            <a:r>
              <a:rPr sz="1150" b="1" spc="-10" dirty="0">
                <a:solidFill>
                  <a:srgbClr val="0D0D0D"/>
                </a:solidFill>
                <a:latin typeface="Courier New"/>
                <a:cs typeface="Courier New"/>
              </a:rPr>
              <a:t>keylog.txt</a:t>
            </a:r>
            <a:r>
              <a:rPr sz="1150" b="1" spc="-34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in</a:t>
            </a:r>
            <a:r>
              <a:rPr sz="1400" b="1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this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example).</a:t>
            </a:r>
            <a:r>
              <a:rPr sz="1400" b="1" spc="-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This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basic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example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can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be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expanded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include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other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functionalities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such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as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clipboard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monitoring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and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screen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capturing.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4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deploying</a:t>
            </a:r>
            <a:r>
              <a:rPr sz="14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keylogger,</a:t>
            </a:r>
            <a:r>
              <a:rPr sz="14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you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can</a:t>
            </a:r>
            <a:r>
              <a:rPr sz="14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follow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these</a:t>
            </a:r>
            <a:r>
              <a:rPr sz="14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steps:</a:t>
            </a:r>
            <a:endParaRPr sz="1400">
              <a:latin typeface="Roboto"/>
              <a:cs typeface="Roboto"/>
            </a:endParaRPr>
          </a:p>
          <a:p>
            <a:pPr marL="469900" marR="430530">
              <a:lnSpc>
                <a:spcPct val="114999"/>
              </a:lnSpc>
              <a:spcBef>
                <a:spcPts val="1500"/>
              </a:spcBef>
            </a:pP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Packaging: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Package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keylogger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script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along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with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any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required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dependencies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into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standalone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executable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or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installer.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You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can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use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tools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like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PyInstaller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or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cx_Freeze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this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purpose.</a:t>
            </a:r>
            <a:endParaRPr sz="1400">
              <a:latin typeface="Roboto"/>
              <a:cs typeface="Roboto"/>
            </a:endParaRPr>
          </a:p>
          <a:p>
            <a:pPr marL="469900" marR="5080">
              <a:lnSpc>
                <a:spcPct val="114999"/>
              </a:lnSpc>
            </a:pP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Distribution: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Distribute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packaged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keylogger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through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appropriate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channels,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ensuring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compliance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with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legal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regulations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ethical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standards.</a:t>
            </a:r>
            <a:r>
              <a:rPr sz="1400" b="1" spc="-40" dirty="0">
                <a:solidFill>
                  <a:srgbClr val="0D0D0D"/>
                </a:solidFill>
                <a:latin typeface="Roboto"/>
                <a:cs typeface="Roboto"/>
              </a:rPr>
              <a:t> It's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crucial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provide</a:t>
            </a:r>
            <a:r>
              <a:rPr sz="14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clear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information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about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purpose</a:t>
            </a:r>
            <a:r>
              <a:rPr sz="14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keylogger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obtain</a:t>
            </a:r>
            <a:r>
              <a:rPr sz="14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explicit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consent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from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r>
              <a:rPr sz="14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if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deploying</a:t>
            </a:r>
            <a:r>
              <a:rPr sz="1400" b="1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it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4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testing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or</a:t>
            </a:r>
            <a:r>
              <a:rPr sz="1400" b="1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research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 purposes.</a:t>
            </a:r>
            <a:endParaRPr sz="1400">
              <a:latin typeface="Roboto"/>
              <a:cs typeface="Roboto"/>
            </a:endParaRPr>
          </a:p>
          <a:p>
            <a:pPr marL="469900" marR="820419">
              <a:lnSpc>
                <a:spcPct val="114999"/>
              </a:lnSpc>
            </a:pP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Installation: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Provide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instructions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installing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running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keylogger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on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target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systems.</a:t>
            </a:r>
            <a:r>
              <a:rPr sz="1400" b="1" spc="-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This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may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involve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simply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running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the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executable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file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or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installer,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or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providing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manual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installation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steps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if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necessary.</a:t>
            </a:r>
            <a:endParaRPr sz="1400">
              <a:latin typeface="Roboto"/>
              <a:cs typeface="Roboto"/>
            </a:endParaRPr>
          </a:p>
          <a:p>
            <a:pPr marL="469900" marR="539115">
              <a:lnSpc>
                <a:spcPct val="114999"/>
              </a:lnSpc>
            </a:pP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Configuration: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If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keylogger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has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configurable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settings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(e.g.,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logging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interval,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output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file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path),</a:t>
            </a:r>
            <a:r>
              <a:rPr sz="14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provide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guidance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on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how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can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customize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these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settings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according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their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requirements.</a:t>
            </a:r>
            <a:endParaRPr sz="1400">
              <a:latin typeface="Roboto"/>
              <a:cs typeface="Roboto"/>
            </a:endParaRPr>
          </a:p>
          <a:p>
            <a:pPr marL="469900" marR="186690" algn="just">
              <a:lnSpc>
                <a:spcPct val="114999"/>
              </a:lnSpc>
            </a:pP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Ethical</a:t>
            </a:r>
            <a:r>
              <a:rPr sz="14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Considerations:</a:t>
            </a:r>
            <a:r>
              <a:rPr sz="14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Include</a:t>
            </a:r>
            <a:r>
              <a:rPr sz="14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information</a:t>
            </a:r>
            <a:r>
              <a:rPr sz="14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about</a:t>
            </a:r>
            <a:r>
              <a:rPr sz="14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ethical</a:t>
            </a:r>
            <a:r>
              <a:rPr sz="14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usage</a:t>
            </a:r>
            <a:r>
              <a:rPr sz="14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4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responsible</a:t>
            </a:r>
            <a:r>
              <a:rPr sz="14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deployment</a:t>
            </a:r>
            <a:r>
              <a:rPr sz="14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4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4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keylogger.</a:t>
            </a:r>
            <a:r>
              <a:rPr sz="14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r>
              <a:rPr sz="14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should</a:t>
            </a:r>
            <a:r>
              <a:rPr sz="1400" b="1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be</a:t>
            </a:r>
            <a:r>
              <a:rPr sz="14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informed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about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potential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implications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using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keylogger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encouraged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use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it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only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legitimate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purposes,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such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as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security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testing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or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research.</a:t>
            </a:r>
            <a:endParaRPr sz="1400">
              <a:latin typeface="Roboto"/>
              <a:cs typeface="Roboto"/>
            </a:endParaRPr>
          </a:p>
          <a:p>
            <a:pPr marL="469900" marR="46990" algn="just">
              <a:lnSpc>
                <a:spcPct val="114999"/>
              </a:lnSpc>
            </a:pP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Support: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Offer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ongoing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support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users,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including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assistance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with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installation,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configuration,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troubleshooting.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Ensure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that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have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access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resources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understanding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functionality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400" b="1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implications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keylogger.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By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following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these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deployment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steps,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you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can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effectively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distribute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keylogger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while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ensuring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20" dirty="0">
                <a:solidFill>
                  <a:srgbClr val="0D0D0D"/>
                </a:solidFill>
                <a:latin typeface="Roboto"/>
                <a:cs typeface="Roboto"/>
              </a:rPr>
              <a:t>transparency,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compliance,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0D0D0D"/>
                </a:solidFill>
                <a:latin typeface="Roboto"/>
                <a:cs typeface="Roboto"/>
              </a:rPr>
              <a:t>ethical</a:t>
            </a:r>
            <a:r>
              <a:rPr sz="14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0D0D0D"/>
                </a:solidFill>
                <a:latin typeface="Roboto"/>
                <a:cs typeface="Roboto"/>
              </a:rPr>
              <a:t>usage.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16" y="558031"/>
            <a:ext cx="19983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45" dirty="0"/>
              <a:t>RESULT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61224" y="1528882"/>
            <a:ext cx="10716260" cy="3300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b="1" spc="22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result</a:t>
            </a:r>
            <a:r>
              <a:rPr sz="2200" b="1" spc="22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2200" b="1" spc="22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spc="5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b="1" spc="22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keylogging</a:t>
            </a:r>
            <a:r>
              <a:rPr sz="2200" b="1" spc="22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process</a:t>
            </a:r>
            <a:r>
              <a:rPr sz="2200" b="1" spc="22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provides</a:t>
            </a:r>
            <a:r>
              <a:rPr sz="2200" b="1" spc="22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spc="50" dirty="0">
                <a:solidFill>
                  <a:srgbClr val="0D0D0D"/>
                </a:solidFill>
                <a:latin typeface="Cambria"/>
                <a:cs typeface="Cambria"/>
              </a:rPr>
              <a:t>insights</a:t>
            </a:r>
            <a:r>
              <a:rPr sz="2200" b="1" spc="22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sz="2200" b="1" spc="22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sz="2200" b="1" spc="22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spc="-10" dirty="0">
                <a:solidFill>
                  <a:srgbClr val="0D0D0D"/>
                </a:solidFill>
                <a:latin typeface="Cambria"/>
                <a:cs typeface="Cambria"/>
              </a:rPr>
              <a:t>behavior,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sz="2200" b="1" spc="9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spc="5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b="1" spc="9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spc="65" dirty="0">
                <a:solidFill>
                  <a:srgbClr val="0D0D0D"/>
                </a:solidFill>
                <a:latin typeface="Cambria"/>
                <a:cs typeface="Cambria"/>
              </a:rPr>
              <a:t>text</a:t>
            </a:r>
            <a:r>
              <a:rPr sz="2200" b="1" spc="9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entered</a:t>
            </a:r>
            <a:r>
              <a:rPr sz="2200" b="1" spc="9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sz="2200" b="1" spc="9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spc="5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b="1" spc="9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user,</a:t>
            </a:r>
            <a:r>
              <a:rPr sz="2200" b="1" spc="9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clipboard</a:t>
            </a:r>
            <a:r>
              <a:rPr sz="2200" b="1" spc="9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spc="55" dirty="0">
                <a:solidFill>
                  <a:srgbClr val="0D0D0D"/>
                </a:solidFill>
                <a:latin typeface="Cambria"/>
                <a:cs typeface="Cambria"/>
              </a:rPr>
              <a:t>contents,</a:t>
            </a:r>
            <a:r>
              <a:rPr sz="2200" b="1" spc="9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2200" b="1" spc="9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spc="-10" dirty="0">
                <a:solidFill>
                  <a:srgbClr val="0D0D0D"/>
                </a:solidFill>
                <a:latin typeface="Cambria"/>
                <a:cs typeface="Cambria"/>
              </a:rPr>
              <a:t>applications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accessed.</a:t>
            </a:r>
            <a:r>
              <a:rPr sz="2200" b="1" spc="8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This</a:t>
            </a:r>
            <a:r>
              <a:rPr sz="2200" b="1" spc="8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information</a:t>
            </a:r>
            <a:r>
              <a:rPr sz="2200" b="1" spc="8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sz="2200" b="1" spc="8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be</a:t>
            </a:r>
            <a:r>
              <a:rPr sz="2200" b="1" spc="9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analyzed</a:t>
            </a:r>
            <a:r>
              <a:rPr sz="2200" b="1" spc="8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spc="50" dirty="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sz="2200" b="1" spc="8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assess</a:t>
            </a:r>
            <a:r>
              <a:rPr sz="2200" b="1" spc="8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security</a:t>
            </a:r>
            <a:r>
              <a:rPr sz="2200" b="1" spc="9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spc="-10" dirty="0">
                <a:solidFill>
                  <a:srgbClr val="0D0D0D"/>
                </a:solidFill>
                <a:latin typeface="Cambria"/>
                <a:cs typeface="Cambria"/>
              </a:rPr>
              <a:t>vulnerabilities,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understand</a:t>
            </a:r>
            <a:r>
              <a:rPr sz="2200" b="1" spc="3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user</a:t>
            </a:r>
            <a:r>
              <a:rPr sz="2200" b="1" spc="3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habits,</a:t>
            </a:r>
            <a:r>
              <a:rPr sz="2200" b="1" spc="3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2200" b="1" spc="3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investigate</a:t>
            </a:r>
            <a:r>
              <a:rPr sz="2200" b="1" spc="34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suspicious</a:t>
            </a:r>
            <a:r>
              <a:rPr sz="2200" b="1" spc="34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0D0D0D"/>
                </a:solidFill>
                <a:latin typeface="Cambria"/>
                <a:cs typeface="Cambria"/>
              </a:rPr>
              <a:t>activities.</a:t>
            </a:r>
            <a:endParaRPr sz="2200">
              <a:latin typeface="Cambria"/>
              <a:cs typeface="Cambria"/>
            </a:endParaRPr>
          </a:p>
          <a:p>
            <a:pPr marL="12700" marR="6350" algn="just">
              <a:lnSpc>
                <a:spcPct val="114999"/>
              </a:lnSpc>
              <a:spcBef>
                <a:spcPts val="1500"/>
              </a:spcBef>
            </a:pP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Additionally,</a:t>
            </a:r>
            <a:r>
              <a:rPr sz="2200" b="1" spc="5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spc="5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b="1" spc="509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keylogger</a:t>
            </a:r>
            <a:r>
              <a:rPr sz="2200" b="1" spc="509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sz="2200" b="1" spc="509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sz="2200" b="1" spc="5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sz="2200" b="1" spc="509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2200" b="1" spc="509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log</a:t>
            </a:r>
            <a:r>
              <a:rPr sz="2200" b="1" spc="509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management,</a:t>
            </a:r>
            <a:r>
              <a:rPr sz="2200" b="1" spc="509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spc="55" dirty="0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sz="2200" b="1" spc="50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spc="-25" dirty="0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log</a:t>
            </a:r>
            <a:r>
              <a:rPr sz="2200" b="1" spc="21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rotation,</a:t>
            </a:r>
            <a:r>
              <a:rPr sz="2200" b="1" spc="21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encryption,</a:t>
            </a:r>
            <a:r>
              <a:rPr sz="2200" b="1" spc="22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sz="2200" b="1" spc="21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remote</a:t>
            </a:r>
            <a:r>
              <a:rPr sz="2200" b="1" spc="21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delivery</a:t>
            </a:r>
            <a:r>
              <a:rPr sz="2200" b="1" spc="22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2200" b="1" spc="21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analysis.</a:t>
            </a:r>
            <a:r>
              <a:rPr sz="2200" b="1" spc="220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These</a:t>
            </a:r>
            <a:r>
              <a:rPr sz="2200" b="1" spc="215" dirty="0">
                <a:solidFill>
                  <a:srgbClr val="0D0D0D"/>
                </a:solidFill>
                <a:latin typeface="Cambria"/>
                <a:cs typeface="Cambria"/>
              </a:rPr>
              <a:t>  </a:t>
            </a:r>
            <a:r>
              <a:rPr sz="2200" b="1" spc="-10" dirty="0">
                <a:solidFill>
                  <a:srgbClr val="0D0D0D"/>
                </a:solidFill>
                <a:latin typeface="Cambria"/>
                <a:cs typeface="Cambria"/>
              </a:rPr>
              <a:t>capabilities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enhance</a:t>
            </a:r>
            <a:r>
              <a:rPr sz="2200" b="1" spc="35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spc="5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b="1" spc="3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usability</a:t>
            </a:r>
            <a:r>
              <a:rPr sz="2200" b="1" spc="3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sz="2200" b="1" spc="3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security</a:t>
            </a:r>
            <a:r>
              <a:rPr sz="2200" b="1" spc="3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sz="2200" b="1" spc="3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spc="50" dirty="0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sz="2200" b="1" spc="3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generated</a:t>
            </a:r>
            <a:r>
              <a:rPr sz="2200" b="1" spc="3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log</a:t>
            </a:r>
            <a:r>
              <a:rPr sz="2200" b="1" spc="3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files,</a:t>
            </a:r>
            <a:r>
              <a:rPr sz="2200" b="1" spc="3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ensuring</a:t>
            </a:r>
            <a:r>
              <a:rPr sz="2200" b="1" spc="3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spc="50" dirty="0">
                <a:solidFill>
                  <a:srgbClr val="0D0D0D"/>
                </a:solidFill>
                <a:latin typeface="Cambria"/>
                <a:cs typeface="Cambria"/>
              </a:rPr>
              <a:t>they</a:t>
            </a:r>
            <a:r>
              <a:rPr sz="2200" b="1" spc="36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spc="-25" dirty="0">
                <a:solidFill>
                  <a:srgbClr val="0D0D0D"/>
                </a:solidFill>
                <a:latin typeface="Cambria"/>
                <a:cs typeface="Cambria"/>
              </a:rPr>
              <a:t>can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be</a:t>
            </a:r>
            <a:r>
              <a:rPr sz="2200" b="1" spc="3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effectively</a:t>
            </a:r>
            <a:r>
              <a:rPr sz="2200" b="1" spc="3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utilized</a:t>
            </a:r>
            <a:r>
              <a:rPr sz="2200" b="1" spc="3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sz="2200" b="1" spc="3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sz="2200" b="1" spc="32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ambria"/>
                <a:cs typeface="Cambria"/>
              </a:rPr>
              <a:t>intended</a:t>
            </a:r>
            <a:r>
              <a:rPr sz="2200" b="1" spc="315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0D0D0D"/>
                </a:solidFill>
                <a:latin typeface="Cambria"/>
                <a:cs typeface="Cambria"/>
              </a:rPr>
              <a:t>purposes.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943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10"/>
              </a:spcBef>
            </a:pPr>
            <a:r>
              <a:rPr sz="3950" spc="-10" dirty="0"/>
              <a:t>CONCLUSION</a:t>
            </a:r>
            <a:endParaRPr sz="39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5080">
              <a:lnSpc>
                <a:spcPct val="100000"/>
              </a:lnSpc>
              <a:spcBef>
                <a:spcPts val="100"/>
              </a:spcBef>
            </a:pPr>
            <a:r>
              <a:rPr sz="2400" spc="60" dirty="0"/>
              <a:t>In</a:t>
            </a:r>
            <a:r>
              <a:rPr sz="2400" spc="220" dirty="0"/>
              <a:t> </a:t>
            </a:r>
            <a:r>
              <a:rPr sz="2400" dirty="0"/>
              <a:t>conclusion,</a:t>
            </a:r>
            <a:r>
              <a:rPr sz="2400" spc="220" dirty="0"/>
              <a:t> </a:t>
            </a:r>
            <a:r>
              <a:rPr sz="2400" spc="55" dirty="0"/>
              <a:t>the</a:t>
            </a:r>
            <a:r>
              <a:rPr sz="2400" spc="225" dirty="0"/>
              <a:t> </a:t>
            </a:r>
            <a:r>
              <a:rPr sz="2400" dirty="0"/>
              <a:t>developed</a:t>
            </a:r>
            <a:r>
              <a:rPr sz="2400" spc="220" dirty="0"/>
              <a:t> </a:t>
            </a:r>
            <a:r>
              <a:rPr sz="2400" dirty="0"/>
              <a:t>keylogger</a:t>
            </a:r>
            <a:r>
              <a:rPr sz="2400" spc="220" dirty="0"/>
              <a:t> </a:t>
            </a:r>
            <a:r>
              <a:rPr sz="2400" dirty="0"/>
              <a:t>framework</a:t>
            </a:r>
            <a:r>
              <a:rPr sz="2400" spc="220" dirty="0"/>
              <a:t> </a:t>
            </a:r>
            <a:r>
              <a:rPr sz="2400" dirty="0"/>
              <a:t>offers</a:t>
            </a:r>
            <a:r>
              <a:rPr sz="2400" spc="225" dirty="0"/>
              <a:t> </a:t>
            </a:r>
            <a:r>
              <a:rPr sz="2400" dirty="0"/>
              <a:t>a</a:t>
            </a:r>
            <a:r>
              <a:rPr sz="2400" spc="220" dirty="0"/>
              <a:t> </a:t>
            </a:r>
            <a:r>
              <a:rPr sz="2400" spc="-10" dirty="0"/>
              <a:t>versatile </a:t>
            </a:r>
            <a:r>
              <a:rPr sz="2400" dirty="0"/>
              <a:t>solution</a:t>
            </a:r>
            <a:r>
              <a:rPr sz="2400" spc="250" dirty="0"/>
              <a:t> </a:t>
            </a:r>
            <a:r>
              <a:rPr sz="2400" dirty="0"/>
              <a:t>for</a:t>
            </a:r>
            <a:r>
              <a:rPr sz="2400" spc="254" dirty="0"/>
              <a:t> </a:t>
            </a:r>
            <a:r>
              <a:rPr sz="2400" dirty="0"/>
              <a:t>cybersecurity</a:t>
            </a:r>
            <a:r>
              <a:rPr sz="2400" spc="254" dirty="0"/>
              <a:t> </a:t>
            </a:r>
            <a:r>
              <a:rPr sz="2400" spc="60" dirty="0"/>
              <a:t>testing</a:t>
            </a:r>
            <a:r>
              <a:rPr sz="2400" spc="254" dirty="0"/>
              <a:t> </a:t>
            </a:r>
            <a:r>
              <a:rPr sz="2400" dirty="0"/>
              <a:t>and</a:t>
            </a:r>
            <a:r>
              <a:rPr sz="2400" spc="254" dirty="0"/>
              <a:t> </a:t>
            </a:r>
            <a:r>
              <a:rPr sz="2400" dirty="0"/>
              <a:t>research.</a:t>
            </a:r>
            <a:r>
              <a:rPr sz="2400" spc="250" dirty="0"/>
              <a:t> </a:t>
            </a:r>
            <a:r>
              <a:rPr sz="2400" spc="55" dirty="0"/>
              <a:t>With</a:t>
            </a:r>
            <a:r>
              <a:rPr sz="2400" spc="254" dirty="0"/>
              <a:t> </a:t>
            </a:r>
            <a:r>
              <a:rPr sz="2400" spc="65" dirty="0"/>
              <a:t>its</a:t>
            </a:r>
            <a:r>
              <a:rPr sz="2400" spc="254" dirty="0"/>
              <a:t> </a:t>
            </a:r>
            <a:r>
              <a:rPr sz="2400" spc="-10" dirty="0"/>
              <a:t>modular </a:t>
            </a:r>
            <a:r>
              <a:rPr sz="2400" spc="45" dirty="0"/>
              <a:t>architecture,</a:t>
            </a:r>
            <a:r>
              <a:rPr sz="2400" spc="325" dirty="0"/>
              <a:t> </a:t>
            </a:r>
            <a:r>
              <a:rPr sz="2400" spc="70" dirty="0"/>
              <a:t>cross-</a:t>
            </a:r>
            <a:r>
              <a:rPr sz="2400" dirty="0"/>
              <a:t>platform</a:t>
            </a:r>
            <a:r>
              <a:rPr sz="2400" spc="325" dirty="0"/>
              <a:t> </a:t>
            </a:r>
            <a:r>
              <a:rPr sz="2400" dirty="0"/>
              <a:t>compatibility,</a:t>
            </a:r>
            <a:r>
              <a:rPr sz="2400" spc="320" dirty="0"/>
              <a:t> </a:t>
            </a:r>
            <a:r>
              <a:rPr sz="2400" dirty="0"/>
              <a:t>and</a:t>
            </a:r>
            <a:r>
              <a:rPr sz="2400" spc="325" dirty="0"/>
              <a:t> </a:t>
            </a:r>
            <a:r>
              <a:rPr sz="2400" dirty="0"/>
              <a:t>stealth</a:t>
            </a:r>
            <a:r>
              <a:rPr sz="2400" spc="325" dirty="0"/>
              <a:t> </a:t>
            </a:r>
            <a:r>
              <a:rPr sz="2400" dirty="0"/>
              <a:t>capabilities,</a:t>
            </a:r>
            <a:r>
              <a:rPr sz="2400" spc="325" dirty="0"/>
              <a:t> </a:t>
            </a:r>
            <a:r>
              <a:rPr sz="2400" spc="40" dirty="0"/>
              <a:t>it </a:t>
            </a:r>
            <a:r>
              <a:rPr sz="2400" dirty="0"/>
              <a:t>enables</a:t>
            </a:r>
            <a:r>
              <a:rPr sz="2400" spc="270" dirty="0"/>
              <a:t> </a:t>
            </a:r>
            <a:r>
              <a:rPr sz="2400" dirty="0"/>
              <a:t>comprehensive</a:t>
            </a:r>
            <a:r>
              <a:rPr sz="2400" spc="270" dirty="0"/>
              <a:t> </a:t>
            </a:r>
            <a:r>
              <a:rPr sz="2400" spc="50" dirty="0"/>
              <a:t>security</a:t>
            </a:r>
            <a:r>
              <a:rPr sz="2400" spc="270" dirty="0"/>
              <a:t> </a:t>
            </a:r>
            <a:r>
              <a:rPr sz="2400" dirty="0"/>
              <a:t>assessments</a:t>
            </a:r>
            <a:r>
              <a:rPr sz="2400" spc="275" dirty="0"/>
              <a:t> </a:t>
            </a:r>
            <a:r>
              <a:rPr sz="2400" dirty="0"/>
              <a:t>while</a:t>
            </a:r>
            <a:r>
              <a:rPr sz="2400" spc="270" dirty="0"/>
              <a:t> </a:t>
            </a:r>
            <a:r>
              <a:rPr sz="2400" dirty="0"/>
              <a:t>adhering</a:t>
            </a:r>
            <a:r>
              <a:rPr sz="2400" spc="270" dirty="0"/>
              <a:t> </a:t>
            </a:r>
            <a:r>
              <a:rPr sz="2400" spc="55" dirty="0"/>
              <a:t>to</a:t>
            </a:r>
            <a:r>
              <a:rPr sz="2400" spc="275" dirty="0"/>
              <a:t> </a:t>
            </a:r>
            <a:r>
              <a:rPr sz="2400" spc="-10" dirty="0"/>
              <a:t>ethical </a:t>
            </a:r>
            <a:r>
              <a:rPr sz="2400" dirty="0"/>
              <a:t>guidelines.</a:t>
            </a:r>
            <a:r>
              <a:rPr sz="2400" spc="305" dirty="0"/>
              <a:t> </a:t>
            </a:r>
            <a:r>
              <a:rPr sz="2400" dirty="0"/>
              <a:t>By</a:t>
            </a:r>
            <a:r>
              <a:rPr sz="2400" spc="305" dirty="0"/>
              <a:t> </a:t>
            </a:r>
            <a:r>
              <a:rPr sz="2400" dirty="0"/>
              <a:t>capturing</a:t>
            </a:r>
            <a:r>
              <a:rPr sz="2400" spc="310" dirty="0"/>
              <a:t> </a:t>
            </a:r>
            <a:r>
              <a:rPr sz="2400" dirty="0"/>
              <a:t>user</a:t>
            </a:r>
            <a:r>
              <a:rPr sz="2400" spc="305" dirty="0"/>
              <a:t> </a:t>
            </a:r>
            <a:r>
              <a:rPr sz="2400" dirty="0"/>
              <a:t>input</a:t>
            </a:r>
            <a:r>
              <a:rPr sz="2400" spc="305" dirty="0"/>
              <a:t> </a:t>
            </a:r>
            <a:r>
              <a:rPr sz="2400" dirty="0"/>
              <a:t>events</a:t>
            </a:r>
            <a:r>
              <a:rPr sz="2400" spc="310" dirty="0"/>
              <a:t> </a:t>
            </a:r>
            <a:r>
              <a:rPr sz="2400" dirty="0"/>
              <a:t>and</a:t>
            </a:r>
            <a:r>
              <a:rPr sz="2400" spc="305" dirty="0"/>
              <a:t> </a:t>
            </a:r>
            <a:r>
              <a:rPr sz="2400" dirty="0"/>
              <a:t>providing</a:t>
            </a:r>
            <a:r>
              <a:rPr sz="2400" spc="305" dirty="0"/>
              <a:t> </a:t>
            </a:r>
            <a:r>
              <a:rPr sz="2400" spc="-10" dirty="0"/>
              <a:t>valuable </a:t>
            </a:r>
            <a:r>
              <a:rPr sz="2400" spc="50" dirty="0"/>
              <a:t>insights,</a:t>
            </a:r>
            <a:r>
              <a:rPr sz="2400" spc="240" dirty="0"/>
              <a:t> </a:t>
            </a:r>
            <a:r>
              <a:rPr sz="2400" spc="65" dirty="0"/>
              <a:t>it</a:t>
            </a:r>
            <a:r>
              <a:rPr sz="2400" spc="240" dirty="0"/>
              <a:t> </a:t>
            </a:r>
            <a:r>
              <a:rPr sz="2400" spc="45" dirty="0"/>
              <a:t>contributes</a:t>
            </a:r>
            <a:r>
              <a:rPr sz="2400" spc="240" dirty="0"/>
              <a:t> </a:t>
            </a:r>
            <a:r>
              <a:rPr sz="2400" spc="55" dirty="0"/>
              <a:t>to</a:t>
            </a:r>
            <a:r>
              <a:rPr sz="2400" spc="240" dirty="0"/>
              <a:t> </a:t>
            </a:r>
            <a:r>
              <a:rPr sz="2400" spc="50" dirty="0"/>
              <a:t>enhancing</a:t>
            </a:r>
            <a:r>
              <a:rPr sz="2400" spc="245" dirty="0"/>
              <a:t> </a:t>
            </a:r>
            <a:r>
              <a:rPr sz="2400" dirty="0"/>
              <a:t>cybersecurity</a:t>
            </a:r>
            <a:r>
              <a:rPr sz="2400" spc="240" dirty="0"/>
              <a:t> </a:t>
            </a:r>
            <a:r>
              <a:rPr sz="2400" dirty="0"/>
              <a:t>practices.</a:t>
            </a:r>
            <a:r>
              <a:rPr sz="2400" spc="240" dirty="0"/>
              <a:t> </a:t>
            </a:r>
            <a:r>
              <a:rPr sz="2400" spc="50" dirty="0"/>
              <a:t>Continued </a:t>
            </a:r>
            <a:r>
              <a:rPr sz="2400" dirty="0"/>
              <a:t>updates</a:t>
            </a:r>
            <a:r>
              <a:rPr sz="2400" spc="170" dirty="0"/>
              <a:t> </a:t>
            </a:r>
            <a:r>
              <a:rPr sz="2400" dirty="0"/>
              <a:t>and</a:t>
            </a:r>
            <a:r>
              <a:rPr sz="2400" spc="170" dirty="0"/>
              <a:t> </a:t>
            </a:r>
            <a:r>
              <a:rPr sz="2400" dirty="0"/>
              <a:t>collaboration</a:t>
            </a:r>
            <a:r>
              <a:rPr sz="2400" spc="170" dirty="0"/>
              <a:t> </a:t>
            </a:r>
            <a:r>
              <a:rPr sz="2400" spc="50" dirty="0"/>
              <a:t>within</a:t>
            </a:r>
            <a:r>
              <a:rPr sz="2400" spc="170" dirty="0"/>
              <a:t> </a:t>
            </a:r>
            <a:r>
              <a:rPr sz="2400" spc="55" dirty="0"/>
              <a:t>the</a:t>
            </a:r>
            <a:r>
              <a:rPr sz="2400" spc="170" dirty="0"/>
              <a:t> </a:t>
            </a:r>
            <a:r>
              <a:rPr sz="2400" spc="50" dirty="0"/>
              <a:t>community</a:t>
            </a:r>
            <a:r>
              <a:rPr sz="2400" spc="170" dirty="0"/>
              <a:t> </a:t>
            </a:r>
            <a:r>
              <a:rPr sz="2400" dirty="0"/>
              <a:t>will</a:t>
            </a:r>
            <a:r>
              <a:rPr sz="2400" spc="170" dirty="0"/>
              <a:t> </a:t>
            </a:r>
            <a:r>
              <a:rPr sz="2400" spc="55" dirty="0"/>
              <a:t>further</a:t>
            </a:r>
            <a:r>
              <a:rPr sz="2400" spc="170" dirty="0"/>
              <a:t> </a:t>
            </a:r>
            <a:r>
              <a:rPr sz="2400" spc="55" dirty="0"/>
              <a:t>strengthen </a:t>
            </a:r>
            <a:r>
              <a:rPr sz="2400" spc="65" dirty="0"/>
              <a:t>its</a:t>
            </a:r>
            <a:r>
              <a:rPr sz="2400" spc="204" dirty="0"/>
              <a:t> </a:t>
            </a:r>
            <a:r>
              <a:rPr sz="2400" spc="45" dirty="0"/>
              <a:t>effectiveness</a:t>
            </a:r>
            <a:r>
              <a:rPr sz="2400" spc="204" dirty="0"/>
              <a:t> </a:t>
            </a:r>
            <a:r>
              <a:rPr sz="2400" spc="55" dirty="0"/>
              <a:t>in</a:t>
            </a:r>
            <a:r>
              <a:rPr sz="2400" spc="204" dirty="0"/>
              <a:t> </a:t>
            </a:r>
            <a:r>
              <a:rPr sz="2400" spc="55" dirty="0"/>
              <a:t>fortifying</a:t>
            </a:r>
            <a:r>
              <a:rPr sz="2400" spc="204" dirty="0"/>
              <a:t> </a:t>
            </a:r>
            <a:r>
              <a:rPr sz="2400" dirty="0"/>
              <a:t>digital</a:t>
            </a:r>
            <a:r>
              <a:rPr sz="2400" spc="210" dirty="0"/>
              <a:t> </a:t>
            </a:r>
            <a:r>
              <a:rPr sz="2400" dirty="0"/>
              <a:t>defenses</a:t>
            </a:r>
            <a:r>
              <a:rPr sz="2400" spc="204" dirty="0"/>
              <a:t> </a:t>
            </a:r>
            <a:r>
              <a:rPr sz="2400" dirty="0"/>
              <a:t>and</a:t>
            </a:r>
            <a:r>
              <a:rPr sz="2400" spc="204" dirty="0"/>
              <a:t> </a:t>
            </a:r>
            <a:r>
              <a:rPr sz="2400" dirty="0"/>
              <a:t>promoting</a:t>
            </a:r>
            <a:r>
              <a:rPr sz="2400" spc="204" dirty="0"/>
              <a:t> </a:t>
            </a:r>
            <a:r>
              <a:rPr sz="2400" dirty="0"/>
              <a:t>a</a:t>
            </a:r>
            <a:r>
              <a:rPr sz="2400" spc="210" dirty="0"/>
              <a:t> </a:t>
            </a:r>
            <a:r>
              <a:rPr sz="2400" spc="-10" dirty="0"/>
              <a:t>secure </a:t>
            </a:r>
            <a:r>
              <a:rPr sz="2400" dirty="0"/>
              <a:t>online</a:t>
            </a:r>
            <a:r>
              <a:rPr sz="2400" spc="310" dirty="0"/>
              <a:t> </a:t>
            </a:r>
            <a:r>
              <a:rPr sz="2400" spc="-10" dirty="0"/>
              <a:t>environment.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1831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Cambria</vt:lpstr>
      <vt:lpstr>Courier New</vt:lpstr>
      <vt:lpstr>Georgia</vt:lpstr>
      <vt:lpstr>Roboto</vt:lpstr>
      <vt:lpstr>Office Theme</vt:lpstr>
      <vt:lpstr>StealthKey: Building a Keylogger for Security Testing and Research</vt:lpstr>
      <vt:lpstr>OUTLINE</vt:lpstr>
      <vt:lpstr>PROBLEM STATEMENT</vt:lpstr>
      <vt:lpstr>PROPOSED SOLUTION The proposed solution entails the development of a customizable and extensible keylogger framework, catering to diverse cybersecurity testing and research requirements. This solution comprises the following components:</vt:lpstr>
      <vt:lpstr>SYSTEM APPROACH The development of a keylogger involves a systematic approach encompassing various stages, including system requirements, design, implementation, testing, and deployment. Below is a structured outline of the system approach for creating a keylogger:</vt:lpstr>
      <vt:lpstr>PowerPoint Presentation</vt:lpstr>
      <vt:lpstr>ALGORITHM &amp; DEPLOYMENT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template .pptx</dc:title>
  <dc:creator>HP</dc:creator>
  <cp:lastModifiedBy>Muruganantham Aathimoolam</cp:lastModifiedBy>
  <cp:revision>1</cp:revision>
  <dcterms:created xsi:type="dcterms:W3CDTF">2024-04-06T05:19:25Z</dcterms:created>
  <dcterms:modified xsi:type="dcterms:W3CDTF">2024-04-06T05:21:28Z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