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3"/>
    <p:sldId id="284" r:id="rId4"/>
    <p:sldId id="259" r:id="rId5"/>
    <p:sldId id="263" r:id="rId6"/>
    <p:sldId id="285" r:id="rId7"/>
    <p:sldId id="286" r:id="rId8"/>
    <p:sldId id="287" r:id="rId9"/>
    <p:sldId id="288" r:id="rId10"/>
    <p:sldId id="264" r:id="rId11"/>
    <p:sldId id="265" r:id="rId12"/>
    <p:sldId id="290" r:id="rId13"/>
    <p:sldId id="309" r:id="rId14"/>
    <p:sldId id="318" r:id="rId15"/>
    <p:sldId id="310" r:id="rId16"/>
    <p:sldId id="311" r:id="rId17"/>
    <p:sldId id="312" r:id="rId18"/>
    <p:sldId id="313" r:id="rId19"/>
    <p:sldId id="315" r:id="rId20"/>
    <p:sldId id="314" r:id="rId21"/>
    <p:sldId id="317" r:id="rId22"/>
    <p:sldId id="316" r:id="rId23"/>
    <p:sldId id="25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1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93539" y="381965"/>
            <a:ext cx="11412638" cy="6088283"/>
          </a:xfrm>
          <a:prstGeom prst="rect">
            <a:avLst/>
          </a:prstGeom>
          <a:solidFill>
            <a:srgbClr val="4BAEAB"/>
          </a:solidFill>
          <a:ln>
            <a:solidFill>
              <a:srgbClr val="4BAE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21D77E0D-3CB3-4A73-BC3D-8557DEE73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564A35CF-820F-48B2-9DAF-79077D9322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/>
          <p:cNvSpPr txBox="1"/>
          <p:nvPr>
            <p:custDataLst>
              <p:tags r:id="rId1"/>
            </p:custDataLst>
          </p:nvPr>
        </p:nvSpPr>
        <p:spPr>
          <a:xfrm>
            <a:off x="1094168" y="2071504"/>
            <a:ext cx="981451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MINI PROJECT</a:t>
            </a:r>
            <a:endParaRPr lang="en-IN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algn="ctr"/>
            <a:r>
              <a:rPr lang="en-IN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PRESENTATION</a:t>
            </a:r>
            <a:endParaRPr lang="en-IN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5592" y="4155565"/>
            <a:ext cx="348859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I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Presented by:</a:t>
            </a:r>
            <a:endParaRPr kumimoji="1" lang="en-IN" altLang="en-US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I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Sanjay T</a:t>
            </a:r>
            <a:endParaRPr kumimoji="1" lang="en-IN" altLang="en-US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I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Samuel Tennyson</a:t>
            </a:r>
            <a:r>
              <a:rPr kumimoji="1" lang="en-GB" altLang="en-IN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T</a:t>
            </a:r>
            <a:endParaRPr kumimoji="1" lang="en-IN" altLang="en-US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I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Pradesh GV</a:t>
            </a:r>
            <a:endParaRPr kumimoji="1" lang="en-IN" altLang="en-US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IN" altLang="en-US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Prasath K</a:t>
            </a:r>
            <a:endParaRPr kumimoji="1" lang="en-IN" altLang="en-US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3"/>
          <p:cNvSpPr/>
          <p:nvPr/>
        </p:nvSpPr>
        <p:spPr bwMode="auto">
          <a:xfrm rot="19193213">
            <a:off x="1085215" y="1012825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262380" y="1544320"/>
            <a:ext cx="1073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MA5158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Freeform 23"/>
          <p:cNvSpPr/>
          <p:nvPr/>
        </p:nvSpPr>
        <p:spPr bwMode="auto">
          <a:xfrm rot="-2406786">
            <a:off x="3830595" y="73202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063365" y="1263650"/>
            <a:ext cx="962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PH5151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5" name="Freeform 23"/>
          <p:cNvSpPr/>
          <p:nvPr/>
        </p:nvSpPr>
        <p:spPr bwMode="auto">
          <a:xfrm rot="-2406786">
            <a:off x="6845575" y="111048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7013575" y="1642110"/>
            <a:ext cx="109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GE5153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8" name="Freeform 23"/>
          <p:cNvSpPr/>
          <p:nvPr/>
        </p:nvSpPr>
        <p:spPr bwMode="auto">
          <a:xfrm rot="-2406786">
            <a:off x="1084855" y="312597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262380" y="3656965"/>
            <a:ext cx="111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MA5302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0" name="Freeform 23"/>
          <p:cNvSpPr/>
          <p:nvPr/>
        </p:nvSpPr>
        <p:spPr bwMode="auto">
          <a:xfrm rot="-2406786">
            <a:off x="3099075" y="4422009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3302635" y="4888865"/>
            <a:ext cx="102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IT5302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3" name="Freeform 23"/>
          <p:cNvSpPr/>
          <p:nvPr/>
        </p:nvSpPr>
        <p:spPr bwMode="auto">
          <a:xfrm rot="-2406786">
            <a:off x="6845575" y="494461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117715" y="5476240"/>
            <a:ext cx="102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IT5502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5" name="Freeform 23"/>
          <p:cNvSpPr/>
          <p:nvPr/>
        </p:nvSpPr>
        <p:spPr bwMode="auto">
          <a:xfrm rot="-2406786">
            <a:off x="7775215" y="3125339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8025130" y="3652520"/>
            <a:ext cx="985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IT5551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7" name="Freeform 23"/>
          <p:cNvSpPr/>
          <p:nvPr/>
        </p:nvSpPr>
        <p:spPr bwMode="auto">
          <a:xfrm rot="-2406786">
            <a:off x="5189495" y="394893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8" name="Freeform 23"/>
          <p:cNvSpPr/>
          <p:nvPr/>
        </p:nvSpPr>
        <p:spPr bwMode="auto">
          <a:xfrm rot="-2406786">
            <a:off x="5546365" y="2311269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5735955" y="2771140"/>
            <a:ext cx="1049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HU5176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426710" y="4420235"/>
            <a:ext cx="1049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HU5172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402205" y="1390015"/>
            <a:ext cx="1520825" cy="2432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24450" y="1351915"/>
            <a:ext cx="1993265" cy="2813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93265" y="4061460"/>
            <a:ext cx="1469390" cy="868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578090" y="3946525"/>
            <a:ext cx="663575" cy="1277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973830" y="3204845"/>
            <a:ext cx="2747645" cy="1584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031365" y="2016760"/>
            <a:ext cx="5597525" cy="3321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108200" y="2118995"/>
            <a:ext cx="1558925" cy="2658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1814195" y="2246630"/>
            <a:ext cx="25400" cy="11372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005830" y="3256280"/>
            <a:ext cx="383540" cy="868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967865" y="3064510"/>
            <a:ext cx="3949065" cy="455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2" idx="3"/>
          </p:cNvCxnSpPr>
          <p:nvPr/>
        </p:nvCxnSpPr>
        <p:spPr>
          <a:xfrm flipV="1">
            <a:off x="4324985" y="4418965"/>
            <a:ext cx="1259205" cy="654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31365" y="3498215"/>
            <a:ext cx="3642360" cy="831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3"/>
          </p:cNvCxnSpPr>
          <p:nvPr/>
        </p:nvCxnSpPr>
        <p:spPr>
          <a:xfrm>
            <a:off x="2336165" y="1728470"/>
            <a:ext cx="3593465" cy="1515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159635" y="2016760"/>
            <a:ext cx="3616325" cy="2287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581140" y="3192145"/>
            <a:ext cx="1840230" cy="3067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61735" y="4904740"/>
            <a:ext cx="1111885" cy="3067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76670" y="4022725"/>
            <a:ext cx="1674495" cy="3327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414770" y="3358515"/>
            <a:ext cx="1201420" cy="1840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049020" y="2078990"/>
          <a:ext cx="1029843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/>
                <a:gridCol w="1144270"/>
                <a:gridCol w="1144270"/>
                <a:gridCol w="1144270"/>
                <a:gridCol w="1144270"/>
                <a:gridCol w="1144270"/>
                <a:gridCol w="1144270"/>
                <a:gridCol w="1144270"/>
                <a:gridCol w="1144270"/>
              </a:tblGrid>
              <a:tr h="713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MA5302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IT5302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HU5176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HU5172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IT5502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IT551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MA5158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PH5151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GE5153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  <a:tr h="573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3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3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3&amp;5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3&amp;5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5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5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1&amp;3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1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1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  <a:tr h="5727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1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2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3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4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1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2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5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1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omic Sans MS" panose="030F0702030302020204" charset="0"/>
                          <a:cs typeface="Comic Sans MS" panose="030F0702030302020204" charset="0"/>
                        </a:rPr>
                        <a:t>2</a:t>
                      </a:r>
                      <a:endParaRPr lang="en-GB" altLang="en-US">
                        <a:latin typeface="Comic Sans MS" panose="030F0702030302020204" charset="0"/>
                        <a:cs typeface="Comic Sans MS" panose="030F07020303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2159635" y="2016760"/>
            <a:ext cx="3616325" cy="2287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005830" y="3626485"/>
            <a:ext cx="217805" cy="498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376670" y="4061460"/>
            <a:ext cx="1546225" cy="294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61735" y="4904740"/>
            <a:ext cx="907415" cy="229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108200" y="2118995"/>
            <a:ext cx="1558925" cy="2658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2" idx="3"/>
          </p:cNvCxnSpPr>
          <p:nvPr/>
        </p:nvCxnSpPr>
        <p:spPr>
          <a:xfrm flipV="1">
            <a:off x="4324985" y="4418965"/>
            <a:ext cx="1259205" cy="654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973830" y="3435350"/>
            <a:ext cx="1827530" cy="1354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93265" y="4061460"/>
            <a:ext cx="1469390" cy="868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967865" y="3102610"/>
            <a:ext cx="3603625" cy="417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31365" y="3498215"/>
            <a:ext cx="3642360" cy="8312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reeform 23"/>
          <p:cNvSpPr/>
          <p:nvPr/>
        </p:nvSpPr>
        <p:spPr bwMode="auto">
          <a:xfrm rot="19193213">
            <a:off x="1085215" y="1012825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262380" y="1544320"/>
            <a:ext cx="1073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MA5158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Freeform 23"/>
          <p:cNvSpPr/>
          <p:nvPr/>
        </p:nvSpPr>
        <p:spPr bwMode="auto">
          <a:xfrm rot="-2406786">
            <a:off x="3830595" y="73202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4063365" y="1263650"/>
            <a:ext cx="962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PH5151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5" name="Freeform 23"/>
          <p:cNvSpPr/>
          <p:nvPr/>
        </p:nvSpPr>
        <p:spPr bwMode="auto">
          <a:xfrm rot="-2406786">
            <a:off x="6845575" y="111048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7013575" y="1642110"/>
            <a:ext cx="109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GE5153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8" name="Freeform 23"/>
          <p:cNvSpPr/>
          <p:nvPr/>
        </p:nvSpPr>
        <p:spPr bwMode="auto">
          <a:xfrm rot="-2406786">
            <a:off x="1084855" y="312597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262380" y="3656965"/>
            <a:ext cx="111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MA5302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0" name="Freeform 23"/>
          <p:cNvSpPr/>
          <p:nvPr/>
        </p:nvSpPr>
        <p:spPr bwMode="auto">
          <a:xfrm rot="-2406786">
            <a:off x="3099075" y="4422009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3302635" y="4888865"/>
            <a:ext cx="102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IT5302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3" name="Freeform 23"/>
          <p:cNvSpPr/>
          <p:nvPr/>
        </p:nvSpPr>
        <p:spPr bwMode="auto">
          <a:xfrm rot="-2406786">
            <a:off x="6845575" y="494461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117715" y="5476240"/>
            <a:ext cx="1022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IT5502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5" name="Freeform 23"/>
          <p:cNvSpPr/>
          <p:nvPr/>
        </p:nvSpPr>
        <p:spPr bwMode="auto">
          <a:xfrm rot="-2406786">
            <a:off x="7775215" y="3125339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8025130" y="3652520"/>
            <a:ext cx="985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IT5551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7" name="Freeform 23"/>
          <p:cNvSpPr/>
          <p:nvPr/>
        </p:nvSpPr>
        <p:spPr bwMode="auto">
          <a:xfrm rot="-2406786">
            <a:off x="5189495" y="3948934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8" name="Freeform 23"/>
          <p:cNvSpPr/>
          <p:nvPr/>
        </p:nvSpPr>
        <p:spPr bwMode="auto">
          <a:xfrm rot="-2406786">
            <a:off x="5546365" y="2311269"/>
            <a:ext cx="1428115" cy="1431290"/>
          </a:xfrm>
          <a:custGeom>
            <a:avLst/>
            <a:gdLst>
              <a:gd name="T0" fmla="*/ 839929 w 429"/>
              <a:gd name="T1" fmla="*/ 838851 h 429"/>
              <a:gd name="T2" fmla="*/ 180834 w 429"/>
              <a:gd name="T3" fmla="*/ 838851 h 429"/>
              <a:gd name="T4" fmla="*/ 180834 w 429"/>
              <a:gd name="T5" fmla="*/ 181116 h 429"/>
              <a:gd name="T6" fmla="*/ 839929 w 429"/>
              <a:gd name="T7" fmla="*/ 181116 h 429"/>
              <a:gd name="T8" fmla="*/ 839929 w 429"/>
              <a:gd name="T9" fmla="*/ 838851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9" h="429">
                <a:moveTo>
                  <a:pt x="353" y="352"/>
                </a:moveTo>
                <a:cubicBezTo>
                  <a:pt x="276" y="429"/>
                  <a:pt x="153" y="429"/>
                  <a:pt x="76" y="352"/>
                </a:cubicBezTo>
                <a:cubicBezTo>
                  <a:pt x="0" y="276"/>
                  <a:pt x="0" y="152"/>
                  <a:pt x="76" y="76"/>
                </a:cubicBezTo>
                <a:cubicBezTo>
                  <a:pt x="153" y="0"/>
                  <a:pt x="276" y="0"/>
                  <a:pt x="353" y="76"/>
                </a:cubicBezTo>
                <a:cubicBezTo>
                  <a:pt x="429" y="152"/>
                  <a:pt x="429" y="276"/>
                  <a:pt x="353" y="352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5735955" y="2771140"/>
            <a:ext cx="1049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HU5176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426710" y="4420235"/>
            <a:ext cx="1049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Comic Sans MS" panose="030F0702030302020204" charset="0"/>
                <a:cs typeface="Comic Sans MS" panose="030F0702030302020204" charset="0"/>
              </a:rPr>
              <a:t>HU5172</a:t>
            </a:r>
            <a:endParaRPr lang="en-IN" alt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2402205" y="1390015"/>
            <a:ext cx="1520825" cy="2432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24450" y="1351915"/>
            <a:ext cx="1852930" cy="229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693025" y="4291330"/>
            <a:ext cx="344805" cy="7156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031365" y="2016760"/>
            <a:ext cx="5086350" cy="229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776095" y="2246630"/>
            <a:ext cx="38100" cy="9709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3"/>
          </p:cNvCxnSpPr>
          <p:nvPr/>
        </p:nvCxnSpPr>
        <p:spPr>
          <a:xfrm>
            <a:off x="2336165" y="1728470"/>
            <a:ext cx="3362960" cy="10039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23710" y="3204845"/>
            <a:ext cx="1316355" cy="128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43040" y="3575685"/>
            <a:ext cx="894080" cy="1431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>
            <a:spLocks noChangeArrowheads="1"/>
          </p:cNvSpPr>
          <p:nvPr/>
        </p:nvSpPr>
        <p:spPr bwMode="auto">
          <a:xfrm>
            <a:off x="6618605" y="2573020"/>
            <a:ext cx="5436870" cy="109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GB" altLang="en-IN" sz="65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SCREENSHOTS</a:t>
            </a:r>
            <a:endParaRPr kumimoji="1" lang="en-GB" altLang="en-IN" sz="65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714375"/>
            <a:ext cx="9639935" cy="521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/>
          <p:nvPr/>
        </p:nvSpPr>
        <p:spPr>
          <a:xfrm>
            <a:off x="843280" y="1811655"/>
            <a:ext cx="10505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645160"/>
            <a:ext cx="10505440" cy="5579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457200"/>
            <a:ext cx="10106025" cy="594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883920"/>
            <a:ext cx="9780270" cy="5102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530" y="1200150"/>
            <a:ext cx="7900670" cy="409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895" y="918210"/>
            <a:ext cx="8360410" cy="4702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/>
          <p:cNvSpPr txBox="1"/>
          <p:nvPr>
            <p:custDataLst>
              <p:tags r:id="rId1"/>
            </p:custDataLst>
          </p:nvPr>
        </p:nvSpPr>
        <p:spPr>
          <a:xfrm>
            <a:off x="1094168" y="2071504"/>
            <a:ext cx="981451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AUTOMATIC EXAM TIME TABLE SCHEDULER</a:t>
            </a:r>
            <a:endParaRPr lang="en-IN" sz="6000" b="1" dirty="0">
              <a:ln w="17780" cmpd="sng">
                <a:noFill/>
                <a:prstDash val="solid"/>
                <a:miter lim="800000"/>
              </a:ln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>
            <a:spLocks noChangeArrowheads="1"/>
          </p:cNvSpPr>
          <p:nvPr/>
        </p:nvSpPr>
        <p:spPr bwMode="auto">
          <a:xfrm>
            <a:off x="7257415" y="2687955"/>
            <a:ext cx="4797425" cy="109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GB" altLang="en-IN" sz="65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CONCLUSION</a:t>
            </a:r>
            <a:endParaRPr kumimoji="1" lang="en-GB" altLang="en-IN" sz="65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79855" y="1249680"/>
            <a:ext cx="96100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GB" altLang="en-US" sz="2200">
                <a:latin typeface="Comic Sans MS" panose="030F0702030302020204" charset="0"/>
                <a:cs typeface="Comic Sans MS" panose="030F0702030302020204" charset="0"/>
              </a:rPr>
              <a:t>	In this project we are studied a exam timetable scheduling problem where graph coloring methods were applied and a complete solution provided and it also satisfies important constraints.	</a:t>
            </a:r>
            <a:endParaRPr lang="en-GB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lnSpc>
                <a:spcPct val="200000"/>
              </a:lnSpc>
            </a:pPr>
            <a:r>
              <a:rPr lang="en-GB" altLang="en-US" sz="2200">
                <a:latin typeface="Comic Sans MS" panose="030F0702030302020204" charset="0"/>
                <a:cs typeface="Comic Sans MS" panose="030F0702030302020204" charset="0"/>
              </a:rPr>
              <a:t>	Thus by using graph coloring we are able to solve this scheduling problem easily.</a:t>
            </a:r>
            <a:endParaRPr lang="en-GB" altLang="en-US" sz="22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7980" y="2087245"/>
            <a:ext cx="658495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96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</a:t>
            </a:r>
            <a:r>
              <a:rPr lang="en-GB" altLang="en-US" sz="96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 YOU</a:t>
            </a:r>
            <a:endParaRPr lang="en-GB" altLang="en-US" sz="96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>
            <a:spLocks noChangeArrowheads="1"/>
          </p:cNvSpPr>
          <p:nvPr/>
        </p:nvSpPr>
        <p:spPr bwMode="auto">
          <a:xfrm>
            <a:off x="7270741" y="2457832"/>
            <a:ext cx="7315200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IN" altLang="en-US" sz="8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ABSTRACT</a:t>
            </a:r>
            <a:endParaRPr kumimoji="1" lang="en-IN" altLang="en-US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9"/>
          <p:cNvSpPr txBox="1"/>
          <p:nvPr/>
        </p:nvSpPr>
        <p:spPr>
          <a:xfrm>
            <a:off x="1149985" y="1376680"/>
            <a:ext cx="100958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Exam time table scheduling problem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Every education system faces this problem.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Due to vast number of </a:t>
            </a:r>
            <a:r>
              <a:rPr lang="en-US" altLang="en-IN" sz="2200">
                <a:latin typeface="Comic Sans MS" panose="030F0702030302020204" charset="0"/>
                <a:cs typeface="Comic Sans MS" panose="030F0702030302020204" charset="0"/>
              </a:rPr>
              <a:t>courses</a:t>
            </a: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 in </a:t>
            </a:r>
            <a:r>
              <a:rPr lang="en-US" altLang="en-IN" sz="2200">
                <a:latin typeface="Comic Sans MS" panose="030F0702030302020204" charset="0"/>
                <a:cs typeface="Comic Sans MS" panose="030F0702030302020204" charset="0"/>
              </a:rPr>
              <a:t>universities</a:t>
            </a: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.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Graph colouring approach is used to solve this problem.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>
            <a:spLocks noChangeArrowheads="1"/>
          </p:cNvSpPr>
          <p:nvPr/>
        </p:nvSpPr>
        <p:spPr bwMode="auto">
          <a:xfrm>
            <a:off x="7270750" y="2458085"/>
            <a:ext cx="479742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IN" altLang="en-US" sz="8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PROBLEM</a:t>
            </a:r>
            <a:endParaRPr kumimoji="1" lang="en-IN" altLang="en-US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IN" altLang="en-US" sz="8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STAEMENT</a:t>
            </a:r>
            <a:endParaRPr kumimoji="1" lang="en-IN" altLang="en-US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9"/>
          <p:cNvSpPr txBox="1"/>
          <p:nvPr/>
        </p:nvSpPr>
        <p:spPr>
          <a:xfrm>
            <a:off x="1149985" y="1133475"/>
            <a:ext cx="1009586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We are given the following subjects to schedule.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Semester 1: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Engineering mathematics 1(MA5158)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Python(GE5153)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Engineering physics(PH5151)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  <a:sym typeface="+mn-ea"/>
              </a:rPr>
              <a:t>Semester 3: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  <a:sym typeface="+mn-ea"/>
              </a:rPr>
              <a:t>Engineering mathematics 1(MA5158)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  <a:sym typeface="+mn-ea"/>
              </a:rPr>
              <a:t>Discrete Mathematics(MA5302)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  <a:sym typeface="+mn-ea"/>
              </a:rPr>
              <a:t>Software Engineering(IT5302)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9"/>
          <p:cNvSpPr txBox="1"/>
          <p:nvPr/>
        </p:nvSpPr>
        <p:spPr>
          <a:xfrm>
            <a:off x="1149985" y="1146175"/>
            <a:ext cx="1009586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Semester 5: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Compiler Engineering(IT5502)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Computer Networks(IT5551)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  <a:sym typeface="+mn-ea"/>
              </a:rPr>
              <a:t>Semester 3&amp;5: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  <a:sym typeface="+mn-ea"/>
              </a:rPr>
              <a:t>Philosophy(HU5176)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  <a:sym typeface="+mn-ea"/>
              </a:rPr>
              <a:t>Values and Ethics(HU5172)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8"/>
          <p:cNvSpPr txBox="1">
            <a:spLocks noChangeArrowheads="1"/>
          </p:cNvSpPr>
          <p:nvPr/>
        </p:nvSpPr>
        <p:spPr bwMode="auto">
          <a:xfrm>
            <a:off x="7270750" y="2458085"/>
            <a:ext cx="479742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IN" altLang="en-US" sz="800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SOLUTION</a:t>
            </a:r>
            <a:endParaRPr kumimoji="1" lang="en-IN" altLang="en-US" sz="800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/>
          <p:nvPr/>
        </p:nvSpPr>
        <p:spPr>
          <a:xfrm>
            <a:off x="843280" y="1811655"/>
            <a:ext cx="1050544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IN" altLang="en-US" sz="2200">
                <a:latin typeface="Comic Sans MS" panose="030F0702030302020204" charset="0"/>
                <a:cs typeface="Comic Sans MS" panose="030F0702030302020204" charset="0"/>
              </a:rPr>
              <a:t>For solving this problem, we make vertices of total number of subject, and assign every vertex to one subject. Then we make edge between all subject of every semester.</a:t>
            </a:r>
            <a:endParaRPr lang="en-IN" altLang="en-US" sz="22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random/>
      </p:transition>
    </mc:Choice>
    <mc:Fallback>
      <p:transition spd="slow" advTm="1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WPS Presentation</Application>
  <PresentationFormat>宽屏</PresentationFormat>
  <Paragraphs>143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Wingdings</vt:lpstr>
      <vt:lpstr>Comic Sans MS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prade</cp:lastModifiedBy>
  <cp:revision>15</cp:revision>
  <dcterms:created xsi:type="dcterms:W3CDTF">2018-04-01T14:11:00Z</dcterms:created>
  <dcterms:modified xsi:type="dcterms:W3CDTF">2022-07-13T05:14:48Z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1033-11.2.0.11191</vt:lpwstr>
  </property>
  <property fmtid="{D5CDD505-2E9C-101B-9397-08002B2CF9AE}" pid="3" name="ICV">
    <vt:lpwstr>D2B91175DCC245F98D39AF523702BE96</vt:lpwstr>
  </property>
</Properties>
</file>