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497" r:id="rId3"/>
    <p:sldId id="482" r:id="rId4"/>
    <p:sldId id="481" r:id="rId5"/>
    <p:sldId id="498" r:id="rId6"/>
    <p:sldId id="499" r:id="rId7"/>
    <p:sldId id="500" r:id="rId8"/>
    <p:sldId id="495" r:id="rId9"/>
    <p:sldId id="477" r:id="rId10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6B1DD361-98BD-479D-98BC-023CD09FC30D}">
          <p14:sldIdLst>
            <p14:sldId id="258"/>
            <p14:sldId id="497"/>
            <p14:sldId id="482"/>
            <p14:sldId id="481"/>
            <p14:sldId id="498"/>
            <p14:sldId id="499"/>
            <p14:sldId id="500"/>
            <p14:sldId id="495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90D"/>
    <a:srgbClr val="FFCC00"/>
    <a:srgbClr val="CCFF33"/>
    <a:srgbClr val="FFFF66"/>
    <a:srgbClr val="FFED9F"/>
    <a:srgbClr val="FF822D"/>
    <a:srgbClr val="80C674"/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2655" autoAdjust="0"/>
  </p:normalViewPr>
  <p:slideViewPr>
    <p:cSldViewPr>
      <p:cViewPr varScale="1">
        <p:scale>
          <a:sx n="79" d="100"/>
          <a:sy n="79" d="100"/>
        </p:scale>
        <p:origin x="1502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72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97479-3EF4-4AE1-A487-6601379666D4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7F7A9-9565-4E6A-9286-D5EEE83DA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CCAD0C-5163-492D-8627-D1ADC15874C4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B3FDA6-AD30-4F45-934D-A9F1C5058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3FDA6-AD30-4F45-934D-A9F1C5058AC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2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2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7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2590800" y="1600200"/>
          <a:ext cx="4122738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" name="Picture" r:id="rId15" imgW="671028" imgH="602628" progId="Word.Picture.8">
                  <p:embed/>
                </p:oleObj>
              </mc:Choice>
              <mc:Fallback>
                <p:oleObj name="Picture" r:id="rId15" imgW="671028" imgH="60262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2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22738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200" b="1" i="1"/>
          </a:p>
        </p:txBody>
      </p:sp>
      <p:pic>
        <p:nvPicPr>
          <p:cNvPr id="1669" name="Picture 2" descr="C:\Users\MAHE\AppData\Local\Microsoft\Windows\Temporary Internet Files\Content.Outlook\0WP1P4U8\MIT Logo New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8" t="26250" r="80894" b="25626"/>
          <a:stretch>
            <a:fillRect/>
          </a:stretch>
        </p:blipFill>
        <p:spPr bwMode="auto">
          <a:xfrm>
            <a:off x="140061" y="4763"/>
            <a:ext cx="817201" cy="6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688632"/>
          </a:xfrm>
        </p:spPr>
        <p:txBody>
          <a:bodyPr/>
          <a:lstStyle/>
          <a:p>
            <a:pPr marL="0" indent="0"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 smtClean="0">
              <a:latin typeface="Baskerville Old Face" pitchFamily="18" charset="0"/>
              <a:ea typeface="Verdana" pitchFamily="34" charset="0"/>
              <a:cs typeface="AngsanaUPC" pitchFamily="18" charset="-34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971600" y="908720"/>
            <a:ext cx="720080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Red Black Trees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63831"/>
              </p:ext>
            </p:extLst>
          </p:nvPr>
        </p:nvGraphicFramePr>
        <p:xfrm>
          <a:off x="226804" y="2569401"/>
          <a:ext cx="8579840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144960"/>
                <a:gridCol w="2144960"/>
                <a:gridCol w="2144960"/>
                <a:gridCol w="2144960"/>
              </a:tblGrid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Pradyot 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Shagil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Siddiqui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r>
                        <a:rPr lang="en-US" baseline="0" dirty="0" smtClean="0"/>
                        <a:t> Pradhan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5929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190948027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933056"/>
            <a:ext cx="673889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M.Tech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CSIS 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Program Lab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	</a:t>
            </a:r>
          </a:p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CSE 5162 </a:t>
            </a:r>
            <a:r>
              <a:rPr lang="en-US" sz="3200" dirty="0"/>
              <a:t>	</a:t>
            </a:r>
          </a:p>
          <a:p>
            <a:pPr algn="ctr"/>
            <a:r>
              <a:rPr 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63" y="-99392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dirty="0"/>
              <a:t>Red-black trees: Overview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Red-black trees are a variation of binary search trees to ensure that the tree is </a:t>
            </a:r>
            <a:r>
              <a:rPr lang="en-US" b="1" i="1" kern="0" dirty="0" smtClean="0">
                <a:solidFill>
                  <a:srgbClr val="CC3300"/>
                </a:solidFill>
              </a:rPr>
              <a:t>balanced</a:t>
            </a:r>
            <a:r>
              <a:rPr lang="en-US" kern="0" dirty="0" smtClean="0"/>
              <a:t>.</a:t>
            </a:r>
          </a:p>
          <a:p>
            <a:pPr lvl="1"/>
            <a:r>
              <a:rPr lang="en-US" kern="0" dirty="0" smtClean="0"/>
              <a:t>Height is </a:t>
            </a:r>
            <a:r>
              <a:rPr lang="en-US" i="1" kern="0" dirty="0" smtClean="0"/>
              <a:t>O</a:t>
            </a:r>
            <a:r>
              <a:rPr lang="en-US" kern="0" dirty="0" smtClean="0"/>
              <a:t>(</a:t>
            </a:r>
            <a:r>
              <a:rPr lang="en-US" kern="0" dirty="0" err="1" smtClean="0"/>
              <a:t>lg</a:t>
            </a:r>
            <a:r>
              <a:rPr lang="en-US" kern="0" dirty="0" smtClean="0"/>
              <a:t> </a:t>
            </a:r>
            <a:r>
              <a:rPr lang="en-US" i="1" kern="0" dirty="0" smtClean="0"/>
              <a:t>n</a:t>
            </a:r>
            <a:r>
              <a:rPr lang="en-US" kern="0" dirty="0" smtClean="0"/>
              <a:t>), where </a:t>
            </a:r>
            <a:r>
              <a:rPr lang="en-US" i="1" kern="0" dirty="0" smtClean="0"/>
              <a:t>n</a:t>
            </a:r>
            <a:r>
              <a:rPr lang="en-US" kern="0" dirty="0" smtClean="0"/>
              <a:t> is the number of nodes.</a:t>
            </a:r>
          </a:p>
          <a:p>
            <a:r>
              <a:rPr lang="en-US" kern="0" dirty="0" smtClean="0"/>
              <a:t>Operations take </a:t>
            </a:r>
            <a:r>
              <a:rPr lang="en-US" i="1" kern="0" dirty="0" smtClean="0">
                <a:solidFill>
                  <a:srgbClr val="CC3300"/>
                </a:solidFill>
              </a:rPr>
              <a:t>O</a:t>
            </a:r>
            <a:r>
              <a:rPr lang="en-US" kern="0" dirty="0" smtClean="0">
                <a:solidFill>
                  <a:srgbClr val="CC3300"/>
                </a:solidFill>
              </a:rPr>
              <a:t>(</a:t>
            </a:r>
            <a:r>
              <a:rPr lang="en-US" kern="0" dirty="0" err="1" smtClean="0">
                <a:solidFill>
                  <a:srgbClr val="CC3300"/>
                </a:solidFill>
              </a:rPr>
              <a:t>lg</a:t>
            </a:r>
            <a:r>
              <a:rPr lang="en-US" kern="0" dirty="0" smtClean="0">
                <a:solidFill>
                  <a:srgbClr val="CC3300"/>
                </a:solidFill>
              </a:rPr>
              <a:t> </a:t>
            </a:r>
            <a:r>
              <a:rPr lang="en-US" i="1" kern="0" dirty="0" smtClean="0">
                <a:solidFill>
                  <a:srgbClr val="CC3300"/>
                </a:solidFill>
              </a:rPr>
              <a:t>n</a:t>
            </a:r>
            <a:r>
              <a:rPr lang="en-US" kern="0" dirty="0" smtClean="0">
                <a:solidFill>
                  <a:srgbClr val="CC3300"/>
                </a:solidFill>
              </a:rPr>
              <a:t>)</a:t>
            </a:r>
            <a:r>
              <a:rPr lang="en-US" kern="0" dirty="0" smtClean="0"/>
              <a:t> time in the </a:t>
            </a:r>
            <a:r>
              <a:rPr lang="en-US" kern="0" dirty="0" smtClean="0">
                <a:solidFill>
                  <a:srgbClr val="CC3300"/>
                </a:solidFill>
              </a:rPr>
              <a:t>worst case</a:t>
            </a:r>
            <a:r>
              <a:rPr lang="en-US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2413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Red-Black Tree Properties</a:t>
            </a:r>
            <a:endParaRPr lang="en-US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219200"/>
            <a:ext cx="8458200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node is either </a:t>
            </a:r>
            <a:r>
              <a:rPr lang="en-US" kern="0" dirty="0" smtClean="0">
                <a:solidFill>
                  <a:srgbClr val="FF0000"/>
                </a:solidFill>
              </a:rPr>
              <a:t>red</a:t>
            </a:r>
            <a:r>
              <a:rPr lang="en-US" kern="0" dirty="0" smtClean="0"/>
              <a:t> or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The </a:t>
            </a:r>
            <a:r>
              <a:rPr lang="en-US" kern="0" dirty="0" smtClean="0">
                <a:solidFill>
                  <a:schemeClr val="hlink"/>
                </a:solidFill>
              </a:rPr>
              <a:t>root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Every </a:t>
            </a:r>
            <a:r>
              <a:rPr lang="en-US" kern="0" dirty="0" smtClean="0">
                <a:solidFill>
                  <a:schemeClr val="hlink"/>
                </a:solidFill>
              </a:rPr>
              <a:t>leaf (</a:t>
            </a:r>
            <a:r>
              <a:rPr lang="en-US" i="1" kern="0" dirty="0" smtClean="0">
                <a:solidFill>
                  <a:schemeClr val="hlink"/>
                </a:solidFill>
              </a:rPr>
              <a:t>nil</a:t>
            </a:r>
            <a:r>
              <a:rPr lang="en-US" kern="0" dirty="0" smtClean="0">
                <a:solidFill>
                  <a:schemeClr val="hlink"/>
                </a:solidFill>
              </a:rPr>
              <a:t>) is 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If a node is </a:t>
            </a:r>
            <a:r>
              <a:rPr lang="en-US" kern="0" dirty="0" smtClean="0">
                <a:solidFill>
                  <a:srgbClr val="CC3300"/>
                </a:solidFill>
              </a:rPr>
              <a:t>red</a:t>
            </a:r>
            <a:r>
              <a:rPr lang="en-US" kern="0" dirty="0" smtClean="0"/>
              <a:t>, then both its children are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kern="0" dirty="0" smtClean="0"/>
              <a:t>For each node, all paths from the node to descendant leaves contain the same number of </a:t>
            </a:r>
            <a:r>
              <a:rPr lang="en-US" kern="0" dirty="0" smtClean="0">
                <a:solidFill>
                  <a:schemeClr val="hlink"/>
                </a:solidFill>
              </a:rPr>
              <a:t>black</a:t>
            </a:r>
            <a:r>
              <a:rPr lang="en-US" kern="0" dirty="0" smtClean="0"/>
              <a:t> nodes.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5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9677" y="-8496"/>
            <a:ext cx="8229600" cy="906462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sz="2800" dirty="0" smtClean="0"/>
              <a:t>RED-BLACK-TREE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0092" y="4221088"/>
            <a:ext cx="8543925" cy="21558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For convenience we use </a:t>
            </a:r>
            <a:r>
              <a:rPr lang="en-US" sz="2400" kern="0" dirty="0" smtClean="0">
                <a:solidFill>
                  <a:schemeClr val="hlink"/>
                </a:solidFill>
              </a:rPr>
              <a:t>NIL[T</a:t>
            </a:r>
            <a:r>
              <a:rPr lang="en-US" sz="2400" kern="0" dirty="0">
                <a:solidFill>
                  <a:schemeClr val="hlink"/>
                </a:solidFill>
              </a:rPr>
              <a:t>]</a:t>
            </a:r>
            <a:r>
              <a:rPr lang="en-US" sz="2800" kern="0" dirty="0">
                <a:solidFill>
                  <a:schemeClr val="hlink"/>
                </a:solidFill>
              </a:rPr>
              <a:t> </a:t>
            </a:r>
            <a:r>
              <a:rPr lang="en-US" sz="2400" kern="0" dirty="0" smtClean="0"/>
              <a:t>to represent all the </a:t>
            </a:r>
            <a:r>
              <a:rPr lang="en-US" sz="2400" kern="0" dirty="0" smtClean="0">
                <a:latin typeface="Comic Sans MS" panose="030F0702030302020204" pitchFamily="66" charset="0"/>
              </a:rPr>
              <a:t>NULL</a:t>
            </a:r>
            <a:r>
              <a:rPr lang="en-US" sz="2400" kern="0" dirty="0" smtClean="0"/>
              <a:t> nodes at the leafs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NIL[T]</a:t>
            </a:r>
            <a:r>
              <a:rPr lang="en-US" sz="2000" kern="0" dirty="0" smtClean="0"/>
              <a:t> has the same fields as an ordinary node</a:t>
            </a:r>
          </a:p>
          <a:p>
            <a:pPr lvl="1"/>
            <a:r>
              <a:rPr lang="en-US" sz="2000" kern="0" dirty="0" smtClean="0">
                <a:latin typeface="Comic Sans MS" panose="030F0702030302020204" pitchFamily="66" charset="0"/>
              </a:rPr>
              <a:t>Color[NIL[T]] = BLACK</a:t>
            </a:r>
          </a:p>
          <a:p>
            <a:pPr lvl="1"/>
            <a:r>
              <a:rPr lang="en-US" sz="2000" kern="0" dirty="0" smtClean="0"/>
              <a:t>The other fields may be set to arbitrary values</a:t>
            </a:r>
            <a:endParaRPr lang="en-US" sz="20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328323" cy="2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>
                <a:latin typeface="Times New Roman" panose="02020603050405020304" pitchFamily="18" charset="0"/>
              </a:rPr>
            </a:br>
            <a:r>
              <a:rPr lang="en-US" sz="2400" i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84784"/>
            <a:ext cx="3816424" cy="21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11240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Insert 8</a:t>
            </a:r>
          </a:p>
          <a:p>
            <a:pPr lvl="1"/>
            <a:r>
              <a:rPr lang="en-US" i="1" kern="0" dirty="0" smtClean="0">
                <a:solidFill>
                  <a:schemeClr val="accent2"/>
                </a:solidFill>
              </a:rPr>
              <a:t>Where does it go?</a:t>
            </a:r>
          </a:p>
          <a:p>
            <a:pPr lvl="1"/>
            <a:r>
              <a:rPr lang="en-US" i="1" kern="0" dirty="0">
                <a:solidFill>
                  <a:schemeClr val="accent2"/>
                </a:solidFill>
              </a:rPr>
              <a:t>What color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should it be?</a:t>
            </a:r>
          </a:p>
          <a:p>
            <a:pPr lvl="1"/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30686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Problem With Insertion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28600" y="38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panose="02020603050405020304" pitchFamily="18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4. 	Every path from node to descendent leaf</a:t>
            </a:r>
            <a:br>
              <a:rPr lang="en-US" sz="2400" i="0" dirty="0">
                <a:latin typeface="Times New Roman" panose="02020603050405020304" pitchFamily="18" charset="0"/>
              </a:rPr>
            </a:br>
            <a:r>
              <a:rPr lang="en-US" sz="2400" i="0" dirty="0">
                <a:latin typeface="Times New Roman" panose="02020603050405020304" pitchFamily="18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panose="02020603050405020304" pitchFamily="18" charset="0"/>
              </a:rPr>
              <a:t>5. 	The root is always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54074"/>
            <a:ext cx="374936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Image result for any questions in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6544380"/>
            <a:ext cx="464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Department of Computer Science &amp; Engg., MIT, Manipal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38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5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_Fin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Content_Final</Template>
  <TotalTime>86602</TotalTime>
  <Words>243</Words>
  <Application>Microsoft Office PowerPoint</Application>
  <PresentationFormat>On-screen Show (4:3)</PresentationFormat>
  <Paragraphs>64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AngsanaUPC</vt:lpstr>
      <vt:lpstr>Arial</vt:lpstr>
      <vt:lpstr>Baskerville Old Face</vt:lpstr>
      <vt:lpstr>Calibri</vt:lpstr>
      <vt:lpstr>Comic Sans MS</vt:lpstr>
      <vt:lpstr>Times New Roman</vt:lpstr>
      <vt:lpstr>Verdana</vt:lpstr>
      <vt:lpstr>Wingdings</vt:lpstr>
      <vt:lpstr>Content_Final</vt:lpstr>
      <vt:lpstr>Picture</vt:lpstr>
      <vt:lpstr>PowerPoint Presentation</vt:lpstr>
      <vt:lpstr>Agenda</vt:lpstr>
      <vt:lpstr>Red-black trees: Overview</vt:lpstr>
      <vt:lpstr>PowerPoint Presentation</vt:lpstr>
      <vt:lpstr>Example: RED-BLACK-TREE</vt:lpstr>
      <vt:lpstr>The Problem With Insertion</vt:lpstr>
      <vt:lpstr>The Problem With Insertion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pradyot sn</cp:lastModifiedBy>
  <cp:revision>1128</cp:revision>
  <dcterms:created xsi:type="dcterms:W3CDTF">2012-12-11T12:35:05Z</dcterms:created>
  <dcterms:modified xsi:type="dcterms:W3CDTF">2019-10-28T09:05:32Z</dcterms:modified>
</cp:coreProperties>
</file>