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D1403-E90C-864E-B011-784500A9050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5F2E7-C011-6343-92C0-0AA14002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6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5F2E7-C011-6343-92C0-0AA14002A4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9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EE-DB10-2443-A462-AD80621C99E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9670D8E-8450-6646-8495-38671DB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1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EE-DB10-2443-A462-AD80621C99E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670D8E-8450-6646-8495-38671DB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EE-DB10-2443-A462-AD80621C99E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670D8E-8450-6646-8495-38671DB952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857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EE-DB10-2443-A462-AD80621C99E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670D8E-8450-6646-8495-38671DB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1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EE-DB10-2443-A462-AD80621C99E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670D8E-8450-6646-8495-38671DB952D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2962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EE-DB10-2443-A462-AD80621C99E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670D8E-8450-6646-8495-38671DB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20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EE-DB10-2443-A462-AD80621C99E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70D8E-8450-6646-8495-38671DB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8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EE-DB10-2443-A462-AD80621C99E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70D8E-8450-6646-8495-38671DB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EE-DB10-2443-A462-AD80621C99E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70D8E-8450-6646-8495-38671DB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2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EE-DB10-2443-A462-AD80621C99E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670D8E-8450-6646-8495-38671DB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8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EE-DB10-2443-A462-AD80621C99E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670D8E-8450-6646-8495-38671DB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EE-DB10-2443-A462-AD80621C99E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670D8E-8450-6646-8495-38671DB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1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EE-DB10-2443-A462-AD80621C99E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70D8E-8450-6646-8495-38671DB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9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EE-DB10-2443-A462-AD80621C99E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70D8E-8450-6646-8495-38671DB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EE-DB10-2443-A462-AD80621C99E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70D8E-8450-6646-8495-38671DB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64EE-DB10-2443-A462-AD80621C99E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670D8E-8450-6646-8495-38671DB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5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A64EE-DB10-2443-A462-AD80621C99E2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670D8E-8450-6646-8495-38671DB9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3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vidia.com/en-us/glossary/data-science/recommendation-system/" TargetMode="External"/><Relationship Id="rId2" Type="http://schemas.openxmlformats.org/officeDocument/2006/relationships/hyperlink" Target="https://paperswithcode.com/paper/regularizing-matrix-factorization-with-u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rbes.com/sites/bernardmarr/2018/05/28/starbucks-using-big-data-analytics-and-artificial-intelligence-to-boost-performance/?sh=2366a59e65cd" TargetMode="External"/><Relationship Id="rId5" Type="http://schemas.openxmlformats.org/officeDocument/2006/relationships/hyperlink" Target="https://towardsdatascience.com/how-to-build-a-recommendation-engine-for-starbucks-662a982df0c2" TargetMode="External"/><Relationship Id="rId4" Type="http://schemas.openxmlformats.org/officeDocument/2006/relationships/hyperlink" Target="https://m.mage.ai/how-does-starbucks-use-machine-learning-ml-6a96cd993d9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9A55-74DF-F6CC-F7D8-CFE8DB33F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7284" y="1273257"/>
            <a:ext cx="9144000" cy="1950522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effectLst/>
                <a:latin typeface="+mn-lt"/>
              </a:rPr>
              <a:t>Enhancing Customer Experience through Data-Driven Offer Recommendations at Starbucks</a:t>
            </a:r>
            <a:endParaRPr lang="en-US" sz="4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07B5D-2669-07D4-00F8-F785824EC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7762" y="6039716"/>
            <a:ext cx="3424238" cy="818284"/>
          </a:xfrm>
        </p:spPr>
        <p:txBody>
          <a:bodyPr/>
          <a:lstStyle/>
          <a:p>
            <a:r>
              <a:rPr lang="en-US" b="1" dirty="0"/>
              <a:t>Name: </a:t>
            </a:r>
            <a:r>
              <a:rPr lang="en-US" b="1" dirty="0" err="1"/>
              <a:t>Monalika</a:t>
            </a:r>
            <a:r>
              <a:rPr lang="en-US" b="1" dirty="0"/>
              <a:t> Pradhan</a:t>
            </a:r>
          </a:p>
          <a:p>
            <a:r>
              <a:rPr lang="en-US" b="1" dirty="0"/>
              <a:t>NUID: 002768020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6AC90-12D9-811E-0D39-5EC31C2F1204}"/>
              </a:ext>
            </a:extLst>
          </p:cNvPr>
          <p:cNvSpPr txBox="1"/>
          <p:nvPr/>
        </p:nvSpPr>
        <p:spPr>
          <a:xfrm>
            <a:off x="3456151" y="4938412"/>
            <a:ext cx="593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 the guidance of Prof.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Junwei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 Huang and TA’s Akhilesh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Dongre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 and Manav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Malavia</a:t>
            </a:r>
            <a:endParaRPr lang="en-US" dirty="0"/>
          </a:p>
        </p:txBody>
      </p:sp>
      <p:pic>
        <p:nvPicPr>
          <p:cNvPr id="6" name="Picture 5" descr="A logo of a person with long hair&#10;&#10;Description automatically generated">
            <a:extLst>
              <a:ext uri="{FF2B5EF4-FFF2-40B4-BE49-F238E27FC236}">
                <a16:creationId xmlns:a16="http://schemas.microsoft.com/office/drawing/2014/main" id="{5A326311-E30A-560B-D229-BB4A97BD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17" y="3223779"/>
            <a:ext cx="2831131" cy="15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14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2697-F573-B555-405C-25C52932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811" y="391886"/>
            <a:ext cx="9295802" cy="5548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5A2C4-C619-4D88-BBF5-0913C45F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810" y="1116281"/>
            <a:ext cx="9295802" cy="4975761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Summary of Key Findings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project successfully utilized three different datasets from Starbucks, focusing on offers within the app.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final recommendation model, built using user data and offer matrices, proved to be highly accurate in predicting customer responses to offers.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model's ability to differentiate between ignored and responded offers, and even predict if a user will view but not act on an offer, showcases its effectiveness.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Future Research Directions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While the current models demonstrate high accuracy (up to 98% on sample data), further hyperparameter tuning could enhance their performance.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Additional feature engineering could also be explored, such as leveraging transaction data and customer activity patterns to refine recommendations further.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Collaborative filtering, as demonstrated through user/offer embeddings, simplifies building relationships between users and offers, offering a potential area for further exploration and improvement.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5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4AC0-D962-1CC5-C505-9FFC3584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3" y="273132"/>
            <a:ext cx="9426430" cy="673646"/>
          </a:xfrm>
        </p:spPr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B3EF4-97E1-AB00-B8B6-8B16ED19A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182" y="1080656"/>
            <a:ext cx="9426430" cy="4310742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Regularizing Matrix Factorization with User Embeddings. Papers With Code. Retrieved from 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  <a:hlinkClick r:id="rId2"/>
              </a:rPr>
              <a:t>https://paperswithcode.com/paper/regularizing-matrix-factorization-with-user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NVIDIA. Recommendation System. Retrieved from 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  <a:hlinkClick r:id="rId3"/>
              </a:rPr>
              <a:t>https://www.nvidia.com/en-us/glossary/data-science/recommendation-system/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Mage AI. How does Starbucks use machine learning (ML)? Retrieved from 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  <a:hlinkClick r:id="rId4"/>
              </a:rPr>
              <a:t>https://m.mage.ai/how-does-starbucks-use-machine-learning-ml-6a96cd993d95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How to Build a Recommendation Engine for Starbucks. 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(2019, Dec 08).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Towards Data Science. Retrieved from 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  <a:hlinkClick r:id="rId5"/>
              </a:rPr>
              <a:t>https://towardsdatascience.com/how-to-build-a-recommendation-engine-for-starbucks-662a982df0c2</a:t>
            </a: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Marr, B. (2018, May 28). Starbucks: Using Big Data, Analytics, and Artificial Intelligence to Boost Performance. Forbes. </a:t>
            </a:r>
            <a:r>
              <a:rPr lang="en-US" b="0" i="0" u="none" strike="noStrike" dirty="0">
                <a:effectLst/>
                <a:latin typeface="Söhne"/>
                <a:hlinkClick r:id="rId6"/>
              </a:rPr>
              <a:t>https://www.forbes.com/sites/bernardmarr/2018/05/28/starbucks-using-big-data-analytics-and-artificial-intelligence-to-boost-performance/?sh=2366a59e65cd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>
              <a:solidFill>
                <a:srgbClr val="0B4CB4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2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9AA8-5719-431B-C71E-4788E240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-1045028"/>
            <a:ext cx="8911687" cy="89065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BBDE-3B23-7D7B-0C11-F34B909FC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4886" y="2460606"/>
            <a:ext cx="8039205" cy="14012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79058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04D9-1217-A4E6-2773-89086D8D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557" y="240852"/>
            <a:ext cx="9236427" cy="705926"/>
          </a:xfrm>
        </p:spPr>
        <p:txBody>
          <a:bodyPr/>
          <a:lstStyle/>
          <a:p>
            <a:r>
              <a:rPr lang="en-US" b="1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CA3D-CA26-8F49-2BDC-8ADD82FF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0681" y="1246909"/>
            <a:ext cx="9473931" cy="4664313"/>
          </a:xfrm>
        </p:spPr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Project Overview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This research project focuses on developing a recommender system for the Starbucks rewards mobile app, aiming to enhance the customer experience by providing personalized offer recommendations.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Data Utilization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The project involves analyzing past data encompassing user activities, profiles, purchases, and responses to various offers, including Buy One Get One (BOGO), discounts, and informational offers.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Methodological Approach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The analysis includes integrating datasets to create a comprehensive view of customer interactions with offers, employing feature engineering techniques to optimize data for machine learning.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Model Development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The project includes the development of a main recommendation engine, an alternative model for improved performance, and a comparative analysis of their efficiencies.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Objective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The primary goal is to customize the app's experience by forecasting and adapting offers to align with each customer's preferences, thereby increasing engagement with the offers.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9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A816-2C38-DF06-9278-41221942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7802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0BEB-3ABE-8C93-6B5F-2D6BD7140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1912"/>
            <a:ext cx="8915400" cy="4569310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The Importance of Personalized Marketing in Retail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Highlight the significance of tailored marketing approaches in enhancing customer experience, especially in competitive sectors like coffee retail.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Discuss Starbucks' reputation as a leading coffeehouse chain and its emphasis on superior customer service and experience.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The Challenge: Understanding and Predicting Customer Behavior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Address the complexities of predicting how customers will respond to various types of offers (e.g., BOGO, discounts, informational offers) through the Starbucks app.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Note the diversity in customer reactions - some offers are ignored, others are viewed, and some lead to actual purchases.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Project Objective: Leveraging Data for Improved Offer Targeting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Explain the project's aim to use past data (including user activities, profiles, purchases, and responses to offers) for crafting a model that provides personalized offer recommendations.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Emphasize the goal of increasing engagement with these offers by customizing the app experience to align with each customer's preferences.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39F3-8699-D341-8552-608CBF0D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691" y="463138"/>
            <a:ext cx="9093921" cy="700644"/>
          </a:xfrm>
        </p:spPr>
        <p:txBody>
          <a:bodyPr>
            <a:normAutofit/>
          </a:bodyPr>
          <a:lstStyle/>
          <a:p>
            <a:r>
              <a:rPr lang="en-US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D1EEB-ED0C-BB9C-5F5E-7569430F7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1330035"/>
            <a:ext cx="7787635" cy="5201393"/>
          </a:xfrm>
        </p:spPr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Overview of the Starbucks Dataset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dataset includes comprehensive customer interaction data with Starbucks offers.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Data encompasses demographic information, transaction details, and responses to promotional offers like Buy One Get One (BOGO), discounts, and informational offers.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Key Insights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Demographics and Transactions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Analysis of customer profiles including age, gender, income, and membership duration.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Exploration of transaction data revealing purchasing patterns and preferences.</a:t>
            </a:r>
          </a:p>
          <a:p>
            <a:pPr lvl="1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Offer Details and Customer Responses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Investigation of different types of offers and their distribution through various channels.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Analysis of customer responses to offers: ignored, viewed, or completed.</a:t>
            </a:r>
          </a:p>
          <a:p>
            <a:pPr lvl="1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Feature Engineering for Model Efficacy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Implementation of encoding techniques and data transformations to optimize the dataset for machine learning.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Specific focus on categorical and continuous data, enhancing the predictive capability of the models.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Exploratory Data Analysis (EDA) Techniques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Utilization of visual tools like bar charts, pie charts, and heatmaps to illustrate data distributions and correlations.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Insights drawn from EDA, including the relationship between demographic factors and offer responsiveness.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3D07C-E2CB-8570-924D-0DEEEA40B8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86398" y="700088"/>
            <a:ext cx="3495675" cy="25923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A5A77B-1EF8-2DFE-EB85-E4B5B4695A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86398" y="3429000"/>
            <a:ext cx="3495676" cy="259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0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63F38-BD4A-0ED8-2BF6-9097E9FC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US" b="1" dirty="0"/>
              <a:t>Baseline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669AD-87CE-EDA7-138D-E96F7DE35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285876"/>
            <a:ext cx="6574535" cy="492701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Model Overview</a:t>
            </a:r>
            <a:r>
              <a:rPr lang="en-US" sz="1200" b="0" i="0" dirty="0">
                <a:effectLst/>
                <a:latin typeface="Söhne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200" b="0" i="0" dirty="0">
                <a:effectLst/>
                <a:latin typeface="Söhne"/>
              </a:rPr>
              <a:t>The baseline model is a sophisticated neural network architecture developed using </a:t>
            </a:r>
            <a:r>
              <a:rPr lang="en-US" sz="1200" b="0" i="0" dirty="0" err="1">
                <a:effectLst/>
                <a:latin typeface="Söhne"/>
              </a:rPr>
              <a:t>PyTorch</a:t>
            </a:r>
            <a:r>
              <a:rPr lang="en-US" sz="1200" b="0" i="0" dirty="0">
                <a:effectLst/>
                <a:latin typeface="Söhne"/>
              </a:rPr>
              <a:t>, a prominent deep learning framework.</a:t>
            </a:r>
          </a:p>
          <a:p>
            <a:pPr lvl="1">
              <a:lnSpc>
                <a:spcPct val="90000"/>
              </a:lnSpc>
            </a:pPr>
            <a:r>
              <a:rPr lang="en-US" sz="1200" b="0" i="0" dirty="0">
                <a:effectLst/>
                <a:latin typeface="Söhne"/>
              </a:rPr>
              <a:t>It is designed to accommodate recommendation systems, leveraging embeddings and fully connected layers.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Model Structure and Features</a:t>
            </a:r>
            <a:r>
              <a:rPr lang="en-US" sz="1200" b="0" i="0" dirty="0">
                <a:effectLst/>
                <a:latin typeface="Söhne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200" b="1" i="0" dirty="0">
                <a:effectLst/>
                <a:latin typeface="Söhne"/>
              </a:rPr>
              <a:t>Embedding Layers</a:t>
            </a:r>
            <a:r>
              <a:rPr lang="en-US" sz="1200" b="0" i="0" dirty="0">
                <a:effectLst/>
                <a:latin typeface="Söhne"/>
              </a:rPr>
              <a:t>: Separate embedding layers for users and items to capture latent features.</a:t>
            </a:r>
          </a:p>
          <a:p>
            <a:pPr lvl="1">
              <a:lnSpc>
                <a:spcPct val="90000"/>
              </a:lnSpc>
            </a:pPr>
            <a:r>
              <a:rPr lang="en-US" sz="1200" b="1" i="0" dirty="0">
                <a:effectLst/>
                <a:latin typeface="Söhne"/>
              </a:rPr>
              <a:t>Dynamic Layer Construction</a:t>
            </a:r>
            <a:r>
              <a:rPr lang="en-US" sz="1200" b="0" i="0" dirty="0">
                <a:effectLst/>
                <a:latin typeface="Söhne"/>
              </a:rPr>
              <a:t>: The neural network consists of Linear layers, </a:t>
            </a:r>
            <a:r>
              <a:rPr lang="en-US" sz="1200" b="0" i="0" dirty="0" err="1">
                <a:effectLst/>
                <a:latin typeface="Söhne"/>
              </a:rPr>
              <a:t>ReLU</a:t>
            </a:r>
            <a:r>
              <a:rPr lang="en-US" sz="1200" b="0" i="0" dirty="0">
                <a:effectLst/>
                <a:latin typeface="Söhne"/>
              </a:rPr>
              <a:t> activation functions, BatchNorm1d for normalization, and Dropout layers for regularization.</a:t>
            </a:r>
          </a:p>
          <a:p>
            <a:pPr lvl="1">
              <a:lnSpc>
                <a:spcPct val="90000"/>
              </a:lnSpc>
            </a:pPr>
            <a:r>
              <a:rPr lang="en-US" sz="1200" b="1" i="0" dirty="0">
                <a:effectLst/>
                <a:latin typeface="Söhne"/>
              </a:rPr>
              <a:t>Weight Initialization</a:t>
            </a:r>
            <a:r>
              <a:rPr lang="en-US" sz="1200" b="0" i="0" dirty="0">
                <a:effectLst/>
                <a:latin typeface="Söhne"/>
              </a:rPr>
              <a:t>: Weights of the first and last linear layers undergo Xavier uniform initialization for stabilizing learning.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Model Purpose</a:t>
            </a:r>
            <a:r>
              <a:rPr lang="en-US" sz="1200" b="0" i="0" dirty="0">
                <a:effectLst/>
                <a:latin typeface="Söhne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200" b="0" i="0" dirty="0">
                <a:effectLst/>
                <a:latin typeface="Söhne"/>
              </a:rPr>
              <a:t>To establish a foundational understanding of how different customers respond to offers.</a:t>
            </a:r>
          </a:p>
          <a:p>
            <a:pPr lvl="1">
              <a:lnSpc>
                <a:spcPct val="90000"/>
              </a:lnSpc>
            </a:pPr>
            <a:r>
              <a:rPr lang="en-US" sz="1200" b="0" i="0" dirty="0">
                <a:effectLst/>
                <a:latin typeface="Söhne"/>
              </a:rPr>
              <a:t>Focused on understanding user actions such as ignoring, viewing, or completing offers.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Performance Metrics</a:t>
            </a:r>
            <a:r>
              <a:rPr lang="en-US" sz="1200" b="0" i="0" dirty="0">
                <a:effectLst/>
                <a:latin typeface="Söhne"/>
              </a:rPr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200" b="0" i="0" dirty="0">
                <a:effectLst/>
                <a:latin typeface="Söhne"/>
              </a:rPr>
              <a:t>The model's performance is evaluated using metrics like accuracy, precision, and recall.</a:t>
            </a:r>
          </a:p>
          <a:p>
            <a:pPr lvl="1">
              <a:lnSpc>
                <a:spcPct val="90000"/>
              </a:lnSpc>
            </a:pPr>
            <a:r>
              <a:rPr lang="en-US" sz="1200" b="1" i="0" dirty="0">
                <a:effectLst/>
                <a:latin typeface="Söhne"/>
              </a:rPr>
              <a:t>Accuracy</a:t>
            </a:r>
            <a:r>
              <a:rPr lang="en-US" sz="1200" b="0" i="0" dirty="0">
                <a:effectLst/>
                <a:latin typeface="Söhne"/>
              </a:rPr>
              <a:t>: 60% for the baseline model.</a:t>
            </a:r>
          </a:p>
          <a:p>
            <a:pPr lvl="1">
              <a:lnSpc>
                <a:spcPct val="90000"/>
              </a:lnSpc>
            </a:pPr>
            <a:r>
              <a:rPr lang="en-US" sz="1200" b="1" i="0" dirty="0">
                <a:effectLst/>
                <a:latin typeface="Söhne"/>
              </a:rPr>
              <a:t>F1 Score</a:t>
            </a:r>
            <a:r>
              <a:rPr lang="en-US" sz="1200" b="0" i="0" dirty="0">
                <a:effectLst/>
                <a:latin typeface="Söhne"/>
              </a:rPr>
              <a:t>: 0.666</a:t>
            </a:r>
          </a:p>
          <a:p>
            <a:pPr lvl="1">
              <a:lnSpc>
                <a:spcPct val="90000"/>
              </a:lnSpc>
            </a:pPr>
            <a:r>
              <a:rPr lang="en-US" sz="1200" b="1" i="0" dirty="0">
                <a:effectLst/>
                <a:latin typeface="Söhne"/>
              </a:rPr>
              <a:t>Recall</a:t>
            </a:r>
            <a:r>
              <a:rPr lang="en-US" sz="1200" b="0" i="0" dirty="0">
                <a:effectLst/>
                <a:latin typeface="Söhne"/>
              </a:rPr>
              <a:t>: 0.659</a:t>
            </a:r>
          </a:p>
          <a:p>
            <a:pPr lvl="1">
              <a:lnSpc>
                <a:spcPct val="90000"/>
              </a:lnSpc>
            </a:pPr>
            <a:r>
              <a:rPr lang="en-US" sz="1200" b="1" i="0" dirty="0">
                <a:effectLst/>
                <a:latin typeface="Söhne"/>
              </a:rPr>
              <a:t>Precision</a:t>
            </a:r>
            <a:r>
              <a:rPr lang="en-US" sz="1200" b="0" i="0" dirty="0">
                <a:effectLst/>
                <a:latin typeface="Söhne"/>
              </a:rPr>
              <a:t>: 0.731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93091-5FCF-0E0D-B624-209D9F4B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103" y="1285876"/>
            <a:ext cx="3852673" cy="4329112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5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BC22-CA45-288E-10C9-CB3FE224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Advanced Recommendation Model </a:t>
            </a:r>
            <a:br>
              <a:rPr lang="en-US" sz="2800" b="1" i="0">
                <a:effectLst/>
                <a:latin typeface="Söhne"/>
              </a:rPr>
            </a:br>
            <a:endParaRPr lang="en-US" sz="2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F940-D12A-BD09-99C7-431708914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5" y="1520075"/>
            <a:ext cx="7138125" cy="50807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Advanced Model Overview</a:t>
            </a:r>
            <a:r>
              <a:rPr lang="en-US" sz="1200" b="0" i="0" dirty="0">
                <a:effectLst/>
                <a:latin typeface="Söhne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200" b="0" i="0" dirty="0">
                <a:effectLst/>
                <a:latin typeface="Söhne"/>
              </a:rPr>
              <a:t>The advanced recommendation model, built upon the baseline neural network model, incorporates additional continuous parameters related to users and offers.</a:t>
            </a:r>
          </a:p>
          <a:p>
            <a:pPr lvl="1">
              <a:lnSpc>
                <a:spcPct val="90000"/>
              </a:lnSpc>
            </a:pPr>
            <a:r>
              <a:rPr lang="en-US" sz="1200" b="0" i="0" dirty="0">
                <a:effectLst/>
                <a:latin typeface="Söhne"/>
              </a:rPr>
              <a:t>Utilizes </a:t>
            </a:r>
            <a:r>
              <a:rPr lang="en-US" sz="1200" b="0" i="0" dirty="0" err="1">
                <a:effectLst/>
                <a:latin typeface="Söhne"/>
              </a:rPr>
              <a:t>PyTorch</a:t>
            </a:r>
            <a:r>
              <a:rPr lang="en-US" sz="1200" b="0" i="0" dirty="0">
                <a:effectLst/>
                <a:latin typeface="Söhne"/>
              </a:rPr>
              <a:t> for its implementation, extending the capabilities of the baseline model.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Model Improvements and Features</a:t>
            </a:r>
            <a:r>
              <a:rPr lang="en-US" sz="1200" b="0" i="0" dirty="0">
                <a:effectLst/>
                <a:latin typeface="Söhne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200" b="1" i="0" dirty="0">
                <a:effectLst/>
                <a:latin typeface="Söhne"/>
              </a:rPr>
              <a:t>Enhanced Parameters</a:t>
            </a:r>
            <a:r>
              <a:rPr lang="en-US" sz="1200" b="0" i="0" dirty="0">
                <a:effectLst/>
                <a:latin typeface="Söhne"/>
              </a:rPr>
              <a:t>: Incorporates dimensions for users (</a:t>
            </a:r>
            <a:r>
              <a:rPr lang="en-US" sz="1200" b="0" i="0" dirty="0" err="1">
                <a:effectLst/>
                <a:latin typeface="Söhne"/>
              </a:rPr>
              <a:t>n_users</a:t>
            </a:r>
            <a:r>
              <a:rPr lang="en-US" sz="1200" b="0" i="0" dirty="0">
                <a:effectLst/>
                <a:latin typeface="Söhne"/>
              </a:rPr>
              <a:t>), items (</a:t>
            </a:r>
            <a:r>
              <a:rPr lang="en-US" sz="1200" b="0" i="0" dirty="0" err="1">
                <a:effectLst/>
                <a:latin typeface="Söhne"/>
              </a:rPr>
              <a:t>n_items</a:t>
            </a:r>
            <a:r>
              <a:rPr lang="en-US" sz="1200" b="0" i="0" dirty="0">
                <a:effectLst/>
                <a:latin typeface="Söhne"/>
              </a:rPr>
              <a:t>), continuous user parameters (</a:t>
            </a:r>
            <a:r>
              <a:rPr lang="en-US" sz="1200" b="0" i="0" dirty="0" err="1">
                <a:effectLst/>
                <a:latin typeface="Söhne"/>
              </a:rPr>
              <a:t>n_cont_user</a:t>
            </a:r>
            <a:r>
              <a:rPr lang="en-US" sz="1200" b="0" i="0" dirty="0">
                <a:effectLst/>
                <a:latin typeface="Söhne"/>
              </a:rPr>
              <a:t>), and continuous offer parameters (</a:t>
            </a:r>
            <a:r>
              <a:rPr lang="en-US" sz="1200" b="0" i="0" dirty="0" err="1">
                <a:effectLst/>
                <a:latin typeface="Söhne"/>
              </a:rPr>
              <a:t>n_cont_offer</a:t>
            </a:r>
            <a:r>
              <a:rPr lang="en-US" sz="1200" b="0" i="0" dirty="0">
                <a:effectLst/>
                <a:latin typeface="Söhne"/>
              </a:rPr>
              <a:t>).</a:t>
            </a:r>
          </a:p>
          <a:p>
            <a:pPr lvl="1">
              <a:lnSpc>
                <a:spcPct val="90000"/>
              </a:lnSpc>
            </a:pPr>
            <a:r>
              <a:rPr lang="en-US" sz="1200" b="1" i="0" dirty="0">
                <a:effectLst/>
                <a:latin typeface="Söhne"/>
              </a:rPr>
              <a:t>Layer Enhancements</a:t>
            </a:r>
            <a:r>
              <a:rPr lang="en-US" sz="1200" b="0" i="0" dirty="0">
                <a:effectLst/>
                <a:latin typeface="Söhne"/>
              </a:rPr>
              <a:t>: Includes embedding layers for users and items, as well as batch normalization layers for continuous parameters of users and offers.</a:t>
            </a:r>
          </a:p>
          <a:p>
            <a:pPr lvl="1">
              <a:lnSpc>
                <a:spcPct val="90000"/>
              </a:lnSpc>
            </a:pPr>
            <a:r>
              <a:rPr lang="en-US" sz="1200" b="1" i="0" dirty="0">
                <a:effectLst/>
                <a:latin typeface="Söhne"/>
              </a:rPr>
              <a:t>Dynamic Layer Construction</a:t>
            </a:r>
            <a:r>
              <a:rPr lang="en-US" sz="1200" b="0" i="0" dirty="0">
                <a:effectLst/>
                <a:latin typeface="Söhne"/>
              </a:rPr>
              <a:t>: A sophisticated arrangement of Linear layers, BatchNorm1d, Dropout, and </a:t>
            </a:r>
            <a:r>
              <a:rPr lang="en-US" sz="1200" b="0" i="0" dirty="0" err="1">
                <a:effectLst/>
                <a:latin typeface="Söhne"/>
              </a:rPr>
              <a:t>ReLU</a:t>
            </a:r>
            <a:r>
              <a:rPr lang="en-US" sz="1200" b="0" i="0" dirty="0">
                <a:effectLst/>
                <a:latin typeface="Söhne"/>
              </a:rPr>
              <a:t> activations, designed to accommodate combined dimensions of user/item embeddings and continuous parameters.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Model Purpose</a:t>
            </a:r>
            <a:r>
              <a:rPr lang="en-US" sz="1200" b="0" i="0" dirty="0">
                <a:effectLst/>
                <a:latin typeface="Söhne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200" b="0" i="0" dirty="0">
                <a:effectLst/>
                <a:latin typeface="Söhne"/>
              </a:rPr>
              <a:t>Aimed at achieving higher accuracy and more personalized offer recommendations by incorporating both categorical (user/item) and continuous data.</a:t>
            </a:r>
          </a:p>
          <a:p>
            <a:pPr lvl="1">
              <a:lnSpc>
                <a:spcPct val="90000"/>
              </a:lnSpc>
            </a:pPr>
            <a:r>
              <a:rPr lang="en-US" sz="1200" b="0" i="0" dirty="0">
                <a:effectLst/>
                <a:latin typeface="Söhne"/>
              </a:rPr>
              <a:t>Focuses on providing a nuanced and potentially more accurate prediction of customer responses to various offers.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200" b="1" i="0" dirty="0">
                <a:effectLst/>
                <a:latin typeface="Söhne"/>
              </a:rPr>
              <a:t>Performance Results</a:t>
            </a:r>
            <a:r>
              <a:rPr lang="en-US" sz="1200" b="0" i="0" dirty="0">
                <a:effectLst/>
                <a:latin typeface="Söhne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200" b="0" i="0" dirty="0">
                <a:effectLst/>
                <a:latin typeface="Söhne"/>
              </a:rPr>
              <a:t>Demonstrates an improvement in accuracy, showcasing the effectiveness of the additional features and model complexity.</a:t>
            </a:r>
          </a:p>
          <a:p>
            <a:pPr lvl="1">
              <a:lnSpc>
                <a:spcPct val="90000"/>
              </a:lnSpc>
            </a:pPr>
            <a:r>
              <a:rPr lang="en-US" sz="1200" b="0" i="0" dirty="0">
                <a:effectLst/>
                <a:latin typeface="Söhne"/>
              </a:rPr>
              <a:t>Specific metrics include an accuracy of 65.86%, highlighting the model's enhanced predictive capability compared to the baseline model.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200" dirty="0"/>
            </a:b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D24AD-56BC-7F12-E05B-B0A21A87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725" y="1520075"/>
            <a:ext cx="3943350" cy="35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6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E63D-E44D-8C79-AA63-39C06B6D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en-US" b="1" dirty="0" err="1"/>
              <a:t>XGBoost</a:t>
            </a:r>
            <a:r>
              <a:rPr lang="en-US" b="1" dirty="0"/>
              <a:t>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3EF6-B7F2-D14E-A455-840F5A35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343025"/>
            <a:ext cx="7361301" cy="498633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Rationale for Using </a:t>
            </a:r>
            <a:r>
              <a:rPr lang="en-US" sz="1400" b="1" i="0" dirty="0" err="1">
                <a:effectLst/>
                <a:latin typeface="Söhne"/>
              </a:rPr>
              <a:t>XGBoost</a:t>
            </a:r>
            <a:r>
              <a:rPr lang="en-US" sz="1400" b="0" i="0" dirty="0">
                <a:effectLst/>
                <a:latin typeface="Söhne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400" b="0" i="0" dirty="0">
                <a:effectLst/>
                <a:latin typeface="Söhne"/>
              </a:rPr>
              <a:t>Decision tree-based algorithms like </a:t>
            </a:r>
            <a:r>
              <a:rPr lang="en-US" sz="1400" b="0" i="0" dirty="0" err="1">
                <a:effectLst/>
                <a:latin typeface="Söhne"/>
              </a:rPr>
              <a:t>XGBoost</a:t>
            </a:r>
            <a:r>
              <a:rPr lang="en-US" sz="1400" b="0" i="0" dirty="0">
                <a:effectLst/>
                <a:latin typeface="Söhne"/>
              </a:rPr>
              <a:t> were chosen as they proved to be comparable or even superior to the initial recommendation engine model.</a:t>
            </a:r>
          </a:p>
          <a:p>
            <a:pPr lvl="1">
              <a:lnSpc>
                <a:spcPct val="90000"/>
              </a:lnSpc>
            </a:pPr>
            <a:r>
              <a:rPr lang="en-US" sz="1400" b="0" i="0" dirty="0">
                <a:effectLst/>
                <a:latin typeface="Söhne"/>
              </a:rPr>
              <a:t>The choice was driven by the need for models that can scale effectively and maintain performance as the number of users and offers grows significantly.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Model Specifics</a:t>
            </a:r>
            <a:r>
              <a:rPr lang="en-US" sz="1400" b="0" i="0" dirty="0">
                <a:effectLst/>
                <a:latin typeface="Söhne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400" b="0" i="0" dirty="0">
                <a:effectLst/>
                <a:latin typeface="Söhne"/>
              </a:rPr>
              <a:t>The </a:t>
            </a:r>
            <a:r>
              <a:rPr lang="en-US" sz="1400" b="0" i="0" dirty="0" err="1">
                <a:effectLst/>
                <a:latin typeface="Söhne"/>
              </a:rPr>
              <a:t>XGBoost</a:t>
            </a:r>
            <a:r>
              <a:rPr lang="en-US" sz="1400" b="0" i="0" dirty="0">
                <a:effectLst/>
                <a:latin typeface="Söhne"/>
              </a:rPr>
              <a:t> model's approach focuses on tracking offers that are mostly ignored by certain users or groups and makes positive predictions for offers that have shown interest.</a:t>
            </a:r>
          </a:p>
          <a:p>
            <a:pPr lvl="1">
              <a:lnSpc>
                <a:spcPct val="90000"/>
              </a:lnSpc>
            </a:pPr>
            <a:r>
              <a:rPr lang="en-US" sz="1400" b="0" i="0" dirty="0">
                <a:effectLst/>
                <a:latin typeface="Söhne"/>
              </a:rPr>
              <a:t>This model was designed to address the challenge of predicting customer responses to offers more accurately, especially in scenarios with a large user base.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Comparative Performance</a:t>
            </a:r>
            <a:r>
              <a:rPr lang="en-US" sz="1400" b="0" i="0" dirty="0">
                <a:effectLst/>
                <a:latin typeface="Söhne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400" b="0" i="0" dirty="0" err="1">
                <a:effectLst/>
                <a:latin typeface="Söhne"/>
              </a:rPr>
              <a:t>XGBoost</a:t>
            </a:r>
            <a:r>
              <a:rPr lang="en-US" sz="1400" b="0" i="0" dirty="0">
                <a:effectLst/>
                <a:latin typeface="Söhne"/>
              </a:rPr>
              <a:t> demonstrated the capability to perform and scale better than the more complex neural network model, especially in scenarios involving millions of users and thousands of offers.</a:t>
            </a:r>
          </a:p>
          <a:p>
            <a:pPr lvl="1">
              <a:lnSpc>
                <a:spcPct val="90000"/>
              </a:lnSpc>
            </a:pPr>
            <a:r>
              <a:rPr lang="en-US" sz="1400" b="0" i="0" dirty="0">
                <a:effectLst/>
                <a:latin typeface="Söhne"/>
              </a:rPr>
              <a:t>The model was aimed at providing both ad hoc recommendations and fine-granular predictions for specific customer sets, such as those in large cities or countries with fewer Starbucks stores.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Performance Metrics</a:t>
            </a:r>
            <a:r>
              <a:rPr lang="en-US" sz="1400" b="0" i="0" dirty="0">
                <a:effectLst/>
                <a:latin typeface="Söhne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400" b="0" i="0" dirty="0">
                <a:effectLst/>
                <a:latin typeface="Söhne"/>
              </a:rPr>
              <a:t>The </a:t>
            </a:r>
            <a:r>
              <a:rPr lang="en-US" sz="1400" b="0" i="0" dirty="0" err="1">
                <a:effectLst/>
                <a:latin typeface="Söhne"/>
              </a:rPr>
              <a:t>XGBoost</a:t>
            </a:r>
            <a:r>
              <a:rPr lang="en-US" sz="1400" b="0" i="0" dirty="0">
                <a:effectLst/>
                <a:latin typeface="Söhne"/>
              </a:rPr>
              <a:t> model achieved an exceptional accuracy rate, indicating its effectiveness in accurately predicting customer responses to Starbucks offers​​.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96647-633D-6477-62D5-7450485C8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507186"/>
            <a:ext cx="3743325" cy="3523587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5CDC-29E8-A068-52C9-31514E76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08759"/>
            <a:ext cx="8911687" cy="63802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A57F-6C9C-86CD-E893-7FCCCA9AC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40031"/>
            <a:ext cx="8915400" cy="5201392"/>
          </a:xfrm>
        </p:spPr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Overview of Model Comparisons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project involved a comparative analysis of different models, including a recommendation engine, a Random Forest model, and 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model.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These models were evaluated to determine their effectiveness in predicting customer responses to offers.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Model Strengths and Limitations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Recommendation Engine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Showed good predictive accuracy. However, it may have scalability limitations with a significantly larger number of users and offers.</a:t>
            </a:r>
          </a:p>
          <a:p>
            <a:pPr lvl="1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Random Forest Model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Comparable performance to the recommendation engine. Effective in making positive predictions for offers that are generally ignored.</a:t>
            </a:r>
          </a:p>
          <a:p>
            <a:pPr lvl="1"/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XGBoost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Model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Demonstrated superior performance in some cases, especially in tracking ignored offers and making accurate predictions.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Performance Metrics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Recommendation Engine Accuracy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68.36%.</a:t>
            </a:r>
          </a:p>
          <a:p>
            <a:pPr lvl="1"/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Random Forest Model Accuracy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67.7%.</a:t>
            </a:r>
          </a:p>
          <a:p>
            <a:pPr lvl="1"/>
            <a:r>
              <a:rPr lang="en-US" b="1" i="0" dirty="0" err="1">
                <a:solidFill>
                  <a:schemeClr val="tx1"/>
                </a:solidFill>
                <a:effectLst/>
                <a:latin typeface="Söhne"/>
              </a:rPr>
              <a:t>XGBoost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Model Accuracy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70.7%.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	Notably,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and Random Forest models achieved even higher accuracy rates (98.0% and 97.6%, respectively) in an 	alternative approach focused on predicting positive or negative reactions to offers.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Comparative Performance Highlights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All models showed increased accuracy with the enlargement of the test data set, growing by 3-5% for each model.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alternative approaches with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XGBoost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and Random Forest models stood out, especially in ad hoc recommendation scenarios or fine granular predictions for specific customer segments.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4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126A-CA53-B31B-6715-7A2275C0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575" y="400051"/>
            <a:ext cx="9190037" cy="546728"/>
          </a:xfrm>
        </p:spPr>
        <p:txBody>
          <a:bodyPr>
            <a:normAutofit fontScale="90000"/>
          </a:bodyPr>
          <a:lstStyle/>
          <a:p>
            <a:r>
              <a:rPr lang="en-US" dirty="0"/>
              <a:t>Web Application Using </a:t>
            </a:r>
            <a:r>
              <a:rPr lang="en-US" dirty="0" err="1"/>
              <a:t>StreamLit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0D9F25-FE68-FCD1-F6B2-CBF5D7787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90" t="12241" r="23149" b="17954"/>
          <a:stretch/>
        </p:blipFill>
        <p:spPr>
          <a:xfrm>
            <a:off x="6857999" y="1214437"/>
            <a:ext cx="4909343" cy="4729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8BBBC2-C3C8-0AC9-57F4-F72B731971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01" t="17647" r="18137"/>
          <a:stretch/>
        </p:blipFill>
        <p:spPr>
          <a:xfrm>
            <a:off x="1962149" y="1214437"/>
            <a:ext cx="4714876" cy="47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191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{E7F0602D-7C10-9C46-8414-49DA7904F8AE}tf10001069</Template>
  <TotalTime>205</TotalTime>
  <Words>1700</Words>
  <Application>Microsoft Macintosh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Helvetica</vt:lpstr>
      <vt:lpstr>Lato Extended</vt:lpstr>
      <vt:lpstr>Söhne</vt:lpstr>
      <vt:lpstr>Wingdings 3</vt:lpstr>
      <vt:lpstr>Wisp</vt:lpstr>
      <vt:lpstr>Enhancing Customer Experience through Data-Driven Offer Recommendations at Starbucks</vt:lpstr>
      <vt:lpstr>Abstract</vt:lpstr>
      <vt:lpstr>Introduction</vt:lpstr>
      <vt:lpstr>Data Analysis</vt:lpstr>
      <vt:lpstr>Baseline Model</vt:lpstr>
      <vt:lpstr>Advanced Recommendation Model  </vt:lpstr>
      <vt:lpstr>XGBoost Model</vt:lpstr>
      <vt:lpstr>Comparative Analysis</vt:lpstr>
      <vt:lpstr>Web Application Using StreamLit</vt:lpstr>
      <vt:lpstr>Conclusion and 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Customer Experience through Data-Driven Offer Recommendations at Starbucks</dc:title>
  <dc:creator>Monalika Pradhan</dc:creator>
  <cp:lastModifiedBy>Monalika Pradhan</cp:lastModifiedBy>
  <cp:revision>2</cp:revision>
  <dcterms:created xsi:type="dcterms:W3CDTF">2023-12-03T22:22:35Z</dcterms:created>
  <dcterms:modified xsi:type="dcterms:W3CDTF">2023-12-04T01:48:01Z</dcterms:modified>
</cp:coreProperties>
</file>