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73663"/>
  </p:normalViewPr>
  <p:slideViewPr>
    <p:cSldViewPr snapToGrid="0">
      <p:cViewPr varScale="1">
        <p:scale>
          <a:sx n="90" d="100"/>
          <a:sy n="90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54626-B666-6A4B-AE64-E8BB3C104805}" type="datetimeFigureOut">
              <a:rPr lang="en-US" smtClean="0"/>
              <a:t>8/12/23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03D62-A6CA-A241-9AE9-7094D4840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03D62-A6CA-A241-9AE9-7094D4840A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5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03D62-A6CA-A241-9AE9-7094D4840A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75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03D62-A6CA-A241-9AE9-7094D4840A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20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box extract features so neurons can learn about image features</a:t>
            </a:r>
          </a:p>
          <a:p>
            <a:endParaRPr lang="en-US" dirty="0"/>
          </a:p>
          <a:p>
            <a:r>
              <a:rPr lang="en-US" dirty="0"/>
              <a:t>Averages out neurons effects of previous layer</a:t>
            </a:r>
          </a:p>
          <a:p>
            <a:r>
              <a:rPr lang="en-US" dirty="0"/>
              <a:t>Drop out is used to avoid </a:t>
            </a:r>
            <a:r>
              <a:rPr lang="en-US" dirty="0" err="1"/>
              <a:t>overfiiting</a:t>
            </a:r>
            <a:r>
              <a:rPr lang="en-US" dirty="0"/>
              <a:t> to similar type of image in dataset</a:t>
            </a:r>
          </a:p>
          <a:p>
            <a:r>
              <a:rPr lang="en-US" dirty="0"/>
              <a:t> also helps neurons learn more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Dense layer </a:t>
            </a:r>
            <a:r>
              <a:rPr lang="en-US" dirty="0" err="1"/>
              <a:t>Relu</a:t>
            </a:r>
            <a:r>
              <a:rPr lang="en-US" dirty="0"/>
              <a:t> for non-linear transformations in the image which is not present in RF or Log 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03D62-A6CA-A241-9AE9-7094D4840A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19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03D62-A6CA-A241-9AE9-7094D4840A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1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8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8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5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8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8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3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CC4E1-299B-F25C-C9F6-28B72DAC2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206" y="724756"/>
            <a:ext cx="6826685" cy="501040"/>
          </a:xfrm>
        </p:spPr>
        <p:txBody>
          <a:bodyPr anchor="t">
            <a:noAutofit/>
          </a:bodyPr>
          <a:lstStyle/>
          <a:p>
            <a:r>
              <a:rPr lang="en-US" sz="3000" b="1" i="0" dirty="0">
                <a:latin typeface="Arial" panose="020B0604020202020204" pitchFamily="34" charset="0"/>
                <a:cs typeface="Arial" panose="020B0604020202020204" pitchFamily="34" charset="0"/>
              </a:rPr>
              <a:t>INFO-</a:t>
            </a:r>
            <a:r>
              <a:rPr lang="en-US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6105 </a:t>
            </a:r>
            <a:r>
              <a:rPr lang="en-US" sz="3000" b="1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Sci </a:t>
            </a:r>
            <a:r>
              <a:rPr lang="en-US" sz="3000" b="1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en-US" sz="3000" b="1" i="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br>
              <a:rPr lang="en-US" sz="3000" b="1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000" b="1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7</a:t>
            </a:r>
            <a:br>
              <a:rPr lang="en-US" sz="3000" b="1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000" b="1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000"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C708-21D5-120E-E7E0-DF2DA2E15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059" y="4158641"/>
            <a:ext cx="4890977" cy="1354778"/>
          </a:xfrm>
        </p:spPr>
        <p:txBody>
          <a:bodyPr anchor="b">
            <a:normAutofit/>
          </a:bodyPr>
          <a:lstStyle/>
          <a:p>
            <a:r>
              <a:rPr lang="en-US" dirty="0"/>
              <a:t>Team members:</a:t>
            </a:r>
          </a:p>
          <a:p>
            <a:pPr algn="l"/>
            <a:r>
              <a:rPr lang="en-US" dirty="0" err="1"/>
              <a:t>Krishnanand</a:t>
            </a:r>
            <a:r>
              <a:rPr lang="en-US" dirty="0"/>
              <a:t> Jha (002768931)</a:t>
            </a:r>
          </a:p>
          <a:p>
            <a:pPr algn="l"/>
            <a:r>
              <a:rPr lang="en-US" dirty="0" err="1"/>
              <a:t>Monalika</a:t>
            </a:r>
            <a:r>
              <a:rPr lang="en-US" dirty="0"/>
              <a:t> Pradhan(002768020)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set of black and white figures&#10;&#10;Description automatically generated">
            <a:extLst>
              <a:ext uri="{FF2B5EF4-FFF2-40B4-BE49-F238E27FC236}">
                <a16:creationId xmlns:a16="http://schemas.microsoft.com/office/drawing/2014/main" id="{E783A5FD-B35A-131E-AC36-3B72064C3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094" y="724756"/>
            <a:ext cx="4142855" cy="54421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D86D3E-CBB0-5178-BD6B-FB5789BC5EF3}"/>
              </a:ext>
            </a:extLst>
          </p:cNvPr>
          <p:cNvSpPr txBox="1"/>
          <p:nvPr/>
        </p:nvSpPr>
        <p:spPr>
          <a:xfrm>
            <a:off x="378051" y="2686050"/>
            <a:ext cx="6914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TOPIC: WALK/ RUN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245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3218-AC01-B644-14DA-70A0E7C9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err="1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0259-D28E-3C22-4DA0-5D2A88617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6066"/>
            <a:ext cx="9906000" cy="4317912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 our technology-driven world, image analysis has gained immense importance across diverse domains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An intriguing challenge involves classifying images of human activities, such as walking or running</a:t>
            </a:r>
            <a:endParaRPr lang="en-US" dirty="0">
              <a:solidFill>
                <a:schemeClr val="tx1"/>
              </a:solidFill>
              <a:latin typeface="Söhne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This task has wide-ranging applications, including surveillance, fitness tracking, sports analysis, and healthcare monitoring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Accurately predicting walking or running from images can provide valuable insights and enhance various systems' capabilities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74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499E-6CAE-DBB7-E1B4-5DDE8976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Why the Problem is Important?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3E0D-9C2C-1F6A-837D-0FB2AAC7C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1653436"/>
            <a:ext cx="6858000" cy="4380542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 surveillance, this capability can assist in identifying suspicious behavior or unusual activities.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 sports analysis, it offers insights into athletes' performance and aids in optimizing training strategies</a:t>
            </a:r>
            <a:endParaRPr lang="en-US" dirty="0">
              <a:solidFill>
                <a:schemeClr val="tx1"/>
              </a:solidFill>
              <a:latin typeface="Söhne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 healthcare, it enables remote monitoring of patients' mobility and rehabilitation progress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 the context of smart cities, this project can contribute to optimizing traffic management systems by analyzing pedestrian movement patterns and adjusting signal timings accordingly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hand holding a tablet with a city in the background&#10;&#10;Description automatically generated">
            <a:extLst>
              <a:ext uri="{FF2B5EF4-FFF2-40B4-BE49-F238E27FC236}">
                <a16:creationId xmlns:a16="http://schemas.microsoft.com/office/drawing/2014/main" id="{42ACE0F1-B4DE-9E0D-1C00-AD18AA9C1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87" y="1915557"/>
            <a:ext cx="2228850" cy="1775564"/>
          </a:xfrm>
          <a:prstGeom prst="rect">
            <a:avLst/>
          </a:prstGeom>
        </p:spPr>
      </p:pic>
      <p:pic>
        <p:nvPicPr>
          <p:cNvPr id="7" name="Picture 6" descr="A blue background with white text and icons&#10;&#10;Description automatically generated">
            <a:extLst>
              <a:ext uri="{FF2B5EF4-FFF2-40B4-BE49-F238E27FC236}">
                <a16:creationId xmlns:a16="http://schemas.microsoft.com/office/drawing/2014/main" id="{D88AA912-51C1-8CD6-12AE-F0A5EB8FC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787" y="3813174"/>
            <a:ext cx="2228850" cy="1775565"/>
          </a:xfrm>
          <a:prstGeom prst="rect">
            <a:avLst/>
          </a:prstGeom>
        </p:spPr>
      </p:pic>
      <p:pic>
        <p:nvPicPr>
          <p:cNvPr id="9" name="Picture 8" descr="A close-up of a camera&#10;&#10;Description automatically generated">
            <a:extLst>
              <a:ext uri="{FF2B5EF4-FFF2-40B4-BE49-F238E27FC236}">
                <a16:creationId xmlns:a16="http://schemas.microsoft.com/office/drawing/2014/main" id="{231378DC-8739-22DC-8AE8-9148257B0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578" y="1915557"/>
            <a:ext cx="2059096" cy="1775564"/>
          </a:xfrm>
          <a:prstGeom prst="rect">
            <a:avLst/>
          </a:prstGeom>
        </p:spPr>
      </p:pic>
      <p:pic>
        <p:nvPicPr>
          <p:cNvPr id="11" name="Picture 10" descr="A group of kids playing football&#10;&#10;Description automatically generated">
            <a:extLst>
              <a:ext uri="{FF2B5EF4-FFF2-40B4-BE49-F238E27FC236}">
                <a16:creationId xmlns:a16="http://schemas.microsoft.com/office/drawing/2014/main" id="{9AE457CB-D9C0-F944-412A-4F190C8A8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578" y="3813174"/>
            <a:ext cx="2059096" cy="177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4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9641-29AC-93D6-799D-C82C1591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SOLUTION TO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A235-1EA1-E117-29DD-0181DF1BF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project harnessed the capabilities of Convolutional Neural Networks (CNNs) using Inception V3 architecture, a powerful category of deep learning models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CNNs excel at image analysis, allowing them to decipher intricate patterns, textures, and spatial relationships within images</a:t>
            </a:r>
            <a:endParaRPr lang="en-US" dirty="0">
              <a:solidFill>
                <a:schemeClr val="tx1"/>
              </a:solidFill>
              <a:latin typeface="Söhne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 addition to CNNs, the project also explored the use of the Random Forest classifier and Logistic Regression for image classification</a:t>
            </a:r>
          </a:p>
          <a:p>
            <a:r>
              <a:rPr lang="en-US" dirty="0">
                <a:solidFill>
                  <a:schemeClr val="tx1"/>
                </a:solidFill>
                <a:latin typeface="Söhne"/>
              </a:rPr>
              <a:t>We evaluated all the three machine learning algorithms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D2308-F0B7-127F-9B00-0D78CDAB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3700" i="0">
                <a:latin typeface="Arial" panose="020B0604020202020204" pitchFamily="34" charset="0"/>
                <a:cs typeface="Arial" panose="020B0604020202020204" pitchFamily="34" charset="0"/>
              </a:rPr>
              <a:t>Convolution Neural network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A diagram of a diagram of a variety of cubes&#10;&#10;Description automatically generated">
            <a:extLst>
              <a:ext uri="{FF2B5EF4-FFF2-40B4-BE49-F238E27FC236}">
                <a16:creationId xmlns:a16="http://schemas.microsoft.com/office/drawing/2014/main" id="{200D024A-82CB-9632-FFEA-49716E286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32" y="2290762"/>
            <a:ext cx="6305418" cy="2128078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A2168A-365C-C4F9-7DED-42F6CAAAE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 fontScale="70000" lnSpcReduction="20000"/>
          </a:bodyPr>
          <a:lstStyle/>
          <a:p>
            <a:r>
              <a:rPr lang="en-US" dirty="0"/>
              <a:t>Choosing different layers of CNN to extract and identify different features of the images.</a:t>
            </a:r>
          </a:p>
          <a:p>
            <a:r>
              <a:rPr lang="en-US" dirty="0"/>
              <a:t>GlobalAveragePooling2D: This layer takes the output feature maps from the previous layer (in this case, the </a:t>
            </a:r>
            <a:r>
              <a:rPr lang="en-US" dirty="0" err="1"/>
              <a:t>base_model</a:t>
            </a:r>
            <a:r>
              <a:rPr lang="en-US" dirty="0"/>
              <a:t>) and computes the average value for each feature map. </a:t>
            </a:r>
          </a:p>
          <a:p>
            <a:r>
              <a:rPr lang="en-US" dirty="0"/>
              <a:t>Dropout: Dropout is a regularization technique that randomly sets a fraction of the input units to 0 during each training iteration. This helps prevent overfitting by encouraging the network to not rely too much on any specific set of neurons.</a:t>
            </a:r>
          </a:p>
          <a:p>
            <a:r>
              <a:rPr lang="en-US" dirty="0"/>
              <a:t>Dense: This is a fully connected layer with 1024 units and a </a:t>
            </a:r>
            <a:r>
              <a:rPr lang="en-US" dirty="0" err="1"/>
              <a:t>ReLU</a:t>
            </a:r>
            <a:r>
              <a:rPr lang="en-US" dirty="0"/>
              <a:t> activation function</a:t>
            </a:r>
            <a:br>
              <a:rPr lang="en-US" dirty="0"/>
            </a:br>
            <a:r>
              <a:rPr lang="en-US" dirty="0"/>
              <a:t>Dense (Output Layer): This is the final layer with 2 units (assuming you have 2 classes).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2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0870-EDB2-03C3-F5E2-A1183C02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8" y="185738"/>
            <a:ext cx="9906000" cy="880841"/>
          </a:xfrm>
        </p:spPr>
        <p:txBody>
          <a:bodyPr/>
          <a:lstStyle/>
          <a:p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2C52-A18A-57C1-959C-7B89191FB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85863"/>
            <a:ext cx="9906000" cy="4848115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We've designed an intuitive user interface using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allowing users to effortlessly upload an image which classifies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whether the image is running image or walking image.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D6A0F43-79CF-7522-3A6A-140A6A925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41" t="12174" r="22999"/>
          <a:stretch/>
        </p:blipFill>
        <p:spPr>
          <a:xfrm>
            <a:off x="1143000" y="2286000"/>
            <a:ext cx="4786313" cy="374797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7667570-14C4-E3FE-D987-7E604E1F62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13" t="13889" r="19505" b="11699"/>
          <a:stretch/>
        </p:blipFill>
        <p:spPr>
          <a:xfrm>
            <a:off x="6262689" y="2352620"/>
            <a:ext cx="5091111" cy="380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1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7BE8-0F63-E61A-0D8D-2535478E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C541-7C7B-EE7D-7FED-0D9178AE5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latin typeface="Sabon Next LT" panose="02000500000000000000" pitchFamily="2" charset="0"/>
                <a:cs typeface="Sabon Next LT" panose="02000500000000000000" pitchFamily="2" charset="0"/>
              </a:rPr>
              <a:t>We evaluated all the three ML Algorithms and came to a conclusion that CNN with Inception V3 is the most suitable ML algorithm with accuracy of 81%</a:t>
            </a:r>
          </a:p>
          <a:p>
            <a:r>
              <a:rPr lang="en-US" sz="2300" b="0" i="0" dirty="0">
                <a:solidFill>
                  <a:schemeClr val="tx1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By training a CNN model on a carefully curated dataset of walking and running images, the project achieved impressive accuracy in predicting human activities from images</a:t>
            </a:r>
          </a:p>
          <a:p>
            <a:r>
              <a:rPr lang="en-US" sz="23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We also used Random Forest Classifier and Logistic Regression Machine learning algorithms, but these gave a very less accuracy around 56-59%</a:t>
            </a:r>
          </a:p>
        </p:txBody>
      </p:sp>
    </p:spTree>
    <p:extLst>
      <p:ext uri="{BB962C8B-B14F-4D97-AF65-F5344CB8AC3E}">
        <p14:creationId xmlns:p14="http://schemas.microsoft.com/office/powerpoint/2010/main" val="179029725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553</Words>
  <Application>Microsoft Macintosh PowerPoint</Application>
  <PresentationFormat>Widescreen</PresentationFormat>
  <Paragraphs>44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Sabon Next LT</vt:lpstr>
      <vt:lpstr>Söhne</vt:lpstr>
      <vt:lpstr>Univers Condensed Light</vt:lpstr>
      <vt:lpstr>Walbaum Display Light</vt:lpstr>
      <vt:lpstr>AngleLinesVTI</vt:lpstr>
      <vt:lpstr>INFO-6105 Data Sci Eng Methods  GROUP 7  </vt:lpstr>
      <vt:lpstr>BACKground</vt:lpstr>
      <vt:lpstr>Why the Problem is Important?</vt:lpstr>
      <vt:lpstr>SOLUTION TO THE PROBLEM</vt:lpstr>
      <vt:lpstr>Convolution Neural network</vt:lpstr>
      <vt:lpstr>USER Interface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INFO-6105 Data Sci Eng Methods  GROUP 7  </dc:title>
  <dc:creator>Monalika Pradhan</dc:creator>
  <cp:lastModifiedBy>Monalika Pradhan</cp:lastModifiedBy>
  <cp:revision>1</cp:revision>
  <dcterms:created xsi:type="dcterms:W3CDTF">2023-08-11T16:58:55Z</dcterms:created>
  <dcterms:modified xsi:type="dcterms:W3CDTF">2023-08-12T20:26:49Z</dcterms:modified>
</cp:coreProperties>
</file>