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3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Heebo Light" pitchFamily="2" charset="-79"/>
      <p:regular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106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7251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33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84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34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18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789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42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15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788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4953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80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30252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022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6681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32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372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424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7380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530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165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09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6714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E0000"/>
            </a:gs>
            <a:gs pos="46000">
              <a:srgbClr val="00B0F0"/>
            </a:gs>
            <a:gs pos="100000">
              <a:srgbClr val="7030A0"/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2705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87118" y="222609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SomnaAI: Your Dream Intelligence Platform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664698" y="444924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b="1" dirty="0"/>
              <a:t>Explore Your Mind. Understand Your Dreams. Visualize the Unseen.</a:t>
            </a:r>
            <a:endParaRPr lang="en-US" sz="175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5E77C-0C8B-BBDF-D9B8-150C0BF20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539" y="1452282"/>
            <a:ext cx="5693071" cy="52507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4970"/>
            <a:ext cx="755642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SomnaAI: The Future of Your Inner World</a:t>
            </a:r>
            <a:endParaRPr lang="en-US" sz="2900" b="1" dirty="0"/>
          </a:p>
        </p:txBody>
      </p:sp>
      <p:sp>
        <p:nvSpPr>
          <p:cNvPr id="3" name="Shape 1"/>
          <p:cNvSpPr/>
          <p:nvPr/>
        </p:nvSpPr>
        <p:spPr>
          <a:xfrm>
            <a:off x="793790" y="1470541"/>
            <a:ext cx="13042821" cy="884515"/>
          </a:xfrm>
          <a:prstGeom prst="roundRect">
            <a:avLst>
              <a:gd name="adj" fmla="val 7001"/>
            </a:avLst>
          </a:prstGeom>
          <a:noFill/>
          <a:ln w="15240">
            <a:solidFill>
              <a:srgbClr val="4A2C8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9030" y="1485781"/>
            <a:ext cx="1457920" cy="854035"/>
          </a:xfrm>
          <a:prstGeom prst="roundRect">
            <a:avLst>
              <a:gd name="adj" fmla="val 7399"/>
            </a:avLst>
          </a:prstGeom>
          <a:solidFill>
            <a:srgbClr val="31136C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427" y="1793439"/>
            <a:ext cx="221099" cy="2763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Text 3"/>
          <p:cNvSpPr/>
          <p:nvPr/>
        </p:nvSpPr>
        <p:spPr>
          <a:xfrm>
            <a:off x="3318867" y="1614190"/>
            <a:ext cx="2555319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Personalized Dream Guides</a:t>
            </a:r>
            <a:endParaRPr lang="en-US" sz="1450" b="1" dirty="0"/>
          </a:p>
        </p:txBody>
      </p:sp>
      <p:sp>
        <p:nvSpPr>
          <p:cNvPr id="7" name="Text 4"/>
          <p:cNvSpPr/>
          <p:nvPr/>
        </p:nvSpPr>
        <p:spPr>
          <a:xfrm>
            <a:off x="1546146" y="1951911"/>
            <a:ext cx="122752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                                  AI agents for deeper, interactive insights.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93790" y="2502456"/>
            <a:ext cx="13042821" cy="884515"/>
          </a:xfrm>
          <a:prstGeom prst="roundRect">
            <a:avLst>
              <a:gd name="adj" fmla="val 7001"/>
            </a:avLst>
          </a:prstGeom>
          <a:noFill/>
          <a:ln w="15240">
            <a:solidFill>
              <a:srgbClr val="4A2C85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809030" y="2517696"/>
            <a:ext cx="1457920" cy="854035"/>
          </a:xfrm>
          <a:prstGeom prst="roundRect">
            <a:avLst>
              <a:gd name="adj" fmla="val 7399"/>
            </a:avLst>
          </a:prstGeom>
          <a:solidFill>
            <a:srgbClr val="31136C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047" y="2829730"/>
            <a:ext cx="221099" cy="2763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1" name="Text 7"/>
          <p:cNvSpPr/>
          <p:nvPr/>
        </p:nvSpPr>
        <p:spPr>
          <a:xfrm>
            <a:off x="3283267" y="2665095"/>
            <a:ext cx="1948815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Wearable Integration</a:t>
            </a:r>
            <a:endParaRPr lang="en-US" sz="1450" b="1" dirty="0"/>
          </a:p>
        </p:txBody>
      </p:sp>
      <p:sp>
        <p:nvSpPr>
          <p:cNvPr id="12" name="Text 8"/>
          <p:cNvSpPr/>
          <p:nvPr/>
        </p:nvSpPr>
        <p:spPr>
          <a:xfrm>
            <a:off x="1546146" y="2983825"/>
            <a:ext cx="122752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                                  Connect with sleep trackers for advanced cues.</a:t>
            </a:r>
            <a:endParaRPr lang="en-US" sz="1600" dirty="0"/>
          </a:p>
        </p:txBody>
      </p:sp>
      <p:sp>
        <p:nvSpPr>
          <p:cNvPr id="13" name="Shape 9"/>
          <p:cNvSpPr/>
          <p:nvPr/>
        </p:nvSpPr>
        <p:spPr>
          <a:xfrm>
            <a:off x="793790" y="3534370"/>
            <a:ext cx="13042821" cy="884515"/>
          </a:xfrm>
          <a:prstGeom prst="roundRect">
            <a:avLst>
              <a:gd name="adj" fmla="val 7001"/>
            </a:avLst>
          </a:prstGeom>
          <a:noFill/>
          <a:ln w="15240">
            <a:solidFill>
              <a:srgbClr val="4A2C85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809030" y="3549610"/>
            <a:ext cx="1457920" cy="854035"/>
          </a:xfrm>
          <a:prstGeom prst="roundRect">
            <a:avLst>
              <a:gd name="adj" fmla="val 7399"/>
            </a:avLst>
          </a:prstGeom>
          <a:solidFill>
            <a:srgbClr val="31136C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5047" y="3838456"/>
            <a:ext cx="221099" cy="2763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6" name="Text 11"/>
          <p:cNvSpPr/>
          <p:nvPr/>
        </p:nvSpPr>
        <p:spPr>
          <a:xfrm>
            <a:off x="3318867" y="3638312"/>
            <a:ext cx="2545913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Community &amp; Collaboration</a:t>
            </a:r>
            <a:endParaRPr lang="en-US" sz="1450" b="1" dirty="0"/>
          </a:p>
        </p:txBody>
      </p:sp>
      <p:sp>
        <p:nvSpPr>
          <p:cNvPr id="17" name="Text 12"/>
          <p:cNvSpPr/>
          <p:nvPr/>
        </p:nvSpPr>
        <p:spPr>
          <a:xfrm>
            <a:off x="1546146" y="4015740"/>
            <a:ext cx="122752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                                   Safe spaces for shared dream exploration.</a:t>
            </a:r>
            <a:endParaRPr lang="en-US" sz="1600" dirty="0"/>
          </a:p>
        </p:txBody>
      </p:sp>
      <p:sp>
        <p:nvSpPr>
          <p:cNvPr id="18" name="Shape 13"/>
          <p:cNvSpPr/>
          <p:nvPr/>
        </p:nvSpPr>
        <p:spPr>
          <a:xfrm>
            <a:off x="793790" y="4566285"/>
            <a:ext cx="13042821" cy="884515"/>
          </a:xfrm>
          <a:prstGeom prst="roundRect">
            <a:avLst>
              <a:gd name="adj" fmla="val 7001"/>
            </a:avLst>
          </a:prstGeom>
          <a:noFill/>
          <a:ln w="15240">
            <a:solidFill>
              <a:srgbClr val="4A2C85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809030" y="4581525"/>
            <a:ext cx="1457920" cy="854035"/>
          </a:xfrm>
          <a:prstGeom prst="roundRect">
            <a:avLst>
              <a:gd name="adj" fmla="val 7399"/>
            </a:avLst>
          </a:prstGeom>
          <a:solidFill>
            <a:srgbClr val="31136C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047" y="4870371"/>
            <a:ext cx="221099" cy="2763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1" name="Text 15"/>
          <p:cNvSpPr/>
          <p:nvPr/>
        </p:nvSpPr>
        <p:spPr>
          <a:xfrm>
            <a:off x="3389114" y="4691777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Visuals</a:t>
            </a:r>
            <a:endParaRPr lang="en-US" sz="1450" b="1" dirty="0"/>
          </a:p>
        </p:txBody>
      </p:sp>
      <p:sp>
        <p:nvSpPr>
          <p:cNvPr id="22" name="Text 16"/>
          <p:cNvSpPr/>
          <p:nvPr/>
        </p:nvSpPr>
        <p:spPr>
          <a:xfrm>
            <a:off x="1546146" y="5047655"/>
            <a:ext cx="122752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                                    Explore 3D/VR/AR dreamscapes.</a:t>
            </a:r>
            <a:endParaRPr lang="en-US" sz="1600" dirty="0"/>
          </a:p>
        </p:txBody>
      </p:sp>
      <p:sp>
        <p:nvSpPr>
          <p:cNvPr id="23" name="Shape 17"/>
          <p:cNvSpPr/>
          <p:nvPr/>
        </p:nvSpPr>
        <p:spPr>
          <a:xfrm>
            <a:off x="793790" y="5598200"/>
            <a:ext cx="13042821" cy="884515"/>
          </a:xfrm>
          <a:prstGeom prst="roundRect">
            <a:avLst>
              <a:gd name="adj" fmla="val 7001"/>
            </a:avLst>
          </a:prstGeom>
          <a:noFill/>
          <a:ln w="15240">
            <a:solidFill>
              <a:srgbClr val="4A2C85"/>
            </a:solidFill>
            <a:prstDash val="solid"/>
          </a:ln>
        </p:spPr>
      </p:sp>
      <p:sp>
        <p:nvSpPr>
          <p:cNvPr id="24" name="Shape 18"/>
          <p:cNvSpPr/>
          <p:nvPr/>
        </p:nvSpPr>
        <p:spPr>
          <a:xfrm>
            <a:off x="809030" y="5613440"/>
            <a:ext cx="1457920" cy="854035"/>
          </a:xfrm>
          <a:prstGeom prst="roundRect">
            <a:avLst>
              <a:gd name="adj" fmla="val 7399"/>
            </a:avLst>
          </a:prstGeom>
          <a:solidFill>
            <a:srgbClr val="31136C"/>
          </a:solidFill>
          <a:ln/>
        </p:spPr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047" y="5913400"/>
            <a:ext cx="221099" cy="2763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6" name="Text 19"/>
          <p:cNvSpPr/>
          <p:nvPr/>
        </p:nvSpPr>
        <p:spPr>
          <a:xfrm>
            <a:off x="3389114" y="5760839"/>
            <a:ext cx="2330291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Therapeutic Partnerships</a:t>
            </a:r>
            <a:endParaRPr lang="en-US" sz="1450" b="1" dirty="0"/>
          </a:p>
        </p:txBody>
      </p:sp>
      <p:sp>
        <p:nvSpPr>
          <p:cNvPr id="27" name="Text 20"/>
          <p:cNvSpPr/>
          <p:nvPr/>
        </p:nvSpPr>
        <p:spPr>
          <a:xfrm>
            <a:off x="1546146" y="6079569"/>
            <a:ext cx="122752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                                    Guided dream work with professionals.</a:t>
            </a:r>
            <a:endParaRPr lang="en-US" sz="1600" dirty="0"/>
          </a:p>
        </p:txBody>
      </p:sp>
      <p:sp>
        <p:nvSpPr>
          <p:cNvPr id="28" name="Shape 21"/>
          <p:cNvSpPr/>
          <p:nvPr/>
        </p:nvSpPr>
        <p:spPr>
          <a:xfrm>
            <a:off x="793790" y="6630114"/>
            <a:ext cx="13042821" cy="884515"/>
          </a:xfrm>
          <a:prstGeom prst="roundRect">
            <a:avLst>
              <a:gd name="adj" fmla="val 7001"/>
            </a:avLst>
          </a:prstGeom>
          <a:noFill/>
          <a:ln w="15240">
            <a:solidFill>
              <a:srgbClr val="4A2C85"/>
            </a:solidFill>
            <a:prstDash val="solid"/>
          </a:ln>
        </p:spPr>
      </p:sp>
      <p:sp>
        <p:nvSpPr>
          <p:cNvPr id="29" name="Shape 22"/>
          <p:cNvSpPr/>
          <p:nvPr/>
        </p:nvSpPr>
        <p:spPr>
          <a:xfrm>
            <a:off x="809030" y="6645354"/>
            <a:ext cx="1457920" cy="854035"/>
          </a:xfrm>
          <a:prstGeom prst="roundRect">
            <a:avLst>
              <a:gd name="adj" fmla="val 7399"/>
            </a:avLst>
          </a:prstGeom>
          <a:solidFill>
            <a:srgbClr val="31136C"/>
          </a:solidFill>
          <a:ln/>
        </p:spPr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5047" y="6934200"/>
            <a:ext cx="221099" cy="27634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1" name="Text 23"/>
          <p:cNvSpPr/>
          <p:nvPr/>
        </p:nvSpPr>
        <p:spPr>
          <a:xfrm>
            <a:off x="3389114" y="6714768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Global Reach</a:t>
            </a:r>
            <a:endParaRPr lang="en-US" sz="1450" b="1" dirty="0"/>
          </a:p>
        </p:txBody>
      </p:sp>
      <p:sp>
        <p:nvSpPr>
          <p:cNvPr id="32" name="Text 24"/>
          <p:cNvSpPr/>
          <p:nvPr/>
        </p:nvSpPr>
        <p:spPr>
          <a:xfrm>
            <a:off x="1546146" y="7111484"/>
            <a:ext cx="122752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6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                                    Multi-language support.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2192" y="316586"/>
            <a:ext cx="11592583" cy="15552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450"/>
              </a:lnSpc>
              <a:buNone/>
            </a:pPr>
            <a:r>
              <a:rPr lang="en-US" sz="6750" b="1" dirty="0">
                <a:solidFill>
                  <a:srgbClr val="EE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               Thank You!</a:t>
            </a:r>
          </a:p>
          <a:p>
            <a:pPr>
              <a:lnSpc>
                <a:spcPts val="8450"/>
              </a:lnSpc>
            </a:pPr>
            <a:r>
              <a:rPr lang="en-US" sz="4000" b="1" dirty="0">
                <a:solidFill>
                  <a:srgbClr val="EE0000"/>
                </a:solidFill>
              </a:rPr>
              <a:t>                          </a:t>
            </a:r>
            <a:endParaRPr lang="en-US" sz="6750" b="1" dirty="0">
              <a:solidFill>
                <a:srgbClr val="EE0000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</p:txBody>
      </p:sp>
      <p:pic>
        <p:nvPicPr>
          <p:cNvPr id="3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46145" y="1533010"/>
            <a:ext cx="7454727" cy="500740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193" y="7729180"/>
            <a:ext cx="13826014" cy="1838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05F9A-ED29-0FE1-AD63-D7AA2971D4A1}"/>
              </a:ext>
            </a:extLst>
          </p:cNvPr>
          <p:cNvSpPr txBox="1"/>
          <p:nvPr/>
        </p:nvSpPr>
        <p:spPr>
          <a:xfrm>
            <a:off x="3184264" y="6780854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     Join us in making dreams speak.</a:t>
            </a:r>
            <a:endParaRPr lang="en-I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7838"/>
            <a:ext cx="57123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latin typeface="Montserrat" pitchFamily="34" charset="0"/>
              </a:rPr>
              <a:t>Data Dreamers</a:t>
            </a:r>
            <a:endParaRPr lang="en-US" sz="4450" b="1" dirty="0"/>
          </a:p>
        </p:txBody>
      </p:sp>
      <p:sp>
        <p:nvSpPr>
          <p:cNvPr id="3" name="Shape 1"/>
          <p:cNvSpPr/>
          <p:nvPr/>
        </p:nvSpPr>
        <p:spPr>
          <a:xfrm>
            <a:off x="793790" y="1960245"/>
            <a:ext cx="6407944" cy="1722239"/>
          </a:xfrm>
          <a:prstGeom prst="roundRect">
            <a:avLst>
              <a:gd name="adj" fmla="val 5532"/>
            </a:avLst>
          </a:prstGeom>
          <a:noFill/>
          <a:ln w="30480">
            <a:solidFill>
              <a:srgbClr val="4A2C8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51084" y="2217539"/>
            <a:ext cx="41545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Ayush kumar – Team Leader</a:t>
            </a:r>
            <a:endParaRPr lang="en-US" sz="2200" b="1" dirty="0"/>
          </a:p>
        </p:txBody>
      </p:sp>
      <p:sp>
        <p:nvSpPr>
          <p:cNvPr id="5" name="Text 3"/>
          <p:cNvSpPr/>
          <p:nvPr/>
        </p:nvSpPr>
        <p:spPr>
          <a:xfrm>
            <a:off x="1051084" y="2707958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IN" dirty="0"/>
              <a:t>Generative Media &amp; Video Integration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548" y="1960245"/>
            <a:ext cx="6408063" cy="1722239"/>
          </a:xfrm>
          <a:prstGeom prst="roundRect">
            <a:avLst>
              <a:gd name="adj" fmla="val 5532"/>
            </a:avLst>
          </a:prstGeom>
          <a:noFill/>
          <a:ln w="30480">
            <a:solidFill>
              <a:srgbClr val="4A2C8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85842" y="2217539"/>
            <a:ext cx="589347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Ashutosh Jha</a:t>
            </a:r>
            <a:endParaRPr lang="en-US" sz="2200" b="1" dirty="0"/>
          </a:p>
        </p:txBody>
      </p:sp>
      <p:sp>
        <p:nvSpPr>
          <p:cNvPr id="8" name="Text 6"/>
          <p:cNvSpPr/>
          <p:nvPr/>
        </p:nvSpPr>
        <p:spPr>
          <a:xfrm>
            <a:off x="7685841" y="2722006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IN" dirty="0"/>
              <a:t>AI/NLP &amp; Backend Lead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3909298"/>
            <a:ext cx="6407944" cy="1722239"/>
          </a:xfrm>
          <a:prstGeom prst="roundRect">
            <a:avLst>
              <a:gd name="adj" fmla="val 5532"/>
            </a:avLst>
          </a:prstGeom>
          <a:noFill/>
          <a:ln w="30480">
            <a:solidFill>
              <a:srgbClr val="4A2C8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51084" y="4166592"/>
            <a:ext cx="58933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Nishant</a:t>
            </a:r>
            <a:endParaRPr lang="en-US" sz="2200" b="1" dirty="0"/>
          </a:p>
        </p:txBody>
      </p:sp>
      <p:sp>
        <p:nvSpPr>
          <p:cNvPr id="11" name="Text 9"/>
          <p:cNvSpPr/>
          <p:nvPr/>
        </p:nvSpPr>
        <p:spPr>
          <a:xfrm>
            <a:off x="1020604" y="4739163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IN" dirty="0"/>
              <a:t>Frontend &amp; UX Designer </a:t>
            </a:r>
            <a:br>
              <a:rPr lang="en-IN" sz="1600" dirty="0"/>
            </a:b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548" y="3909298"/>
            <a:ext cx="6408063" cy="1722239"/>
          </a:xfrm>
          <a:prstGeom prst="roundRect">
            <a:avLst>
              <a:gd name="adj" fmla="val 5532"/>
            </a:avLst>
          </a:prstGeom>
          <a:noFill/>
          <a:ln w="30480">
            <a:solidFill>
              <a:srgbClr val="4A2C8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85842" y="4166592"/>
            <a:ext cx="589347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Nandan Pradhan</a:t>
            </a:r>
            <a:endParaRPr lang="en-US" sz="2200" b="1" dirty="0"/>
          </a:p>
        </p:txBody>
      </p:sp>
      <p:sp>
        <p:nvSpPr>
          <p:cNvPr id="14" name="Text 12"/>
          <p:cNvSpPr/>
          <p:nvPr/>
        </p:nvSpPr>
        <p:spPr>
          <a:xfrm>
            <a:off x="7685842" y="4770417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IN" dirty="0"/>
              <a:t>Dream Researcher &amp; Product Lead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886688"/>
            <a:ext cx="13042821" cy="1544955"/>
          </a:xfrm>
          <a:prstGeom prst="roundRect">
            <a:avLst>
              <a:gd name="adj" fmla="val 6166"/>
            </a:avLst>
          </a:prstGeom>
          <a:solidFill>
            <a:srgbClr val="1E0C41"/>
          </a:solidFill>
          <a:ln/>
        </p:spPr>
      </p:sp>
      <p:pic>
        <p:nvPicPr>
          <p:cNvPr id="1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6196370"/>
            <a:ext cx="354330" cy="283488"/>
          </a:xfrm>
          <a:prstGeom prst="rect">
            <a:avLst/>
          </a:prstGeom>
        </p:spPr>
      </p:pic>
      <p:sp>
        <p:nvSpPr>
          <p:cNvPr id="17" name="Text 14"/>
          <p:cNvSpPr/>
          <p:nvPr/>
        </p:nvSpPr>
        <p:spPr>
          <a:xfrm>
            <a:off x="1601748" y="61701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Mission: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601748" y="6751320"/>
            <a:ext cx="120080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Empowering self-discovery through dreams.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6792" y="1172114"/>
            <a:ext cx="108712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Dreams: Rich Messages, Lost Potential</a:t>
            </a:r>
            <a:endParaRPr lang="en-US" sz="4450" b="1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688" y="3324225"/>
            <a:ext cx="680442" cy="68044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051084" y="4231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Fleeting</a:t>
            </a:r>
            <a:endParaRPr lang="en-US" sz="2200" b="1" dirty="0"/>
          </a:p>
        </p:txBody>
      </p:sp>
      <p:sp>
        <p:nvSpPr>
          <p:cNvPr id="7" name="Text 2"/>
          <p:cNvSpPr/>
          <p:nvPr/>
        </p:nvSpPr>
        <p:spPr>
          <a:xfrm>
            <a:off x="1051084" y="4721781"/>
            <a:ext cx="2835235" cy="1088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80% of dreams are forgotten </a:t>
            </a:r>
          </a:p>
          <a:p>
            <a:pPr>
              <a:lnSpc>
                <a:spcPts val="2850"/>
              </a:lnSpc>
            </a:pPr>
            <a:r>
              <a:rPr lang="en-US" sz="1600" dirty="0"/>
              <a:t>within 10 minutes.</a:t>
            </a:r>
            <a:endParaRPr lang="en-US" sz="1750" dirty="0"/>
          </a:p>
        </p:txBody>
      </p:sp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60" y="3324225"/>
            <a:ext cx="680442" cy="680442"/>
          </a:xfrm>
          <a:prstGeom prst="rect">
            <a:avLst/>
          </a:prstGeom>
        </p:spPr>
      </p:pic>
      <p:sp>
        <p:nvSpPr>
          <p:cNvPr id="11" name="Text 3"/>
          <p:cNvSpPr/>
          <p:nvPr/>
        </p:nvSpPr>
        <p:spPr>
          <a:xfrm>
            <a:off x="5474256" y="4231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Mysterious</a:t>
            </a:r>
            <a:endParaRPr lang="en-US" sz="2200" b="1" dirty="0"/>
          </a:p>
        </p:txBody>
      </p:sp>
      <p:sp>
        <p:nvSpPr>
          <p:cNvPr id="12" name="Text 4"/>
          <p:cNvSpPr/>
          <p:nvPr/>
        </p:nvSpPr>
        <p:spPr>
          <a:xfrm>
            <a:off x="5474256" y="4721781"/>
            <a:ext cx="2835235" cy="1088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No mainstream app visualizes </a:t>
            </a:r>
          </a:p>
          <a:p>
            <a:pPr>
              <a:lnSpc>
                <a:spcPts val="2850"/>
              </a:lnSpc>
            </a:pPr>
            <a:r>
              <a:rPr lang="en-US" sz="1600" dirty="0"/>
              <a:t>dreams meaningfully</a:t>
            </a:r>
            <a:endParaRPr lang="en-US" sz="1750" dirty="0"/>
          </a:p>
        </p:txBody>
      </p:sp>
      <p:pic>
        <p:nvPicPr>
          <p:cNvPr id="14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8032" y="3324225"/>
            <a:ext cx="680442" cy="680442"/>
          </a:xfrm>
          <a:prstGeom prst="rect">
            <a:avLst/>
          </a:prstGeom>
        </p:spPr>
      </p:pic>
      <p:sp>
        <p:nvSpPr>
          <p:cNvPr id="16" name="Text 5"/>
          <p:cNvSpPr/>
          <p:nvPr/>
        </p:nvSpPr>
        <p:spPr>
          <a:xfrm>
            <a:off x="9897427" y="42313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Untapped</a:t>
            </a:r>
            <a:endParaRPr lang="en-US" sz="2200" b="1" dirty="0"/>
          </a:p>
        </p:txBody>
      </p:sp>
      <p:sp>
        <p:nvSpPr>
          <p:cNvPr id="17" name="Text 6"/>
          <p:cNvSpPr/>
          <p:nvPr/>
        </p:nvSpPr>
        <p:spPr>
          <a:xfrm>
            <a:off x="9897427" y="4721781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/>
              <a:t>Mental health tools rarely explore subconscious insights.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ADB9709-BEB8-CA56-B648-5A6C7404C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385" y="2903100"/>
            <a:ext cx="1232416" cy="10951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1769D5F-46DE-19E2-4520-53DEFB2F3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4256" y="2843808"/>
            <a:ext cx="1500604" cy="127099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20FA8E-9DDD-F59C-B142-E5E119FE6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7288" y="2843808"/>
            <a:ext cx="1500604" cy="13195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383" y="810816"/>
            <a:ext cx="8148399" cy="695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Decoding Your Subconscious</a:t>
            </a:r>
            <a:endParaRPr lang="en-US" sz="4350" b="1" dirty="0"/>
          </a:p>
        </p:txBody>
      </p:sp>
      <p:sp>
        <p:nvSpPr>
          <p:cNvPr id="3" name="Text 1"/>
          <p:cNvSpPr/>
          <p:nvPr/>
        </p:nvSpPr>
        <p:spPr>
          <a:xfrm>
            <a:off x="779383" y="1840706"/>
            <a:ext cx="1307163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SomnaAI</a:t>
            </a:r>
            <a:r>
              <a:rPr lang="en-US" sz="1750" b="1" i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:</a:t>
            </a:r>
            <a:r>
              <a:rPr lang="en-US" sz="1750" i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Our innovative AI application is designed to transform your often-elusive dreams into clear, actionable insights and engaging visual narratives. We go beyond simple dream journaling to provide a deeper understanding of your inner world.</a:t>
            </a:r>
            <a:endParaRPr lang="en-US" sz="1750" i="1" dirty="0"/>
          </a:p>
        </p:txBody>
      </p:sp>
      <p:sp>
        <p:nvSpPr>
          <p:cNvPr id="4" name="Text 2"/>
          <p:cNvSpPr/>
          <p:nvPr/>
        </p:nvSpPr>
        <p:spPr>
          <a:xfrm>
            <a:off x="779383" y="2803684"/>
            <a:ext cx="13071634" cy="10687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Core Idea:</a:t>
            </a: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At the heart of SomnaAI is the belief that dreams are not just random nightly events, but rather </a:t>
            </a:r>
            <a:r>
              <a:rPr lang="en-US" sz="1750" b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secret messages from your subconscious feelings and experiences.</a:t>
            </a: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These messages, expressed through symbols, scenarios, and emotions, hold invaluable clues to your waking life, emotional state, and hidden desires. We empower you to decipher these profound communications.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79383" y="4122896"/>
            <a:ext cx="1307163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How it Works:</a:t>
            </a: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Our comprehensive approach guides you through a seamless journey of self-discovery: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79383" y="4729639"/>
            <a:ext cx="1307163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Capture:</a:t>
            </a: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Easily record your dreams immediately upon waking using intuitive voice notes, text input, or keyword tags.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79383" y="5163741"/>
            <a:ext cx="1307163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Analyze:</a:t>
            </a: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Our advanced AI then processes your recorded dreams, identifying key themes, recurring symbols, emotional undertones, and potential connections to your daily life.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79383" y="5954078"/>
            <a:ext cx="1307163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Visualize:</a:t>
            </a: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Beyond text analysis, SomnaAI transforms your dream content into captivating, personalized videos and artistic representations, making complex concepts visually accessible and memorable.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79383" y="6744414"/>
            <a:ext cx="1307163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Grow:</a:t>
            </a: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Finally, we provide actionable insights and personalized prompts based on your dream analysis, helping you to foster greater self-awareness, process emotions, unlock creativity, and facilitate personal growth.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4296"/>
            <a:ext cx="118793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Hear Your Dreams, Understand Your Mind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677228" y="4779765"/>
            <a:ext cx="30360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IN" sz="2400" dirty="0"/>
              <a:t>Capture &amp; </a:t>
            </a:r>
            <a:r>
              <a:rPr lang="en-IN" sz="2400" dirty="0" err="1"/>
              <a:t>Analyze</a:t>
            </a:r>
            <a:r>
              <a:rPr lang="en-IN" sz="2400" dirty="0"/>
              <a:t> 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65679" y="5307687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Speak your dreams.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65679" y="5742562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Whisper AI transcribes instantly.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542014" y="4635103"/>
            <a:ext cx="39833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IN" sz="2400" dirty="0"/>
              <a:t>Visualize &amp; Grow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542014" y="5126235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Identifies emotions, themes, symbols.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7542014" y="5576293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Provides sentiment scores &amp; summaries.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7542014" y="6054329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Uncover hidden psychological currents.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1099D9-3FA1-99BD-CF4B-E3F7B495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27950"/>
            <a:ext cx="1532096" cy="12083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913C5D-5EF2-7DB3-0E16-8BDAE8252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14" y="3072407"/>
            <a:ext cx="1532096" cy="12083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040" y="1231344"/>
            <a:ext cx="121831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See Your Subconscious, Track Your Journey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4291965"/>
            <a:ext cx="37892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Dream-to-Video Generator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7823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Text prompts → surreal short videos.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224582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i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Your dream, visualized.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5235893" y="4291965"/>
            <a:ext cx="34095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Dream Journal Timeline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235893" y="47823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All dreams, interpretations, videos in one place.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5235893" y="5587484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Filter by emotion, theme.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9677995" y="4291965"/>
            <a:ext cx="35605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Mood Patterns &amp; Insights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9677995" y="47823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Tracks recurring emotions/symbols.</a:t>
            </a:r>
            <a:endParaRPr lang="en-US" sz="1750" dirty="0"/>
          </a:p>
        </p:txBody>
      </p:sp>
      <p:sp>
        <p:nvSpPr>
          <p:cNvPr id="14" name="Text 9"/>
          <p:cNvSpPr/>
          <p:nvPr/>
        </p:nvSpPr>
        <p:spPr>
          <a:xfrm>
            <a:off x="9677995" y="5224582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Reveals subconscious cycles &amp; shifts.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EF679A-C26A-76D5-AD14-6C5857B58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248" y="2774868"/>
            <a:ext cx="1381841" cy="11571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1970514-EC14-EC61-B5D3-697A397E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829" y="2774869"/>
            <a:ext cx="1381840" cy="11571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24AC77-3728-15E7-4E46-35248E4F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097" y="2780467"/>
            <a:ext cx="1230153" cy="1157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7741"/>
            <a:ext cx="12294275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Beyond Journaling: Deeper Engagement, Real Impact</a:t>
            </a:r>
            <a:endParaRPr lang="en-US" sz="3550" b="1" dirty="0"/>
          </a:p>
        </p:txBody>
      </p:sp>
      <p:sp>
        <p:nvSpPr>
          <p:cNvPr id="3" name="Text 1"/>
          <p:cNvSpPr/>
          <p:nvPr/>
        </p:nvSpPr>
        <p:spPr>
          <a:xfrm>
            <a:off x="793790" y="1998345"/>
            <a:ext cx="2685217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Unique Enhancements: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485906"/>
            <a:ext cx="6300073" cy="1517571"/>
          </a:xfrm>
          <a:prstGeom prst="roundRect">
            <a:avLst>
              <a:gd name="adj" fmla="val 7231"/>
            </a:avLst>
          </a:prstGeom>
          <a:noFill/>
          <a:ln w="22860">
            <a:solidFill>
              <a:srgbClr val="4A2C85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30" y="2485906"/>
            <a:ext cx="91440" cy="151757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66681" y="269021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Lucid Coach Mode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66681" y="3155156"/>
            <a:ext cx="582287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Subtle sleep cues.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1066681" y="3508891"/>
            <a:ext cx="582287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i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Encourages lucid dreaming.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793790" y="4184928"/>
            <a:ext cx="6300073" cy="1163836"/>
          </a:xfrm>
          <a:prstGeom prst="roundRect">
            <a:avLst>
              <a:gd name="adj" fmla="val 9428"/>
            </a:avLst>
          </a:prstGeom>
          <a:noFill/>
          <a:ln w="22860">
            <a:solidFill>
              <a:srgbClr val="4A2C85"/>
            </a:solidFill>
            <a:prstDash val="solid"/>
          </a:ln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30" y="4184928"/>
            <a:ext cx="91440" cy="1163836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066681" y="4389239"/>
            <a:ext cx="237220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TTS Dream Narration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1066681" y="4854178"/>
            <a:ext cx="582287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Listen to your dreams with music/tone.</a:t>
            </a:r>
            <a:endParaRPr lang="en-US" sz="1400" dirty="0"/>
          </a:p>
        </p:txBody>
      </p:sp>
      <p:sp>
        <p:nvSpPr>
          <p:cNvPr id="13" name="Shape 9"/>
          <p:cNvSpPr/>
          <p:nvPr/>
        </p:nvSpPr>
        <p:spPr>
          <a:xfrm>
            <a:off x="793790" y="5530215"/>
            <a:ext cx="6300073" cy="1517571"/>
          </a:xfrm>
          <a:prstGeom prst="roundRect">
            <a:avLst>
              <a:gd name="adj" fmla="val 7231"/>
            </a:avLst>
          </a:prstGeom>
          <a:noFill/>
          <a:ln w="22860">
            <a:solidFill>
              <a:srgbClr val="4A2C85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30" y="5530215"/>
            <a:ext cx="91440" cy="151757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066681" y="5734526"/>
            <a:ext cx="2818567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Shareable Visual Dreams</a:t>
            </a:r>
            <a:endParaRPr lang="en-US" sz="1750" dirty="0"/>
          </a:p>
        </p:txBody>
      </p:sp>
      <p:sp>
        <p:nvSpPr>
          <p:cNvPr id="16" name="Text 11"/>
          <p:cNvSpPr/>
          <p:nvPr/>
        </p:nvSpPr>
        <p:spPr>
          <a:xfrm>
            <a:off x="1066681" y="6199465"/>
            <a:ext cx="582287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Share surreal dream videos to social media.</a:t>
            </a:r>
            <a:endParaRPr lang="en-US" sz="1400" dirty="0"/>
          </a:p>
        </p:txBody>
      </p:sp>
      <p:sp>
        <p:nvSpPr>
          <p:cNvPr id="17" name="Text 12"/>
          <p:cNvSpPr/>
          <p:nvPr/>
        </p:nvSpPr>
        <p:spPr>
          <a:xfrm>
            <a:off x="1066681" y="6553200"/>
            <a:ext cx="582287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i="1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Unleash subconscious creativity.</a:t>
            </a:r>
            <a:endParaRPr lang="en-US" sz="1400" dirty="0"/>
          </a:p>
        </p:txBody>
      </p:sp>
      <p:sp>
        <p:nvSpPr>
          <p:cNvPr id="18" name="Text 13"/>
          <p:cNvSpPr/>
          <p:nvPr/>
        </p:nvSpPr>
        <p:spPr>
          <a:xfrm>
            <a:off x="7544157" y="1998345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Impact &amp; Benefits:</a:t>
            </a:r>
            <a:endParaRPr lang="en-US" sz="1750" dirty="0"/>
          </a:p>
        </p:txBody>
      </p:sp>
      <p:sp>
        <p:nvSpPr>
          <p:cNvPr id="19" name="Shape 14"/>
          <p:cNvSpPr/>
          <p:nvPr/>
        </p:nvSpPr>
        <p:spPr>
          <a:xfrm>
            <a:off x="7544157" y="2485906"/>
            <a:ext cx="6300073" cy="1133356"/>
          </a:xfrm>
          <a:prstGeom prst="roundRect">
            <a:avLst>
              <a:gd name="adj" fmla="val 672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7733228" y="267497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Self-Awareness</a:t>
            </a:r>
            <a:endParaRPr lang="en-US" sz="1750" dirty="0"/>
          </a:p>
        </p:txBody>
      </p:sp>
      <p:sp>
        <p:nvSpPr>
          <p:cNvPr id="21" name="Text 16"/>
          <p:cNvSpPr/>
          <p:nvPr/>
        </p:nvSpPr>
        <p:spPr>
          <a:xfrm>
            <a:off x="7733228" y="3139916"/>
            <a:ext cx="592193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Deeper understanding.</a:t>
            </a:r>
            <a:endParaRPr lang="en-US" sz="1400" dirty="0"/>
          </a:p>
        </p:txBody>
      </p:sp>
      <p:sp>
        <p:nvSpPr>
          <p:cNvPr id="22" name="Shape 17"/>
          <p:cNvSpPr/>
          <p:nvPr/>
        </p:nvSpPr>
        <p:spPr>
          <a:xfrm>
            <a:off x="7544157" y="3800713"/>
            <a:ext cx="6300073" cy="1133356"/>
          </a:xfrm>
          <a:prstGeom prst="roundRect">
            <a:avLst>
              <a:gd name="adj" fmla="val 672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3" name="Text 18"/>
          <p:cNvSpPr/>
          <p:nvPr/>
        </p:nvSpPr>
        <p:spPr>
          <a:xfrm>
            <a:off x="7733228" y="3989784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Mental Well-being</a:t>
            </a:r>
            <a:endParaRPr lang="en-US" sz="1750" dirty="0"/>
          </a:p>
        </p:txBody>
      </p:sp>
      <p:sp>
        <p:nvSpPr>
          <p:cNvPr id="24" name="Text 19"/>
          <p:cNvSpPr/>
          <p:nvPr/>
        </p:nvSpPr>
        <p:spPr>
          <a:xfrm>
            <a:off x="7733228" y="4454723"/>
            <a:ext cx="592193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Insights for reflection.</a:t>
            </a:r>
            <a:endParaRPr lang="en-US" sz="1400" dirty="0"/>
          </a:p>
        </p:txBody>
      </p:sp>
      <p:sp>
        <p:nvSpPr>
          <p:cNvPr id="25" name="Shape 20"/>
          <p:cNvSpPr/>
          <p:nvPr/>
        </p:nvSpPr>
        <p:spPr>
          <a:xfrm>
            <a:off x="7544157" y="5115520"/>
            <a:ext cx="6300073" cy="1133356"/>
          </a:xfrm>
          <a:prstGeom prst="roundRect">
            <a:avLst>
              <a:gd name="adj" fmla="val 672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26" name="Text 21"/>
          <p:cNvSpPr/>
          <p:nvPr/>
        </p:nvSpPr>
        <p:spPr>
          <a:xfrm>
            <a:off x="7733228" y="530459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Creative Spark</a:t>
            </a:r>
            <a:endParaRPr lang="en-US" sz="1750" dirty="0"/>
          </a:p>
        </p:txBody>
      </p:sp>
      <p:sp>
        <p:nvSpPr>
          <p:cNvPr id="27" name="Text 22"/>
          <p:cNvSpPr/>
          <p:nvPr/>
        </p:nvSpPr>
        <p:spPr>
          <a:xfrm>
            <a:off x="7733228" y="5769531"/>
            <a:ext cx="592193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New artistic inspiration.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50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SomnaAI Flow</a:t>
            </a:r>
            <a:endParaRPr lang="en-US" sz="4450" b="1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360" y="2966541"/>
            <a:ext cx="566976" cy="56697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4" name="Text 1"/>
          <p:cNvSpPr/>
          <p:nvPr/>
        </p:nvSpPr>
        <p:spPr>
          <a:xfrm>
            <a:off x="973979" y="4108383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Speak your dream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into the app.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321" y="2998876"/>
            <a:ext cx="566976" cy="56697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6" name="Text 2"/>
          <p:cNvSpPr/>
          <p:nvPr/>
        </p:nvSpPr>
        <p:spPr>
          <a:xfrm>
            <a:off x="4294302" y="4156792"/>
            <a:ext cx="2275353" cy="1292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AI interprets the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Meaning and themes.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135" y="2958668"/>
            <a:ext cx="566976" cy="56697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8" name="Text 3"/>
          <p:cNvSpPr/>
          <p:nvPr/>
        </p:nvSpPr>
        <p:spPr>
          <a:xfrm>
            <a:off x="7863779" y="4114800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Receive a unique,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surreal video visualization.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85704" y="2968553"/>
            <a:ext cx="566976" cy="56697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0" name="Text 4"/>
          <p:cNvSpPr/>
          <p:nvPr/>
        </p:nvSpPr>
        <p:spPr>
          <a:xfrm>
            <a:off x="11050135" y="4143851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Review your dreams and insights in your journal.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8402" y="5892685"/>
            <a:ext cx="566976" cy="56697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2" name="Text 5"/>
          <p:cNvSpPr/>
          <p:nvPr/>
        </p:nvSpPr>
        <p:spPr>
          <a:xfrm>
            <a:off x="8712401" y="7246947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Discover recurring patterns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and subconscious shifts.</a:t>
            </a:r>
            <a:endParaRPr lang="en-US" sz="175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7015" y="5921060"/>
            <a:ext cx="566976" cy="566976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4" name="Text 6"/>
          <p:cNvSpPr/>
          <p:nvPr/>
        </p:nvSpPr>
        <p:spPr>
          <a:xfrm>
            <a:off x="3939717" y="7192460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Share your creative dream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 art or explore lucid cues.</a:t>
            </a:r>
            <a:endParaRPr lang="en-US" sz="175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C1A391-CFE6-95C5-1EE4-BC27E407716F}"/>
              </a:ext>
            </a:extLst>
          </p:cNvPr>
          <p:cNvSpPr/>
          <p:nvPr/>
        </p:nvSpPr>
        <p:spPr>
          <a:xfrm>
            <a:off x="2910457" y="2968553"/>
            <a:ext cx="978408" cy="523792"/>
          </a:xfrm>
          <a:prstGeom prst="rightArrow">
            <a:avLst/>
          </a:prstGeom>
          <a:solidFill>
            <a:srgbClr val="EE0000"/>
          </a:solidFill>
          <a:ln>
            <a:solidFill>
              <a:srgbClr val="00206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E17311D-D78D-BE9A-6A1B-B58978FF26BB}"/>
              </a:ext>
            </a:extLst>
          </p:cNvPr>
          <p:cNvSpPr/>
          <p:nvPr/>
        </p:nvSpPr>
        <p:spPr>
          <a:xfrm>
            <a:off x="6607586" y="2958668"/>
            <a:ext cx="978408" cy="533677"/>
          </a:xfrm>
          <a:prstGeom prst="rightArrow">
            <a:avLst/>
          </a:prstGeom>
          <a:solidFill>
            <a:srgbClr val="EE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E101590-142D-ACEF-3CEC-6F3214C66136}"/>
              </a:ext>
            </a:extLst>
          </p:cNvPr>
          <p:cNvSpPr/>
          <p:nvPr/>
        </p:nvSpPr>
        <p:spPr>
          <a:xfrm>
            <a:off x="9985378" y="2917496"/>
            <a:ext cx="978408" cy="566976"/>
          </a:xfrm>
          <a:prstGeom prst="rightArrow">
            <a:avLst/>
          </a:prstGeom>
          <a:solidFill>
            <a:srgbClr val="EE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F019C73D-7E10-F23F-6317-7BEA3A8CD226}"/>
              </a:ext>
            </a:extLst>
          </p:cNvPr>
          <p:cNvSpPr/>
          <p:nvPr/>
        </p:nvSpPr>
        <p:spPr>
          <a:xfrm>
            <a:off x="6987836" y="5892685"/>
            <a:ext cx="1123430" cy="589386"/>
          </a:xfrm>
          <a:prstGeom prst="leftArrow">
            <a:avLst/>
          </a:prstGeom>
          <a:solidFill>
            <a:srgbClr val="EE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Arrow: Left-Up 20">
            <a:extLst>
              <a:ext uri="{FF2B5EF4-FFF2-40B4-BE49-F238E27FC236}">
                <a16:creationId xmlns:a16="http://schemas.microsoft.com/office/drawing/2014/main" id="{C90526D5-3CD8-DFFF-6BF6-18EBD4B26F4E}"/>
              </a:ext>
            </a:extLst>
          </p:cNvPr>
          <p:cNvSpPr/>
          <p:nvPr/>
        </p:nvSpPr>
        <p:spPr>
          <a:xfrm>
            <a:off x="11425187" y="5213526"/>
            <a:ext cx="1422044" cy="1456689"/>
          </a:xfrm>
          <a:prstGeom prst="leftUpArrow">
            <a:avLst>
              <a:gd name="adj1" fmla="val 25000"/>
              <a:gd name="adj2" fmla="val 25632"/>
              <a:gd name="adj3" fmla="val 25000"/>
            </a:avLst>
          </a:prstGeom>
          <a:solidFill>
            <a:srgbClr val="EE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1488"/>
            <a:ext cx="86407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Built on Powerful Foundations</a:t>
            </a:r>
            <a:endParaRPr lang="en-US" sz="4450" b="1" dirty="0"/>
          </a:p>
        </p:txBody>
      </p:sp>
      <p:sp>
        <p:nvSpPr>
          <p:cNvPr id="3" name="Text 1"/>
          <p:cNvSpPr/>
          <p:nvPr/>
        </p:nvSpPr>
        <p:spPr>
          <a:xfrm>
            <a:off x="793790" y="27072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88387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Python, FastAPI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781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459248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HTML5, Tailwind CSS, JS (PWA)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88161" y="27072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AI/NLP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88161" y="3288387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OpenAI Whisper, HuggingFace Transformers, SpaCy, NLTK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288161" y="42410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Generative Video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88161" y="4822150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Pika Labs API / RunwayML (External APIs)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82532" y="27072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Audio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782532" y="3288387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Web Speech API, ElevenLabs / Google TTS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782532" y="42410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782532" y="4822150"/>
            <a:ext cx="4069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Firebase Firestore/Auth, AWS S3/Firebase Storage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82532" y="5774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782532" y="6355913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703</Words>
  <Application>Microsoft Office PowerPoint</Application>
  <PresentationFormat>Custom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Montserrat</vt:lpstr>
      <vt:lpstr>Heebo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Amit Kumar</cp:lastModifiedBy>
  <cp:revision>2</cp:revision>
  <dcterms:created xsi:type="dcterms:W3CDTF">2025-07-16T16:06:08Z</dcterms:created>
  <dcterms:modified xsi:type="dcterms:W3CDTF">2025-07-16T17:38:35Z</dcterms:modified>
</cp:coreProperties>
</file>