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70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
      <p:font typeface="MS Shell Dlg 2" panose="020B0604030504040204" pitchFamily="34" charset="0"/>
      <p:regular r:id="rId10"/>
      <p:bold r:id="rId11"/>
    </p:embeddedFont>
    <p:embeddedFont>
      <p:font typeface="Wingdings 3" panose="05040102010807070707" pitchFamily="18" charset="2"/>
      <p:regular r:id="rId12"/>
    </p:embeddedFont>
  </p:embeddedFontLst>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15" d="100"/>
          <a:sy n="15" d="100"/>
        </p:scale>
        <p:origin x="1656" y="96"/>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4836166" y="0"/>
            <a:ext cx="28314360"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3150523"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02509" y="16459198"/>
            <a:ext cx="19865040" cy="10889083"/>
          </a:xfrm>
        </p:spPr>
        <p:txBody>
          <a:bodyPr anchor="t">
            <a:normAutofit/>
          </a:bodyPr>
          <a:lstStyle>
            <a:lvl1pPr algn="r">
              <a:defRPr sz="20160"/>
            </a:lvl1pPr>
          </a:lstStyle>
          <a:p>
            <a:r>
              <a:rPr lang="en-US"/>
              <a:t>Click to edit Master title style</a:t>
            </a:r>
            <a:endParaRPr lang="en-US" dirty="0"/>
          </a:p>
        </p:txBody>
      </p:sp>
      <p:sp>
        <p:nvSpPr>
          <p:cNvPr id="3" name="Subtitle 2"/>
          <p:cNvSpPr>
            <a:spLocks noGrp="1"/>
          </p:cNvSpPr>
          <p:nvPr>
            <p:ph type="subTitle" idx="1"/>
          </p:nvPr>
        </p:nvSpPr>
        <p:spPr>
          <a:xfrm>
            <a:off x="10230202" y="10890180"/>
            <a:ext cx="19037347" cy="5569022"/>
          </a:xfrm>
        </p:spPr>
        <p:txBody>
          <a:bodyPr tIns="0" anchor="b">
            <a:normAutofit/>
          </a:bodyPr>
          <a:lstStyle>
            <a:lvl1pPr marL="0" indent="0" algn="r">
              <a:buNone/>
              <a:defRPr sz="7680" b="0">
                <a:solidFill>
                  <a:schemeClr val="tx1"/>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rIns="45720"/>
          <a:lstStyle/>
          <a:p>
            <a:pPr>
              <a:defRPr/>
            </a:pPr>
            <a:fld id="{0DA66E67-F948-4693-96A5-27BC239C04A3}" type="slidenum">
              <a:rPr lang="en-US" smtClean="0"/>
              <a:pPr>
                <a:defRPr/>
              </a:pPr>
              <a:t>‹#›</a:t>
            </a:fld>
            <a:endParaRPr lang="en-US"/>
          </a:p>
        </p:txBody>
      </p:sp>
      <p:sp>
        <p:nvSpPr>
          <p:cNvPr id="24" name="TextBox 23"/>
          <p:cNvSpPr txBox="1"/>
          <p:nvPr/>
        </p:nvSpPr>
        <p:spPr>
          <a:xfrm>
            <a:off x="7878914" y="15658409"/>
            <a:ext cx="1496290" cy="1717393"/>
          </a:xfrm>
          <a:prstGeom prst="rect">
            <a:avLst/>
          </a:prstGeom>
          <a:noFill/>
        </p:spPr>
        <p:txBody>
          <a:bodyPr wrap="square" rtlCol="0">
            <a:spAutoFit/>
          </a:bodyPr>
          <a:lstStyle/>
          <a:p>
            <a:pPr algn="r"/>
            <a:r>
              <a:rPr lang="en-US" sz="10560" dirty="0">
                <a:solidFill>
                  <a:schemeClr val="accent6"/>
                </a:solidFill>
                <a:latin typeface="Wingdings 3" panose="05040102010807070707" pitchFamily="18" charset="2"/>
              </a:rPr>
              <a:t>z</a:t>
            </a:r>
            <a:endParaRPr lang="en-US" sz="1056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679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9402514" y="3878676"/>
            <a:ext cx="28249680" cy="517069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179802" y="9839414"/>
            <a:ext cx="27472387" cy="192003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A27A25-0059-41B6-A6E5-54D93C10805F}" type="slidenum">
              <a:rPr lang="en-US" smtClean="0"/>
              <a:pPr>
                <a:defRPr/>
              </a:pPr>
              <a:t>‹#›</a:t>
            </a:fld>
            <a:endParaRPr lang="en-US"/>
          </a:p>
        </p:txBody>
      </p:sp>
    </p:spTree>
    <p:extLst>
      <p:ext uri="{BB962C8B-B14F-4D97-AF65-F5344CB8AC3E}">
        <p14:creationId xmlns:p14="http://schemas.microsoft.com/office/powerpoint/2010/main" val="225033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36904049" y="2482691"/>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32876724" y="3867926"/>
            <a:ext cx="4775467" cy="2517180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430073" y="4657968"/>
            <a:ext cx="22634117" cy="2438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43B26BC-A2E6-4CDA-9F76-12293F26600A}" type="slidenum">
              <a:rPr lang="en-US" smtClean="0"/>
              <a:pPr>
                <a:defRPr/>
              </a:pPr>
              <a:t>‹#›</a:t>
            </a:fld>
            <a:endParaRPr lang="en-US"/>
          </a:p>
        </p:txBody>
      </p:sp>
    </p:spTree>
    <p:extLst>
      <p:ext uri="{BB962C8B-B14F-4D97-AF65-F5344CB8AC3E}">
        <p14:creationId xmlns:p14="http://schemas.microsoft.com/office/powerpoint/2010/main" val="394299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EC1B4D6-BEE2-4AF6-A92E-38CD68913D5A}" type="slidenum">
              <a:rPr lang="en-US" smtClean="0"/>
              <a:pPr>
                <a:defRPr/>
              </a:pPr>
              <a:t>‹#›</a:t>
            </a:fld>
            <a:endParaRPr lang="en-US"/>
          </a:p>
        </p:txBody>
      </p:sp>
      <p:sp>
        <p:nvSpPr>
          <p:cNvPr id="7" name="TextBox 6"/>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6538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395544" y="15355337"/>
            <a:ext cx="28643616" cy="6590261"/>
          </a:xfrm>
        </p:spPr>
        <p:txBody>
          <a:bodyPr anchor="t">
            <a:normAutofit/>
          </a:bodyPr>
          <a:lstStyle>
            <a:lvl1pPr algn="r">
              <a:defRPr sz="13440"/>
            </a:lvl1pPr>
          </a:lstStyle>
          <a:p>
            <a:r>
              <a:rPr lang="en-US"/>
              <a:t>Click to edit Master title style</a:t>
            </a:r>
            <a:endParaRPr lang="en-US" dirty="0"/>
          </a:p>
        </p:txBody>
      </p:sp>
      <p:sp>
        <p:nvSpPr>
          <p:cNvPr id="3" name="Text Placeholder 2"/>
          <p:cNvSpPr>
            <a:spLocks noGrp="1"/>
          </p:cNvSpPr>
          <p:nvPr>
            <p:ph type="body" idx="1"/>
          </p:nvPr>
        </p:nvSpPr>
        <p:spPr>
          <a:xfrm>
            <a:off x="10181429" y="10906289"/>
            <a:ext cx="27855811" cy="4449048"/>
          </a:xfrm>
        </p:spPr>
        <p:txBody>
          <a:bodyPr tIns="0" anchor="b">
            <a:normAutofit/>
          </a:bodyPr>
          <a:lstStyle>
            <a:lvl1pPr marL="0" indent="0" algn="r">
              <a:buNone/>
              <a:defRPr sz="768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8650354-6837-43DB-843B-C6021BD2EF37}" type="slidenum">
              <a:rPr lang="en-US" smtClean="0"/>
              <a:pPr>
                <a:defRPr/>
              </a:pPr>
              <a:t>‹#›</a:t>
            </a:fld>
            <a:endParaRPr lang="en-US"/>
          </a:p>
        </p:txBody>
      </p:sp>
      <p:sp>
        <p:nvSpPr>
          <p:cNvPr id="16" name="TextBox 15"/>
          <p:cNvSpPr txBox="1"/>
          <p:nvPr/>
        </p:nvSpPr>
        <p:spPr>
          <a:xfrm>
            <a:off x="7895637" y="1451516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1047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14845" y="3867929"/>
            <a:ext cx="28237344" cy="519218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433951" y="9872640"/>
            <a:ext cx="13706626" cy="19167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926461" y="9872640"/>
            <a:ext cx="13725730" cy="19167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296FF25-ADB1-4315-9622-9852994CD1E5}" type="slidenum">
              <a:rPr lang="en-US" smtClean="0"/>
              <a:pPr>
                <a:defRPr/>
              </a:pPr>
              <a:t>‹#›</a:t>
            </a:fld>
            <a:endParaRPr lang="en-US"/>
          </a:p>
        </p:txBody>
      </p:sp>
      <p:sp>
        <p:nvSpPr>
          <p:cNvPr id="11" name="Rectangle 10"/>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4723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9425229" y="3867926"/>
            <a:ext cx="28226962" cy="51696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25227" y="9861903"/>
            <a:ext cx="13715347" cy="3426326"/>
          </a:xfrm>
        </p:spPr>
        <p:txBody>
          <a:bodyPr anchor="b">
            <a:noAutofit/>
          </a:bodyPr>
          <a:lstStyle>
            <a:lvl1pPr marL="0" indent="0" algn="l">
              <a:lnSpc>
                <a:spcPct val="100000"/>
              </a:lnSpc>
              <a:buNone/>
              <a:defRPr sz="9600" b="0" cap="none" baseline="0">
                <a:solidFill>
                  <a:schemeClr val="accent6"/>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9420051" y="13686387"/>
            <a:ext cx="13720526" cy="15353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926461" y="9861903"/>
            <a:ext cx="13725730" cy="3426326"/>
          </a:xfrm>
        </p:spPr>
        <p:txBody>
          <a:bodyPr anchor="b">
            <a:noAutofit/>
          </a:bodyPr>
          <a:lstStyle>
            <a:lvl1pPr marL="0" indent="0" algn="l">
              <a:lnSpc>
                <a:spcPct val="100000"/>
              </a:lnSpc>
              <a:buNone/>
              <a:defRPr sz="9600" b="0" cap="none" baseline="0">
                <a:solidFill>
                  <a:schemeClr val="accent6"/>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3926464" y="13686387"/>
            <a:ext cx="13725725" cy="15353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326764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7928940" y="3055399"/>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78F620B-8934-45A0-BE2C-EF6C76032C45}" type="slidenum">
              <a:rPr lang="en-US" smtClean="0"/>
              <a:pPr>
                <a:defRPr/>
              </a:pPr>
              <a:t>‹#›</a:t>
            </a:fld>
            <a:endParaRPr lang="en-US"/>
          </a:p>
        </p:txBody>
      </p:sp>
    </p:spTree>
    <p:extLst>
      <p:ext uri="{BB962C8B-B14F-4D97-AF65-F5344CB8AC3E}">
        <p14:creationId xmlns:p14="http://schemas.microsoft.com/office/powerpoint/2010/main" val="240392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3ECE3F5-A3DD-46D3-8112-19EE7FD1DDFA}" type="slidenum">
              <a:rPr lang="en-US" smtClean="0"/>
              <a:pPr>
                <a:defRPr/>
              </a:pPr>
              <a:t>‹#›</a:t>
            </a:fld>
            <a:endParaRPr lang="en-US"/>
          </a:p>
        </p:txBody>
      </p:sp>
    </p:spTree>
    <p:extLst>
      <p:ext uri="{BB962C8B-B14F-4D97-AF65-F5344CB8AC3E}">
        <p14:creationId xmlns:p14="http://schemas.microsoft.com/office/powerpoint/2010/main" val="335176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5661439" y="5412684"/>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7132721" y="6223769"/>
            <a:ext cx="10179374" cy="9067560"/>
          </a:xfrm>
        </p:spPr>
        <p:txBody>
          <a:bodyPr anchor="b">
            <a:normAutofit/>
          </a:bodyPr>
          <a:lstStyle>
            <a:lvl1pPr algn="l">
              <a:defRPr sz="9600"/>
            </a:lvl1pPr>
          </a:lstStyle>
          <a:p>
            <a:r>
              <a:rPr lang="en-US"/>
              <a:t>Click to edit Master title style</a:t>
            </a:r>
            <a:endParaRPr lang="en-US" dirty="0"/>
          </a:p>
        </p:txBody>
      </p:sp>
      <p:sp>
        <p:nvSpPr>
          <p:cNvPr id="3" name="Content Placeholder 2"/>
          <p:cNvSpPr>
            <a:spLocks noGrp="1"/>
          </p:cNvSpPr>
          <p:nvPr>
            <p:ph idx="1"/>
          </p:nvPr>
        </p:nvSpPr>
        <p:spPr>
          <a:xfrm>
            <a:off x="19624983" y="3867926"/>
            <a:ext cx="18027206" cy="2517180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132716" y="15293546"/>
            <a:ext cx="10179374" cy="11454706"/>
          </a:xfrm>
        </p:spPr>
        <p:txBody>
          <a:bodyPr>
            <a:normAutofit/>
          </a:bodyPr>
          <a:lstStyle>
            <a:lvl1pPr marL="0" indent="0" algn="l">
              <a:buNone/>
              <a:defRPr sz="672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6691E56-DA67-4BF5-BA67-706F30B37046}" type="slidenum">
              <a:rPr lang="en-US" smtClean="0"/>
              <a:pPr>
                <a:defRPr/>
              </a:pPr>
              <a:t>‹#›</a:t>
            </a:fld>
            <a:endParaRPr lang="en-US"/>
          </a:p>
        </p:txBody>
      </p:sp>
    </p:spTree>
    <p:extLst>
      <p:ext uri="{BB962C8B-B14F-4D97-AF65-F5344CB8AC3E}">
        <p14:creationId xmlns:p14="http://schemas.microsoft.com/office/powerpoint/2010/main" val="374664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4836163" y="0"/>
            <a:ext cx="35114688" cy="329184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39941606" y="0"/>
            <a:ext cx="131674"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5661439" y="5412684"/>
            <a:ext cx="1496290" cy="1274195"/>
          </a:xfrm>
          <a:prstGeom prst="rect">
            <a:avLst/>
          </a:prstGeom>
          <a:noFill/>
        </p:spPr>
        <p:txBody>
          <a:bodyPr wrap="square" rtlCol="0">
            <a:spAutoFit/>
          </a:bodyPr>
          <a:lstStyle/>
          <a:p>
            <a:pPr algn="r"/>
            <a:r>
              <a:rPr lang="en-US" sz="7680" dirty="0">
                <a:solidFill>
                  <a:schemeClr val="accent6"/>
                </a:solidFill>
                <a:latin typeface="Wingdings 3" panose="05040102010807070707" pitchFamily="18" charset="2"/>
              </a:rPr>
              <a:t>z</a:t>
            </a:r>
            <a:endParaRPr lang="en-US" sz="768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21998340" y="15499"/>
            <a:ext cx="17893291" cy="329184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008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2" name="Title 1"/>
          <p:cNvSpPr>
            <a:spLocks noGrp="1"/>
          </p:cNvSpPr>
          <p:nvPr>
            <p:ph type="title"/>
          </p:nvPr>
        </p:nvSpPr>
        <p:spPr>
          <a:xfrm>
            <a:off x="7136021" y="6223767"/>
            <a:ext cx="12495418" cy="9054278"/>
          </a:xfrm>
        </p:spPr>
        <p:txBody>
          <a:bodyPr anchor="b">
            <a:normAutofit/>
          </a:bodyPr>
          <a:lstStyle>
            <a:lvl1pPr algn="l">
              <a:defRPr sz="11520"/>
            </a:lvl1pPr>
          </a:lstStyle>
          <a:p>
            <a:r>
              <a:rPr lang="en-US"/>
              <a:t>Click to edit Master title style</a:t>
            </a:r>
            <a:endParaRPr lang="en-US" dirty="0"/>
          </a:p>
        </p:txBody>
      </p:sp>
      <p:sp>
        <p:nvSpPr>
          <p:cNvPr id="4" name="Text Placeholder 3"/>
          <p:cNvSpPr>
            <a:spLocks noGrp="1"/>
          </p:cNvSpPr>
          <p:nvPr>
            <p:ph type="body" sz="half" idx="2"/>
          </p:nvPr>
        </p:nvSpPr>
        <p:spPr>
          <a:xfrm>
            <a:off x="7132723" y="15278055"/>
            <a:ext cx="12498211" cy="11454691"/>
          </a:xfrm>
        </p:spPr>
        <p:txBody>
          <a:bodyPr>
            <a:normAutofit/>
          </a:bodyPr>
          <a:lstStyle>
            <a:lvl1pPr marL="0" indent="0" algn="l">
              <a:buNone/>
              <a:defRPr sz="768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7F51DAE-E528-43E1-8BE0-91521416EFB0}" type="slidenum">
              <a:rPr lang="en-US" smtClean="0"/>
              <a:pPr>
                <a:defRPr/>
              </a:pPr>
              <a:t>‹#›</a:t>
            </a:fld>
            <a:endParaRPr lang="en-US"/>
          </a:p>
        </p:txBody>
      </p:sp>
    </p:spTree>
    <p:extLst>
      <p:ext uri="{BB962C8B-B14F-4D97-AF65-F5344CB8AC3E}">
        <p14:creationId xmlns:p14="http://schemas.microsoft.com/office/powerpoint/2010/main" val="120632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81091" y="13980156"/>
            <a:ext cx="37310107" cy="18938242"/>
          </a:xfrm>
          <a:prstGeom prst="rect">
            <a:avLst/>
          </a:prstGeom>
        </p:spPr>
      </p:pic>
      <p:pic>
        <p:nvPicPr>
          <p:cNvPr id="15" name="Picture 14"/>
          <p:cNvPicPr>
            <a:picLocks noChangeAspect="1"/>
          </p:cNvPicPr>
          <p:nvPr/>
        </p:nvPicPr>
        <p:blipFill rotWithShape="1">
          <a:blip r:embed="rId14">
            <a:extLst>
              <a:ext uri="{28A0092B-C50C-407E-A947-70E740481C1C}">
                <a14:useLocalDpi xmlns:a14="http://schemas.microsoft.com/office/drawing/2010/main" val="0"/>
              </a:ext>
            </a:extLst>
          </a:blip>
          <a:srcRect r="24998"/>
          <a:stretch/>
        </p:blipFill>
        <p:spPr>
          <a:xfrm>
            <a:off x="7" y="0"/>
            <a:ext cx="43891195" cy="32918400"/>
          </a:xfrm>
          <a:prstGeom prst="rect">
            <a:avLst/>
          </a:prstGeom>
        </p:spPr>
      </p:pic>
      <p:sp>
        <p:nvSpPr>
          <p:cNvPr id="12" name="Rectangle 11"/>
          <p:cNvSpPr/>
          <p:nvPr/>
        </p:nvSpPr>
        <p:spPr>
          <a:xfrm>
            <a:off x="0" y="0"/>
            <a:ext cx="4628035" cy="32918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4617804" y="0"/>
            <a:ext cx="219451" cy="3291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14324" y="3878676"/>
            <a:ext cx="28214453" cy="51706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05933" y="9839414"/>
            <a:ext cx="27422842" cy="192003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3975809" y="25307765"/>
            <a:ext cx="12781099" cy="860102"/>
          </a:xfrm>
          <a:prstGeom prst="rect">
            <a:avLst/>
          </a:prstGeom>
        </p:spPr>
        <p:txBody>
          <a:bodyPr vert="horz" lIns="91440" tIns="18288" rIns="91440" bIns="45720" rtlCol="0" anchor="t"/>
          <a:lstStyle>
            <a:lvl1pPr algn="r">
              <a:defRPr sz="432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rot="5400000">
            <a:off x="-10839250" y="17562723"/>
            <a:ext cx="28249690" cy="881582"/>
          </a:xfrm>
          <a:prstGeom prst="rect">
            <a:avLst/>
          </a:prstGeom>
        </p:spPr>
        <p:txBody>
          <a:bodyPr vert="horz" lIns="91440" tIns="45720" rIns="91440" bIns="18288" rtlCol="0" anchor="b"/>
          <a:lstStyle>
            <a:lvl1pPr algn="r">
              <a:defRPr sz="4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78253" y="790051"/>
            <a:ext cx="3063898" cy="1549680"/>
          </a:xfrm>
          <a:prstGeom prst="rect">
            <a:avLst/>
          </a:prstGeom>
        </p:spPr>
        <p:txBody>
          <a:bodyPr vert="horz" lIns="91440" tIns="45720" rIns="45720" bIns="45720" rtlCol="0" anchor="ctr"/>
          <a:lstStyle>
            <a:lvl1pPr algn="r">
              <a:defRPr sz="7680">
                <a:solidFill>
                  <a:schemeClr val="tx1">
                    <a:tint val="75000"/>
                  </a:schemeClr>
                </a:solidFill>
              </a:defRPr>
            </a:lvl1pPr>
          </a:lstStyle>
          <a:p>
            <a:pPr>
              <a:defRPr/>
            </a:pPr>
            <a:fld id="{469A0CB4-D18D-4AEF-B324-9EDF067D136D}" type="slidenum">
              <a:rPr lang="en-US" smtClean="0"/>
              <a:pPr>
                <a:defRPr/>
              </a:pPr>
              <a:t>‹#›</a:t>
            </a:fld>
            <a:endParaRPr lang="en-US"/>
          </a:p>
        </p:txBody>
      </p:sp>
    </p:spTree>
    <p:extLst>
      <p:ext uri="{BB962C8B-B14F-4D97-AF65-F5344CB8AC3E}">
        <p14:creationId xmlns:p14="http://schemas.microsoft.com/office/powerpoint/2010/main" val="368928399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r" defTabSz="3291840" rtl="0" eaLnBrk="1" latinLnBrk="0" hangingPunct="1">
        <a:lnSpc>
          <a:spcPct val="90000"/>
        </a:lnSpc>
        <a:spcBef>
          <a:spcPct val="0"/>
        </a:spcBef>
        <a:buNone/>
        <a:defRPr sz="13440" b="0" i="0" kern="1200" cap="none">
          <a:solidFill>
            <a:schemeClr val="tx1"/>
          </a:solidFill>
          <a:effectLst/>
          <a:latin typeface="+mj-lt"/>
          <a:ea typeface="+mj-ea"/>
          <a:cs typeface="+mj-cs"/>
        </a:defRPr>
      </a:lvl1pPr>
    </p:titleStyle>
    <p:bodyStyle>
      <a:lvl1pPr marL="1240157"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8640" kern="1200">
          <a:solidFill>
            <a:schemeClr val="tx1"/>
          </a:solidFill>
          <a:effectLst/>
          <a:latin typeface="+mn-lt"/>
          <a:ea typeface="+mn-ea"/>
          <a:cs typeface="+mn-cs"/>
        </a:defRPr>
      </a:lvl1pPr>
      <a:lvl2pPr marL="2863219"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7680" kern="1200">
          <a:solidFill>
            <a:schemeClr val="tx1"/>
          </a:solidFill>
          <a:effectLst/>
          <a:latin typeface="+mn-lt"/>
          <a:ea typeface="+mn-ea"/>
          <a:cs typeface="+mn-cs"/>
        </a:defRPr>
      </a:lvl2pPr>
      <a:lvl3pPr marL="4531997"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6720" kern="1200">
          <a:solidFill>
            <a:schemeClr val="tx1"/>
          </a:solidFill>
          <a:effectLst/>
          <a:latin typeface="+mn-lt"/>
          <a:ea typeface="+mn-ea"/>
          <a:cs typeface="+mn-cs"/>
        </a:defRPr>
      </a:lvl3pPr>
      <a:lvl4pPr marL="6155059"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760" kern="1200">
          <a:solidFill>
            <a:schemeClr val="tx1"/>
          </a:solidFill>
          <a:effectLst/>
          <a:latin typeface="+mn-lt"/>
          <a:ea typeface="+mn-ea"/>
          <a:cs typeface="+mn-cs"/>
        </a:defRPr>
      </a:lvl4pPr>
      <a:lvl5pPr marL="7823837"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760" kern="1200">
          <a:solidFill>
            <a:schemeClr val="tx1"/>
          </a:solidFill>
          <a:effectLst/>
          <a:latin typeface="+mn-lt"/>
          <a:ea typeface="+mn-ea"/>
          <a:cs typeface="+mn-cs"/>
        </a:defRPr>
      </a:lvl5pPr>
      <a:lvl6pPr marL="9052560"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280" kern="1200">
          <a:solidFill>
            <a:schemeClr val="tx1"/>
          </a:solidFill>
          <a:effectLst/>
          <a:latin typeface="+mn-lt"/>
          <a:ea typeface="+mn-ea"/>
          <a:cs typeface="+mn-cs"/>
        </a:defRPr>
      </a:lvl6pPr>
      <a:lvl7pPr marL="10698480"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280" kern="1200">
          <a:solidFill>
            <a:schemeClr val="tx1"/>
          </a:solidFill>
          <a:effectLst/>
          <a:latin typeface="+mn-lt"/>
          <a:ea typeface="+mn-ea"/>
          <a:cs typeface="+mn-cs"/>
        </a:defRPr>
      </a:lvl7pPr>
      <a:lvl8pPr marL="12344400"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280" kern="1200">
          <a:solidFill>
            <a:schemeClr val="tx1"/>
          </a:solidFill>
          <a:effectLst/>
          <a:latin typeface="+mn-lt"/>
          <a:ea typeface="+mn-ea"/>
          <a:cs typeface="+mn-cs"/>
        </a:defRPr>
      </a:lvl8pPr>
      <a:lvl9pPr marL="13990320" indent="-1228954" algn="l" defTabSz="3291840" rtl="0" eaLnBrk="1" latinLnBrk="0" hangingPunct="1">
        <a:lnSpc>
          <a:spcPct val="120000"/>
        </a:lnSpc>
        <a:spcBef>
          <a:spcPts val="1800"/>
        </a:spcBef>
        <a:spcAft>
          <a:spcPts val="2160"/>
        </a:spcAft>
        <a:buClr>
          <a:schemeClr val="accent6"/>
        </a:buClr>
        <a:buSzPct val="90000"/>
        <a:buFont typeface="Wingdings" panose="05000000000000000000" pitchFamily="2" charset="2"/>
        <a:buChar char="§"/>
        <a:defRPr sz="5280" kern="120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4963885" y="548801"/>
            <a:ext cx="18353315" cy="181968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latin typeface="Libre Baskerville" panose="02000000000000000000" pitchFamily="2" charset="0"/>
              </a:rPr>
              <a:t>AIR-BNB NYC 2019 – Insights </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4612881" y="419454"/>
            <a:ext cx="16100605" cy="1754326"/>
          </a:xfrm>
          <a:prstGeom prst="rect">
            <a:avLst/>
          </a:prstGeom>
        </p:spPr>
        <p:txBody>
          <a:bodyPr wrap="square"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800" b="1" dirty="0">
                <a:latin typeface="Libre Baskerville" panose="02000000000000000000" pitchFamily="2" charset="0"/>
              </a:rPr>
              <a:t>IST 652 – Scripting for Data Analysis  </a:t>
            </a:r>
          </a:p>
          <a:p>
            <a:pPr algn="ctr"/>
            <a:r>
              <a:rPr lang="en-US" sz="4800" b="1" dirty="0">
                <a:latin typeface="Libre Baskerville" panose="02000000000000000000" pitchFamily="2" charset="0"/>
              </a:rPr>
              <a:t>Tanvi Pradhan, Priya Vora &amp; Keshav Ch</a:t>
            </a:r>
          </a:p>
        </p:txBody>
      </p:sp>
      <p:sp>
        <p:nvSpPr>
          <p:cNvPr id="48" name="Rectangle 47">
            <a:extLst>
              <a:ext uri="{FF2B5EF4-FFF2-40B4-BE49-F238E27FC236}">
                <a16:creationId xmlns:a16="http://schemas.microsoft.com/office/drawing/2014/main" id="{3E6D1C9C-2516-4738-BC80-673A19ECE5BD}"/>
              </a:ext>
            </a:extLst>
          </p:cNvPr>
          <p:cNvSpPr/>
          <p:nvPr/>
        </p:nvSpPr>
        <p:spPr>
          <a:xfrm>
            <a:off x="323304" y="23254864"/>
            <a:ext cx="14627574" cy="92383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396678" y="7376470"/>
            <a:ext cx="14554200" cy="155617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dirty="0"/>
          </a:p>
        </p:txBody>
      </p:sp>
      <p:sp>
        <p:nvSpPr>
          <p:cNvPr id="52" name="Rectangle 51">
            <a:extLst>
              <a:ext uri="{FF2B5EF4-FFF2-40B4-BE49-F238E27FC236}">
                <a16:creationId xmlns:a16="http://schemas.microsoft.com/office/drawing/2014/main" id="{F6D8A1CF-B987-4F36-8586-4BEDACCCAB04}"/>
              </a:ext>
            </a:extLst>
          </p:cNvPr>
          <p:cNvSpPr/>
          <p:nvPr/>
        </p:nvSpPr>
        <p:spPr>
          <a:xfrm>
            <a:off x="27500588" y="7403817"/>
            <a:ext cx="15969977" cy="192785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a:p>
        </p:txBody>
      </p:sp>
      <p:sp>
        <p:nvSpPr>
          <p:cNvPr id="62" name="TextBox 61">
            <a:extLst>
              <a:ext uri="{FF2B5EF4-FFF2-40B4-BE49-F238E27FC236}">
                <a16:creationId xmlns:a16="http://schemas.microsoft.com/office/drawing/2014/main" id="{A067F8A1-EE95-4354-8E2F-952A6BBDBFFC}"/>
              </a:ext>
            </a:extLst>
          </p:cNvPr>
          <p:cNvSpPr txBox="1"/>
          <p:nvPr/>
        </p:nvSpPr>
        <p:spPr>
          <a:xfrm>
            <a:off x="874758" y="12536746"/>
            <a:ext cx="11774289" cy="461665"/>
          </a:xfrm>
          <a:prstGeom prst="rect">
            <a:avLst/>
          </a:prstGeom>
          <a:noFill/>
        </p:spPr>
        <p:txBody>
          <a:bodyPr wrap="square" rtlCol="0">
            <a:spAutoFit/>
          </a:bodyPr>
          <a:lstStyle>
            <a:defPPr>
              <a:defRPr kern="1200"/>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67" name="TextBox 66">
            <a:extLst>
              <a:ext uri="{FF2B5EF4-FFF2-40B4-BE49-F238E27FC236}">
                <a16:creationId xmlns:a16="http://schemas.microsoft.com/office/drawing/2014/main" id="{716F17B6-B5C7-4922-B9E2-CD14BD16A568}"/>
              </a:ext>
            </a:extLst>
          </p:cNvPr>
          <p:cNvSpPr txBox="1"/>
          <p:nvPr/>
        </p:nvSpPr>
        <p:spPr>
          <a:xfrm>
            <a:off x="663115" y="7693099"/>
            <a:ext cx="14227459" cy="1384995"/>
          </a:xfrm>
          <a:prstGeom prst="rect">
            <a:avLst/>
          </a:prstGeom>
          <a:solidFill>
            <a:schemeClr val="tx1"/>
          </a:solidFill>
        </p:spPr>
        <p:txBody>
          <a:bodyPr wrap="square" rtlCol="0">
            <a:spAutoFit/>
          </a:bodyPr>
          <a:lstStyle>
            <a:defPPr>
              <a:defRPr kern="1200"/>
            </a:defPPr>
          </a:lstStyle>
          <a:p>
            <a:r>
              <a:rPr lang="en-US" sz="4200" b="1" dirty="0">
                <a:solidFill>
                  <a:srgbClr val="235078"/>
                </a:solidFill>
                <a:latin typeface="Calibri Light" panose="020F0302020204030204" pitchFamily="34" charset="0"/>
                <a:cs typeface="Calibri Light" panose="020F0302020204030204" pitchFamily="34" charset="0"/>
              </a:rPr>
              <a:t>Research Q1 : </a:t>
            </a:r>
            <a:r>
              <a:rPr lang="en-US" sz="4200" i="0" u="sng" dirty="0">
                <a:solidFill>
                  <a:srgbClr val="212121"/>
                </a:solidFill>
                <a:effectLst/>
                <a:highlight>
                  <a:srgbClr val="FFFFFF"/>
                </a:highlight>
                <a:latin typeface="Calibri Light" panose="020F0302020204030204" pitchFamily="34" charset="0"/>
                <a:cs typeface="Calibri Light" panose="020F0302020204030204" pitchFamily="34" charset="0"/>
              </a:rPr>
              <a:t>How does the average price vary across different neighborhoods and room types?</a:t>
            </a:r>
            <a:endParaRPr lang="en-US" sz="4200" u="sng" dirty="0">
              <a:solidFill>
                <a:srgbClr val="235078"/>
              </a:solidFill>
              <a:latin typeface="Calibri Light" panose="020F0302020204030204" pitchFamily="34" charset="0"/>
              <a:cs typeface="Calibri Light" panose="020F0302020204030204" pitchFamily="34" charset="0"/>
            </a:endParaRPr>
          </a:p>
        </p:txBody>
      </p:sp>
      <p:sp>
        <p:nvSpPr>
          <p:cNvPr id="3" name="Rectangle 2">
            <a:extLst>
              <a:ext uri="{FF2B5EF4-FFF2-40B4-BE49-F238E27FC236}">
                <a16:creationId xmlns:a16="http://schemas.microsoft.com/office/drawing/2014/main" id="{F413E6A0-E2FA-739D-DD14-3DDC7A961CBB}"/>
              </a:ext>
            </a:extLst>
          </p:cNvPr>
          <p:cNvSpPr/>
          <p:nvPr/>
        </p:nvSpPr>
        <p:spPr>
          <a:xfrm>
            <a:off x="15351171" y="7443086"/>
            <a:ext cx="11868043" cy="127290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dirty="0"/>
          </a:p>
        </p:txBody>
      </p:sp>
      <p:sp>
        <p:nvSpPr>
          <p:cNvPr id="4" name="TextBox 3">
            <a:extLst>
              <a:ext uri="{FF2B5EF4-FFF2-40B4-BE49-F238E27FC236}">
                <a16:creationId xmlns:a16="http://schemas.microsoft.com/office/drawing/2014/main" id="{681D3BFC-C80E-45C7-10A6-D32EDDEC172B}"/>
              </a:ext>
            </a:extLst>
          </p:cNvPr>
          <p:cNvSpPr txBox="1"/>
          <p:nvPr/>
        </p:nvSpPr>
        <p:spPr>
          <a:xfrm>
            <a:off x="663114" y="23693634"/>
            <a:ext cx="14227459" cy="1376328"/>
          </a:xfrm>
          <a:prstGeom prst="rect">
            <a:avLst/>
          </a:prstGeom>
          <a:noFill/>
        </p:spPr>
        <p:txBody>
          <a:bodyPr wrap="square" rtlCol="0">
            <a:spAutoFit/>
          </a:bodyPr>
          <a:lstStyle>
            <a:defPPr>
              <a:defRPr kern="1200"/>
            </a:defPPr>
          </a:lstStyle>
          <a:p>
            <a:r>
              <a:rPr lang="en-US" sz="4200" b="1" dirty="0">
                <a:solidFill>
                  <a:srgbClr val="235078"/>
                </a:solidFill>
                <a:latin typeface="Calibri Light" panose="020F0302020204030204" pitchFamily="34" charset="0"/>
                <a:cs typeface="Calibri Light" panose="020F0302020204030204" pitchFamily="34" charset="0"/>
              </a:rPr>
              <a:t>Research Q3 : </a:t>
            </a:r>
            <a:r>
              <a:rPr lang="en-US" sz="4200" u="sng" dirty="0">
                <a:solidFill>
                  <a:srgbClr val="212121"/>
                </a:solidFill>
                <a:highlight>
                  <a:srgbClr val="FFFFFF"/>
                </a:highlight>
                <a:latin typeface="Calibri Light" panose="020F0302020204030204" pitchFamily="34" charset="0"/>
                <a:cs typeface="Calibri Light" panose="020F0302020204030204" pitchFamily="34" charset="0"/>
              </a:rPr>
              <a:t>What are the patterns in the spatial distribution of Airbnb listings across NYC’s neighborhoods?</a:t>
            </a:r>
          </a:p>
        </p:txBody>
      </p:sp>
      <p:sp>
        <p:nvSpPr>
          <p:cNvPr id="6" name="Rectangle 5">
            <a:extLst>
              <a:ext uri="{FF2B5EF4-FFF2-40B4-BE49-F238E27FC236}">
                <a16:creationId xmlns:a16="http://schemas.microsoft.com/office/drawing/2014/main" id="{3BA247A4-E85A-8EB3-8486-093BE82C2027}"/>
              </a:ext>
            </a:extLst>
          </p:cNvPr>
          <p:cNvSpPr/>
          <p:nvPr/>
        </p:nvSpPr>
        <p:spPr>
          <a:xfrm>
            <a:off x="27496680" y="27094528"/>
            <a:ext cx="15969975" cy="533754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dirty="0">
              <a:solidFill>
                <a:srgbClr val="000000"/>
              </a:solidFill>
              <a:latin typeface="Arial" panose="020B0604020202020204" pitchFamily="34" charset="0"/>
            </a:endParaRPr>
          </a:p>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dirty="0">
              <a:solidFill>
                <a:srgbClr val="000000"/>
              </a:solidFill>
              <a:latin typeface="Arial" panose="020B0604020202020204" pitchFamily="34" charset="0"/>
            </a:endParaRPr>
          </a:p>
          <a:p>
            <a:pPr algn="ctr" rtl="0">
              <a:spcBef>
                <a:spcPts val="0"/>
              </a:spcBef>
              <a:spcAft>
                <a:spcPts val="0"/>
              </a:spcAft>
            </a:pPr>
            <a:endParaRPr lang="en-US" sz="36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sz="3600" dirty="0">
              <a:solidFill>
                <a:srgbClr val="000000"/>
              </a:solidFill>
              <a:latin typeface="Arial" panose="020B0604020202020204" pitchFamily="34" charset="0"/>
            </a:endParaRPr>
          </a:p>
          <a:p>
            <a:pPr marL="571500" indent="-571500" algn="ctr" rtl="0">
              <a:spcBef>
                <a:spcPts val="0"/>
              </a:spcBef>
              <a:spcAft>
                <a:spcPts val="0"/>
              </a:spcAft>
              <a:buFont typeface="Arial" panose="020B0604020202020204" pitchFamily="34" charset="0"/>
              <a:buChar char="•"/>
            </a:pPr>
            <a:r>
              <a:rPr lang="en-US" sz="4000" dirty="0">
                <a:solidFill>
                  <a:srgbClr val="000000"/>
                </a:solidFill>
                <a:latin typeface="Calibri Light" panose="020F0302020204030204" pitchFamily="34" charset="0"/>
                <a:cs typeface="Calibri Light" panose="020F0302020204030204" pitchFamily="34" charset="0"/>
              </a:rPr>
              <a:t>Wide price variations by neighborhood and accommodation type.</a:t>
            </a:r>
          </a:p>
          <a:p>
            <a:pPr marL="571500" indent="-571500" algn="ctr" rtl="0">
              <a:spcBef>
                <a:spcPts val="0"/>
              </a:spcBef>
              <a:spcAft>
                <a:spcPts val="0"/>
              </a:spcAft>
              <a:buFont typeface="Arial" panose="020B0604020202020204" pitchFamily="34" charset="0"/>
              <a:buChar char="•"/>
            </a:pPr>
            <a:r>
              <a:rPr lang="en-US" sz="4000" dirty="0">
                <a:solidFill>
                  <a:srgbClr val="000000"/>
                </a:solidFill>
                <a:latin typeface="Calibri Light" panose="020F0302020204030204" pitchFamily="34" charset="0"/>
                <a:cs typeface="Calibri Light" panose="020F0302020204030204" pitchFamily="34" charset="0"/>
              </a:rPr>
              <a:t>Higher listing concentrations in certain areas.</a:t>
            </a:r>
          </a:p>
          <a:p>
            <a:pPr marL="571500" indent="-571500" algn="ctr" rtl="0">
              <a:spcBef>
                <a:spcPts val="0"/>
              </a:spcBef>
              <a:spcAft>
                <a:spcPts val="0"/>
              </a:spcAft>
              <a:buFont typeface="Arial" panose="020B0604020202020204" pitchFamily="34" charset="0"/>
              <a:buChar char="•"/>
            </a:pPr>
            <a:r>
              <a:rPr lang="en-US" sz="4000" dirty="0">
                <a:solidFill>
                  <a:srgbClr val="000000"/>
                </a:solidFill>
                <a:latin typeface="Calibri Light" panose="020F0302020204030204" pitchFamily="34" charset="0"/>
                <a:cs typeface="Calibri Light" panose="020F0302020204030204" pitchFamily="34" charset="0"/>
              </a:rPr>
              <a:t>Positive, frequent reviews boost prices and demand.</a:t>
            </a:r>
          </a:p>
          <a:p>
            <a:pPr marL="571500" indent="-571500" algn="ctr" rtl="0">
              <a:spcBef>
                <a:spcPts val="0"/>
              </a:spcBef>
              <a:spcAft>
                <a:spcPts val="0"/>
              </a:spcAft>
              <a:buFont typeface="Arial" panose="020B0604020202020204" pitchFamily="34" charset="0"/>
              <a:buChar char="•"/>
            </a:pPr>
            <a:r>
              <a:rPr lang="en-US" sz="4000" dirty="0">
                <a:solidFill>
                  <a:srgbClr val="000000"/>
                </a:solidFill>
                <a:latin typeface="Calibri Light" panose="020F0302020204030204" pitchFamily="34" charset="0"/>
                <a:cs typeface="Calibri Light" panose="020F0302020204030204" pitchFamily="34" charset="0"/>
              </a:rPr>
              <a:t>Predominance of entire homes/apartments; private rooms also popular.</a:t>
            </a:r>
          </a:p>
          <a:p>
            <a:pPr marL="571500" indent="-571500" algn="ctr" rtl="0">
              <a:spcBef>
                <a:spcPts val="0"/>
              </a:spcBef>
              <a:spcAft>
                <a:spcPts val="0"/>
              </a:spcAft>
              <a:buFont typeface="Arial" panose="020B0604020202020204" pitchFamily="34" charset="0"/>
              <a:buChar char="•"/>
            </a:pPr>
            <a:r>
              <a:rPr lang="en-US" sz="4000" dirty="0">
                <a:solidFill>
                  <a:srgbClr val="000000"/>
                </a:solidFill>
                <a:latin typeface="Calibri Light" panose="020F0302020204030204" pitchFamily="34" charset="0"/>
                <a:cs typeface="Calibri Light" panose="020F0302020204030204" pitchFamily="34" charset="0"/>
              </a:rPr>
              <a:t>Regulation influences on pricing via minimum stays and availability.</a:t>
            </a:r>
            <a:br>
              <a:rPr lang="en-US" sz="6600" dirty="0"/>
            </a:br>
            <a:br>
              <a:rPr lang="en-US" sz="8000" dirty="0"/>
            </a:br>
            <a:endParaRPr lang="en-US" sz="9600" dirty="0"/>
          </a:p>
        </p:txBody>
      </p:sp>
      <p:sp>
        <p:nvSpPr>
          <p:cNvPr id="7" name="Rectangle 6">
            <a:extLst>
              <a:ext uri="{FF2B5EF4-FFF2-40B4-BE49-F238E27FC236}">
                <a16:creationId xmlns:a16="http://schemas.microsoft.com/office/drawing/2014/main" id="{126FC04B-C32B-D2C2-21B3-BAF4B4AD21BF}"/>
              </a:ext>
            </a:extLst>
          </p:cNvPr>
          <p:cNvSpPr/>
          <p:nvPr/>
        </p:nvSpPr>
        <p:spPr>
          <a:xfrm>
            <a:off x="15345122" y="20538347"/>
            <a:ext cx="11868043" cy="11893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9600" dirty="0"/>
          </a:p>
        </p:txBody>
      </p:sp>
      <p:sp>
        <p:nvSpPr>
          <p:cNvPr id="8" name="TextBox 7">
            <a:extLst>
              <a:ext uri="{FF2B5EF4-FFF2-40B4-BE49-F238E27FC236}">
                <a16:creationId xmlns:a16="http://schemas.microsoft.com/office/drawing/2014/main" id="{3C99721A-F205-EBB2-DF2C-F2657CD621E0}"/>
              </a:ext>
            </a:extLst>
          </p:cNvPr>
          <p:cNvSpPr txBox="1"/>
          <p:nvPr/>
        </p:nvSpPr>
        <p:spPr>
          <a:xfrm>
            <a:off x="15554290" y="7824087"/>
            <a:ext cx="11276348" cy="1323439"/>
          </a:xfrm>
          <a:prstGeom prst="rect">
            <a:avLst/>
          </a:prstGeom>
          <a:noFill/>
        </p:spPr>
        <p:txBody>
          <a:bodyPr wrap="square" rtlCol="0">
            <a:spAutoFit/>
          </a:bodyPr>
          <a:lstStyle>
            <a:defPPr>
              <a:defRPr kern="1200"/>
            </a:defPPr>
          </a:lstStyle>
          <a:p>
            <a:pPr algn="l"/>
            <a:r>
              <a:rPr lang="en-US" sz="4000" b="1" dirty="0">
                <a:solidFill>
                  <a:srgbClr val="235078"/>
                </a:solidFill>
                <a:latin typeface="Calibri Light" panose="020F0302020204030204" pitchFamily="34" charset="0"/>
                <a:cs typeface="Calibri Light" panose="020F0302020204030204" pitchFamily="34" charset="0"/>
              </a:rPr>
              <a:t>Research Q2 </a:t>
            </a:r>
            <a:r>
              <a:rPr lang="en-US" sz="4000" b="1" u="sng" dirty="0">
                <a:solidFill>
                  <a:srgbClr val="235078"/>
                </a:solidFill>
                <a:latin typeface="Calibri Light" panose="020F0302020204030204" pitchFamily="34" charset="0"/>
                <a:cs typeface="Calibri Light" panose="020F0302020204030204" pitchFamily="34" charset="0"/>
              </a:rPr>
              <a:t>: </a:t>
            </a:r>
            <a:r>
              <a:rPr lang="en-US" sz="4000" u="sng" dirty="0">
                <a:solidFill>
                  <a:srgbClr val="212121"/>
                </a:solidFill>
                <a:highlight>
                  <a:srgbClr val="FFFFFF"/>
                </a:highlight>
                <a:latin typeface="Calibri Light" panose="020F0302020204030204" pitchFamily="34" charset="0"/>
                <a:cs typeface="Calibri Light" panose="020F0302020204030204" pitchFamily="34" charset="0"/>
              </a:rPr>
              <a:t>How do reviews and their frequency influence a listing’s price and occupancy rates?</a:t>
            </a:r>
          </a:p>
        </p:txBody>
      </p:sp>
      <p:sp>
        <p:nvSpPr>
          <p:cNvPr id="9" name="TextBox 8">
            <a:extLst>
              <a:ext uri="{FF2B5EF4-FFF2-40B4-BE49-F238E27FC236}">
                <a16:creationId xmlns:a16="http://schemas.microsoft.com/office/drawing/2014/main" id="{3C1AD1F5-2319-1797-235E-E735ECA1F444}"/>
              </a:ext>
            </a:extLst>
          </p:cNvPr>
          <p:cNvSpPr txBox="1"/>
          <p:nvPr/>
        </p:nvSpPr>
        <p:spPr>
          <a:xfrm>
            <a:off x="15573724" y="20587126"/>
            <a:ext cx="11448278" cy="1384995"/>
          </a:xfrm>
          <a:prstGeom prst="rect">
            <a:avLst/>
          </a:prstGeom>
          <a:noFill/>
        </p:spPr>
        <p:txBody>
          <a:bodyPr wrap="square" rtlCol="0">
            <a:spAutoFit/>
          </a:bodyPr>
          <a:lstStyle>
            <a:defPPr>
              <a:defRPr kern="1200"/>
            </a:defPPr>
          </a:lstStyle>
          <a:p>
            <a:r>
              <a:rPr lang="en-US" sz="4200" b="1" dirty="0">
                <a:solidFill>
                  <a:srgbClr val="235078"/>
                </a:solidFill>
                <a:latin typeface="Calibri Light" panose="020F0302020204030204" pitchFamily="34" charset="0"/>
                <a:cs typeface="Calibri Light" panose="020F0302020204030204" pitchFamily="34" charset="0"/>
              </a:rPr>
              <a:t>Research Q4:</a:t>
            </a:r>
            <a:r>
              <a:rPr lang="en-US" sz="4200" dirty="0">
                <a:solidFill>
                  <a:srgbClr val="235078"/>
                </a:solidFill>
                <a:latin typeface="Calibri Light" panose="020F0302020204030204" pitchFamily="34" charset="0"/>
                <a:cs typeface="Calibri Light" panose="020F0302020204030204" pitchFamily="34" charset="0"/>
              </a:rPr>
              <a:t> </a:t>
            </a:r>
            <a:r>
              <a:rPr lang="en-US" sz="4200" u="sng" dirty="0">
                <a:solidFill>
                  <a:srgbClr val="212121"/>
                </a:solidFill>
                <a:highlight>
                  <a:srgbClr val="FFFFFF"/>
                </a:highlight>
                <a:latin typeface="Calibri Light" panose="020F0302020204030204" pitchFamily="34" charset="0"/>
                <a:cs typeface="Calibri Light" panose="020F0302020204030204" pitchFamily="34" charset="0"/>
              </a:rPr>
              <a:t>What is the distribution and popularity of different room types among Airbnb listings?</a:t>
            </a:r>
          </a:p>
        </p:txBody>
      </p:sp>
      <p:sp>
        <p:nvSpPr>
          <p:cNvPr id="10" name="TextBox 9">
            <a:extLst>
              <a:ext uri="{FF2B5EF4-FFF2-40B4-BE49-F238E27FC236}">
                <a16:creationId xmlns:a16="http://schemas.microsoft.com/office/drawing/2014/main" id="{8B41834B-02D6-DCCE-8F15-90C1E0E55097}"/>
              </a:ext>
            </a:extLst>
          </p:cNvPr>
          <p:cNvSpPr txBox="1"/>
          <p:nvPr/>
        </p:nvSpPr>
        <p:spPr>
          <a:xfrm>
            <a:off x="27938889" y="7629234"/>
            <a:ext cx="15164915" cy="1376462"/>
          </a:xfrm>
          <a:prstGeom prst="rect">
            <a:avLst/>
          </a:prstGeom>
          <a:noFill/>
        </p:spPr>
        <p:txBody>
          <a:bodyPr wrap="square" rtlCol="0">
            <a:spAutoFit/>
          </a:bodyPr>
          <a:lstStyle>
            <a:defPPr>
              <a:defRPr kern="1200"/>
            </a:defPPr>
          </a:lstStyle>
          <a:p>
            <a:pPr algn="l"/>
            <a:r>
              <a:rPr lang="en-US" sz="4200" b="1" dirty="0">
                <a:solidFill>
                  <a:srgbClr val="235078"/>
                </a:solidFill>
                <a:latin typeface="Calibri Light" panose="020F0302020204030204" pitchFamily="34" charset="0"/>
                <a:cs typeface="Calibri Light" panose="020F0302020204030204" pitchFamily="34" charset="0"/>
              </a:rPr>
              <a:t>Research Q5 : </a:t>
            </a:r>
            <a:r>
              <a:rPr lang="en-US" sz="4200" u="sng" dirty="0">
                <a:solidFill>
                  <a:srgbClr val="212121"/>
                </a:solidFill>
                <a:highlight>
                  <a:srgbClr val="FFFFFF"/>
                </a:highlight>
                <a:latin typeface="Calibri Light" panose="020F0302020204030204" pitchFamily="34" charset="0"/>
                <a:cs typeface="Calibri Light" panose="020F0302020204030204" pitchFamily="34" charset="0"/>
              </a:rPr>
              <a:t>How do the number of minimum nights and listing availability correlate with pricing strategies?</a:t>
            </a:r>
          </a:p>
        </p:txBody>
      </p:sp>
      <p:pic>
        <p:nvPicPr>
          <p:cNvPr id="12" name="Picture 11">
            <a:extLst>
              <a:ext uri="{FF2B5EF4-FFF2-40B4-BE49-F238E27FC236}">
                <a16:creationId xmlns:a16="http://schemas.microsoft.com/office/drawing/2014/main" id="{09F7137A-FCCD-1F3F-A26F-1B9BB7FD5848}"/>
              </a:ext>
            </a:extLst>
          </p:cNvPr>
          <p:cNvPicPr>
            <a:picLocks noChangeAspect="1"/>
          </p:cNvPicPr>
          <p:nvPr/>
        </p:nvPicPr>
        <p:blipFill rotWithShape="1">
          <a:blip r:embed="rId3"/>
          <a:srcRect r="4755"/>
          <a:stretch/>
        </p:blipFill>
        <p:spPr>
          <a:xfrm>
            <a:off x="744130" y="9513694"/>
            <a:ext cx="13735322" cy="6030466"/>
          </a:xfrm>
          <a:prstGeom prst="rect">
            <a:avLst/>
          </a:prstGeom>
          <a:solidFill>
            <a:schemeClr val="accent1"/>
          </a:solidFill>
          <a:ln w="25400">
            <a:solidFill>
              <a:schemeClr val="bg1">
                <a:alpha val="97000"/>
              </a:schemeClr>
            </a:solidFill>
          </a:ln>
        </p:spPr>
      </p:pic>
      <p:pic>
        <p:nvPicPr>
          <p:cNvPr id="14" name="Picture 13">
            <a:extLst>
              <a:ext uri="{FF2B5EF4-FFF2-40B4-BE49-F238E27FC236}">
                <a16:creationId xmlns:a16="http://schemas.microsoft.com/office/drawing/2014/main" id="{4C12EA5F-EE4A-20F8-8E2E-A7E08FA3D17B}"/>
              </a:ext>
            </a:extLst>
          </p:cNvPr>
          <p:cNvPicPr>
            <a:picLocks noChangeAspect="1"/>
          </p:cNvPicPr>
          <p:nvPr/>
        </p:nvPicPr>
        <p:blipFill>
          <a:blip r:embed="rId4"/>
          <a:stretch>
            <a:fillRect/>
          </a:stretch>
        </p:blipFill>
        <p:spPr>
          <a:xfrm>
            <a:off x="744130" y="16021463"/>
            <a:ext cx="13735322" cy="6394464"/>
          </a:xfrm>
          <a:prstGeom prst="rect">
            <a:avLst/>
          </a:prstGeom>
          <a:ln w="25400">
            <a:solidFill>
              <a:schemeClr val="bg1">
                <a:alpha val="97000"/>
              </a:schemeClr>
            </a:solidFill>
          </a:ln>
        </p:spPr>
      </p:pic>
      <p:pic>
        <p:nvPicPr>
          <p:cNvPr id="16" name="Picture 15">
            <a:extLst>
              <a:ext uri="{FF2B5EF4-FFF2-40B4-BE49-F238E27FC236}">
                <a16:creationId xmlns:a16="http://schemas.microsoft.com/office/drawing/2014/main" id="{A3BEFA37-D6FE-4479-7299-ED2254AA8B8B}"/>
              </a:ext>
            </a:extLst>
          </p:cNvPr>
          <p:cNvPicPr>
            <a:picLocks noChangeAspect="1"/>
          </p:cNvPicPr>
          <p:nvPr/>
        </p:nvPicPr>
        <p:blipFill rotWithShape="1">
          <a:blip r:embed="rId5"/>
          <a:srcRect r="11085"/>
          <a:stretch/>
        </p:blipFill>
        <p:spPr>
          <a:xfrm>
            <a:off x="15621000" y="9513694"/>
            <a:ext cx="11276348" cy="10222106"/>
          </a:xfrm>
          <a:prstGeom prst="rect">
            <a:avLst/>
          </a:prstGeom>
          <a:ln w="25400">
            <a:solidFill>
              <a:schemeClr val="bg1">
                <a:alpha val="97000"/>
              </a:schemeClr>
            </a:solidFill>
          </a:ln>
        </p:spPr>
      </p:pic>
      <p:pic>
        <p:nvPicPr>
          <p:cNvPr id="20" name="Picture 19">
            <a:extLst>
              <a:ext uri="{FF2B5EF4-FFF2-40B4-BE49-F238E27FC236}">
                <a16:creationId xmlns:a16="http://schemas.microsoft.com/office/drawing/2014/main" id="{3FB1C975-C1D5-E20C-B469-36633ED33ABD}"/>
              </a:ext>
            </a:extLst>
          </p:cNvPr>
          <p:cNvPicPr>
            <a:picLocks noChangeAspect="1"/>
          </p:cNvPicPr>
          <p:nvPr/>
        </p:nvPicPr>
        <p:blipFill rotWithShape="1">
          <a:blip r:embed="rId6"/>
          <a:srcRect r="5606"/>
          <a:stretch/>
        </p:blipFill>
        <p:spPr>
          <a:xfrm>
            <a:off x="15617266" y="22415926"/>
            <a:ext cx="11329558" cy="9601200"/>
          </a:xfrm>
          <a:prstGeom prst="rect">
            <a:avLst/>
          </a:prstGeom>
          <a:ln w="25400">
            <a:solidFill>
              <a:schemeClr val="bg1">
                <a:alpha val="97000"/>
              </a:schemeClr>
            </a:solidFill>
          </a:ln>
        </p:spPr>
      </p:pic>
      <p:sp>
        <p:nvSpPr>
          <p:cNvPr id="21" name="Rectangle 20">
            <a:extLst>
              <a:ext uri="{FF2B5EF4-FFF2-40B4-BE49-F238E27FC236}">
                <a16:creationId xmlns:a16="http://schemas.microsoft.com/office/drawing/2014/main" id="{F79D8D5C-CA65-52AF-0765-2652BB8FDAC1}"/>
              </a:ext>
            </a:extLst>
          </p:cNvPr>
          <p:cNvSpPr/>
          <p:nvPr/>
        </p:nvSpPr>
        <p:spPr>
          <a:xfrm>
            <a:off x="396678" y="2472041"/>
            <a:ext cx="14554200" cy="4587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rtl="0">
              <a:spcBef>
                <a:spcPts val="0"/>
              </a:spcBef>
              <a:spcAft>
                <a:spcPts val="0"/>
              </a:spcAft>
            </a:pPr>
            <a:endParaRPr lang="en-US" sz="4000" b="0" i="0" u="none" strike="noStrike" dirty="0">
              <a:solidFill>
                <a:srgbClr val="000000"/>
              </a:solidFill>
              <a:effectLst/>
              <a:latin typeface="Calibri Light" panose="020F0302020204030204" pitchFamily="34" charset="0"/>
              <a:cs typeface="Calibri Light" panose="020F0302020204030204" pitchFamily="34" charset="0"/>
            </a:endParaRPr>
          </a:p>
          <a:p>
            <a:pPr algn="ctr" rtl="0">
              <a:spcBef>
                <a:spcPts val="0"/>
              </a:spcBef>
              <a:spcAft>
                <a:spcPts val="0"/>
              </a:spcAft>
            </a:pPr>
            <a:r>
              <a:rPr lang="en-US" sz="4000" dirty="0">
                <a:solidFill>
                  <a:srgbClr val="000000"/>
                </a:solidFill>
                <a:latin typeface="Calibri Light" panose="020F0302020204030204" pitchFamily="34" charset="0"/>
                <a:cs typeface="Calibri Light" panose="020F0302020204030204" pitchFamily="34" charset="0"/>
              </a:rPr>
              <a:t>	</a:t>
            </a:r>
            <a:r>
              <a:rPr lang="en-US" sz="4000" b="0" i="0" u="none" strike="noStrike" dirty="0">
                <a:solidFill>
                  <a:srgbClr val="000000"/>
                </a:solidFill>
                <a:effectLst/>
                <a:latin typeface="Calibri Light" panose="020F0302020204030204" pitchFamily="34" charset="0"/>
                <a:cs typeface="Calibri Light" panose="020F0302020204030204" pitchFamily="34" charset="0"/>
              </a:rPr>
              <a:t>This project explores the dynamic world of short-term rental properties in New York City using the "AIRBNB_NYC_2019" dataset, which includes nearly 49,000 listings. The focus is on providing actionable insights for hosts, policymakers, and potential renters regarding pricing strategies, occupancy rates, and the influence of reviews on rental attractiveness.</a:t>
            </a:r>
          </a:p>
        </p:txBody>
      </p:sp>
      <p:sp>
        <p:nvSpPr>
          <p:cNvPr id="22" name="Rectangle 21">
            <a:extLst>
              <a:ext uri="{FF2B5EF4-FFF2-40B4-BE49-F238E27FC236}">
                <a16:creationId xmlns:a16="http://schemas.microsoft.com/office/drawing/2014/main" id="{3A6B279D-9193-79B0-D736-4690FB7533F1}"/>
              </a:ext>
            </a:extLst>
          </p:cNvPr>
          <p:cNvSpPr/>
          <p:nvPr/>
        </p:nvSpPr>
        <p:spPr>
          <a:xfrm>
            <a:off x="15347851" y="2462580"/>
            <a:ext cx="14221015" cy="45877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rtl="0">
              <a:spcBef>
                <a:spcPts val="0"/>
              </a:spcBef>
              <a:spcAft>
                <a:spcPts val="0"/>
              </a:spcAft>
            </a:pPr>
            <a:endParaRPr lang="en-US" sz="4200" b="1" dirty="0">
              <a:solidFill>
                <a:srgbClr val="000000"/>
              </a:solidFill>
              <a:latin typeface="Calibri Light" panose="020F0302020204030204" pitchFamily="34" charset="0"/>
              <a:cs typeface="Calibri Light" panose="020F0302020204030204" pitchFamily="34" charset="0"/>
            </a:endParaRPr>
          </a:p>
          <a:p>
            <a:pPr algn="ctr" rtl="0">
              <a:spcBef>
                <a:spcPts val="0"/>
              </a:spcBef>
              <a:spcAft>
                <a:spcPts val="0"/>
              </a:spcAft>
            </a:pPr>
            <a:r>
              <a:rPr lang="en-US" sz="4200" b="1" dirty="0">
                <a:solidFill>
                  <a:srgbClr val="000000"/>
                </a:solidFill>
                <a:latin typeface="Calibri Light" panose="020F0302020204030204" pitchFamily="34" charset="0"/>
                <a:cs typeface="Calibri Light" panose="020F0302020204030204" pitchFamily="34" charset="0"/>
              </a:rPr>
              <a:t>Data Cleaning: </a:t>
            </a:r>
            <a:r>
              <a:rPr lang="en-US" sz="4200" dirty="0">
                <a:solidFill>
                  <a:srgbClr val="000000"/>
                </a:solidFill>
                <a:latin typeface="Calibri Light" panose="020F0302020204030204" pitchFamily="34" charset="0"/>
                <a:cs typeface="Calibri Light" panose="020F0302020204030204" pitchFamily="34" charset="0"/>
              </a:rPr>
              <a:t>Handled missing values, removed outliers, and corrected data inconsistencies.</a:t>
            </a:r>
          </a:p>
          <a:p>
            <a:pPr algn="ctr" rtl="0">
              <a:spcBef>
                <a:spcPts val="0"/>
              </a:spcBef>
              <a:spcAft>
                <a:spcPts val="0"/>
              </a:spcAft>
            </a:pPr>
            <a:r>
              <a:rPr lang="en-US" sz="4200" b="1" dirty="0">
                <a:solidFill>
                  <a:srgbClr val="000000"/>
                </a:solidFill>
                <a:latin typeface="Calibri Light" panose="020F0302020204030204" pitchFamily="34" charset="0"/>
                <a:cs typeface="Calibri Light" panose="020F0302020204030204" pitchFamily="34" charset="0"/>
              </a:rPr>
              <a:t>Data Transformation: </a:t>
            </a:r>
            <a:r>
              <a:rPr lang="en-US" sz="4200" dirty="0">
                <a:solidFill>
                  <a:srgbClr val="000000"/>
                </a:solidFill>
                <a:latin typeface="Calibri Light" panose="020F0302020204030204" pitchFamily="34" charset="0"/>
                <a:cs typeface="Calibri Light" panose="020F0302020204030204" pitchFamily="34" charset="0"/>
              </a:rPr>
              <a:t>Applied one-hot encoding to categorical data, converted dates to datetime format, and normalized the price variable by replacing zeros with the mean price.</a:t>
            </a:r>
          </a:p>
        </p:txBody>
      </p:sp>
      <p:sp>
        <p:nvSpPr>
          <p:cNvPr id="23" name="Rectangle 22">
            <a:extLst>
              <a:ext uri="{FF2B5EF4-FFF2-40B4-BE49-F238E27FC236}">
                <a16:creationId xmlns:a16="http://schemas.microsoft.com/office/drawing/2014/main" id="{4B223486-5C07-99B2-68E1-EB95B09040E7}"/>
              </a:ext>
            </a:extLst>
          </p:cNvPr>
          <p:cNvSpPr/>
          <p:nvPr/>
        </p:nvSpPr>
        <p:spPr>
          <a:xfrm>
            <a:off x="29996498" y="2462581"/>
            <a:ext cx="13470157" cy="4587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kern="1200"/>
            </a:defPPr>
          </a:lstStyle>
          <a:p>
            <a:pPr algn="ctr"/>
            <a:endParaRPr lang="en-US" sz="3600" b="0" i="0" u="none" strike="noStrike" dirty="0">
              <a:solidFill>
                <a:srgbClr val="000000"/>
              </a:solidFill>
              <a:effectLst/>
              <a:latin typeface="Arial" panose="020B0604020202020204" pitchFamily="34" charset="0"/>
            </a:endParaRPr>
          </a:p>
          <a:p>
            <a:pPr algn="ctr"/>
            <a:r>
              <a:rPr lang="en-US" sz="4200" b="0" i="0" u="none" strike="noStrike" dirty="0">
                <a:solidFill>
                  <a:srgbClr val="000000"/>
                </a:solidFill>
                <a:effectLst/>
                <a:latin typeface="Calibri Light" panose="020F0302020204030204" pitchFamily="34" charset="0"/>
                <a:cs typeface="Calibri Light" panose="020F0302020204030204" pitchFamily="34" charset="0"/>
              </a:rPr>
              <a:t>The dataset includes variables like listing ID, host ID, neighborhood, room type, price, minimum nights, number of reviews, last review, reviews per month, and availability for 365 days. This provides a comprehensive view of the short-term rental landscape in NYC.</a:t>
            </a:r>
            <a:endParaRPr lang="en-US" sz="4200" dirty="0">
              <a:latin typeface="Calibri Light" panose="020F0302020204030204" pitchFamily="34" charset="0"/>
              <a:cs typeface="Calibri Light" panose="020F0302020204030204" pitchFamily="34" charset="0"/>
            </a:endParaRPr>
          </a:p>
        </p:txBody>
      </p:sp>
      <p:sp>
        <p:nvSpPr>
          <p:cNvPr id="24" name="TextBox 23">
            <a:extLst>
              <a:ext uri="{FF2B5EF4-FFF2-40B4-BE49-F238E27FC236}">
                <a16:creationId xmlns:a16="http://schemas.microsoft.com/office/drawing/2014/main" id="{CBB86EB1-7BCE-CA57-DE8A-E10A8F6171E0}"/>
              </a:ext>
            </a:extLst>
          </p:cNvPr>
          <p:cNvSpPr txBox="1"/>
          <p:nvPr/>
        </p:nvSpPr>
        <p:spPr>
          <a:xfrm>
            <a:off x="2590799" y="2620601"/>
            <a:ext cx="9753600" cy="646331"/>
          </a:xfrm>
          <a:prstGeom prst="rect">
            <a:avLst/>
          </a:prstGeom>
          <a:noFill/>
        </p:spPr>
        <p:txBody>
          <a:bodyPr wrap="square" rtlCol="0">
            <a:spAutoFit/>
          </a:bodyPr>
          <a:lstStyle>
            <a:defPPr>
              <a:defRPr kern="1200"/>
            </a:defPPr>
          </a:lstStyle>
          <a:p>
            <a:pPr algn="ctr"/>
            <a:r>
              <a:rPr lang="en-US" sz="3600" b="1" dirty="0">
                <a:solidFill>
                  <a:srgbClr val="235078"/>
                </a:solidFill>
                <a:latin typeface="Libre Baskerville" panose="02000000000000000000" pitchFamily="2" charset="0"/>
              </a:rPr>
              <a:t>Introduction</a:t>
            </a:r>
          </a:p>
        </p:txBody>
      </p:sp>
      <p:sp>
        <p:nvSpPr>
          <p:cNvPr id="25" name="TextBox 24">
            <a:extLst>
              <a:ext uri="{FF2B5EF4-FFF2-40B4-BE49-F238E27FC236}">
                <a16:creationId xmlns:a16="http://schemas.microsoft.com/office/drawing/2014/main" id="{75AAA9C0-DF87-A84B-2CA8-23AD8DFF4AAA}"/>
              </a:ext>
            </a:extLst>
          </p:cNvPr>
          <p:cNvSpPr txBox="1"/>
          <p:nvPr/>
        </p:nvSpPr>
        <p:spPr>
          <a:xfrm>
            <a:off x="18032093" y="2771761"/>
            <a:ext cx="9318171" cy="646332"/>
          </a:xfrm>
          <a:prstGeom prst="rect">
            <a:avLst/>
          </a:prstGeom>
          <a:noFill/>
        </p:spPr>
        <p:txBody>
          <a:bodyPr wrap="square" rtlCol="0">
            <a:spAutoFit/>
          </a:bodyPr>
          <a:lstStyle>
            <a:defPPr>
              <a:defRPr kern="1200"/>
            </a:defPPr>
          </a:lstStyle>
          <a:p>
            <a:pPr algn="ctr"/>
            <a:r>
              <a:rPr lang="en-US" sz="3600" b="1" dirty="0">
                <a:solidFill>
                  <a:srgbClr val="235078"/>
                </a:solidFill>
                <a:latin typeface="Libre Baskerville" panose="02000000000000000000" pitchFamily="2" charset="0"/>
              </a:rPr>
              <a:t>Methodology</a:t>
            </a:r>
          </a:p>
        </p:txBody>
      </p:sp>
      <p:sp>
        <p:nvSpPr>
          <p:cNvPr id="26" name="TextBox 25">
            <a:extLst>
              <a:ext uri="{FF2B5EF4-FFF2-40B4-BE49-F238E27FC236}">
                <a16:creationId xmlns:a16="http://schemas.microsoft.com/office/drawing/2014/main" id="{FE2784E3-5636-2C00-04B5-1FE9F28CF200}"/>
              </a:ext>
            </a:extLst>
          </p:cNvPr>
          <p:cNvSpPr txBox="1"/>
          <p:nvPr/>
        </p:nvSpPr>
        <p:spPr>
          <a:xfrm>
            <a:off x="32962855" y="2771762"/>
            <a:ext cx="7750631" cy="646331"/>
          </a:xfrm>
          <a:prstGeom prst="rect">
            <a:avLst/>
          </a:prstGeom>
          <a:noFill/>
        </p:spPr>
        <p:txBody>
          <a:bodyPr wrap="square" rtlCol="0">
            <a:spAutoFit/>
          </a:bodyPr>
          <a:lstStyle>
            <a:defPPr>
              <a:defRPr kern="1200"/>
            </a:defPPr>
          </a:lstStyle>
          <a:p>
            <a:pPr algn="ctr"/>
            <a:r>
              <a:rPr lang="en-US" sz="3600" b="1" dirty="0">
                <a:solidFill>
                  <a:srgbClr val="235078"/>
                </a:solidFill>
                <a:latin typeface="Libre Baskerville" panose="02000000000000000000" pitchFamily="2" charset="0"/>
              </a:rPr>
              <a:t>Characteristics of data</a:t>
            </a:r>
          </a:p>
        </p:txBody>
      </p:sp>
      <p:pic>
        <p:nvPicPr>
          <p:cNvPr id="28" name="Picture 27">
            <a:extLst>
              <a:ext uri="{FF2B5EF4-FFF2-40B4-BE49-F238E27FC236}">
                <a16:creationId xmlns:a16="http://schemas.microsoft.com/office/drawing/2014/main" id="{D30604EF-29E6-94CF-B57E-7C8373218E4B}"/>
              </a:ext>
            </a:extLst>
          </p:cNvPr>
          <p:cNvPicPr>
            <a:picLocks noChangeAspect="1"/>
          </p:cNvPicPr>
          <p:nvPr/>
        </p:nvPicPr>
        <p:blipFill>
          <a:blip r:embed="rId7"/>
          <a:stretch>
            <a:fillRect/>
          </a:stretch>
        </p:blipFill>
        <p:spPr>
          <a:xfrm>
            <a:off x="28042122" y="9239643"/>
            <a:ext cx="15164915" cy="9105699"/>
          </a:xfrm>
          <a:prstGeom prst="rect">
            <a:avLst/>
          </a:prstGeom>
          <a:ln w="25400">
            <a:solidFill>
              <a:schemeClr val="bg1">
                <a:alpha val="97000"/>
              </a:schemeClr>
            </a:solidFill>
          </a:ln>
        </p:spPr>
      </p:pic>
      <p:pic>
        <p:nvPicPr>
          <p:cNvPr id="30" name="Picture 29">
            <a:extLst>
              <a:ext uri="{FF2B5EF4-FFF2-40B4-BE49-F238E27FC236}">
                <a16:creationId xmlns:a16="http://schemas.microsoft.com/office/drawing/2014/main" id="{8F8FBA5C-9892-80F6-1267-C60E4C28213D}"/>
              </a:ext>
            </a:extLst>
          </p:cNvPr>
          <p:cNvPicPr>
            <a:picLocks noChangeAspect="1"/>
          </p:cNvPicPr>
          <p:nvPr/>
        </p:nvPicPr>
        <p:blipFill>
          <a:blip r:embed="rId8"/>
          <a:stretch>
            <a:fillRect/>
          </a:stretch>
        </p:blipFill>
        <p:spPr>
          <a:xfrm>
            <a:off x="28042122" y="18757535"/>
            <a:ext cx="15164916" cy="7456225"/>
          </a:xfrm>
          <a:prstGeom prst="rect">
            <a:avLst/>
          </a:prstGeom>
          <a:ln w="25400">
            <a:solidFill>
              <a:schemeClr val="bg1">
                <a:alpha val="97000"/>
              </a:schemeClr>
            </a:solidFill>
          </a:ln>
        </p:spPr>
      </p:pic>
      <p:sp>
        <p:nvSpPr>
          <p:cNvPr id="31" name="TextBox 30">
            <a:extLst>
              <a:ext uri="{FF2B5EF4-FFF2-40B4-BE49-F238E27FC236}">
                <a16:creationId xmlns:a16="http://schemas.microsoft.com/office/drawing/2014/main" id="{2407E497-66E0-92D1-3EDF-F553AB683CC7}"/>
              </a:ext>
            </a:extLst>
          </p:cNvPr>
          <p:cNvSpPr txBox="1"/>
          <p:nvPr/>
        </p:nvSpPr>
        <p:spPr>
          <a:xfrm>
            <a:off x="27808760" y="27550885"/>
            <a:ext cx="15425171" cy="646331"/>
          </a:xfrm>
          <a:prstGeom prst="rect">
            <a:avLst/>
          </a:prstGeom>
          <a:noFill/>
        </p:spPr>
        <p:txBody>
          <a:bodyPr wrap="square" rtlCol="0">
            <a:spAutoFit/>
          </a:bodyPr>
          <a:lstStyle>
            <a:defPPr>
              <a:defRPr lang="en-US" kern="1200"/>
            </a:defPPr>
            <a:lvl1pPr algn="ctr">
              <a:defRPr sz="3600" b="1">
                <a:solidFill>
                  <a:srgbClr val="235078"/>
                </a:solidFill>
                <a:latin typeface="Libre Baskerville" panose="02000000000000000000" pitchFamily="2" charset="0"/>
              </a:defRPr>
            </a:lvl1pPr>
          </a:lstStyle>
          <a:p>
            <a:r>
              <a:rPr lang="en-US" dirty="0"/>
              <a:t>Conclusion</a:t>
            </a:r>
          </a:p>
        </p:txBody>
      </p:sp>
      <p:pic>
        <p:nvPicPr>
          <p:cNvPr id="5" name="Picture 4">
            <a:extLst>
              <a:ext uri="{FF2B5EF4-FFF2-40B4-BE49-F238E27FC236}">
                <a16:creationId xmlns:a16="http://schemas.microsoft.com/office/drawing/2014/main" id="{17CA1DEF-93F2-2B1F-2193-0810DA030388}"/>
              </a:ext>
            </a:extLst>
          </p:cNvPr>
          <p:cNvPicPr>
            <a:picLocks noChangeAspect="1"/>
          </p:cNvPicPr>
          <p:nvPr/>
        </p:nvPicPr>
        <p:blipFill>
          <a:blip r:embed="rId9"/>
          <a:stretch>
            <a:fillRect/>
          </a:stretch>
        </p:blipFill>
        <p:spPr>
          <a:xfrm>
            <a:off x="744131" y="25386591"/>
            <a:ext cx="13735322" cy="6630536"/>
          </a:xfrm>
          <a:prstGeom prst="rect">
            <a:avLst/>
          </a:prstGeom>
          <a:ln>
            <a:solidFill>
              <a:schemeClr val="bg1"/>
            </a:solid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TM16401375[[fn=Madison]]</Template>
  <TotalTime>3805</TotalTime>
  <Words>321</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Libre Baskerville</vt:lpstr>
      <vt:lpstr>Calibri</vt:lpstr>
      <vt:lpstr>Arial</vt:lpstr>
      <vt:lpstr>Montserrat Light</vt:lpstr>
      <vt:lpstr>Wingdings</vt:lpstr>
      <vt:lpstr>Calibri Light</vt:lpstr>
      <vt:lpstr>Times New Roman</vt:lpstr>
      <vt:lpstr>Wingdings 3</vt:lpstr>
      <vt:lpstr>MS Shell Dlg 2</vt:lpstr>
      <vt:lpstr>Madison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Tanvi Pradhan</cp:lastModifiedBy>
  <cp:revision>304</cp:revision>
  <cp:lastPrinted>2006-11-15T16:04:57Z</cp:lastPrinted>
  <dcterms:modified xsi:type="dcterms:W3CDTF">2024-04-23T23:00:25Z</dcterms:modified>
  <cp:category>templates for scientific poster</cp:category>
</cp:coreProperties>
</file>