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7" Type="http://schemas.openxmlformats.org/officeDocument/2006/relationships/slideLayout" Target="../slideLayouts/slideLayout1.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1601510"/>
            <a:ext cx="7477601" cy="3332798"/>
          </a:xfrm>
          <a:prstGeom prst="rect">
            <a:avLst/>
          </a:prstGeom>
          <a:noFill/>
          <a:ln/>
        </p:spPr>
        <p:txBody>
          <a:bodyPr wrap="square" rtlCol="0" anchor="t"/>
          <a:lstStyle/>
          <a:p>
            <a:pPr indent="0" marL="0">
              <a:lnSpc>
                <a:spcPts val="6561"/>
              </a:lnSpc>
              <a:buNone/>
            </a:pPr>
            <a:r>
              <a:rPr lang="en-US" sz="5249" b="1" spc="-157" kern="0" dirty="0">
                <a:solidFill>
                  <a:srgbClr val="000000"/>
                </a:solidFill>
                <a:latin typeface="Inter" pitchFamily="34" charset="0"/>
                <a:ea typeface="Inter" pitchFamily="34" charset="-122"/>
                <a:cs typeface="Inter" pitchFamily="34" charset="-120"/>
              </a:rPr>
              <a:t>The CyberArk Approach to Lifecycle Workflows for Account Discovery and Onboarding</a:t>
            </a:r>
            <a:endParaRPr lang="en-US" sz="5249" dirty="0"/>
          </a:p>
        </p:txBody>
      </p:sp>
      <p:sp>
        <p:nvSpPr>
          <p:cNvPr id="5" name="Text 3"/>
          <p:cNvSpPr/>
          <p:nvPr/>
        </p:nvSpPr>
        <p:spPr>
          <a:xfrm>
            <a:off x="833199" y="5267563"/>
            <a:ext cx="7477601"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Learn how CyberArk's solution can help streamline the account discovery and onboarding process to improve your organization's cybersecurity.</a:t>
            </a:r>
            <a:endParaRPr lang="en-US" sz="1750" dirty="0"/>
          </a:p>
        </p:txBody>
      </p:sp>
      <p:sp>
        <p:nvSpPr>
          <p:cNvPr id="6" name="Shape 4"/>
          <p:cNvSpPr/>
          <p:nvPr/>
        </p:nvSpPr>
        <p:spPr>
          <a:xfrm>
            <a:off x="833199" y="6228278"/>
            <a:ext cx="355402" cy="355402"/>
          </a:xfrm>
          <a:prstGeom prst="roundRect">
            <a:avLst>
              <a:gd name="adj" fmla="val 25726039"/>
            </a:avLst>
          </a:prstGeom>
          <a:solidFill>
            <a:srgbClr val="ED0882"/>
          </a:solidFill>
          <a:ln w="7620">
            <a:solidFill>
              <a:srgbClr val="FFFFFF"/>
            </a:solidFill>
            <a:prstDash val="solid"/>
          </a:ln>
        </p:spPr>
      </p:sp>
      <p:sp>
        <p:nvSpPr>
          <p:cNvPr id="7" name="Text 5"/>
          <p:cNvSpPr/>
          <p:nvPr/>
        </p:nvSpPr>
        <p:spPr>
          <a:xfrm>
            <a:off x="912376" y="6223159"/>
            <a:ext cx="196929" cy="365760"/>
          </a:xfrm>
          <a:prstGeom prst="rect">
            <a:avLst/>
          </a:prstGeom>
          <a:noFill/>
          <a:ln/>
        </p:spPr>
        <p:txBody>
          <a:bodyPr wrap="none" rtlCol="0" anchor="t"/>
          <a:lstStyle/>
          <a:p>
            <a:pPr algn="ctr" indent="0" marL="0">
              <a:lnSpc>
                <a:spcPts val="2880"/>
              </a:lnSpc>
              <a:buNone/>
            </a:pPr>
            <a:r>
              <a:rPr lang="en-US" sz="1152" spc="-35" kern="0" dirty="0">
                <a:solidFill>
                  <a:srgbClr val="FFFFFF"/>
                </a:solidFill>
                <a:latin typeface="Inter" pitchFamily="34" charset="0"/>
                <a:ea typeface="Inter" pitchFamily="34" charset="-122"/>
                <a:cs typeface="Inter" pitchFamily="34" charset="-120"/>
              </a:rPr>
              <a:t>PG</a:t>
            </a:r>
            <a:endParaRPr lang="en-US" sz="1152" dirty="0"/>
          </a:p>
        </p:txBody>
      </p:sp>
      <p:sp>
        <p:nvSpPr>
          <p:cNvPr id="8" name="Text 6"/>
          <p:cNvSpPr/>
          <p:nvPr/>
        </p:nvSpPr>
        <p:spPr>
          <a:xfrm>
            <a:off x="1299686" y="6233755"/>
            <a:ext cx="2739509" cy="388858"/>
          </a:xfrm>
          <a:prstGeom prst="rect">
            <a:avLst/>
          </a:prstGeom>
          <a:noFill/>
          <a:ln/>
        </p:spPr>
        <p:txBody>
          <a:bodyPr wrap="none" rtlCol="0" anchor="t"/>
          <a:lstStyle/>
          <a:p>
            <a:pPr algn="l" indent="0" marL="0">
              <a:lnSpc>
                <a:spcPts val="3062"/>
              </a:lnSpc>
              <a:buNone/>
            </a:pPr>
            <a:r>
              <a:rPr lang="en-US" sz="2187" b="1" spc="-35" kern="0" dirty="0">
                <a:solidFill>
                  <a:srgbClr val="272525"/>
                </a:solidFill>
                <a:latin typeface="Inter" pitchFamily="34" charset="0"/>
                <a:ea typeface="Inter" pitchFamily="34" charset="-122"/>
                <a:cs typeface="Inter" pitchFamily="34" charset="-120"/>
              </a:rPr>
              <a:t>by Pradhumna Gupta</a:t>
            </a:r>
            <a:endParaRPr lang="en-US" sz="2187"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692">
            <a:solidFill>
              <a:srgbClr val="E5E0DF"/>
            </a:solidFill>
            <a:prstDash val="solid"/>
          </a:ln>
        </p:spPr>
      </p:sp>
      <p:sp>
        <p:nvSpPr>
          <p:cNvPr id="4" name="Text 2"/>
          <p:cNvSpPr/>
          <p:nvPr/>
        </p:nvSpPr>
        <p:spPr>
          <a:xfrm>
            <a:off x="2076807" y="1931313"/>
            <a:ext cx="10476786" cy="1378268"/>
          </a:xfrm>
          <a:prstGeom prst="rect">
            <a:avLst/>
          </a:prstGeom>
          <a:noFill/>
          <a:ln/>
        </p:spPr>
        <p:txBody>
          <a:bodyPr wrap="square" rtlCol="0" anchor="t"/>
          <a:lstStyle/>
          <a:p>
            <a:pPr indent="0" marL="0">
              <a:lnSpc>
                <a:spcPts val="5427"/>
              </a:lnSpc>
              <a:buNone/>
            </a:pPr>
            <a:r>
              <a:rPr lang="en-US" sz="4342" b="1" spc="-130" kern="0" dirty="0">
                <a:solidFill>
                  <a:srgbClr val="000000"/>
                </a:solidFill>
                <a:latin typeface="Inter" pitchFamily="34" charset="0"/>
                <a:ea typeface="Inter" pitchFamily="34" charset="-122"/>
                <a:cs typeface="Inter" pitchFamily="34" charset="-120"/>
              </a:rPr>
              <a:t>The Importance of Account Discovery and Onboarding Process</a:t>
            </a:r>
            <a:endParaRPr lang="en-US" sz="4342" dirty="0"/>
          </a:p>
        </p:txBody>
      </p:sp>
      <p:sp>
        <p:nvSpPr>
          <p:cNvPr id="5" name="Shape 3"/>
          <p:cNvSpPr/>
          <p:nvPr/>
        </p:nvSpPr>
        <p:spPr>
          <a:xfrm>
            <a:off x="2076807" y="3812619"/>
            <a:ext cx="496253" cy="496253"/>
          </a:xfrm>
          <a:prstGeom prst="roundRect">
            <a:avLst>
              <a:gd name="adj" fmla="val 20001"/>
            </a:avLst>
          </a:prstGeom>
          <a:solidFill>
            <a:srgbClr val="DADBF1"/>
          </a:solidFill>
          <a:ln w="13692">
            <a:solidFill>
              <a:srgbClr val="B5B7E3"/>
            </a:solidFill>
            <a:prstDash val="solid"/>
          </a:ln>
        </p:spPr>
      </p:sp>
      <p:sp>
        <p:nvSpPr>
          <p:cNvPr id="6" name="Text 4"/>
          <p:cNvSpPr/>
          <p:nvPr/>
        </p:nvSpPr>
        <p:spPr>
          <a:xfrm>
            <a:off x="2243257" y="3853934"/>
            <a:ext cx="16323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1</a:t>
            </a:r>
            <a:endParaRPr lang="en-US" sz="2605" dirty="0"/>
          </a:p>
        </p:txBody>
      </p:sp>
      <p:sp>
        <p:nvSpPr>
          <p:cNvPr id="7" name="Text 5"/>
          <p:cNvSpPr/>
          <p:nvPr/>
        </p:nvSpPr>
        <p:spPr>
          <a:xfrm>
            <a:off x="2793563" y="3888462"/>
            <a:ext cx="2205633" cy="344686"/>
          </a:xfrm>
          <a:prstGeom prst="rect">
            <a:avLst/>
          </a:prstGeom>
          <a:noFill/>
          <a:ln/>
        </p:spPr>
        <p:txBody>
          <a:bodyPr wrap="non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Securing access</a:t>
            </a:r>
            <a:endParaRPr lang="en-US" sz="2171" dirty="0"/>
          </a:p>
        </p:txBody>
      </p:sp>
      <p:sp>
        <p:nvSpPr>
          <p:cNvPr id="8" name="Text 6"/>
          <p:cNvSpPr/>
          <p:nvPr/>
        </p:nvSpPr>
        <p:spPr>
          <a:xfrm>
            <a:off x="2793563" y="4453652"/>
            <a:ext cx="2628543" cy="2823210"/>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Proactively identify and secure privileged accounts, system accounts, and human interactive accounts for all systems and applications – on-premises, cloud, or hybrid</a:t>
            </a:r>
            <a:endParaRPr lang="en-US" sz="1737" dirty="0"/>
          </a:p>
        </p:txBody>
      </p:sp>
      <p:sp>
        <p:nvSpPr>
          <p:cNvPr id="9" name="Shape 7"/>
          <p:cNvSpPr/>
          <p:nvPr/>
        </p:nvSpPr>
        <p:spPr>
          <a:xfrm>
            <a:off x="5642610" y="3812619"/>
            <a:ext cx="496253" cy="496253"/>
          </a:xfrm>
          <a:prstGeom prst="roundRect">
            <a:avLst>
              <a:gd name="adj" fmla="val 20001"/>
            </a:avLst>
          </a:prstGeom>
          <a:solidFill>
            <a:srgbClr val="DADBF1"/>
          </a:solidFill>
          <a:ln w="13692">
            <a:solidFill>
              <a:srgbClr val="B5B7E3"/>
            </a:solidFill>
            <a:prstDash val="solid"/>
          </a:ln>
        </p:spPr>
      </p:sp>
      <p:sp>
        <p:nvSpPr>
          <p:cNvPr id="10" name="Text 8"/>
          <p:cNvSpPr/>
          <p:nvPr/>
        </p:nvSpPr>
        <p:spPr>
          <a:xfrm>
            <a:off x="5790009" y="3853934"/>
            <a:ext cx="20133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2</a:t>
            </a:r>
            <a:endParaRPr lang="en-US" sz="2605" dirty="0"/>
          </a:p>
        </p:txBody>
      </p:sp>
      <p:sp>
        <p:nvSpPr>
          <p:cNvPr id="11" name="Text 9"/>
          <p:cNvSpPr/>
          <p:nvPr/>
        </p:nvSpPr>
        <p:spPr>
          <a:xfrm>
            <a:off x="6359366" y="3888462"/>
            <a:ext cx="2628543" cy="689372"/>
          </a:xfrm>
          <a:prstGeom prst="rect">
            <a:avLst/>
          </a:prstGeom>
          <a:noFill/>
          <a:ln/>
        </p:spPr>
        <p:txBody>
          <a:bodyPr wrap="squar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Ensuring compliance</a:t>
            </a:r>
            <a:endParaRPr lang="en-US" sz="2171" dirty="0"/>
          </a:p>
        </p:txBody>
      </p:sp>
      <p:sp>
        <p:nvSpPr>
          <p:cNvPr id="12" name="Text 10"/>
          <p:cNvSpPr/>
          <p:nvPr/>
        </p:nvSpPr>
        <p:spPr>
          <a:xfrm>
            <a:off x="6359366" y="4798338"/>
            <a:ext cx="2628543" cy="2823210"/>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Comply with industry regulations, standards, and best practices while maintaining the ability to scale as your infrastructure changes and audit trails to support auditing requirements</a:t>
            </a:r>
            <a:endParaRPr lang="en-US" sz="1737" dirty="0"/>
          </a:p>
        </p:txBody>
      </p:sp>
      <p:sp>
        <p:nvSpPr>
          <p:cNvPr id="13" name="Shape 11"/>
          <p:cNvSpPr/>
          <p:nvPr/>
        </p:nvSpPr>
        <p:spPr>
          <a:xfrm>
            <a:off x="9208413" y="3812619"/>
            <a:ext cx="496253" cy="496253"/>
          </a:xfrm>
          <a:prstGeom prst="roundRect">
            <a:avLst>
              <a:gd name="adj" fmla="val 20001"/>
            </a:avLst>
          </a:prstGeom>
          <a:solidFill>
            <a:srgbClr val="DADBF1"/>
          </a:solidFill>
          <a:ln w="13692">
            <a:solidFill>
              <a:srgbClr val="B5B7E3"/>
            </a:solidFill>
            <a:prstDash val="solid"/>
          </a:ln>
        </p:spPr>
      </p:sp>
      <p:sp>
        <p:nvSpPr>
          <p:cNvPr id="14" name="Text 12"/>
          <p:cNvSpPr/>
          <p:nvPr/>
        </p:nvSpPr>
        <p:spPr>
          <a:xfrm>
            <a:off x="9352002" y="3853934"/>
            <a:ext cx="208955" cy="413504"/>
          </a:xfrm>
          <a:prstGeom prst="rect">
            <a:avLst/>
          </a:prstGeom>
          <a:noFill/>
          <a:ln/>
        </p:spPr>
        <p:txBody>
          <a:bodyPr wrap="none" rtlCol="0" anchor="t"/>
          <a:lstStyle/>
          <a:p>
            <a:pPr algn="ctr" indent="0" marL="0">
              <a:lnSpc>
                <a:spcPts val="3256"/>
              </a:lnSpc>
              <a:buNone/>
            </a:pPr>
            <a:r>
              <a:rPr lang="en-US" sz="2605" b="1" spc="-35" kern="0" dirty="0">
                <a:solidFill>
                  <a:srgbClr val="272525"/>
                </a:solidFill>
                <a:latin typeface="Inter" pitchFamily="34" charset="0"/>
                <a:ea typeface="Inter" pitchFamily="34" charset="-122"/>
                <a:cs typeface="Inter" pitchFamily="34" charset="-120"/>
              </a:rPr>
              <a:t>3</a:t>
            </a:r>
            <a:endParaRPr lang="en-US" sz="2605" dirty="0"/>
          </a:p>
        </p:txBody>
      </p:sp>
      <p:sp>
        <p:nvSpPr>
          <p:cNvPr id="15" name="Text 13"/>
          <p:cNvSpPr/>
          <p:nvPr/>
        </p:nvSpPr>
        <p:spPr>
          <a:xfrm>
            <a:off x="9925169" y="3888462"/>
            <a:ext cx="2628543" cy="689372"/>
          </a:xfrm>
          <a:prstGeom prst="rect">
            <a:avLst/>
          </a:prstGeom>
          <a:noFill/>
          <a:ln/>
        </p:spPr>
        <p:txBody>
          <a:bodyPr wrap="square" rtlCol="0" anchor="t"/>
          <a:lstStyle/>
          <a:p>
            <a:pPr indent="0" marL="0">
              <a:lnSpc>
                <a:spcPts val="2714"/>
              </a:lnSpc>
              <a:buNone/>
            </a:pPr>
            <a:r>
              <a:rPr lang="en-US" sz="2171" b="1" spc="-65" kern="0" dirty="0">
                <a:solidFill>
                  <a:srgbClr val="272525"/>
                </a:solidFill>
                <a:latin typeface="Inter" pitchFamily="34" charset="0"/>
                <a:ea typeface="Inter" pitchFamily="34" charset="-122"/>
                <a:cs typeface="Inter" pitchFamily="34" charset="-120"/>
              </a:rPr>
              <a:t>Optimizing efficiency</a:t>
            </a:r>
            <a:endParaRPr lang="en-US" sz="2171" dirty="0"/>
          </a:p>
        </p:txBody>
      </p:sp>
      <p:sp>
        <p:nvSpPr>
          <p:cNvPr id="16" name="Text 14"/>
          <p:cNvSpPr/>
          <p:nvPr/>
        </p:nvSpPr>
        <p:spPr>
          <a:xfrm>
            <a:off x="9925169" y="4798338"/>
            <a:ext cx="2628543" cy="1764506"/>
          </a:xfrm>
          <a:prstGeom prst="rect">
            <a:avLst/>
          </a:prstGeom>
          <a:noFill/>
          <a:ln/>
        </p:spPr>
        <p:txBody>
          <a:bodyPr wrap="square" rtlCol="0" anchor="t"/>
          <a:lstStyle/>
          <a:p>
            <a:pPr indent="0" marL="0">
              <a:lnSpc>
                <a:spcPts val="2779"/>
              </a:lnSpc>
              <a:buNone/>
            </a:pPr>
            <a:r>
              <a:rPr lang="en-US" sz="1737" spc="-35" kern="0" dirty="0">
                <a:solidFill>
                  <a:srgbClr val="272525"/>
                </a:solidFill>
                <a:latin typeface="Inter" pitchFamily="34" charset="0"/>
                <a:ea typeface="Inter" pitchFamily="34" charset="-122"/>
                <a:cs typeface="Inter" pitchFamily="34" charset="-120"/>
              </a:rPr>
              <a:t>Streamline processes to reduce overhead costs and easily expand coverage to new systems and accounts as needed</a:t>
            </a:r>
            <a:endParaRPr lang="en-US" sz="1737" dirty="0"/>
          </a:p>
        </p:txBody>
      </p:sp>
      <p:pic>
        <p:nvPicPr>
          <p:cNvPr id="17" name="Image 0" descr="preencoded.png">    </p:cNvPr>
          <p:cNvPicPr>
            <a:picLocks noChangeAspect="1"/>
          </p:cNvPicPr>
          <p:nvPr/>
        </p:nvPicPr>
        <p:blipFill>
          <a:blip r:embed="rId1"/>
          <a:stretch>
            <a:fillRect/>
          </a:stretch>
        </p:blipFill>
        <p:spPr>
          <a:xfrm>
            <a:off x="0" y="0"/>
            <a:ext cx="14630400" cy="132338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890516"/>
          </a:xfrm>
          <a:prstGeom prst="rect">
            <a:avLst/>
          </a:prstGeom>
          <a:solidFill>
            <a:srgbClr val="FFFFFF"/>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indent="0" marL="0">
              <a:lnSpc>
                <a:spcPts val="3827"/>
              </a:lnSpc>
              <a:buNone/>
            </a:pPr>
            <a:r>
              <a:rPr lang="en-US" sz="3062" b="1" spc="-92" kern="0" dirty="0">
                <a:solidFill>
                  <a:srgbClr val="000000"/>
                </a:solidFill>
                <a:latin typeface="Inter" pitchFamily="34" charset="0"/>
                <a:ea typeface="Inter" pitchFamily="34" charset="-122"/>
                <a:cs typeface="Inter" pitchFamily="34" charset="-120"/>
              </a:rPr>
              <a:t>Key Components of Lifecycle Workflow Approach</a:t>
            </a:r>
            <a:endParaRPr lang="en-US" sz="3062" dirty="0"/>
          </a:p>
        </p:txBody>
      </p:sp>
      <p:pic>
        <p:nvPicPr>
          <p:cNvPr id="5" name="Image 0" descr="preencoded.png">    </p:cNvPr>
          <p:cNvPicPr>
            <a:picLocks noChangeAspect="1"/>
          </p:cNvPicPr>
          <p:nvPr/>
        </p:nvPicPr>
        <p:blipFill>
          <a:blip r:embed="rId1"/>
          <a:stretch>
            <a:fillRect/>
          </a:stretch>
        </p:blipFill>
        <p:spPr>
          <a:xfrm>
            <a:off x="3621167" y="1710690"/>
            <a:ext cx="2307193" cy="1425893"/>
          </a:xfrm>
          <a:prstGeom prst="rect">
            <a:avLst/>
          </a:prstGeom>
        </p:spPr>
      </p:pic>
      <p:sp>
        <p:nvSpPr>
          <p:cNvPr id="6" name="Text 3"/>
          <p:cNvSpPr/>
          <p:nvPr/>
        </p:nvSpPr>
        <p:spPr>
          <a:xfrm>
            <a:off x="3621167" y="3330893"/>
            <a:ext cx="1952506"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Automated Workflow</a:t>
            </a:r>
            <a:endParaRPr lang="en-US" sz="1531" dirty="0"/>
          </a:p>
        </p:txBody>
      </p:sp>
      <p:sp>
        <p:nvSpPr>
          <p:cNvPr id="7" name="Text 4"/>
          <p:cNvSpPr/>
          <p:nvPr/>
        </p:nvSpPr>
        <p:spPr>
          <a:xfrm>
            <a:off x="3621167" y="3729395"/>
            <a:ext cx="2307193" cy="1243608"/>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Create, manage, and execute time-based and event-based workflows to automate account onboarding, provisioning, and de-provisioning.</a:t>
            </a:r>
            <a:endParaRPr lang="en-US" sz="1225" dirty="0"/>
          </a:p>
        </p:txBody>
      </p:sp>
      <p:pic>
        <p:nvPicPr>
          <p:cNvPr id="8" name="Image 1" descr="preencoded.png">    </p:cNvPr>
          <p:cNvPicPr>
            <a:picLocks noChangeAspect="1"/>
          </p:cNvPicPr>
          <p:nvPr/>
        </p:nvPicPr>
        <p:blipFill>
          <a:blip r:embed="rId2"/>
          <a:stretch>
            <a:fillRect/>
          </a:stretch>
        </p:blipFill>
        <p:spPr>
          <a:xfrm>
            <a:off x="6161603" y="1710690"/>
            <a:ext cx="2307193" cy="1425893"/>
          </a:xfrm>
          <a:prstGeom prst="rect">
            <a:avLst/>
          </a:prstGeom>
        </p:spPr>
      </p:pic>
      <p:sp>
        <p:nvSpPr>
          <p:cNvPr id="9" name="Text 5"/>
          <p:cNvSpPr/>
          <p:nvPr/>
        </p:nvSpPr>
        <p:spPr>
          <a:xfrm>
            <a:off x="6161603" y="3330893"/>
            <a:ext cx="2307193" cy="486013"/>
          </a:xfrm>
          <a:prstGeom prst="rect">
            <a:avLst/>
          </a:prstGeom>
          <a:noFill/>
          <a:ln/>
        </p:spPr>
        <p:txBody>
          <a:bodyPr wrap="squar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Privileged Access Management</a:t>
            </a:r>
            <a:endParaRPr lang="en-US" sz="1531" dirty="0"/>
          </a:p>
        </p:txBody>
      </p:sp>
      <p:sp>
        <p:nvSpPr>
          <p:cNvPr id="10" name="Text 6"/>
          <p:cNvSpPr/>
          <p:nvPr/>
        </p:nvSpPr>
        <p:spPr>
          <a:xfrm>
            <a:off x="6161603" y="3972401"/>
            <a:ext cx="2307193" cy="1243608"/>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Ensure consistent protection and auditing of privileged accounts across all environments to prevent unauthorized access.</a:t>
            </a:r>
            <a:endParaRPr lang="en-US" sz="1225" dirty="0"/>
          </a:p>
        </p:txBody>
      </p:sp>
      <p:pic>
        <p:nvPicPr>
          <p:cNvPr id="11" name="Image 2" descr="preencoded.png">    </p:cNvPr>
          <p:cNvPicPr>
            <a:picLocks noChangeAspect="1"/>
          </p:cNvPicPr>
          <p:nvPr/>
        </p:nvPicPr>
        <p:blipFill>
          <a:blip r:embed="rId3"/>
          <a:stretch>
            <a:fillRect/>
          </a:stretch>
        </p:blipFill>
        <p:spPr>
          <a:xfrm>
            <a:off x="8702040" y="1710690"/>
            <a:ext cx="2307193" cy="1425893"/>
          </a:xfrm>
          <a:prstGeom prst="rect">
            <a:avLst/>
          </a:prstGeom>
        </p:spPr>
      </p:pic>
      <p:sp>
        <p:nvSpPr>
          <p:cNvPr id="12" name="Text 7"/>
          <p:cNvSpPr/>
          <p:nvPr/>
        </p:nvSpPr>
        <p:spPr>
          <a:xfrm>
            <a:off x="8702040" y="3330893"/>
            <a:ext cx="1954292"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Reporting Dashboard</a:t>
            </a:r>
            <a:endParaRPr lang="en-US" sz="1531" dirty="0"/>
          </a:p>
        </p:txBody>
      </p:sp>
      <p:sp>
        <p:nvSpPr>
          <p:cNvPr id="13" name="Text 8"/>
          <p:cNvSpPr/>
          <p:nvPr/>
        </p:nvSpPr>
        <p:spPr>
          <a:xfrm>
            <a:off x="8702040" y="3729395"/>
            <a:ext cx="2307193" cy="1243608"/>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Gain insight into your organization's account discovery and onboarding status, and quickly identify areas that require attention.</a:t>
            </a:r>
            <a:endParaRPr lang="en-US" sz="1225" dirty="0"/>
          </a:p>
        </p:txBody>
      </p:sp>
      <p:pic>
        <p:nvPicPr>
          <p:cNvPr id="14" name="Image 3" descr="preencoded.png">    </p:cNvPr>
          <p:cNvPicPr>
            <a:picLocks noChangeAspect="1"/>
          </p:cNvPicPr>
          <p:nvPr/>
        </p:nvPicPr>
        <p:blipFill>
          <a:blip r:embed="rId4"/>
          <a:stretch>
            <a:fillRect/>
          </a:stretch>
        </p:blipFill>
        <p:spPr>
          <a:xfrm>
            <a:off x="3621167" y="5449252"/>
            <a:ext cx="2307193" cy="1425893"/>
          </a:xfrm>
          <a:prstGeom prst="rect">
            <a:avLst/>
          </a:prstGeom>
        </p:spPr>
      </p:pic>
      <p:sp>
        <p:nvSpPr>
          <p:cNvPr id="15" name="Text 9"/>
          <p:cNvSpPr/>
          <p:nvPr/>
        </p:nvSpPr>
        <p:spPr>
          <a:xfrm>
            <a:off x="3621167" y="7069455"/>
            <a:ext cx="1555313" cy="243007"/>
          </a:xfrm>
          <a:prstGeom prst="rect">
            <a:avLst/>
          </a:prstGeom>
          <a:noFill/>
          <a:ln/>
        </p:spPr>
        <p:txBody>
          <a:bodyPr wrap="none" rtlCol="0" anchor="t"/>
          <a:lstStyle/>
          <a:p>
            <a:pPr algn="l" indent="0" marL="0">
              <a:lnSpc>
                <a:spcPts val="1914"/>
              </a:lnSpc>
              <a:buNone/>
            </a:pPr>
            <a:r>
              <a:rPr lang="en-US" sz="1531" b="1" spc="-46" kern="0" dirty="0">
                <a:solidFill>
                  <a:srgbClr val="000000"/>
                </a:solidFill>
                <a:latin typeface="Inter" pitchFamily="34" charset="0"/>
                <a:ea typeface="Inter" pitchFamily="34" charset="-122"/>
                <a:cs typeface="Inter" pitchFamily="34" charset="-120"/>
              </a:rPr>
              <a:t>Audit Trails</a:t>
            </a:r>
            <a:endParaRPr lang="en-US" sz="1531" dirty="0"/>
          </a:p>
        </p:txBody>
      </p:sp>
      <p:sp>
        <p:nvSpPr>
          <p:cNvPr id="16" name="Text 10"/>
          <p:cNvSpPr/>
          <p:nvPr/>
        </p:nvSpPr>
        <p:spPr>
          <a:xfrm>
            <a:off x="3621167" y="7467957"/>
            <a:ext cx="2307193" cy="994886"/>
          </a:xfrm>
          <a:prstGeom prst="rect">
            <a:avLst/>
          </a:prstGeom>
          <a:noFill/>
          <a:ln/>
        </p:spPr>
        <p:txBody>
          <a:bodyPr wrap="square" rtlCol="0" anchor="t"/>
          <a:lstStyle/>
          <a:p>
            <a:pPr algn="l" indent="0" marL="0">
              <a:lnSpc>
                <a:spcPts val="1960"/>
              </a:lnSpc>
              <a:buNone/>
            </a:pPr>
            <a:r>
              <a:rPr lang="en-US" sz="1225" spc="-24" kern="0" dirty="0">
                <a:solidFill>
                  <a:srgbClr val="272525"/>
                </a:solidFill>
                <a:latin typeface="Inter" pitchFamily="34" charset="0"/>
                <a:ea typeface="Inter" pitchFamily="34" charset="-122"/>
                <a:cs typeface="Inter" pitchFamily="34" charset="-120"/>
              </a:rPr>
              <a:t>Record all activity related to privileged accounts and provide clear audit trails for compliance reporting.</a:t>
            </a:r>
            <a:endParaRPr lang="en-US" sz="1225"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692">
            <a:solidFill>
              <a:srgbClr val="E5E0DF"/>
            </a:solidFill>
            <a:prstDash val="solid"/>
          </a:ln>
        </p:spPr>
      </p:sp>
      <p:sp>
        <p:nvSpPr>
          <p:cNvPr id="4" name="Text 2"/>
          <p:cNvSpPr/>
          <p:nvPr/>
        </p:nvSpPr>
        <p:spPr>
          <a:xfrm>
            <a:off x="2110264" y="602933"/>
            <a:ext cx="7976354" cy="684848"/>
          </a:xfrm>
          <a:prstGeom prst="rect">
            <a:avLst/>
          </a:prstGeom>
          <a:noFill/>
          <a:ln/>
        </p:spPr>
        <p:txBody>
          <a:bodyPr wrap="none" rtlCol="0" anchor="t"/>
          <a:lstStyle/>
          <a:p>
            <a:pPr indent="0" marL="0">
              <a:lnSpc>
                <a:spcPts val="5393"/>
              </a:lnSpc>
              <a:buNone/>
            </a:pPr>
            <a:r>
              <a:rPr lang="en-US" sz="4314" b="1" spc="-129" kern="0" dirty="0">
                <a:solidFill>
                  <a:srgbClr val="000000"/>
                </a:solidFill>
                <a:latin typeface="Inter" pitchFamily="34" charset="0"/>
                <a:ea typeface="Inter" pitchFamily="34" charset="-122"/>
                <a:cs typeface="Inter" pitchFamily="34" charset="-120"/>
              </a:rPr>
              <a:t>How CyberArk's Method Works</a:t>
            </a:r>
            <a:endParaRPr lang="en-US" sz="4314" dirty="0"/>
          </a:p>
        </p:txBody>
      </p:sp>
      <p:sp>
        <p:nvSpPr>
          <p:cNvPr id="5" name="Shape 3"/>
          <p:cNvSpPr/>
          <p:nvPr/>
        </p:nvSpPr>
        <p:spPr>
          <a:xfrm>
            <a:off x="2110264" y="4676299"/>
            <a:ext cx="10409873" cy="43815"/>
          </a:xfrm>
          <a:prstGeom prst="rect">
            <a:avLst/>
          </a:prstGeom>
          <a:solidFill>
            <a:srgbClr val="B5B7E3"/>
          </a:solidFill>
          <a:ln/>
        </p:spPr>
      </p:sp>
      <p:sp>
        <p:nvSpPr>
          <p:cNvPr id="6" name="Shape 4"/>
          <p:cNvSpPr/>
          <p:nvPr/>
        </p:nvSpPr>
        <p:spPr>
          <a:xfrm>
            <a:off x="4636056" y="4676299"/>
            <a:ext cx="43815" cy="767001"/>
          </a:xfrm>
          <a:prstGeom prst="rect">
            <a:avLst/>
          </a:prstGeom>
          <a:solidFill>
            <a:srgbClr val="B5B7E3"/>
          </a:solidFill>
          <a:ln/>
        </p:spPr>
      </p:sp>
      <p:sp>
        <p:nvSpPr>
          <p:cNvPr id="7" name="Shape 5"/>
          <p:cNvSpPr/>
          <p:nvPr/>
        </p:nvSpPr>
        <p:spPr>
          <a:xfrm>
            <a:off x="4411504" y="4429839"/>
            <a:ext cx="493038" cy="493038"/>
          </a:xfrm>
          <a:prstGeom prst="roundRect">
            <a:avLst>
              <a:gd name="adj" fmla="val 20002"/>
            </a:avLst>
          </a:prstGeom>
          <a:solidFill>
            <a:srgbClr val="DADBF1"/>
          </a:solidFill>
          <a:ln w="13692">
            <a:solidFill>
              <a:srgbClr val="B5B7E3"/>
            </a:solidFill>
            <a:prstDash val="solid"/>
          </a:ln>
        </p:spPr>
      </p:sp>
      <p:sp>
        <p:nvSpPr>
          <p:cNvPr id="8" name="Text 6"/>
          <p:cNvSpPr/>
          <p:nvPr/>
        </p:nvSpPr>
        <p:spPr>
          <a:xfrm>
            <a:off x="4576286" y="4470916"/>
            <a:ext cx="163354" cy="410885"/>
          </a:xfrm>
          <a:prstGeom prst="rect">
            <a:avLst/>
          </a:prstGeom>
          <a:noFill/>
          <a:ln/>
        </p:spPr>
        <p:txBody>
          <a:bodyPr wrap="none" rtlCol="0" anchor="t"/>
          <a:lstStyle/>
          <a:p>
            <a:pPr algn="ctr" indent="0" marL="0">
              <a:lnSpc>
                <a:spcPts val="3236"/>
              </a:lnSpc>
              <a:buNone/>
            </a:pPr>
            <a:r>
              <a:rPr lang="en-US" sz="2588" b="1" spc="-35" kern="0" dirty="0">
                <a:solidFill>
                  <a:srgbClr val="272525"/>
                </a:solidFill>
                <a:latin typeface="Inter" pitchFamily="34" charset="0"/>
                <a:ea typeface="Inter" pitchFamily="34" charset="-122"/>
                <a:cs typeface="Inter" pitchFamily="34" charset="-120"/>
              </a:rPr>
              <a:t>1</a:t>
            </a:r>
            <a:endParaRPr lang="en-US" sz="2588" dirty="0"/>
          </a:p>
        </p:txBody>
      </p:sp>
      <p:sp>
        <p:nvSpPr>
          <p:cNvPr id="9" name="Text 7"/>
          <p:cNvSpPr/>
          <p:nvPr/>
        </p:nvSpPr>
        <p:spPr>
          <a:xfrm>
            <a:off x="3485674" y="5662493"/>
            <a:ext cx="2344460" cy="342424"/>
          </a:xfrm>
          <a:prstGeom prst="rect">
            <a:avLst/>
          </a:prstGeom>
          <a:noFill/>
          <a:ln/>
        </p:spPr>
        <p:txBody>
          <a:bodyPr wrap="none" rtlCol="0" anchor="t"/>
          <a:lstStyle/>
          <a:p>
            <a:pPr algn="ctr" indent="0" marL="0">
              <a:lnSpc>
                <a:spcPts val="2696"/>
              </a:lnSpc>
              <a:buNone/>
            </a:pPr>
            <a:r>
              <a:rPr lang="en-US" sz="2157" b="1" spc="-65" kern="0" dirty="0">
                <a:solidFill>
                  <a:srgbClr val="272525"/>
                </a:solidFill>
                <a:latin typeface="Inter" pitchFamily="34" charset="0"/>
                <a:ea typeface="Inter" pitchFamily="34" charset="-122"/>
                <a:cs typeface="Inter" pitchFamily="34" charset="-120"/>
              </a:rPr>
              <a:t>Account discovery</a:t>
            </a:r>
            <a:endParaRPr lang="en-US" sz="2157" dirty="0"/>
          </a:p>
        </p:txBody>
      </p:sp>
      <p:sp>
        <p:nvSpPr>
          <p:cNvPr id="10" name="Text 8"/>
          <p:cNvSpPr/>
          <p:nvPr/>
        </p:nvSpPr>
        <p:spPr>
          <a:xfrm>
            <a:off x="2329339" y="6223992"/>
            <a:ext cx="4657249" cy="1402556"/>
          </a:xfrm>
          <a:prstGeom prst="rect">
            <a:avLst/>
          </a:prstGeom>
          <a:noFill/>
          <a:ln/>
        </p:spPr>
        <p:txBody>
          <a:bodyPr wrap="square" rtlCol="0" anchor="t"/>
          <a:lstStyle/>
          <a:p>
            <a:pPr algn="ctr" indent="0" marL="0">
              <a:lnSpc>
                <a:spcPts val="2761"/>
              </a:lnSpc>
              <a:buNone/>
            </a:pPr>
            <a:r>
              <a:rPr lang="en-US" sz="1726" spc="-35" kern="0" dirty="0">
                <a:solidFill>
                  <a:srgbClr val="272525"/>
                </a:solidFill>
                <a:latin typeface="Inter" pitchFamily="34" charset="0"/>
                <a:ea typeface="Inter" pitchFamily="34" charset="-122"/>
                <a:cs typeface="Inter" pitchFamily="34" charset="-120"/>
              </a:rPr>
              <a:t>Automatically discover and classify all privileged accounts, including human, machine and application identities, to eliminate the blind spots across your organization.</a:t>
            </a:r>
            <a:endParaRPr lang="en-US" sz="1726" dirty="0"/>
          </a:p>
        </p:txBody>
      </p:sp>
      <p:sp>
        <p:nvSpPr>
          <p:cNvPr id="11" name="Shape 9"/>
          <p:cNvSpPr/>
          <p:nvPr/>
        </p:nvSpPr>
        <p:spPr>
          <a:xfrm>
            <a:off x="7293293" y="3909298"/>
            <a:ext cx="43815" cy="767001"/>
          </a:xfrm>
          <a:prstGeom prst="rect">
            <a:avLst/>
          </a:prstGeom>
          <a:solidFill>
            <a:srgbClr val="B5B7E3"/>
          </a:solidFill>
          <a:ln/>
        </p:spPr>
      </p:sp>
      <p:sp>
        <p:nvSpPr>
          <p:cNvPr id="12" name="Shape 10"/>
          <p:cNvSpPr/>
          <p:nvPr/>
        </p:nvSpPr>
        <p:spPr>
          <a:xfrm>
            <a:off x="7068741" y="4429839"/>
            <a:ext cx="493038" cy="493038"/>
          </a:xfrm>
          <a:prstGeom prst="roundRect">
            <a:avLst>
              <a:gd name="adj" fmla="val 20002"/>
            </a:avLst>
          </a:prstGeom>
          <a:solidFill>
            <a:srgbClr val="DADBF1"/>
          </a:solidFill>
          <a:ln w="13692">
            <a:solidFill>
              <a:srgbClr val="B5B7E3"/>
            </a:solidFill>
            <a:prstDash val="solid"/>
          </a:ln>
        </p:spPr>
      </p:sp>
      <p:sp>
        <p:nvSpPr>
          <p:cNvPr id="13" name="Text 11"/>
          <p:cNvSpPr/>
          <p:nvPr/>
        </p:nvSpPr>
        <p:spPr>
          <a:xfrm>
            <a:off x="7218283" y="4470916"/>
            <a:ext cx="193834" cy="410885"/>
          </a:xfrm>
          <a:prstGeom prst="rect">
            <a:avLst/>
          </a:prstGeom>
          <a:noFill/>
          <a:ln/>
        </p:spPr>
        <p:txBody>
          <a:bodyPr wrap="none" rtlCol="0" anchor="t"/>
          <a:lstStyle/>
          <a:p>
            <a:pPr algn="ctr" indent="0" marL="0">
              <a:lnSpc>
                <a:spcPts val="3236"/>
              </a:lnSpc>
              <a:buNone/>
            </a:pPr>
            <a:r>
              <a:rPr lang="en-US" sz="2588" b="1" spc="-35" kern="0" dirty="0">
                <a:solidFill>
                  <a:srgbClr val="272525"/>
                </a:solidFill>
                <a:latin typeface="Inter" pitchFamily="34" charset="0"/>
                <a:ea typeface="Inter" pitchFamily="34" charset="-122"/>
                <a:cs typeface="Inter" pitchFamily="34" charset="-120"/>
              </a:rPr>
              <a:t>2</a:t>
            </a:r>
            <a:endParaRPr lang="en-US" sz="2588" dirty="0"/>
          </a:p>
        </p:txBody>
      </p:sp>
      <p:sp>
        <p:nvSpPr>
          <p:cNvPr id="14" name="Text 12"/>
          <p:cNvSpPr/>
          <p:nvPr/>
        </p:nvSpPr>
        <p:spPr>
          <a:xfrm>
            <a:off x="6044208" y="1726049"/>
            <a:ext cx="2541984" cy="342424"/>
          </a:xfrm>
          <a:prstGeom prst="rect">
            <a:avLst/>
          </a:prstGeom>
          <a:noFill/>
          <a:ln/>
        </p:spPr>
        <p:txBody>
          <a:bodyPr wrap="none" rtlCol="0" anchor="t"/>
          <a:lstStyle/>
          <a:p>
            <a:pPr algn="ctr" indent="0" marL="0">
              <a:lnSpc>
                <a:spcPts val="2696"/>
              </a:lnSpc>
              <a:buNone/>
            </a:pPr>
            <a:r>
              <a:rPr lang="en-US" sz="2157" b="1" spc="-65" kern="0" dirty="0">
                <a:solidFill>
                  <a:srgbClr val="272525"/>
                </a:solidFill>
                <a:latin typeface="Inter" pitchFamily="34" charset="0"/>
                <a:ea typeface="Inter" pitchFamily="34" charset="-122"/>
                <a:cs typeface="Inter" pitchFamily="34" charset="-120"/>
              </a:rPr>
              <a:t>Onboarding process</a:t>
            </a:r>
            <a:endParaRPr lang="en-US" sz="2157" dirty="0"/>
          </a:p>
        </p:txBody>
      </p:sp>
      <p:sp>
        <p:nvSpPr>
          <p:cNvPr id="15" name="Text 13"/>
          <p:cNvSpPr/>
          <p:nvPr/>
        </p:nvSpPr>
        <p:spPr>
          <a:xfrm>
            <a:off x="4986576" y="2287548"/>
            <a:ext cx="4657249" cy="1402556"/>
          </a:xfrm>
          <a:prstGeom prst="rect">
            <a:avLst/>
          </a:prstGeom>
          <a:noFill/>
          <a:ln/>
        </p:spPr>
        <p:txBody>
          <a:bodyPr wrap="square" rtlCol="0" anchor="t"/>
          <a:lstStyle/>
          <a:p>
            <a:pPr algn="ctr" indent="0" marL="0">
              <a:lnSpc>
                <a:spcPts val="2761"/>
              </a:lnSpc>
              <a:buNone/>
            </a:pPr>
            <a:r>
              <a:rPr lang="en-US" sz="1726" spc="-35" kern="0" dirty="0">
                <a:solidFill>
                  <a:srgbClr val="272525"/>
                </a:solidFill>
                <a:latin typeface="Inter" pitchFamily="34" charset="0"/>
                <a:ea typeface="Inter" pitchFamily="34" charset="-122"/>
                <a:cs typeface="Inter" pitchFamily="34" charset="-120"/>
              </a:rPr>
              <a:t>Use a consistent, automated workflow to manage the onboarding, enrolling, and approval of privileged accounts across all systems and applications.</a:t>
            </a:r>
            <a:endParaRPr lang="en-US" sz="1726" dirty="0"/>
          </a:p>
        </p:txBody>
      </p:sp>
      <p:sp>
        <p:nvSpPr>
          <p:cNvPr id="16" name="Shape 14"/>
          <p:cNvSpPr/>
          <p:nvPr/>
        </p:nvSpPr>
        <p:spPr>
          <a:xfrm>
            <a:off x="9950529" y="4676299"/>
            <a:ext cx="43815" cy="767001"/>
          </a:xfrm>
          <a:prstGeom prst="rect">
            <a:avLst/>
          </a:prstGeom>
          <a:solidFill>
            <a:srgbClr val="B5B7E3"/>
          </a:solidFill>
          <a:ln/>
        </p:spPr>
      </p:sp>
      <p:sp>
        <p:nvSpPr>
          <p:cNvPr id="17" name="Shape 15"/>
          <p:cNvSpPr/>
          <p:nvPr/>
        </p:nvSpPr>
        <p:spPr>
          <a:xfrm>
            <a:off x="9725977" y="4429839"/>
            <a:ext cx="493038" cy="493038"/>
          </a:xfrm>
          <a:prstGeom prst="roundRect">
            <a:avLst>
              <a:gd name="adj" fmla="val 20002"/>
            </a:avLst>
          </a:prstGeom>
          <a:solidFill>
            <a:srgbClr val="DADBF1"/>
          </a:solidFill>
          <a:ln w="13692">
            <a:solidFill>
              <a:srgbClr val="B5B7E3"/>
            </a:solidFill>
            <a:prstDash val="solid"/>
          </a:ln>
        </p:spPr>
      </p:sp>
      <p:sp>
        <p:nvSpPr>
          <p:cNvPr id="18" name="Text 16"/>
          <p:cNvSpPr/>
          <p:nvPr/>
        </p:nvSpPr>
        <p:spPr>
          <a:xfrm>
            <a:off x="9867900" y="4470916"/>
            <a:ext cx="209074" cy="410885"/>
          </a:xfrm>
          <a:prstGeom prst="rect">
            <a:avLst/>
          </a:prstGeom>
          <a:noFill/>
          <a:ln/>
        </p:spPr>
        <p:txBody>
          <a:bodyPr wrap="none" rtlCol="0" anchor="t"/>
          <a:lstStyle/>
          <a:p>
            <a:pPr algn="ctr" indent="0" marL="0">
              <a:lnSpc>
                <a:spcPts val="3236"/>
              </a:lnSpc>
              <a:buNone/>
            </a:pPr>
            <a:r>
              <a:rPr lang="en-US" sz="2588" b="1" spc="-35" kern="0" dirty="0">
                <a:solidFill>
                  <a:srgbClr val="272525"/>
                </a:solidFill>
                <a:latin typeface="Inter" pitchFamily="34" charset="0"/>
                <a:ea typeface="Inter" pitchFamily="34" charset="-122"/>
                <a:cs typeface="Inter" pitchFamily="34" charset="-120"/>
              </a:rPr>
              <a:t>3</a:t>
            </a:r>
            <a:endParaRPr lang="en-US" sz="2588" dirty="0"/>
          </a:p>
        </p:txBody>
      </p:sp>
      <p:sp>
        <p:nvSpPr>
          <p:cNvPr id="19" name="Text 17"/>
          <p:cNvSpPr/>
          <p:nvPr/>
        </p:nvSpPr>
        <p:spPr>
          <a:xfrm>
            <a:off x="7920157" y="5662493"/>
            <a:ext cx="4104561" cy="342424"/>
          </a:xfrm>
          <a:prstGeom prst="rect">
            <a:avLst/>
          </a:prstGeom>
          <a:noFill/>
          <a:ln/>
        </p:spPr>
        <p:txBody>
          <a:bodyPr wrap="none" rtlCol="0" anchor="t"/>
          <a:lstStyle/>
          <a:p>
            <a:pPr algn="ctr" indent="0" marL="0">
              <a:lnSpc>
                <a:spcPts val="2696"/>
              </a:lnSpc>
              <a:buNone/>
            </a:pPr>
            <a:r>
              <a:rPr lang="en-US" sz="2157" b="1" spc="-65" kern="0" dirty="0">
                <a:solidFill>
                  <a:srgbClr val="272525"/>
                </a:solidFill>
                <a:latin typeface="Inter" pitchFamily="34" charset="0"/>
                <a:ea typeface="Inter" pitchFamily="34" charset="-122"/>
                <a:cs typeface="Inter" pitchFamily="34" charset="-120"/>
              </a:rPr>
              <a:t>Secure storage and maintenance</a:t>
            </a:r>
            <a:endParaRPr lang="en-US" sz="2157" dirty="0"/>
          </a:p>
        </p:txBody>
      </p:sp>
      <p:sp>
        <p:nvSpPr>
          <p:cNvPr id="20" name="Text 18"/>
          <p:cNvSpPr/>
          <p:nvPr/>
        </p:nvSpPr>
        <p:spPr>
          <a:xfrm>
            <a:off x="7643813" y="6223992"/>
            <a:ext cx="4657249" cy="1402556"/>
          </a:xfrm>
          <a:prstGeom prst="rect">
            <a:avLst/>
          </a:prstGeom>
          <a:noFill/>
          <a:ln/>
        </p:spPr>
        <p:txBody>
          <a:bodyPr wrap="square" rtlCol="0" anchor="t"/>
          <a:lstStyle/>
          <a:p>
            <a:pPr algn="ctr" indent="0" marL="0">
              <a:lnSpc>
                <a:spcPts val="2761"/>
              </a:lnSpc>
              <a:buNone/>
            </a:pPr>
            <a:r>
              <a:rPr lang="en-US" sz="1726" spc="-35" kern="0" dirty="0">
                <a:solidFill>
                  <a:srgbClr val="272525"/>
                </a:solidFill>
                <a:latin typeface="Inter" pitchFamily="34" charset="0"/>
                <a:ea typeface="Inter" pitchFamily="34" charset="-122"/>
                <a:cs typeface="Inter" pitchFamily="34" charset="-120"/>
              </a:rPr>
              <a:t>Enforce policies that require rotating, securing, and storing passwords and other secrets, and enforce least-privileged access to applications, systems and other resources.</a:t>
            </a:r>
            <a:endParaRPr lang="en-US" sz="1726"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386"/>
          </a:xfrm>
          <a:prstGeom prst="rect">
            <a:avLst/>
          </a:prstGeom>
          <a:solidFill>
            <a:srgbClr val="FFFFFF"/>
          </a:solidFill>
          <a:ln w="13335">
            <a:solidFill>
              <a:srgbClr val="E5E0DF"/>
            </a:solidFill>
            <a:prstDash val="solid"/>
          </a:ln>
        </p:spPr>
      </p:sp>
      <p:sp>
        <p:nvSpPr>
          <p:cNvPr id="4" name="Text 2"/>
          <p:cNvSpPr/>
          <p:nvPr/>
        </p:nvSpPr>
        <p:spPr>
          <a:xfrm>
            <a:off x="2240042" y="587573"/>
            <a:ext cx="10150316" cy="1335405"/>
          </a:xfrm>
          <a:prstGeom prst="rect">
            <a:avLst/>
          </a:prstGeom>
          <a:noFill/>
          <a:ln/>
        </p:spPr>
        <p:txBody>
          <a:bodyPr wrap="square" rtlCol="0" anchor="t"/>
          <a:lstStyle/>
          <a:p>
            <a:pPr indent="0" marL="0">
              <a:lnSpc>
                <a:spcPts val="5258"/>
              </a:lnSpc>
              <a:buNone/>
            </a:pPr>
            <a:r>
              <a:rPr lang="en-US" sz="4207" b="1" spc="-126" kern="0" dirty="0">
                <a:solidFill>
                  <a:srgbClr val="000000"/>
                </a:solidFill>
                <a:latin typeface="Inter" pitchFamily="34" charset="0"/>
                <a:ea typeface="Inter" pitchFamily="34" charset="-122"/>
                <a:cs typeface="Inter" pitchFamily="34" charset="-120"/>
              </a:rPr>
              <a:t>The Benefits of Implementing a Lifecycle Workflow Approach</a:t>
            </a:r>
            <a:endParaRPr lang="en-US" sz="4207" dirty="0"/>
          </a:p>
        </p:txBody>
      </p:sp>
      <p:sp>
        <p:nvSpPr>
          <p:cNvPr id="5" name="Shape 3"/>
          <p:cNvSpPr/>
          <p:nvPr/>
        </p:nvSpPr>
        <p:spPr>
          <a:xfrm>
            <a:off x="2240042" y="2350294"/>
            <a:ext cx="4968359" cy="2027039"/>
          </a:xfrm>
          <a:prstGeom prst="roundRect">
            <a:avLst>
              <a:gd name="adj" fmla="val 4744"/>
            </a:avLst>
          </a:prstGeom>
          <a:solidFill>
            <a:srgbClr val="DADBF1"/>
          </a:solidFill>
          <a:ln w="13335">
            <a:solidFill>
              <a:srgbClr val="B5B7E3"/>
            </a:solidFill>
            <a:prstDash val="solid"/>
          </a:ln>
        </p:spPr>
      </p:sp>
      <p:sp>
        <p:nvSpPr>
          <p:cNvPr id="6" name="Text 4"/>
          <p:cNvSpPr/>
          <p:nvPr/>
        </p:nvSpPr>
        <p:spPr>
          <a:xfrm>
            <a:off x="2466975" y="2577227"/>
            <a:ext cx="2218373" cy="333732"/>
          </a:xfrm>
          <a:prstGeom prst="rect">
            <a:avLst/>
          </a:prstGeom>
          <a:noFill/>
          <a:ln/>
        </p:spPr>
        <p:txBody>
          <a:bodyPr wrap="none" rtlCol="0" anchor="t"/>
          <a:lstStyle/>
          <a:p>
            <a:pPr indent="0" marL="0">
              <a:lnSpc>
                <a:spcPts val="2629"/>
              </a:lnSpc>
              <a:buNone/>
            </a:pPr>
            <a:r>
              <a:rPr lang="en-US" sz="2103" b="1" spc="-63" kern="0" dirty="0">
                <a:solidFill>
                  <a:srgbClr val="272525"/>
                </a:solidFill>
                <a:latin typeface="Inter" pitchFamily="34" charset="0"/>
                <a:ea typeface="Inter" pitchFamily="34" charset="-122"/>
                <a:cs typeface="Inter" pitchFamily="34" charset="-120"/>
              </a:rPr>
              <a:t>Improved security</a:t>
            </a:r>
            <a:endParaRPr lang="en-US" sz="2103" dirty="0"/>
          </a:p>
        </p:txBody>
      </p:sp>
      <p:sp>
        <p:nvSpPr>
          <p:cNvPr id="7" name="Text 5"/>
          <p:cNvSpPr/>
          <p:nvPr/>
        </p:nvSpPr>
        <p:spPr>
          <a:xfrm>
            <a:off x="2466975" y="3124557"/>
            <a:ext cx="4514493" cy="683895"/>
          </a:xfrm>
          <a:prstGeom prst="rect">
            <a:avLst/>
          </a:prstGeom>
          <a:noFill/>
          <a:ln/>
        </p:spPr>
        <p:txBody>
          <a:bodyPr wrap="square" rtlCol="0" anchor="t"/>
          <a:lstStyle/>
          <a:p>
            <a:pPr indent="0" marL="0">
              <a:lnSpc>
                <a:spcPts val="2692"/>
              </a:lnSpc>
              <a:buNone/>
            </a:pPr>
            <a:r>
              <a:rPr lang="en-US" sz="1683" spc="-34" kern="0" dirty="0">
                <a:solidFill>
                  <a:srgbClr val="272525"/>
                </a:solidFill>
                <a:latin typeface="Inter" pitchFamily="34" charset="0"/>
                <a:ea typeface="Inter" pitchFamily="34" charset="-122"/>
                <a:cs typeface="Inter" pitchFamily="34" charset="-120"/>
              </a:rPr>
              <a:t>Reduce risks and detect, alert on, and respond to threats faster with fewer resources.</a:t>
            </a:r>
            <a:endParaRPr lang="en-US" sz="1683" dirty="0"/>
          </a:p>
        </p:txBody>
      </p:sp>
      <p:sp>
        <p:nvSpPr>
          <p:cNvPr id="8" name="Shape 6"/>
          <p:cNvSpPr/>
          <p:nvPr/>
        </p:nvSpPr>
        <p:spPr>
          <a:xfrm>
            <a:off x="7421999" y="2350294"/>
            <a:ext cx="4968359" cy="2027039"/>
          </a:xfrm>
          <a:prstGeom prst="roundRect">
            <a:avLst>
              <a:gd name="adj" fmla="val 4744"/>
            </a:avLst>
          </a:prstGeom>
          <a:solidFill>
            <a:srgbClr val="DADBF1"/>
          </a:solidFill>
          <a:ln w="13335">
            <a:solidFill>
              <a:srgbClr val="B5B7E3"/>
            </a:solidFill>
            <a:prstDash val="solid"/>
          </a:ln>
        </p:spPr>
      </p:sp>
      <p:sp>
        <p:nvSpPr>
          <p:cNvPr id="9" name="Text 7"/>
          <p:cNvSpPr/>
          <p:nvPr/>
        </p:nvSpPr>
        <p:spPr>
          <a:xfrm>
            <a:off x="7648932" y="2577227"/>
            <a:ext cx="2225993" cy="333732"/>
          </a:xfrm>
          <a:prstGeom prst="rect">
            <a:avLst/>
          </a:prstGeom>
          <a:noFill/>
          <a:ln/>
        </p:spPr>
        <p:txBody>
          <a:bodyPr wrap="none" rtlCol="0" anchor="t"/>
          <a:lstStyle/>
          <a:p>
            <a:pPr indent="0" marL="0">
              <a:lnSpc>
                <a:spcPts val="2629"/>
              </a:lnSpc>
              <a:buNone/>
            </a:pPr>
            <a:r>
              <a:rPr lang="en-US" sz="2103" b="1" spc="-63" kern="0" dirty="0">
                <a:solidFill>
                  <a:srgbClr val="272525"/>
                </a:solidFill>
                <a:latin typeface="Inter" pitchFamily="34" charset="0"/>
                <a:ea typeface="Inter" pitchFamily="34" charset="-122"/>
                <a:cs typeface="Inter" pitchFamily="34" charset="-120"/>
              </a:rPr>
              <a:t>Better compliance</a:t>
            </a:r>
            <a:endParaRPr lang="en-US" sz="2103" dirty="0"/>
          </a:p>
        </p:txBody>
      </p:sp>
      <p:sp>
        <p:nvSpPr>
          <p:cNvPr id="10" name="Text 8"/>
          <p:cNvSpPr/>
          <p:nvPr/>
        </p:nvSpPr>
        <p:spPr>
          <a:xfrm>
            <a:off x="7648932" y="3124557"/>
            <a:ext cx="4514493" cy="1025843"/>
          </a:xfrm>
          <a:prstGeom prst="rect">
            <a:avLst/>
          </a:prstGeom>
          <a:noFill/>
          <a:ln/>
        </p:spPr>
        <p:txBody>
          <a:bodyPr wrap="square" rtlCol="0" anchor="t"/>
          <a:lstStyle/>
          <a:p>
            <a:pPr indent="0" marL="0">
              <a:lnSpc>
                <a:spcPts val="2692"/>
              </a:lnSpc>
              <a:buNone/>
            </a:pPr>
            <a:r>
              <a:rPr lang="en-US" sz="1683" spc="-34" kern="0" dirty="0">
                <a:solidFill>
                  <a:srgbClr val="272525"/>
                </a:solidFill>
                <a:latin typeface="Inter" pitchFamily="34" charset="0"/>
                <a:ea typeface="Inter" pitchFamily="34" charset="-122"/>
                <a:cs typeface="Inter" pitchFamily="34" charset="-120"/>
              </a:rPr>
              <a:t>Ensure compliance with laws, regulations, and standards, and demonstrate compliance through reports and audits.</a:t>
            </a:r>
            <a:endParaRPr lang="en-US" sz="1683" dirty="0"/>
          </a:p>
        </p:txBody>
      </p:sp>
      <p:sp>
        <p:nvSpPr>
          <p:cNvPr id="11" name="Shape 9"/>
          <p:cNvSpPr/>
          <p:nvPr/>
        </p:nvSpPr>
        <p:spPr>
          <a:xfrm>
            <a:off x="2240042" y="4590931"/>
            <a:ext cx="4968359" cy="3052882"/>
          </a:xfrm>
          <a:prstGeom prst="roundRect">
            <a:avLst>
              <a:gd name="adj" fmla="val 3150"/>
            </a:avLst>
          </a:prstGeom>
          <a:solidFill>
            <a:srgbClr val="DADBF1"/>
          </a:solidFill>
          <a:ln w="13335">
            <a:solidFill>
              <a:srgbClr val="B5B7E3"/>
            </a:solidFill>
            <a:prstDash val="solid"/>
          </a:ln>
        </p:spPr>
      </p:sp>
      <p:sp>
        <p:nvSpPr>
          <p:cNvPr id="12" name="Text 10"/>
          <p:cNvSpPr/>
          <p:nvPr/>
        </p:nvSpPr>
        <p:spPr>
          <a:xfrm>
            <a:off x="2466975" y="4817864"/>
            <a:ext cx="2811185" cy="333732"/>
          </a:xfrm>
          <a:prstGeom prst="rect">
            <a:avLst/>
          </a:prstGeom>
          <a:noFill/>
          <a:ln/>
        </p:spPr>
        <p:txBody>
          <a:bodyPr wrap="none" rtlCol="0" anchor="t"/>
          <a:lstStyle/>
          <a:p>
            <a:pPr indent="0" marL="0">
              <a:lnSpc>
                <a:spcPts val="2629"/>
              </a:lnSpc>
              <a:buNone/>
            </a:pPr>
            <a:r>
              <a:rPr lang="en-US" sz="2103" b="1" spc="-63" kern="0" dirty="0">
                <a:solidFill>
                  <a:srgbClr val="272525"/>
                </a:solidFill>
                <a:latin typeface="Inter" pitchFamily="34" charset="0"/>
                <a:ea typeface="Inter" pitchFamily="34" charset="-122"/>
                <a:cs typeface="Inter" pitchFamily="34" charset="-120"/>
              </a:rPr>
              <a:t>Streamlined processes</a:t>
            </a:r>
            <a:endParaRPr lang="en-US" sz="2103" dirty="0"/>
          </a:p>
        </p:txBody>
      </p:sp>
      <p:sp>
        <p:nvSpPr>
          <p:cNvPr id="13" name="Text 11"/>
          <p:cNvSpPr/>
          <p:nvPr/>
        </p:nvSpPr>
        <p:spPr>
          <a:xfrm>
            <a:off x="2466975" y="5365194"/>
            <a:ext cx="4514493" cy="1025843"/>
          </a:xfrm>
          <a:prstGeom prst="rect">
            <a:avLst/>
          </a:prstGeom>
          <a:noFill/>
          <a:ln/>
        </p:spPr>
        <p:txBody>
          <a:bodyPr wrap="square" rtlCol="0" anchor="t"/>
          <a:lstStyle/>
          <a:p>
            <a:pPr indent="0" marL="0">
              <a:lnSpc>
                <a:spcPts val="2692"/>
              </a:lnSpc>
              <a:buNone/>
            </a:pPr>
            <a:r>
              <a:rPr lang="en-US" sz="1683" spc="-34" kern="0" dirty="0">
                <a:solidFill>
                  <a:srgbClr val="272525"/>
                </a:solidFill>
                <a:latin typeface="Inter" pitchFamily="34" charset="0"/>
                <a:ea typeface="Inter" pitchFamily="34" charset="-122"/>
                <a:cs typeface="Inter" pitchFamily="34" charset="-120"/>
              </a:rPr>
              <a:t>Automate and standardize time and effort-intensive processes, freeing up expert staff for value-added tasks and strategic planning.</a:t>
            </a:r>
            <a:endParaRPr lang="en-US" sz="1683" dirty="0"/>
          </a:p>
        </p:txBody>
      </p:sp>
      <p:sp>
        <p:nvSpPr>
          <p:cNvPr id="14" name="Shape 12"/>
          <p:cNvSpPr/>
          <p:nvPr/>
        </p:nvSpPr>
        <p:spPr>
          <a:xfrm>
            <a:off x="7421999" y="4590931"/>
            <a:ext cx="4968359" cy="3052882"/>
          </a:xfrm>
          <a:prstGeom prst="roundRect">
            <a:avLst>
              <a:gd name="adj" fmla="val 3150"/>
            </a:avLst>
          </a:prstGeom>
          <a:solidFill>
            <a:srgbClr val="DADBF1"/>
          </a:solidFill>
          <a:ln w="13335">
            <a:solidFill>
              <a:srgbClr val="B5B7E3"/>
            </a:solidFill>
            <a:prstDash val="solid"/>
          </a:ln>
        </p:spPr>
      </p:sp>
      <p:sp>
        <p:nvSpPr>
          <p:cNvPr id="15" name="Text 13"/>
          <p:cNvSpPr/>
          <p:nvPr/>
        </p:nvSpPr>
        <p:spPr>
          <a:xfrm>
            <a:off x="7648932" y="4817864"/>
            <a:ext cx="2696885" cy="333732"/>
          </a:xfrm>
          <a:prstGeom prst="rect">
            <a:avLst/>
          </a:prstGeom>
          <a:noFill/>
          <a:ln/>
        </p:spPr>
        <p:txBody>
          <a:bodyPr wrap="none" rtlCol="0" anchor="t"/>
          <a:lstStyle/>
          <a:p>
            <a:pPr indent="0" marL="0">
              <a:lnSpc>
                <a:spcPts val="2629"/>
              </a:lnSpc>
              <a:buNone/>
            </a:pPr>
            <a:r>
              <a:rPr lang="en-US" sz="2103" b="1" spc="-63" kern="0" dirty="0">
                <a:solidFill>
                  <a:srgbClr val="272525"/>
                </a:solidFill>
                <a:latin typeface="Inter" pitchFamily="34" charset="0"/>
                <a:ea typeface="Inter" pitchFamily="34" charset="-122"/>
                <a:cs typeface="Inter" pitchFamily="34" charset="-120"/>
              </a:rPr>
              <a:t>Improved productivity</a:t>
            </a:r>
            <a:endParaRPr lang="en-US" sz="2103" dirty="0"/>
          </a:p>
        </p:txBody>
      </p:sp>
      <p:sp>
        <p:nvSpPr>
          <p:cNvPr id="16" name="Text 14"/>
          <p:cNvSpPr/>
          <p:nvPr/>
        </p:nvSpPr>
        <p:spPr>
          <a:xfrm>
            <a:off x="7648932" y="5365194"/>
            <a:ext cx="4514493" cy="2051685"/>
          </a:xfrm>
          <a:prstGeom prst="rect">
            <a:avLst/>
          </a:prstGeom>
          <a:noFill/>
          <a:ln/>
        </p:spPr>
        <p:txBody>
          <a:bodyPr wrap="square" rtlCol="0" anchor="t"/>
          <a:lstStyle/>
          <a:p>
            <a:pPr indent="0" marL="0">
              <a:lnSpc>
                <a:spcPts val="2692"/>
              </a:lnSpc>
              <a:buNone/>
            </a:pPr>
            <a:r>
              <a:rPr lang="en-US" sz="1683" spc="-34" kern="0" dirty="0">
                <a:solidFill>
                  <a:srgbClr val="272525"/>
                </a:solidFill>
                <a:latin typeface="Inter" pitchFamily="34" charset="0"/>
                <a:ea typeface="Inter" pitchFamily="34" charset="-122"/>
                <a:cs typeface="Inter" pitchFamily="34" charset="-120"/>
              </a:rPr>
              <a:t>Allow users to quickly and easily obtain access to the accounts and applications they need to do their jobs, with access appropriate to their roles in the organization. Eliminate downtime due to account registration cycles or routine updates.</a:t>
            </a:r>
            <a:endParaRPr lang="en-US" sz="1683"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833199" y="724138"/>
            <a:ext cx="7477601"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Challenges in Implementing the CyberArk Method</a:t>
            </a:r>
            <a:endParaRPr lang="en-US" sz="4374" dirty="0"/>
          </a:p>
        </p:txBody>
      </p:sp>
      <p:sp>
        <p:nvSpPr>
          <p:cNvPr id="5" name="Shape 3"/>
          <p:cNvSpPr/>
          <p:nvPr/>
        </p:nvSpPr>
        <p:spPr>
          <a:xfrm>
            <a:off x="833199" y="2619732"/>
            <a:ext cx="499943" cy="499943"/>
          </a:xfrm>
          <a:prstGeom prst="roundRect">
            <a:avLst>
              <a:gd name="adj" fmla="val 20000"/>
            </a:avLst>
          </a:prstGeom>
          <a:solidFill>
            <a:srgbClr val="DADBF1"/>
          </a:solidFill>
          <a:ln w="13811">
            <a:solidFill>
              <a:srgbClr val="B5B7E3"/>
            </a:solidFill>
            <a:prstDash val="solid"/>
          </a:ln>
        </p:spPr>
      </p:sp>
      <p:sp>
        <p:nvSpPr>
          <p:cNvPr id="6" name="Text 4"/>
          <p:cNvSpPr/>
          <p:nvPr/>
        </p:nvSpPr>
        <p:spPr>
          <a:xfrm>
            <a:off x="1001554" y="2661404"/>
            <a:ext cx="1632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2696051"/>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Integration</a:t>
            </a:r>
            <a:endParaRPr lang="en-US" sz="2187" dirty="0"/>
          </a:p>
        </p:txBody>
      </p:sp>
      <p:sp>
        <p:nvSpPr>
          <p:cNvPr id="8" name="Text 6"/>
          <p:cNvSpPr/>
          <p:nvPr/>
        </p:nvSpPr>
        <p:spPr>
          <a:xfrm>
            <a:off x="1555313" y="3265408"/>
            <a:ext cx="2905601" cy="2132409"/>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Ensuring that new systems and updates can work with workflows can be challenging, requiring coordinated efforts across IT teams and business owners.</a:t>
            </a:r>
            <a:endParaRPr lang="en-US" sz="1750" dirty="0"/>
          </a:p>
        </p:txBody>
      </p:sp>
      <p:sp>
        <p:nvSpPr>
          <p:cNvPr id="9" name="Shape 7"/>
          <p:cNvSpPr/>
          <p:nvPr/>
        </p:nvSpPr>
        <p:spPr>
          <a:xfrm>
            <a:off x="4683085" y="2619732"/>
            <a:ext cx="499943" cy="499943"/>
          </a:xfrm>
          <a:prstGeom prst="roundRect">
            <a:avLst>
              <a:gd name="adj" fmla="val 20000"/>
            </a:avLst>
          </a:prstGeom>
          <a:solidFill>
            <a:srgbClr val="DADBF1"/>
          </a:solidFill>
          <a:ln w="13811">
            <a:solidFill>
              <a:srgbClr val="B5B7E3"/>
            </a:solidFill>
            <a:prstDash val="solid"/>
          </a:ln>
        </p:spPr>
      </p:sp>
      <p:sp>
        <p:nvSpPr>
          <p:cNvPr id="10" name="Text 8"/>
          <p:cNvSpPr/>
          <p:nvPr/>
        </p:nvSpPr>
        <p:spPr>
          <a:xfrm>
            <a:off x="4832390" y="2661404"/>
            <a:ext cx="20133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405199" y="2696051"/>
            <a:ext cx="2221944"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Training</a:t>
            </a:r>
            <a:endParaRPr lang="en-US" sz="2187" dirty="0"/>
          </a:p>
        </p:txBody>
      </p:sp>
      <p:sp>
        <p:nvSpPr>
          <p:cNvPr id="12" name="Text 10"/>
          <p:cNvSpPr/>
          <p:nvPr/>
        </p:nvSpPr>
        <p:spPr>
          <a:xfrm>
            <a:off x="5405199" y="3265408"/>
            <a:ext cx="2905601"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Employees and contractors need to adjust to new procedures and tools, requiring appropriate training and communication options.</a:t>
            </a:r>
            <a:endParaRPr lang="en-US" sz="1750" dirty="0"/>
          </a:p>
        </p:txBody>
      </p:sp>
      <p:sp>
        <p:nvSpPr>
          <p:cNvPr id="13" name="Shape 11"/>
          <p:cNvSpPr/>
          <p:nvPr/>
        </p:nvSpPr>
        <p:spPr>
          <a:xfrm>
            <a:off x="833199" y="5793581"/>
            <a:ext cx="499943" cy="499943"/>
          </a:xfrm>
          <a:prstGeom prst="roundRect">
            <a:avLst>
              <a:gd name="adj" fmla="val 20000"/>
            </a:avLst>
          </a:prstGeom>
          <a:solidFill>
            <a:srgbClr val="DADBF1"/>
          </a:solidFill>
          <a:ln w="13811">
            <a:solidFill>
              <a:srgbClr val="B5B7E3"/>
            </a:solidFill>
            <a:prstDash val="solid"/>
          </a:ln>
        </p:spPr>
      </p:sp>
      <p:sp>
        <p:nvSpPr>
          <p:cNvPr id="14" name="Text 12"/>
          <p:cNvSpPr/>
          <p:nvPr/>
        </p:nvSpPr>
        <p:spPr>
          <a:xfrm>
            <a:off x="978694" y="5835253"/>
            <a:ext cx="208955" cy="416481"/>
          </a:xfrm>
          <a:prstGeom prst="rect">
            <a:avLst/>
          </a:prstGeom>
          <a:noFill/>
          <a:ln/>
        </p:spPr>
        <p:txBody>
          <a:bodyPr wrap="none" rtlCol="0" anchor="t"/>
          <a:lstStyle/>
          <a:p>
            <a:pPr algn="ctr" indent="0" marL="0">
              <a:lnSpc>
                <a:spcPts val="3281"/>
              </a:lnSpc>
              <a:buNone/>
            </a:pPr>
            <a:r>
              <a:rPr lang="en-US" sz="2624" b="1" spc="-35" kern="0"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555313" y="5869900"/>
            <a:ext cx="2789992" cy="347186"/>
          </a:xfrm>
          <a:prstGeom prst="rect">
            <a:avLst/>
          </a:prstGeom>
          <a:noFill/>
          <a:ln/>
        </p:spPr>
        <p:txBody>
          <a:bodyPr wrap="none" rtlCol="0" anchor="t"/>
          <a:lstStyle/>
          <a:p>
            <a:pPr indent="0" marL="0">
              <a:lnSpc>
                <a:spcPts val="2734"/>
              </a:lnSpc>
              <a:buNone/>
            </a:pPr>
            <a:r>
              <a:rPr lang="en-US" sz="2187" b="1" spc="-66" kern="0" dirty="0">
                <a:solidFill>
                  <a:srgbClr val="272525"/>
                </a:solidFill>
                <a:latin typeface="Inter" pitchFamily="34" charset="0"/>
                <a:ea typeface="Inter" pitchFamily="34" charset="-122"/>
                <a:cs typeface="Inter" pitchFamily="34" charset="-120"/>
              </a:rPr>
              <a:t>Resistance to Change</a:t>
            </a:r>
            <a:endParaRPr lang="en-US" sz="2187" dirty="0"/>
          </a:p>
        </p:txBody>
      </p:sp>
      <p:sp>
        <p:nvSpPr>
          <p:cNvPr id="16" name="Text 14"/>
          <p:cNvSpPr/>
          <p:nvPr/>
        </p:nvSpPr>
        <p:spPr>
          <a:xfrm>
            <a:off x="1555313" y="6439257"/>
            <a:ext cx="6755487"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Sometimes staff or business owners may be unwilling to emphasize process or to alter existing roles and procedures to optimize security and efficiency.</a:t>
            </a:r>
            <a:endParaRPr lang="en-US" sz="1750" dirty="0"/>
          </a:p>
        </p:txBody>
      </p:sp>
      <p:pic>
        <p:nvPicPr>
          <p:cNvPr id="17"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sp>
      <p:sp>
        <p:nvSpPr>
          <p:cNvPr id="4" name="Text 2"/>
          <p:cNvSpPr/>
          <p:nvPr/>
        </p:nvSpPr>
        <p:spPr>
          <a:xfrm>
            <a:off x="6319599" y="2232065"/>
            <a:ext cx="694432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Conclusion and Next Steps</a:t>
            </a:r>
            <a:endParaRPr lang="en-US" sz="4374" dirty="0"/>
          </a:p>
        </p:txBody>
      </p:sp>
      <p:sp>
        <p:nvSpPr>
          <p:cNvPr id="5" name="Text 3"/>
          <p:cNvSpPr/>
          <p:nvPr/>
        </p:nvSpPr>
        <p:spPr>
          <a:xfrm>
            <a:off x="6319599" y="3259693"/>
            <a:ext cx="7477601"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Modern enterprises need a dedicated solution for discovering and managing privileged accounts that can help prioritize and safeguard access to critical infrastructure, mitigate risk, and enable compliance.</a:t>
            </a:r>
            <a:endParaRPr lang="en-US" sz="1750" dirty="0"/>
          </a:p>
        </p:txBody>
      </p:sp>
      <p:sp>
        <p:nvSpPr>
          <p:cNvPr id="6" name="Text 4"/>
          <p:cNvSpPr/>
          <p:nvPr/>
        </p:nvSpPr>
        <p:spPr>
          <a:xfrm>
            <a:off x="6319599" y="4575810"/>
            <a:ext cx="7477601"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CyberArk's lifecycle workflow approach streamlines the account discovery and onboarding process while enhancing security and reducing risk, workload and administrative costs, and increasing employee productivity and compliance.</a:t>
            </a:r>
            <a:endParaRPr lang="en-US" sz="1750" dirty="0"/>
          </a:p>
        </p:txBody>
      </p:sp>
      <p:pic>
        <p:nvPicPr>
          <p:cNvPr id="7"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2023-08-30T10:33:46Z</dcterms:created>
  <dcterms:modified xsi:type="dcterms:W3CDTF">2023-08-30T10:33:46Z</dcterms:modified>
</cp:coreProperties>
</file>