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6" r:id="rId3"/>
    <p:sldId id="257"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2DF1D6EF-4A17-4922-AE62-C2DA25DF6918}" type="datetimeFigureOut">
              <a:rPr lang="en-GB" smtClean="0"/>
              <a:t>29/08/2023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2AA24A1-874A-4707-8E5D-076FDB93464F}" type="slidenum">
              <a:rPr lang="en-GB" smtClean="0"/>
              <a:t>‹#›</a:t>
            </a:fld>
            <a:endParaRPr lang="en-GB"/>
          </a:p>
        </p:txBody>
      </p:sp>
    </p:spTree>
    <p:extLst>
      <p:ext uri="{BB962C8B-B14F-4D97-AF65-F5344CB8AC3E}">
        <p14:creationId xmlns:p14="http://schemas.microsoft.com/office/powerpoint/2010/main" val="782877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DF1D6EF-4A17-4922-AE62-C2DA25DF6918}" type="datetimeFigureOut">
              <a:rPr lang="en-GB" smtClean="0"/>
              <a:t>29/08/2023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2AA24A1-874A-4707-8E5D-076FDB93464F}" type="slidenum">
              <a:rPr lang="en-GB" smtClean="0"/>
              <a:t>‹#›</a:t>
            </a:fld>
            <a:endParaRPr lang="en-GB"/>
          </a:p>
        </p:txBody>
      </p:sp>
    </p:spTree>
    <p:extLst>
      <p:ext uri="{BB962C8B-B14F-4D97-AF65-F5344CB8AC3E}">
        <p14:creationId xmlns:p14="http://schemas.microsoft.com/office/powerpoint/2010/main" val="1366950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DF1D6EF-4A17-4922-AE62-C2DA25DF6918}" type="datetimeFigureOut">
              <a:rPr lang="en-GB" smtClean="0"/>
              <a:t>29/08/2023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2AA24A1-874A-4707-8E5D-076FDB93464F}" type="slidenum">
              <a:rPr lang="en-GB" smtClean="0"/>
              <a:t>‹#›</a:t>
            </a:fld>
            <a:endParaRPr lang="en-GB"/>
          </a:p>
        </p:txBody>
      </p:sp>
    </p:spTree>
    <p:extLst>
      <p:ext uri="{BB962C8B-B14F-4D97-AF65-F5344CB8AC3E}">
        <p14:creationId xmlns:p14="http://schemas.microsoft.com/office/powerpoint/2010/main" val="4222135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DF1D6EF-4A17-4922-AE62-C2DA25DF6918}" type="datetimeFigureOut">
              <a:rPr lang="en-GB" smtClean="0"/>
              <a:t>29/08/2023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2AA24A1-874A-4707-8E5D-076FDB93464F}" type="slidenum">
              <a:rPr lang="en-GB" smtClean="0"/>
              <a:t>‹#›</a:t>
            </a:fld>
            <a:endParaRPr lang="en-GB"/>
          </a:p>
        </p:txBody>
      </p:sp>
    </p:spTree>
    <p:extLst>
      <p:ext uri="{BB962C8B-B14F-4D97-AF65-F5344CB8AC3E}">
        <p14:creationId xmlns:p14="http://schemas.microsoft.com/office/powerpoint/2010/main" val="3235852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DF1D6EF-4A17-4922-AE62-C2DA25DF6918}" type="datetimeFigureOut">
              <a:rPr lang="en-GB" smtClean="0"/>
              <a:t>29/08/2023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2AA24A1-874A-4707-8E5D-076FDB93464F}" type="slidenum">
              <a:rPr lang="en-GB" smtClean="0"/>
              <a:t>‹#›</a:t>
            </a:fld>
            <a:endParaRPr lang="en-GB"/>
          </a:p>
        </p:txBody>
      </p:sp>
    </p:spTree>
    <p:extLst>
      <p:ext uri="{BB962C8B-B14F-4D97-AF65-F5344CB8AC3E}">
        <p14:creationId xmlns:p14="http://schemas.microsoft.com/office/powerpoint/2010/main" val="1220655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2DF1D6EF-4A17-4922-AE62-C2DA25DF6918}" type="datetimeFigureOut">
              <a:rPr lang="en-GB" smtClean="0"/>
              <a:t>29/08/2023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2AA24A1-874A-4707-8E5D-076FDB93464F}" type="slidenum">
              <a:rPr lang="en-GB" smtClean="0"/>
              <a:t>‹#›</a:t>
            </a:fld>
            <a:endParaRPr lang="en-GB"/>
          </a:p>
        </p:txBody>
      </p:sp>
    </p:spTree>
    <p:extLst>
      <p:ext uri="{BB962C8B-B14F-4D97-AF65-F5344CB8AC3E}">
        <p14:creationId xmlns:p14="http://schemas.microsoft.com/office/powerpoint/2010/main" val="395322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2DF1D6EF-4A17-4922-AE62-C2DA25DF6918}" type="datetimeFigureOut">
              <a:rPr lang="en-GB" smtClean="0"/>
              <a:t>29/08/2023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2AA24A1-874A-4707-8E5D-076FDB93464F}" type="slidenum">
              <a:rPr lang="en-GB" smtClean="0"/>
              <a:t>‹#›</a:t>
            </a:fld>
            <a:endParaRPr lang="en-GB"/>
          </a:p>
        </p:txBody>
      </p:sp>
    </p:spTree>
    <p:extLst>
      <p:ext uri="{BB962C8B-B14F-4D97-AF65-F5344CB8AC3E}">
        <p14:creationId xmlns:p14="http://schemas.microsoft.com/office/powerpoint/2010/main" val="581823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2DF1D6EF-4A17-4922-AE62-C2DA25DF6918}" type="datetimeFigureOut">
              <a:rPr lang="en-GB" smtClean="0"/>
              <a:t>29/08/2023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2AA24A1-874A-4707-8E5D-076FDB93464F}" type="slidenum">
              <a:rPr lang="en-GB" smtClean="0"/>
              <a:t>‹#›</a:t>
            </a:fld>
            <a:endParaRPr lang="en-GB"/>
          </a:p>
        </p:txBody>
      </p:sp>
    </p:spTree>
    <p:extLst>
      <p:ext uri="{BB962C8B-B14F-4D97-AF65-F5344CB8AC3E}">
        <p14:creationId xmlns:p14="http://schemas.microsoft.com/office/powerpoint/2010/main" val="3929531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F1D6EF-4A17-4922-AE62-C2DA25DF6918}" type="datetimeFigureOut">
              <a:rPr lang="en-GB" smtClean="0"/>
              <a:t>29/08/2023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2AA24A1-874A-4707-8E5D-076FDB93464F}" type="slidenum">
              <a:rPr lang="en-GB" smtClean="0"/>
              <a:t>‹#›</a:t>
            </a:fld>
            <a:endParaRPr lang="en-GB"/>
          </a:p>
        </p:txBody>
      </p:sp>
    </p:spTree>
    <p:extLst>
      <p:ext uri="{BB962C8B-B14F-4D97-AF65-F5344CB8AC3E}">
        <p14:creationId xmlns:p14="http://schemas.microsoft.com/office/powerpoint/2010/main" val="2592846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DF1D6EF-4A17-4922-AE62-C2DA25DF6918}" type="datetimeFigureOut">
              <a:rPr lang="en-GB" smtClean="0"/>
              <a:t>29/08/2023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2AA24A1-874A-4707-8E5D-076FDB93464F}" type="slidenum">
              <a:rPr lang="en-GB" smtClean="0"/>
              <a:t>‹#›</a:t>
            </a:fld>
            <a:endParaRPr lang="en-GB"/>
          </a:p>
        </p:txBody>
      </p:sp>
    </p:spTree>
    <p:extLst>
      <p:ext uri="{BB962C8B-B14F-4D97-AF65-F5344CB8AC3E}">
        <p14:creationId xmlns:p14="http://schemas.microsoft.com/office/powerpoint/2010/main" val="538980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DF1D6EF-4A17-4922-AE62-C2DA25DF6918}" type="datetimeFigureOut">
              <a:rPr lang="en-GB" smtClean="0"/>
              <a:t>29/08/2023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2AA24A1-874A-4707-8E5D-076FDB93464F}" type="slidenum">
              <a:rPr lang="en-GB" smtClean="0"/>
              <a:t>‹#›</a:t>
            </a:fld>
            <a:endParaRPr lang="en-GB"/>
          </a:p>
        </p:txBody>
      </p:sp>
    </p:spTree>
    <p:extLst>
      <p:ext uri="{BB962C8B-B14F-4D97-AF65-F5344CB8AC3E}">
        <p14:creationId xmlns:p14="http://schemas.microsoft.com/office/powerpoint/2010/main" val="3549057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F1D6EF-4A17-4922-AE62-C2DA25DF6918}" type="datetimeFigureOut">
              <a:rPr lang="en-GB" smtClean="0"/>
              <a:t>29/08/2023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AA24A1-874A-4707-8E5D-076FDB93464F}" type="slidenum">
              <a:rPr lang="en-GB" smtClean="0"/>
              <a:t>‹#›</a:t>
            </a:fld>
            <a:endParaRPr lang="en-GB"/>
          </a:p>
        </p:txBody>
      </p:sp>
    </p:spTree>
    <p:extLst>
      <p:ext uri="{BB962C8B-B14F-4D97-AF65-F5344CB8AC3E}">
        <p14:creationId xmlns:p14="http://schemas.microsoft.com/office/powerpoint/2010/main" val="810423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09897" y="235133"/>
            <a:ext cx="8760823" cy="54689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Notched Right Arrow 3"/>
          <p:cNvSpPr/>
          <p:nvPr/>
        </p:nvSpPr>
        <p:spPr>
          <a:xfrm>
            <a:off x="953586" y="1322612"/>
            <a:ext cx="1393371" cy="548640"/>
          </a:xfrm>
          <a:prstGeom prst="notchedRigh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Notched Right Arrow 4"/>
          <p:cNvSpPr/>
          <p:nvPr/>
        </p:nvSpPr>
        <p:spPr>
          <a:xfrm>
            <a:off x="953587" y="2129245"/>
            <a:ext cx="1393371" cy="548640"/>
          </a:xfrm>
          <a:prstGeom prst="notchedRight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Notched Right Arrow 5"/>
          <p:cNvSpPr/>
          <p:nvPr/>
        </p:nvSpPr>
        <p:spPr>
          <a:xfrm>
            <a:off x="953588" y="4014653"/>
            <a:ext cx="1393371" cy="548640"/>
          </a:xfrm>
          <a:prstGeom prst="notched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Notched Right Arrow 6"/>
          <p:cNvSpPr/>
          <p:nvPr/>
        </p:nvSpPr>
        <p:spPr>
          <a:xfrm>
            <a:off x="953588" y="3071949"/>
            <a:ext cx="1393371" cy="548640"/>
          </a:xfrm>
          <a:prstGeom prst="notched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Notched Right Arrow 7"/>
          <p:cNvSpPr/>
          <p:nvPr/>
        </p:nvSpPr>
        <p:spPr>
          <a:xfrm>
            <a:off x="953585" y="4957357"/>
            <a:ext cx="1393371" cy="548640"/>
          </a:xfrm>
          <a:prstGeom prst="notched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 name="Straight Connector 10"/>
          <p:cNvCxnSpPr/>
          <p:nvPr/>
        </p:nvCxnSpPr>
        <p:spPr>
          <a:xfrm>
            <a:off x="953585" y="923109"/>
            <a:ext cx="38970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953585" y="984069"/>
            <a:ext cx="2146666" cy="1306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953585" y="529045"/>
            <a:ext cx="1976846" cy="33310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500" b="1" dirty="0" smtClean="0">
                <a:solidFill>
                  <a:schemeClr val="tx1"/>
                </a:solidFill>
              </a:rPr>
              <a:t>Agenda</a:t>
            </a:r>
            <a:endParaRPr lang="en-GB" sz="2500" b="1" dirty="0">
              <a:solidFill>
                <a:schemeClr val="tx1"/>
              </a:solidFill>
            </a:endParaRPr>
          </a:p>
        </p:txBody>
      </p:sp>
      <p:sp>
        <p:nvSpPr>
          <p:cNvPr id="17" name="Rectangle 16"/>
          <p:cNvSpPr/>
          <p:nvPr/>
        </p:nvSpPr>
        <p:spPr>
          <a:xfrm>
            <a:off x="3100251" y="1357447"/>
            <a:ext cx="2046515" cy="49638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1">
                    <a:lumMod val="75000"/>
                  </a:schemeClr>
                </a:solidFill>
              </a:rPr>
              <a:t>01</a:t>
            </a:r>
            <a:r>
              <a:rPr lang="en-GB" dirty="0" smtClean="0">
                <a:solidFill>
                  <a:schemeClr val="tx1"/>
                </a:solidFill>
              </a:rPr>
              <a:t> Introduction</a:t>
            </a:r>
            <a:endParaRPr lang="en-GB" dirty="0">
              <a:solidFill>
                <a:schemeClr val="tx1"/>
              </a:solidFill>
            </a:endParaRPr>
          </a:p>
        </p:txBody>
      </p:sp>
      <p:sp>
        <p:nvSpPr>
          <p:cNvPr id="18" name="Rectangle 17"/>
          <p:cNvSpPr/>
          <p:nvPr/>
        </p:nvSpPr>
        <p:spPr>
          <a:xfrm>
            <a:off x="3100248" y="4094119"/>
            <a:ext cx="2046515" cy="4963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solidFill>
                  <a:schemeClr val="tx1"/>
                </a:solidFill>
              </a:rPr>
              <a:t>     </a:t>
            </a:r>
            <a:r>
              <a:rPr lang="en-GB" dirty="0" smtClean="0">
                <a:solidFill>
                  <a:srgbClr val="7030A0"/>
                </a:solidFill>
              </a:rPr>
              <a:t>04</a:t>
            </a:r>
            <a:r>
              <a:rPr lang="en-GB" dirty="0" smtClean="0">
                <a:solidFill>
                  <a:schemeClr val="tx1"/>
                </a:solidFill>
              </a:rPr>
              <a:t> Timeline</a:t>
            </a:r>
            <a:endParaRPr lang="en-GB" dirty="0">
              <a:solidFill>
                <a:schemeClr val="tx1"/>
              </a:solidFill>
            </a:endParaRPr>
          </a:p>
        </p:txBody>
      </p:sp>
      <p:sp>
        <p:nvSpPr>
          <p:cNvPr id="19" name="Rectangle 18"/>
          <p:cNvSpPr/>
          <p:nvPr/>
        </p:nvSpPr>
        <p:spPr>
          <a:xfrm>
            <a:off x="3100249" y="2167072"/>
            <a:ext cx="2046515" cy="4963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solidFill>
                  <a:schemeClr val="tx1"/>
                </a:solidFill>
              </a:rPr>
              <a:t>    </a:t>
            </a:r>
            <a:r>
              <a:rPr lang="en-GB" dirty="0" smtClean="0">
                <a:solidFill>
                  <a:schemeClr val="accent6">
                    <a:lumMod val="75000"/>
                  </a:schemeClr>
                </a:solidFill>
              </a:rPr>
              <a:t>02</a:t>
            </a:r>
            <a:r>
              <a:rPr lang="en-GB" dirty="0" smtClean="0">
                <a:solidFill>
                  <a:schemeClr val="tx1"/>
                </a:solidFill>
              </a:rPr>
              <a:t> Purpose</a:t>
            </a:r>
            <a:r>
              <a:rPr lang="en-GB" dirty="0" smtClean="0"/>
              <a:t> </a:t>
            </a:r>
            <a:endParaRPr lang="en-GB" dirty="0"/>
          </a:p>
        </p:txBody>
      </p:sp>
      <p:sp>
        <p:nvSpPr>
          <p:cNvPr id="20" name="Rectangle 19"/>
          <p:cNvSpPr/>
          <p:nvPr/>
        </p:nvSpPr>
        <p:spPr>
          <a:xfrm>
            <a:off x="3100250" y="3129098"/>
            <a:ext cx="2046515" cy="49638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    </a:t>
            </a:r>
            <a:r>
              <a:rPr lang="en-GB" dirty="0" smtClean="0">
                <a:solidFill>
                  <a:schemeClr val="accent2"/>
                </a:solidFill>
              </a:rPr>
              <a:t>03</a:t>
            </a:r>
            <a:r>
              <a:rPr lang="en-GB" dirty="0" smtClean="0">
                <a:solidFill>
                  <a:schemeClr val="tx1"/>
                </a:solidFill>
              </a:rPr>
              <a:t> Scope of Work</a:t>
            </a:r>
            <a:endParaRPr lang="en-GB" dirty="0">
              <a:solidFill>
                <a:schemeClr val="tx1"/>
              </a:solidFill>
            </a:endParaRPr>
          </a:p>
        </p:txBody>
      </p:sp>
      <p:sp>
        <p:nvSpPr>
          <p:cNvPr id="21" name="Rectangle 20"/>
          <p:cNvSpPr/>
          <p:nvPr/>
        </p:nvSpPr>
        <p:spPr>
          <a:xfrm>
            <a:off x="3148142" y="4933405"/>
            <a:ext cx="2046515" cy="4963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solidFill>
                  <a:schemeClr val="tx1"/>
                </a:solidFill>
              </a:rPr>
              <a:t>     </a:t>
            </a:r>
            <a:r>
              <a:rPr lang="en-GB" dirty="0" smtClean="0">
                <a:solidFill>
                  <a:srgbClr val="C00000"/>
                </a:solidFill>
              </a:rPr>
              <a:t>05</a:t>
            </a:r>
            <a:r>
              <a:rPr lang="en-GB" dirty="0" smtClean="0">
                <a:solidFill>
                  <a:schemeClr val="tx1"/>
                </a:solidFill>
              </a:rPr>
              <a:t> Goals</a:t>
            </a:r>
            <a:endParaRPr lang="en-GB" dirty="0">
              <a:solidFill>
                <a:schemeClr val="tx1"/>
              </a:solidFill>
            </a:endParaRPr>
          </a:p>
        </p:txBody>
      </p:sp>
      <p:cxnSp>
        <p:nvCxnSpPr>
          <p:cNvPr id="23" name="Straight Connector 22"/>
          <p:cNvCxnSpPr/>
          <p:nvPr/>
        </p:nvCxnSpPr>
        <p:spPr>
          <a:xfrm>
            <a:off x="3265714" y="1428206"/>
            <a:ext cx="0" cy="42562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243942" y="5036279"/>
            <a:ext cx="0" cy="42562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265714" y="4164878"/>
            <a:ext cx="0" cy="425629"/>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248297" y="3229794"/>
            <a:ext cx="0" cy="425629"/>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248297" y="2252256"/>
            <a:ext cx="0" cy="425629"/>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0772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0" descr="preencoded.png"/>
          <p:cNvPicPr>
            <a:picLocks noChangeAspect="1"/>
          </p:cNvPicPr>
          <p:nvPr/>
        </p:nvPicPr>
        <p:blipFill>
          <a:blip r:embed="rId2"/>
          <a:stretch>
            <a:fillRect/>
          </a:stretch>
        </p:blipFill>
        <p:spPr>
          <a:xfrm>
            <a:off x="690330" y="670558"/>
            <a:ext cx="4203886" cy="5085808"/>
          </a:xfrm>
          <a:prstGeom prst="rect">
            <a:avLst/>
          </a:prstGeom>
        </p:spPr>
      </p:pic>
      <p:sp>
        <p:nvSpPr>
          <p:cNvPr id="8" name="Rectangle 7"/>
          <p:cNvSpPr/>
          <p:nvPr/>
        </p:nvSpPr>
        <p:spPr>
          <a:xfrm>
            <a:off x="6383383" y="6496594"/>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4894216" y="670559"/>
            <a:ext cx="7062653" cy="507709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600" dirty="0" smtClean="0">
              <a:solidFill>
                <a:schemeClr val="tx1"/>
              </a:solidFill>
              <a:latin typeface="Calibri (body)"/>
            </a:endParaRPr>
          </a:p>
          <a:p>
            <a:endParaRPr lang="en-GB" sz="1600" dirty="0">
              <a:solidFill>
                <a:schemeClr val="tx1"/>
              </a:solidFill>
              <a:latin typeface="Calibri (body)"/>
            </a:endParaRPr>
          </a:p>
          <a:p>
            <a:endParaRPr lang="en-GB" sz="1600" dirty="0" smtClean="0">
              <a:solidFill>
                <a:schemeClr val="tx1"/>
              </a:solidFill>
              <a:latin typeface="Calibri (body)"/>
            </a:endParaRPr>
          </a:p>
          <a:p>
            <a:endParaRPr lang="en-GB" sz="1600" b="1" u="sng" dirty="0" smtClean="0">
              <a:solidFill>
                <a:schemeClr val="tx1"/>
              </a:solidFill>
              <a:latin typeface="Calibri (body)"/>
            </a:endParaRPr>
          </a:p>
          <a:p>
            <a:endParaRPr lang="en-GB" sz="1600" b="1" u="sng" dirty="0">
              <a:solidFill>
                <a:schemeClr val="tx1"/>
              </a:solidFill>
              <a:latin typeface="Calibri (body)"/>
            </a:endParaRPr>
          </a:p>
          <a:p>
            <a:endParaRPr lang="en-GB" sz="1600" b="1" u="sng" dirty="0" smtClean="0">
              <a:solidFill>
                <a:schemeClr val="tx1"/>
              </a:solidFill>
              <a:latin typeface="Calibri (body)"/>
            </a:endParaRPr>
          </a:p>
          <a:p>
            <a:endParaRPr lang="en-GB" sz="1600" b="1" u="sng" dirty="0">
              <a:solidFill>
                <a:schemeClr val="tx1"/>
              </a:solidFill>
              <a:latin typeface="Calibri (body)"/>
            </a:endParaRPr>
          </a:p>
          <a:p>
            <a:endParaRPr lang="en-GB" sz="1600" b="1" u="sng" dirty="0" smtClean="0">
              <a:solidFill>
                <a:schemeClr val="tx1"/>
              </a:solidFill>
              <a:latin typeface="Calibri (body)"/>
            </a:endParaRPr>
          </a:p>
          <a:p>
            <a:endParaRPr lang="en-GB" sz="1600" b="1" u="sng" dirty="0">
              <a:solidFill>
                <a:schemeClr val="tx1"/>
              </a:solidFill>
              <a:latin typeface="Calibri (body)"/>
            </a:endParaRPr>
          </a:p>
          <a:p>
            <a:endParaRPr lang="en-GB" sz="1600" dirty="0" smtClean="0">
              <a:solidFill>
                <a:schemeClr val="tx1"/>
              </a:solidFill>
              <a:latin typeface="Calibri (body)"/>
            </a:endParaRPr>
          </a:p>
          <a:p>
            <a:endParaRPr lang="en-GB" sz="1600" dirty="0">
              <a:solidFill>
                <a:schemeClr val="tx1"/>
              </a:solidFill>
              <a:latin typeface="Calibri (body)"/>
            </a:endParaRPr>
          </a:p>
          <a:p>
            <a:endParaRPr lang="en-GB" sz="1600" dirty="0" smtClean="0">
              <a:solidFill>
                <a:schemeClr val="tx1"/>
              </a:solidFill>
              <a:latin typeface="Calibri (body)"/>
            </a:endParaRPr>
          </a:p>
          <a:p>
            <a:r>
              <a:rPr lang="en-GB" sz="1600" dirty="0" err="1" smtClean="0">
                <a:solidFill>
                  <a:schemeClr val="tx1"/>
                </a:solidFill>
                <a:latin typeface="Calibri (body)"/>
              </a:rPr>
              <a:t>CyberArk's</a:t>
            </a:r>
            <a:r>
              <a:rPr lang="en-GB" sz="1600" dirty="0" smtClean="0">
                <a:solidFill>
                  <a:schemeClr val="tx1"/>
                </a:solidFill>
                <a:latin typeface="Calibri (body)"/>
              </a:rPr>
              <a:t> privileged access management solutions can help safeguard your critical assets by securing privileged accounts and credentials, reducing your attack surface and mitigating risks.</a:t>
            </a:r>
          </a:p>
          <a:p>
            <a:endParaRPr lang="en-GB" sz="1600" dirty="0" smtClean="0">
              <a:solidFill>
                <a:schemeClr val="tx1"/>
              </a:solidFill>
              <a:latin typeface="Calibri (body)"/>
            </a:endParaRPr>
          </a:p>
          <a:p>
            <a:r>
              <a:rPr lang="en-GB" sz="1600" dirty="0" smtClean="0">
                <a:solidFill>
                  <a:schemeClr val="tx1"/>
                </a:solidFill>
                <a:latin typeface="Calibri (body)"/>
              </a:rPr>
              <a:t>The ability to effectively find, manage and on-board accounts is not only a best practice but also a critical requirement. This proposal document outlines a comprehensive approach to account discovery and on-boarding using </a:t>
            </a:r>
            <a:r>
              <a:rPr lang="en-GB" sz="1600" dirty="0" err="1" smtClean="0">
                <a:solidFill>
                  <a:schemeClr val="tx1"/>
                </a:solidFill>
                <a:latin typeface="Calibri (body)"/>
              </a:rPr>
              <a:t>CyberArk's</a:t>
            </a:r>
            <a:r>
              <a:rPr lang="en-GB" sz="1600" dirty="0" smtClean="0">
                <a:solidFill>
                  <a:schemeClr val="tx1"/>
                </a:solidFill>
                <a:latin typeface="Calibri (body)"/>
              </a:rPr>
              <a:t> advanced solutions, ushering in a new era of proactive security and streamlined operations.</a:t>
            </a:r>
          </a:p>
          <a:p>
            <a:endParaRPr lang="en-GB" sz="1600" dirty="0">
              <a:solidFill>
                <a:schemeClr val="tx1"/>
              </a:solidFill>
              <a:latin typeface="Calibri (body)"/>
            </a:endParaRPr>
          </a:p>
          <a:p>
            <a:r>
              <a:rPr lang="en-GB" sz="1600" dirty="0">
                <a:solidFill>
                  <a:schemeClr val="tx1"/>
                </a:solidFill>
              </a:rPr>
              <a:t>This proposal document outlines a strategic approach to addressing this pivotal concern through the implementation of </a:t>
            </a:r>
            <a:r>
              <a:rPr lang="en-GB" sz="1600" dirty="0" err="1">
                <a:solidFill>
                  <a:schemeClr val="tx1"/>
                </a:solidFill>
              </a:rPr>
              <a:t>CyberArk's</a:t>
            </a:r>
            <a:r>
              <a:rPr lang="en-GB" sz="1600" dirty="0">
                <a:solidFill>
                  <a:schemeClr val="tx1"/>
                </a:solidFill>
              </a:rPr>
              <a:t> advanced account discovery solutions</a:t>
            </a:r>
            <a:r>
              <a:rPr lang="en-GB" sz="1600" dirty="0" smtClean="0">
                <a:solidFill>
                  <a:schemeClr val="tx1"/>
                </a:solidFill>
              </a:rPr>
              <a:t>.</a:t>
            </a:r>
          </a:p>
          <a:p>
            <a:endParaRPr lang="en-GB" sz="1600" dirty="0">
              <a:solidFill>
                <a:schemeClr val="tx1"/>
              </a:solidFill>
            </a:endParaRPr>
          </a:p>
          <a:p>
            <a:r>
              <a:rPr lang="en-GB" sz="1600" dirty="0">
                <a:solidFill>
                  <a:schemeClr val="tx1"/>
                </a:solidFill>
              </a:rPr>
              <a:t>In today's interconnected world, the paramount importance of identifying, managing, and protecting privileged accounts cannot be overstated. With cyber threats becoming increasingly sophisticated and relentless, proactive measures to prevent unauthorized access have transitioned from optional to essential.</a:t>
            </a:r>
          </a:p>
          <a:p>
            <a:endParaRPr lang="en-GB" sz="1600" dirty="0" smtClean="0">
              <a:solidFill>
                <a:schemeClr val="tx1"/>
              </a:solidFill>
            </a:endParaRPr>
          </a:p>
          <a:p>
            <a:endParaRPr lang="en-GB" sz="1500" dirty="0" smtClean="0">
              <a:solidFill>
                <a:schemeClr val="tx1"/>
              </a:solidFill>
              <a:latin typeface="Calibri (body)"/>
            </a:endParaRPr>
          </a:p>
          <a:p>
            <a:endParaRPr lang="en-GB" sz="1500" dirty="0">
              <a:solidFill>
                <a:schemeClr val="tx1"/>
              </a:solidFill>
              <a:latin typeface="Calibri (body)"/>
            </a:endParaRPr>
          </a:p>
          <a:p>
            <a:endParaRPr lang="en-GB" sz="1500" dirty="0" smtClean="0">
              <a:solidFill>
                <a:schemeClr val="tx1"/>
              </a:solidFill>
              <a:latin typeface="Calibri (body)"/>
            </a:endParaRPr>
          </a:p>
          <a:p>
            <a:endParaRPr lang="en-GB" sz="1500" dirty="0">
              <a:solidFill>
                <a:schemeClr val="tx1"/>
              </a:solidFill>
              <a:latin typeface="Calibri (body)"/>
            </a:endParaRPr>
          </a:p>
          <a:p>
            <a:endParaRPr lang="en-GB" sz="1500" dirty="0" smtClean="0">
              <a:solidFill>
                <a:schemeClr val="tx1"/>
              </a:solidFill>
              <a:latin typeface="Calibri (body)"/>
            </a:endParaRPr>
          </a:p>
          <a:p>
            <a:endParaRPr lang="en-GB" sz="1500" dirty="0">
              <a:solidFill>
                <a:schemeClr val="tx1"/>
              </a:solidFill>
              <a:latin typeface="Calibri (body)"/>
            </a:endParaRPr>
          </a:p>
          <a:p>
            <a:endParaRPr lang="en-GB" sz="1500" dirty="0" smtClean="0">
              <a:solidFill>
                <a:schemeClr val="tx1"/>
              </a:solidFill>
              <a:latin typeface="Calibri (body)"/>
            </a:endParaRPr>
          </a:p>
          <a:p>
            <a:endParaRPr lang="en-GB" sz="1500" dirty="0">
              <a:solidFill>
                <a:schemeClr val="tx1"/>
              </a:solidFill>
              <a:latin typeface="Calibri (body)"/>
            </a:endParaRPr>
          </a:p>
          <a:p>
            <a:endParaRPr lang="en-GB" sz="1500" dirty="0" smtClean="0">
              <a:solidFill>
                <a:schemeClr val="tx1"/>
              </a:solidFill>
              <a:latin typeface="Calibri (body)"/>
            </a:endParaRPr>
          </a:p>
          <a:p>
            <a:endParaRPr lang="en-GB" sz="1500" dirty="0">
              <a:solidFill>
                <a:schemeClr val="tx1"/>
              </a:solidFill>
              <a:latin typeface="Calibri (body)"/>
            </a:endParaRPr>
          </a:p>
          <a:p>
            <a:endParaRPr lang="en-GB" sz="1500" dirty="0">
              <a:solidFill>
                <a:schemeClr val="tx1"/>
              </a:solidFill>
            </a:endParaRPr>
          </a:p>
        </p:txBody>
      </p:sp>
      <p:sp>
        <p:nvSpPr>
          <p:cNvPr id="10" name="Rectangle 9"/>
          <p:cNvSpPr/>
          <p:nvPr/>
        </p:nvSpPr>
        <p:spPr>
          <a:xfrm>
            <a:off x="1602377" y="888274"/>
            <a:ext cx="2055223" cy="313508"/>
          </a:xfrm>
          <a:prstGeom prst="rect">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smtClean="0"/>
              <a:t>Introduction</a:t>
            </a:r>
            <a:endParaRPr lang="en-GB" sz="2000" b="1" dirty="0"/>
          </a:p>
        </p:txBody>
      </p:sp>
    </p:spTree>
    <p:extLst>
      <p:ext uri="{BB962C8B-B14F-4D97-AF65-F5344CB8AC3E}">
        <p14:creationId xmlns:p14="http://schemas.microsoft.com/office/powerpoint/2010/main" val="2752361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093029" y="1260478"/>
            <a:ext cx="7907383" cy="4031873"/>
          </a:xfrm>
          <a:prstGeom prst="rect">
            <a:avLst/>
          </a:prstGeom>
        </p:spPr>
        <p:txBody>
          <a:bodyPr wrap="square">
            <a:spAutoFit/>
          </a:bodyPr>
          <a:lstStyle/>
          <a:p>
            <a:r>
              <a:rPr lang="en-GB" sz="1600" dirty="0" smtClean="0"/>
              <a:t>The </a:t>
            </a:r>
            <a:r>
              <a:rPr lang="en-GB" sz="1600" dirty="0"/>
              <a:t>Privileged Access Management (PAM) suite from </a:t>
            </a:r>
            <a:r>
              <a:rPr lang="en-GB" sz="1600" dirty="0" err="1"/>
              <a:t>CyberArk</a:t>
            </a:r>
            <a:r>
              <a:rPr lang="en-GB" sz="1600" dirty="0"/>
              <a:t> provides a strong platform with account discovery and account on-boarding functionalities, each with a unique but interrelated function in strengthening an organization's security posture</a:t>
            </a:r>
            <a:r>
              <a:rPr lang="en-GB" sz="1600" dirty="0" smtClean="0"/>
              <a:t>.</a:t>
            </a:r>
          </a:p>
          <a:p>
            <a:endParaRPr lang="en-GB" sz="1600" dirty="0"/>
          </a:p>
          <a:p>
            <a:r>
              <a:rPr lang="en-GB" sz="1600" dirty="0" smtClean="0"/>
              <a:t>1. Account Discovery: Exposing Hidden Threats</a:t>
            </a:r>
          </a:p>
          <a:p>
            <a:r>
              <a:rPr lang="en-GB" sz="1600" dirty="0" smtClean="0"/>
              <a:t>2. Account On-boarding: Centralizing Control and Management</a:t>
            </a:r>
          </a:p>
          <a:p>
            <a:r>
              <a:rPr lang="en-GB" sz="1600" dirty="0" smtClean="0"/>
              <a:t>3. Synergy for Complete Privileged Access Management</a:t>
            </a:r>
          </a:p>
          <a:p>
            <a:endParaRPr lang="en-GB" sz="1600" dirty="0"/>
          </a:p>
          <a:p>
            <a:r>
              <a:rPr lang="en-GB" sz="1600" dirty="0" smtClean="0"/>
              <a:t>The purpose extends beyond just setup; it encompasses the entire lifecycle of a privileged account. From provisioning to ongoing management, Account On-boarding ensures that each account adheres to defined security policies. Regular password rotations, access reviews, and controlled de-provisioning are all part of this purpose.</a:t>
            </a:r>
          </a:p>
          <a:p>
            <a:endParaRPr lang="en-GB" sz="1600" dirty="0"/>
          </a:p>
          <a:p>
            <a:r>
              <a:rPr lang="en-GB" sz="1600" dirty="0" smtClean="0"/>
              <a:t>Account Discovery is more than just a list of accounts; it's a whole reconnaissance operation. Its goal is to thoroughly search a network of a company and find any privileged accounts that might have gotten lost or overlooked.</a:t>
            </a:r>
            <a:endParaRPr lang="en-GB" sz="1600" dirty="0"/>
          </a:p>
        </p:txBody>
      </p:sp>
      <p:sp>
        <p:nvSpPr>
          <p:cNvPr id="13" name="Rectangle 12"/>
          <p:cNvSpPr/>
          <p:nvPr/>
        </p:nvSpPr>
        <p:spPr>
          <a:xfrm>
            <a:off x="252549" y="1149531"/>
            <a:ext cx="11747863" cy="41428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252549" y="1149531"/>
            <a:ext cx="3840480" cy="414282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Picture 16"/>
          <p:cNvPicPr>
            <a:picLocks noChangeAspect="1"/>
          </p:cNvPicPr>
          <p:nvPr/>
        </p:nvPicPr>
        <p:blipFill>
          <a:blip r:embed="rId2"/>
          <a:stretch>
            <a:fillRect/>
          </a:stretch>
        </p:blipFill>
        <p:spPr>
          <a:xfrm>
            <a:off x="363280" y="1888475"/>
            <a:ext cx="3619018" cy="3293125"/>
          </a:xfrm>
          <a:prstGeom prst="rect">
            <a:avLst/>
          </a:prstGeom>
        </p:spPr>
      </p:pic>
      <p:sp>
        <p:nvSpPr>
          <p:cNvPr id="18" name="Rectangle 17"/>
          <p:cNvSpPr/>
          <p:nvPr/>
        </p:nvSpPr>
        <p:spPr>
          <a:xfrm>
            <a:off x="1428207" y="1379078"/>
            <a:ext cx="1280160" cy="310385"/>
          </a:xfrm>
          <a:prstGeom prst="rect">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smtClean="0"/>
              <a:t>Purpose</a:t>
            </a:r>
            <a:endParaRPr lang="en-GB" sz="2000" b="1" dirty="0"/>
          </a:p>
        </p:txBody>
      </p:sp>
    </p:spTree>
    <p:extLst>
      <p:ext uri="{BB962C8B-B14F-4D97-AF65-F5344CB8AC3E}">
        <p14:creationId xmlns:p14="http://schemas.microsoft.com/office/powerpoint/2010/main" val="3807527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64071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278</TotalTime>
  <Words>315</Words>
  <Application>Microsoft Office PowerPoint</Application>
  <PresentationFormat>Widescreen</PresentationFormat>
  <Paragraphs>46</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(body)</vt:lpstr>
      <vt:lpstr>Calibri Light</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Pradhu</dc:creator>
  <cp:lastModifiedBy>Pradhu</cp:lastModifiedBy>
  <cp:revision>18</cp:revision>
  <dcterms:created xsi:type="dcterms:W3CDTF">2023-08-29T08:28:45Z</dcterms:created>
  <dcterms:modified xsi:type="dcterms:W3CDTF">2023-08-29T13:07:33Z</dcterms:modified>
</cp:coreProperties>
</file>