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0" r:id="rId3"/>
    <p:sldId id="261" r:id="rId4"/>
    <p:sldId id="262" r:id="rId5"/>
    <p:sldId id="282" r:id="rId6"/>
    <p:sldId id="263" r:id="rId7"/>
    <p:sldId id="277" r:id="rId8"/>
    <p:sldId id="279" r:id="rId9"/>
    <p:sldId id="265" r:id="rId10"/>
    <p:sldId id="264" r:id="rId11"/>
    <p:sldId id="270" r:id="rId12"/>
    <p:sldId id="271" r:id="rId13"/>
    <p:sldId id="283" r:id="rId14"/>
    <p:sldId id="272" r:id="rId15"/>
    <p:sldId id="273" r:id="rId16"/>
    <p:sldId id="274" r:id="rId17"/>
    <p:sldId id="275" r:id="rId18"/>
    <p:sldId id="285" r:id="rId19"/>
    <p:sldId id="28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deep Bhaskarachar" initials="PB" lastIdx="1" clrIdx="0">
    <p:extLst>
      <p:ext uri="{19B8F6BF-5375-455C-9EA6-DF929625EA0E}">
        <p15:presenceInfo xmlns:p15="http://schemas.microsoft.com/office/powerpoint/2012/main" userId="S::pradeep.b07@ad.infosys.com::4bd80879-d208-41e5-9672-fa400a1053d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578F4-52E7-42D4-A40B-D8E47F6D8F87}" type="datetimeFigureOut">
              <a:rPr lang="en-US" smtClean="0"/>
              <a:t>3/16/2022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FCD47-F8E3-45E8-99E2-5490F3129918}" type="slidenum">
              <a:rPr lang="en-US" smtClean="0"/>
              <a:t>‹#›</a:t>
            </a:fld>
            <a:endParaRPr lang="en-US"/>
          </a:p>
        </p:txBody>
      </p:sp>
    </p:spTree>
    <p:extLst>
      <p:ext uri="{BB962C8B-B14F-4D97-AF65-F5344CB8AC3E}">
        <p14:creationId xmlns:p14="http://schemas.microsoft.com/office/powerpoint/2010/main" val="967733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FCD47-F8E3-45E8-99E2-5490F3129918}" type="slidenum">
              <a:rPr lang="en-US" smtClean="0"/>
              <a:t>19</a:t>
            </a:fld>
            <a:endParaRPr lang="en-US"/>
          </a:p>
        </p:txBody>
      </p:sp>
    </p:spTree>
    <p:extLst>
      <p:ext uri="{BB962C8B-B14F-4D97-AF65-F5344CB8AC3E}">
        <p14:creationId xmlns:p14="http://schemas.microsoft.com/office/powerpoint/2010/main" val="1043715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A6811-4127-4D9C-AFFE-8F0CE279E8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0EB50C-4506-42F1-A63B-3DBA78F292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B35B8E-95D7-40B8-A379-2144151B7307}"/>
              </a:ext>
            </a:extLst>
          </p:cNvPr>
          <p:cNvSpPr>
            <a:spLocks noGrp="1"/>
          </p:cNvSpPr>
          <p:nvPr>
            <p:ph type="dt" sz="half" idx="10"/>
          </p:nvPr>
        </p:nvSpPr>
        <p:spPr/>
        <p:txBody>
          <a:bodyPr/>
          <a:lstStyle/>
          <a:p>
            <a:fld id="{DDCE1F39-B388-477D-9F68-6AED98464337}" type="datetimeFigureOut">
              <a:rPr lang="en-US" smtClean="0"/>
              <a:t>3/15/2022</a:t>
            </a:fld>
            <a:endParaRPr lang="en-US"/>
          </a:p>
        </p:txBody>
      </p:sp>
      <p:sp>
        <p:nvSpPr>
          <p:cNvPr id="5" name="Footer Placeholder 4">
            <a:extLst>
              <a:ext uri="{FF2B5EF4-FFF2-40B4-BE49-F238E27FC236}">
                <a16:creationId xmlns:a16="http://schemas.microsoft.com/office/drawing/2014/main" id="{B3CBBB5F-E2F2-40C1-AED1-E0F036A46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80A2D-94C4-466A-8D2C-21646F19CC25}"/>
              </a:ext>
            </a:extLst>
          </p:cNvPr>
          <p:cNvSpPr>
            <a:spLocks noGrp="1"/>
          </p:cNvSpPr>
          <p:nvPr>
            <p:ph type="sldNum" sz="quarter" idx="12"/>
          </p:nvPr>
        </p:nvSpPr>
        <p:spPr/>
        <p:txBody>
          <a:bodyPr/>
          <a:lstStyle/>
          <a:p>
            <a:fld id="{0DA619FC-50AB-47A8-B768-8517B0DDA228}" type="slidenum">
              <a:rPr lang="en-US" smtClean="0"/>
              <a:t>‹#›</a:t>
            </a:fld>
            <a:endParaRPr lang="en-US"/>
          </a:p>
        </p:txBody>
      </p:sp>
    </p:spTree>
    <p:extLst>
      <p:ext uri="{BB962C8B-B14F-4D97-AF65-F5344CB8AC3E}">
        <p14:creationId xmlns:p14="http://schemas.microsoft.com/office/powerpoint/2010/main" val="414558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2C82C-7604-422A-8C3A-D2986E5F73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A7F9FF-B789-46E1-9811-B42D040E5C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CA1C5-06E3-4420-8607-4822A5D62822}"/>
              </a:ext>
            </a:extLst>
          </p:cNvPr>
          <p:cNvSpPr>
            <a:spLocks noGrp="1"/>
          </p:cNvSpPr>
          <p:nvPr>
            <p:ph type="dt" sz="half" idx="10"/>
          </p:nvPr>
        </p:nvSpPr>
        <p:spPr/>
        <p:txBody>
          <a:bodyPr/>
          <a:lstStyle/>
          <a:p>
            <a:fld id="{DDCE1F39-B388-477D-9F68-6AED98464337}" type="datetimeFigureOut">
              <a:rPr lang="en-US" smtClean="0"/>
              <a:t>3/15/2022</a:t>
            </a:fld>
            <a:endParaRPr lang="en-US"/>
          </a:p>
        </p:txBody>
      </p:sp>
      <p:sp>
        <p:nvSpPr>
          <p:cNvPr id="5" name="Footer Placeholder 4">
            <a:extLst>
              <a:ext uri="{FF2B5EF4-FFF2-40B4-BE49-F238E27FC236}">
                <a16:creationId xmlns:a16="http://schemas.microsoft.com/office/drawing/2014/main" id="{13373CED-E539-441A-9BB9-3BC34FB89F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76B710-CA5A-4221-9970-1AE8464143E9}"/>
              </a:ext>
            </a:extLst>
          </p:cNvPr>
          <p:cNvSpPr>
            <a:spLocks noGrp="1"/>
          </p:cNvSpPr>
          <p:nvPr>
            <p:ph type="sldNum" sz="quarter" idx="12"/>
          </p:nvPr>
        </p:nvSpPr>
        <p:spPr/>
        <p:txBody>
          <a:bodyPr/>
          <a:lstStyle/>
          <a:p>
            <a:fld id="{0DA619FC-50AB-47A8-B768-8517B0DDA228}" type="slidenum">
              <a:rPr lang="en-US" smtClean="0"/>
              <a:t>‹#›</a:t>
            </a:fld>
            <a:endParaRPr lang="en-US"/>
          </a:p>
        </p:txBody>
      </p:sp>
    </p:spTree>
    <p:extLst>
      <p:ext uri="{BB962C8B-B14F-4D97-AF65-F5344CB8AC3E}">
        <p14:creationId xmlns:p14="http://schemas.microsoft.com/office/powerpoint/2010/main" val="50528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1CE7BF-03BE-427F-AE5C-8E0B1A5728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F7ACBE-CE55-47AC-8B16-1A6236B2BF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CE99CB-3B08-4112-B168-331F3C8C5B2C}"/>
              </a:ext>
            </a:extLst>
          </p:cNvPr>
          <p:cNvSpPr>
            <a:spLocks noGrp="1"/>
          </p:cNvSpPr>
          <p:nvPr>
            <p:ph type="dt" sz="half" idx="10"/>
          </p:nvPr>
        </p:nvSpPr>
        <p:spPr/>
        <p:txBody>
          <a:bodyPr/>
          <a:lstStyle/>
          <a:p>
            <a:fld id="{DDCE1F39-B388-477D-9F68-6AED98464337}" type="datetimeFigureOut">
              <a:rPr lang="en-US" smtClean="0"/>
              <a:t>3/15/2022</a:t>
            </a:fld>
            <a:endParaRPr lang="en-US"/>
          </a:p>
        </p:txBody>
      </p:sp>
      <p:sp>
        <p:nvSpPr>
          <p:cNvPr id="5" name="Footer Placeholder 4">
            <a:extLst>
              <a:ext uri="{FF2B5EF4-FFF2-40B4-BE49-F238E27FC236}">
                <a16:creationId xmlns:a16="http://schemas.microsoft.com/office/drawing/2014/main" id="{1295859A-B847-44DC-AC0A-5DDE9F733C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5A39F9-E45C-4A97-B5B4-641D420D0E71}"/>
              </a:ext>
            </a:extLst>
          </p:cNvPr>
          <p:cNvSpPr>
            <a:spLocks noGrp="1"/>
          </p:cNvSpPr>
          <p:nvPr>
            <p:ph type="sldNum" sz="quarter" idx="12"/>
          </p:nvPr>
        </p:nvSpPr>
        <p:spPr/>
        <p:txBody>
          <a:bodyPr/>
          <a:lstStyle/>
          <a:p>
            <a:fld id="{0DA619FC-50AB-47A8-B768-8517B0DDA228}" type="slidenum">
              <a:rPr lang="en-US" smtClean="0"/>
              <a:t>‹#›</a:t>
            </a:fld>
            <a:endParaRPr lang="en-US"/>
          </a:p>
        </p:txBody>
      </p:sp>
    </p:spTree>
    <p:extLst>
      <p:ext uri="{BB962C8B-B14F-4D97-AF65-F5344CB8AC3E}">
        <p14:creationId xmlns:p14="http://schemas.microsoft.com/office/powerpoint/2010/main" val="267435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CA19-A6F4-4330-9A4A-44ADBD1204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5DDFE3-29E4-49AD-AC58-CCB68A3D98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09743-397E-4EEB-AB89-DA88A10E7FD4}"/>
              </a:ext>
            </a:extLst>
          </p:cNvPr>
          <p:cNvSpPr>
            <a:spLocks noGrp="1"/>
          </p:cNvSpPr>
          <p:nvPr>
            <p:ph type="dt" sz="half" idx="10"/>
          </p:nvPr>
        </p:nvSpPr>
        <p:spPr/>
        <p:txBody>
          <a:bodyPr/>
          <a:lstStyle/>
          <a:p>
            <a:fld id="{DDCE1F39-B388-477D-9F68-6AED98464337}" type="datetimeFigureOut">
              <a:rPr lang="en-US" smtClean="0"/>
              <a:t>3/15/2022</a:t>
            </a:fld>
            <a:endParaRPr lang="en-US"/>
          </a:p>
        </p:txBody>
      </p:sp>
      <p:sp>
        <p:nvSpPr>
          <p:cNvPr id="5" name="Footer Placeholder 4">
            <a:extLst>
              <a:ext uri="{FF2B5EF4-FFF2-40B4-BE49-F238E27FC236}">
                <a16:creationId xmlns:a16="http://schemas.microsoft.com/office/drawing/2014/main" id="{FE9F6211-F2AB-401D-852F-CB4803814E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94064D-4A70-4A21-8183-FBFD31114DF1}"/>
              </a:ext>
            </a:extLst>
          </p:cNvPr>
          <p:cNvSpPr>
            <a:spLocks noGrp="1"/>
          </p:cNvSpPr>
          <p:nvPr>
            <p:ph type="sldNum" sz="quarter" idx="12"/>
          </p:nvPr>
        </p:nvSpPr>
        <p:spPr/>
        <p:txBody>
          <a:bodyPr/>
          <a:lstStyle/>
          <a:p>
            <a:fld id="{0DA619FC-50AB-47A8-B768-8517B0DDA228}" type="slidenum">
              <a:rPr lang="en-US" smtClean="0"/>
              <a:t>‹#›</a:t>
            </a:fld>
            <a:endParaRPr lang="en-US"/>
          </a:p>
        </p:txBody>
      </p:sp>
    </p:spTree>
    <p:extLst>
      <p:ext uri="{BB962C8B-B14F-4D97-AF65-F5344CB8AC3E}">
        <p14:creationId xmlns:p14="http://schemas.microsoft.com/office/powerpoint/2010/main" val="2288126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87B8F-AE2C-449E-82A0-723962D536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BF65CD-FD58-4B4E-82F5-B28CB65B01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11753D-2EC5-4666-AA41-48B53D3B632D}"/>
              </a:ext>
            </a:extLst>
          </p:cNvPr>
          <p:cNvSpPr>
            <a:spLocks noGrp="1"/>
          </p:cNvSpPr>
          <p:nvPr>
            <p:ph type="dt" sz="half" idx="10"/>
          </p:nvPr>
        </p:nvSpPr>
        <p:spPr/>
        <p:txBody>
          <a:bodyPr/>
          <a:lstStyle/>
          <a:p>
            <a:fld id="{DDCE1F39-B388-477D-9F68-6AED98464337}" type="datetimeFigureOut">
              <a:rPr lang="en-US" smtClean="0"/>
              <a:t>3/15/2022</a:t>
            </a:fld>
            <a:endParaRPr lang="en-US"/>
          </a:p>
        </p:txBody>
      </p:sp>
      <p:sp>
        <p:nvSpPr>
          <p:cNvPr id="5" name="Footer Placeholder 4">
            <a:extLst>
              <a:ext uri="{FF2B5EF4-FFF2-40B4-BE49-F238E27FC236}">
                <a16:creationId xmlns:a16="http://schemas.microsoft.com/office/drawing/2014/main" id="{8F03E955-7204-4609-89BC-8A97DAEB2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687A9-377E-42F8-B11A-13B6906A95CA}"/>
              </a:ext>
            </a:extLst>
          </p:cNvPr>
          <p:cNvSpPr>
            <a:spLocks noGrp="1"/>
          </p:cNvSpPr>
          <p:nvPr>
            <p:ph type="sldNum" sz="quarter" idx="12"/>
          </p:nvPr>
        </p:nvSpPr>
        <p:spPr/>
        <p:txBody>
          <a:bodyPr/>
          <a:lstStyle/>
          <a:p>
            <a:fld id="{0DA619FC-50AB-47A8-B768-8517B0DDA228}" type="slidenum">
              <a:rPr lang="en-US" smtClean="0"/>
              <a:t>‹#›</a:t>
            </a:fld>
            <a:endParaRPr lang="en-US"/>
          </a:p>
        </p:txBody>
      </p:sp>
    </p:spTree>
    <p:extLst>
      <p:ext uri="{BB962C8B-B14F-4D97-AF65-F5344CB8AC3E}">
        <p14:creationId xmlns:p14="http://schemas.microsoft.com/office/powerpoint/2010/main" val="1833595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1957D-688E-4551-B98F-FB84A8BAA1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720A05-A6E0-4224-B385-7CF746083F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1D44C2-4358-4953-A95A-98F3086774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F11337-5781-489D-9C5C-D9E1B2981DF9}"/>
              </a:ext>
            </a:extLst>
          </p:cNvPr>
          <p:cNvSpPr>
            <a:spLocks noGrp="1"/>
          </p:cNvSpPr>
          <p:nvPr>
            <p:ph type="dt" sz="half" idx="10"/>
          </p:nvPr>
        </p:nvSpPr>
        <p:spPr/>
        <p:txBody>
          <a:bodyPr/>
          <a:lstStyle/>
          <a:p>
            <a:fld id="{DDCE1F39-B388-477D-9F68-6AED98464337}" type="datetimeFigureOut">
              <a:rPr lang="en-US" smtClean="0"/>
              <a:t>3/15/2022</a:t>
            </a:fld>
            <a:endParaRPr lang="en-US"/>
          </a:p>
        </p:txBody>
      </p:sp>
      <p:sp>
        <p:nvSpPr>
          <p:cNvPr id="6" name="Footer Placeholder 5">
            <a:extLst>
              <a:ext uri="{FF2B5EF4-FFF2-40B4-BE49-F238E27FC236}">
                <a16:creationId xmlns:a16="http://schemas.microsoft.com/office/drawing/2014/main" id="{0AAB30E4-2121-4B22-907A-0F9E1635F1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87604B-A1C4-4DEE-B675-D49F3F3A44FA}"/>
              </a:ext>
            </a:extLst>
          </p:cNvPr>
          <p:cNvSpPr>
            <a:spLocks noGrp="1"/>
          </p:cNvSpPr>
          <p:nvPr>
            <p:ph type="sldNum" sz="quarter" idx="12"/>
          </p:nvPr>
        </p:nvSpPr>
        <p:spPr/>
        <p:txBody>
          <a:bodyPr/>
          <a:lstStyle/>
          <a:p>
            <a:fld id="{0DA619FC-50AB-47A8-B768-8517B0DDA228}" type="slidenum">
              <a:rPr lang="en-US" smtClean="0"/>
              <a:t>‹#›</a:t>
            </a:fld>
            <a:endParaRPr lang="en-US"/>
          </a:p>
        </p:txBody>
      </p:sp>
    </p:spTree>
    <p:extLst>
      <p:ext uri="{BB962C8B-B14F-4D97-AF65-F5344CB8AC3E}">
        <p14:creationId xmlns:p14="http://schemas.microsoft.com/office/powerpoint/2010/main" val="1723335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CFA1-F78D-4CB4-8DE4-98B4B91580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30822C-DEAA-4A4A-8750-68556245FD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BE78AD-3127-47FF-A797-793D007161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8B2882-7359-4C5A-8748-2CC1D53C12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67F469-7303-4003-BFE8-6E7A6E7304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71B535-A2C1-4D94-BE34-9C145749C046}"/>
              </a:ext>
            </a:extLst>
          </p:cNvPr>
          <p:cNvSpPr>
            <a:spLocks noGrp="1"/>
          </p:cNvSpPr>
          <p:nvPr>
            <p:ph type="dt" sz="half" idx="10"/>
          </p:nvPr>
        </p:nvSpPr>
        <p:spPr/>
        <p:txBody>
          <a:bodyPr/>
          <a:lstStyle/>
          <a:p>
            <a:fld id="{DDCE1F39-B388-477D-9F68-6AED98464337}" type="datetimeFigureOut">
              <a:rPr lang="en-US" smtClean="0"/>
              <a:t>3/15/2022</a:t>
            </a:fld>
            <a:endParaRPr lang="en-US"/>
          </a:p>
        </p:txBody>
      </p:sp>
      <p:sp>
        <p:nvSpPr>
          <p:cNvPr id="8" name="Footer Placeholder 7">
            <a:extLst>
              <a:ext uri="{FF2B5EF4-FFF2-40B4-BE49-F238E27FC236}">
                <a16:creationId xmlns:a16="http://schemas.microsoft.com/office/drawing/2014/main" id="{51A9D804-23A4-458B-B842-23419EB96D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CD95BA-850A-48FC-B1A9-CF7C4D5CA5DD}"/>
              </a:ext>
            </a:extLst>
          </p:cNvPr>
          <p:cNvSpPr>
            <a:spLocks noGrp="1"/>
          </p:cNvSpPr>
          <p:nvPr>
            <p:ph type="sldNum" sz="quarter" idx="12"/>
          </p:nvPr>
        </p:nvSpPr>
        <p:spPr/>
        <p:txBody>
          <a:bodyPr/>
          <a:lstStyle/>
          <a:p>
            <a:fld id="{0DA619FC-50AB-47A8-B768-8517B0DDA228}" type="slidenum">
              <a:rPr lang="en-US" smtClean="0"/>
              <a:t>‹#›</a:t>
            </a:fld>
            <a:endParaRPr lang="en-US"/>
          </a:p>
        </p:txBody>
      </p:sp>
    </p:spTree>
    <p:extLst>
      <p:ext uri="{BB962C8B-B14F-4D97-AF65-F5344CB8AC3E}">
        <p14:creationId xmlns:p14="http://schemas.microsoft.com/office/powerpoint/2010/main" val="250197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F503D-2D53-4CB4-9E92-514391D399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B53467-874B-40EB-B402-5BA06058A97D}"/>
              </a:ext>
            </a:extLst>
          </p:cNvPr>
          <p:cNvSpPr>
            <a:spLocks noGrp="1"/>
          </p:cNvSpPr>
          <p:nvPr>
            <p:ph type="dt" sz="half" idx="10"/>
          </p:nvPr>
        </p:nvSpPr>
        <p:spPr/>
        <p:txBody>
          <a:bodyPr/>
          <a:lstStyle/>
          <a:p>
            <a:fld id="{DDCE1F39-B388-477D-9F68-6AED98464337}" type="datetimeFigureOut">
              <a:rPr lang="en-US" smtClean="0"/>
              <a:t>3/15/2022</a:t>
            </a:fld>
            <a:endParaRPr lang="en-US"/>
          </a:p>
        </p:txBody>
      </p:sp>
      <p:sp>
        <p:nvSpPr>
          <p:cNvPr id="4" name="Footer Placeholder 3">
            <a:extLst>
              <a:ext uri="{FF2B5EF4-FFF2-40B4-BE49-F238E27FC236}">
                <a16:creationId xmlns:a16="http://schemas.microsoft.com/office/drawing/2014/main" id="{2B57C5C1-504B-4D8E-8CAC-F9A6F2301E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303839-A502-46C9-BE84-D6A86F02E97A}"/>
              </a:ext>
            </a:extLst>
          </p:cNvPr>
          <p:cNvSpPr>
            <a:spLocks noGrp="1"/>
          </p:cNvSpPr>
          <p:nvPr>
            <p:ph type="sldNum" sz="quarter" idx="12"/>
          </p:nvPr>
        </p:nvSpPr>
        <p:spPr/>
        <p:txBody>
          <a:bodyPr/>
          <a:lstStyle/>
          <a:p>
            <a:fld id="{0DA619FC-50AB-47A8-B768-8517B0DDA228}" type="slidenum">
              <a:rPr lang="en-US" smtClean="0"/>
              <a:t>‹#›</a:t>
            </a:fld>
            <a:endParaRPr lang="en-US"/>
          </a:p>
        </p:txBody>
      </p:sp>
    </p:spTree>
    <p:extLst>
      <p:ext uri="{BB962C8B-B14F-4D97-AF65-F5344CB8AC3E}">
        <p14:creationId xmlns:p14="http://schemas.microsoft.com/office/powerpoint/2010/main" val="1673222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A54599-2157-4EA8-8ADA-754D63BC717A}"/>
              </a:ext>
            </a:extLst>
          </p:cNvPr>
          <p:cNvSpPr>
            <a:spLocks noGrp="1"/>
          </p:cNvSpPr>
          <p:nvPr>
            <p:ph type="dt" sz="half" idx="10"/>
          </p:nvPr>
        </p:nvSpPr>
        <p:spPr/>
        <p:txBody>
          <a:bodyPr/>
          <a:lstStyle/>
          <a:p>
            <a:fld id="{DDCE1F39-B388-477D-9F68-6AED98464337}" type="datetimeFigureOut">
              <a:rPr lang="en-US" smtClean="0"/>
              <a:t>3/15/2022</a:t>
            </a:fld>
            <a:endParaRPr lang="en-US"/>
          </a:p>
        </p:txBody>
      </p:sp>
      <p:sp>
        <p:nvSpPr>
          <p:cNvPr id="3" name="Footer Placeholder 2">
            <a:extLst>
              <a:ext uri="{FF2B5EF4-FFF2-40B4-BE49-F238E27FC236}">
                <a16:creationId xmlns:a16="http://schemas.microsoft.com/office/drawing/2014/main" id="{A23972F5-E0BD-45A7-B66D-E001CF6DFD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FD3CD6-5C39-450C-ABE7-C81EED0579AD}"/>
              </a:ext>
            </a:extLst>
          </p:cNvPr>
          <p:cNvSpPr>
            <a:spLocks noGrp="1"/>
          </p:cNvSpPr>
          <p:nvPr>
            <p:ph type="sldNum" sz="quarter" idx="12"/>
          </p:nvPr>
        </p:nvSpPr>
        <p:spPr/>
        <p:txBody>
          <a:bodyPr/>
          <a:lstStyle/>
          <a:p>
            <a:fld id="{0DA619FC-50AB-47A8-B768-8517B0DDA228}" type="slidenum">
              <a:rPr lang="en-US" smtClean="0"/>
              <a:t>‹#›</a:t>
            </a:fld>
            <a:endParaRPr lang="en-US"/>
          </a:p>
        </p:txBody>
      </p:sp>
    </p:spTree>
    <p:extLst>
      <p:ext uri="{BB962C8B-B14F-4D97-AF65-F5344CB8AC3E}">
        <p14:creationId xmlns:p14="http://schemas.microsoft.com/office/powerpoint/2010/main" val="2984926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4954-8794-4664-B836-44A557B384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7C7C91-DCE9-43F6-8C6B-ACC6290F94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D74A6A-FE39-446A-8CDC-C1F8335B2B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43D8DE-AD74-491B-9404-D17088DCA8F6}"/>
              </a:ext>
            </a:extLst>
          </p:cNvPr>
          <p:cNvSpPr>
            <a:spLocks noGrp="1"/>
          </p:cNvSpPr>
          <p:nvPr>
            <p:ph type="dt" sz="half" idx="10"/>
          </p:nvPr>
        </p:nvSpPr>
        <p:spPr/>
        <p:txBody>
          <a:bodyPr/>
          <a:lstStyle/>
          <a:p>
            <a:fld id="{DDCE1F39-B388-477D-9F68-6AED98464337}" type="datetimeFigureOut">
              <a:rPr lang="en-US" smtClean="0"/>
              <a:t>3/15/2022</a:t>
            </a:fld>
            <a:endParaRPr lang="en-US"/>
          </a:p>
        </p:txBody>
      </p:sp>
      <p:sp>
        <p:nvSpPr>
          <p:cNvPr id="6" name="Footer Placeholder 5">
            <a:extLst>
              <a:ext uri="{FF2B5EF4-FFF2-40B4-BE49-F238E27FC236}">
                <a16:creationId xmlns:a16="http://schemas.microsoft.com/office/drawing/2014/main" id="{4297A6EC-2974-4AE3-B56D-B75448422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4C06D8-22EE-4F93-A72D-9BA0B6B1827E}"/>
              </a:ext>
            </a:extLst>
          </p:cNvPr>
          <p:cNvSpPr>
            <a:spLocks noGrp="1"/>
          </p:cNvSpPr>
          <p:nvPr>
            <p:ph type="sldNum" sz="quarter" idx="12"/>
          </p:nvPr>
        </p:nvSpPr>
        <p:spPr/>
        <p:txBody>
          <a:bodyPr/>
          <a:lstStyle/>
          <a:p>
            <a:fld id="{0DA619FC-50AB-47A8-B768-8517B0DDA228}" type="slidenum">
              <a:rPr lang="en-US" smtClean="0"/>
              <a:t>‹#›</a:t>
            </a:fld>
            <a:endParaRPr lang="en-US"/>
          </a:p>
        </p:txBody>
      </p:sp>
    </p:spTree>
    <p:extLst>
      <p:ext uri="{BB962C8B-B14F-4D97-AF65-F5344CB8AC3E}">
        <p14:creationId xmlns:p14="http://schemas.microsoft.com/office/powerpoint/2010/main" val="73640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997DB-3BDE-4771-BA94-8D6392B89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3A00B7-2016-49EB-93B0-9F9D204D1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0966E5-47CE-46F7-8DAC-364AD2B5E5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80F61E-3717-4132-BAF3-9662976C88FA}"/>
              </a:ext>
            </a:extLst>
          </p:cNvPr>
          <p:cNvSpPr>
            <a:spLocks noGrp="1"/>
          </p:cNvSpPr>
          <p:nvPr>
            <p:ph type="dt" sz="half" idx="10"/>
          </p:nvPr>
        </p:nvSpPr>
        <p:spPr/>
        <p:txBody>
          <a:bodyPr/>
          <a:lstStyle/>
          <a:p>
            <a:fld id="{DDCE1F39-B388-477D-9F68-6AED98464337}" type="datetimeFigureOut">
              <a:rPr lang="en-US" smtClean="0"/>
              <a:t>3/15/2022</a:t>
            </a:fld>
            <a:endParaRPr lang="en-US"/>
          </a:p>
        </p:txBody>
      </p:sp>
      <p:sp>
        <p:nvSpPr>
          <p:cNvPr id="6" name="Footer Placeholder 5">
            <a:extLst>
              <a:ext uri="{FF2B5EF4-FFF2-40B4-BE49-F238E27FC236}">
                <a16:creationId xmlns:a16="http://schemas.microsoft.com/office/drawing/2014/main" id="{7B6CC53C-E80A-4505-933A-0864FE4CF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72EDE2-B9BD-4E92-BF81-16EB42778E36}"/>
              </a:ext>
            </a:extLst>
          </p:cNvPr>
          <p:cNvSpPr>
            <a:spLocks noGrp="1"/>
          </p:cNvSpPr>
          <p:nvPr>
            <p:ph type="sldNum" sz="quarter" idx="12"/>
          </p:nvPr>
        </p:nvSpPr>
        <p:spPr/>
        <p:txBody>
          <a:bodyPr/>
          <a:lstStyle/>
          <a:p>
            <a:fld id="{0DA619FC-50AB-47A8-B768-8517B0DDA228}" type="slidenum">
              <a:rPr lang="en-US" smtClean="0"/>
              <a:t>‹#›</a:t>
            </a:fld>
            <a:endParaRPr lang="en-US"/>
          </a:p>
        </p:txBody>
      </p:sp>
    </p:spTree>
    <p:extLst>
      <p:ext uri="{BB962C8B-B14F-4D97-AF65-F5344CB8AC3E}">
        <p14:creationId xmlns:p14="http://schemas.microsoft.com/office/powerpoint/2010/main" val="1427140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A63B26-6C0E-4FC1-AF7A-479A669537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764C23-9E69-490D-AB44-61E3CECF71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42CDB6-D0D4-41A2-B282-76766DF94B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CE1F39-B388-477D-9F68-6AED98464337}" type="datetimeFigureOut">
              <a:rPr lang="en-US" smtClean="0"/>
              <a:t>3/15/2022</a:t>
            </a:fld>
            <a:endParaRPr lang="en-US"/>
          </a:p>
        </p:txBody>
      </p:sp>
      <p:sp>
        <p:nvSpPr>
          <p:cNvPr id="5" name="Footer Placeholder 4">
            <a:extLst>
              <a:ext uri="{FF2B5EF4-FFF2-40B4-BE49-F238E27FC236}">
                <a16:creationId xmlns:a16="http://schemas.microsoft.com/office/drawing/2014/main" id="{02C3C965-D544-49A8-95EB-349218DD01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486228-3D0E-41F8-B102-5979D82C4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A619FC-50AB-47A8-B768-8517B0DDA228}" type="slidenum">
              <a:rPr lang="en-US" smtClean="0"/>
              <a:t>‹#›</a:t>
            </a:fld>
            <a:endParaRPr lang="en-US"/>
          </a:p>
        </p:txBody>
      </p:sp>
    </p:spTree>
    <p:extLst>
      <p:ext uri="{BB962C8B-B14F-4D97-AF65-F5344CB8AC3E}">
        <p14:creationId xmlns:p14="http://schemas.microsoft.com/office/powerpoint/2010/main" val="1095165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BFFEE2-82AD-4DCF-9E08-5499368B42DA}"/>
              </a:ext>
            </a:extLst>
          </p:cNvPr>
          <p:cNvSpPr txBox="1"/>
          <p:nvPr/>
        </p:nvSpPr>
        <p:spPr>
          <a:xfrm>
            <a:off x="1" y="464695"/>
            <a:ext cx="12192000" cy="477054"/>
          </a:xfrm>
          <a:prstGeom prst="rect">
            <a:avLst/>
          </a:prstGeom>
          <a:noFill/>
        </p:spPr>
        <p:txBody>
          <a:bodyPr wrap="square" rtlCol="0">
            <a:spAutoFit/>
          </a:bodyPr>
          <a:lstStyle/>
          <a:p>
            <a:pPr algn="ctr"/>
            <a:r>
              <a:rPr lang="en-US" sz="2500" b="1" dirty="0"/>
              <a:t>Business Problem</a:t>
            </a:r>
          </a:p>
        </p:txBody>
      </p:sp>
      <p:sp>
        <p:nvSpPr>
          <p:cNvPr id="6" name="TextBox 5">
            <a:extLst>
              <a:ext uri="{FF2B5EF4-FFF2-40B4-BE49-F238E27FC236}">
                <a16:creationId xmlns:a16="http://schemas.microsoft.com/office/drawing/2014/main" id="{F75C292F-7E5F-4F29-A14C-14DCC986A4F9}"/>
              </a:ext>
            </a:extLst>
          </p:cNvPr>
          <p:cNvSpPr txBox="1"/>
          <p:nvPr/>
        </p:nvSpPr>
        <p:spPr>
          <a:xfrm>
            <a:off x="0" y="2757314"/>
            <a:ext cx="12191999" cy="400110"/>
          </a:xfrm>
          <a:prstGeom prst="rect">
            <a:avLst/>
          </a:prstGeom>
          <a:noFill/>
        </p:spPr>
        <p:txBody>
          <a:bodyPr wrap="square">
            <a:spAutoFit/>
          </a:bodyPr>
          <a:lstStyle/>
          <a:p>
            <a:r>
              <a:rPr lang="en-US" sz="2000" b="1" dirty="0"/>
              <a:t>Analyze, design and train a model to predict the number of predicted bike rentals for a specific day/hour of day</a:t>
            </a:r>
          </a:p>
        </p:txBody>
      </p:sp>
    </p:spTree>
    <p:extLst>
      <p:ext uri="{BB962C8B-B14F-4D97-AF65-F5344CB8AC3E}">
        <p14:creationId xmlns:p14="http://schemas.microsoft.com/office/powerpoint/2010/main" val="1714131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7FD4CB-ACEC-4A43-A0A0-CB9BC1C3791B}"/>
              </a:ext>
            </a:extLst>
          </p:cNvPr>
          <p:cNvPicPr>
            <a:picLocks noChangeAspect="1"/>
          </p:cNvPicPr>
          <p:nvPr/>
        </p:nvPicPr>
        <p:blipFill>
          <a:blip r:embed="rId2"/>
          <a:stretch>
            <a:fillRect/>
          </a:stretch>
        </p:blipFill>
        <p:spPr>
          <a:xfrm>
            <a:off x="127927" y="2518996"/>
            <a:ext cx="5785572" cy="3866813"/>
          </a:xfrm>
          <a:prstGeom prst="rect">
            <a:avLst/>
          </a:prstGeom>
        </p:spPr>
      </p:pic>
      <p:pic>
        <p:nvPicPr>
          <p:cNvPr id="6" name="Picture 5">
            <a:extLst>
              <a:ext uri="{FF2B5EF4-FFF2-40B4-BE49-F238E27FC236}">
                <a16:creationId xmlns:a16="http://schemas.microsoft.com/office/drawing/2014/main" id="{8FA7A870-F56B-40E4-8CCB-BDAB10F38877}"/>
              </a:ext>
            </a:extLst>
          </p:cNvPr>
          <p:cNvPicPr>
            <a:picLocks noChangeAspect="1"/>
          </p:cNvPicPr>
          <p:nvPr/>
        </p:nvPicPr>
        <p:blipFill>
          <a:blip r:embed="rId3"/>
          <a:stretch>
            <a:fillRect/>
          </a:stretch>
        </p:blipFill>
        <p:spPr>
          <a:xfrm>
            <a:off x="6720807" y="2518996"/>
            <a:ext cx="5343266" cy="3656629"/>
          </a:xfrm>
          <a:prstGeom prst="rect">
            <a:avLst/>
          </a:prstGeom>
        </p:spPr>
      </p:pic>
      <p:sp>
        <p:nvSpPr>
          <p:cNvPr id="7" name="TextBox 6">
            <a:extLst>
              <a:ext uri="{FF2B5EF4-FFF2-40B4-BE49-F238E27FC236}">
                <a16:creationId xmlns:a16="http://schemas.microsoft.com/office/drawing/2014/main" id="{497C617E-13BC-42C6-BCC0-B180BC0C01DA}"/>
              </a:ext>
            </a:extLst>
          </p:cNvPr>
          <p:cNvSpPr txBox="1"/>
          <p:nvPr/>
        </p:nvSpPr>
        <p:spPr>
          <a:xfrm>
            <a:off x="0" y="1059318"/>
            <a:ext cx="12189501" cy="384721"/>
          </a:xfrm>
          <a:prstGeom prst="rect">
            <a:avLst/>
          </a:prstGeom>
          <a:noFill/>
        </p:spPr>
        <p:txBody>
          <a:bodyPr wrap="square">
            <a:spAutoFit/>
          </a:bodyPr>
          <a:lstStyle/>
          <a:p>
            <a:r>
              <a:rPr lang="en-US" sz="1900" dirty="0"/>
              <a:t>A </a:t>
            </a:r>
            <a:r>
              <a:rPr lang="en-US" sz="1900" dirty="0" err="1"/>
              <a:t>barplot</a:t>
            </a:r>
            <a:r>
              <a:rPr lang="en-US" sz="1900" dirty="0"/>
              <a:t> is used to display the relationship between a numeric and a categorical variable</a:t>
            </a:r>
            <a:r>
              <a:rPr lang="en-US" b="0" i="0" dirty="0">
                <a:solidFill>
                  <a:srgbClr val="202124"/>
                </a:solidFill>
                <a:effectLst/>
                <a:latin typeface="arial" panose="020B0604020202020204" pitchFamily="34" charset="0"/>
              </a:rPr>
              <a:t>.</a:t>
            </a:r>
            <a:endParaRPr lang="en-US" dirty="0"/>
          </a:p>
        </p:txBody>
      </p:sp>
      <p:sp>
        <p:nvSpPr>
          <p:cNvPr id="9" name="TextBox 8">
            <a:extLst>
              <a:ext uri="{FF2B5EF4-FFF2-40B4-BE49-F238E27FC236}">
                <a16:creationId xmlns:a16="http://schemas.microsoft.com/office/drawing/2014/main" id="{99CE4330-4806-482B-B18A-F96BBEE9390F}"/>
              </a:ext>
            </a:extLst>
          </p:cNvPr>
          <p:cNvSpPr txBox="1"/>
          <p:nvPr/>
        </p:nvSpPr>
        <p:spPr>
          <a:xfrm>
            <a:off x="0" y="2149664"/>
            <a:ext cx="6123482" cy="369332"/>
          </a:xfrm>
          <a:prstGeom prst="rect">
            <a:avLst/>
          </a:prstGeom>
          <a:noFill/>
        </p:spPr>
        <p:txBody>
          <a:bodyPr wrap="square">
            <a:spAutoFit/>
          </a:bodyPr>
          <a:lstStyle/>
          <a:p>
            <a:pPr algn="ctr"/>
            <a:r>
              <a:rPr lang="en-US" sz="1800" b="1" dirty="0"/>
              <a:t>Rented bike count V/S Seasons </a:t>
            </a:r>
            <a:endParaRPr lang="en-US" b="1" dirty="0"/>
          </a:p>
        </p:txBody>
      </p:sp>
      <p:sp>
        <p:nvSpPr>
          <p:cNvPr id="10" name="TextBox 9">
            <a:extLst>
              <a:ext uri="{FF2B5EF4-FFF2-40B4-BE49-F238E27FC236}">
                <a16:creationId xmlns:a16="http://schemas.microsoft.com/office/drawing/2014/main" id="{C4A0B209-86CB-40EF-86DC-6D6F0F86F9B5}"/>
              </a:ext>
            </a:extLst>
          </p:cNvPr>
          <p:cNvSpPr txBox="1"/>
          <p:nvPr/>
        </p:nvSpPr>
        <p:spPr>
          <a:xfrm>
            <a:off x="6066019" y="2149664"/>
            <a:ext cx="6123482" cy="369332"/>
          </a:xfrm>
          <a:prstGeom prst="rect">
            <a:avLst/>
          </a:prstGeom>
          <a:noFill/>
        </p:spPr>
        <p:txBody>
          <a:bodyPr wrap="square">
            <a:spAutoFit/>
          </a:bodyPr>
          <a:lstStyle/>
          <a:p>
            <a:pPr algn="ctr"/>
            <a:r>
              <a:rPr lang="en-US" sz="1800" b="1" dirty="0"/>
              <a:t>Rented bike count V/S Holiday</a:t>
            </a:r>
            <a:endParaRPr lang="en-US" b="1" dirty="0"/>
          </a:p>
        </p:txBody>
      </p:sp>
    </p:spTree>
    <p:extLst>
      <p:ext uri="{BB962C8B-B14F-4D97-AF65-F5344CB8AC3E}">
        <p14:creationId xmlns:p14="http://schemas.microsoft.com/office/powerpoint/2010/main" val="62936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DA81EC-E098-4624-A642-79CC1A194CC2}"/>
              </a:ext>
            </a:extLst>
          </p:cNvPr>
          <p:cNvPicPr>
            <a:picLocks noChangeAspect="1"/>
          </p:cNvPicPr>
          <p:nvPr/>
        </p:nvPicPr>
        <p:blipFill>
          <a:blip r:embed="rId2"/>
          <a:stretch>
            <a:fillRect/>
          </a:stretch>
        </p:blipFill>
        <p:spPr>
          <a:xfrm>
            <a:off x="240936" y="1957320"/>
            <a:ext cx="5395366" cy="3529080"/>
          </a:xfrm>
          <a:prstGeom prst="rect">
            <a:avLst/>
          </a:prstGeom>
        </p:spPr>
      </p:pic>
      <p:pic>
        <p:nvPicPr>
          <p:cNvPr id="8" name="Picture 7">
            <a:extLst>
              <a:ext uri="{FF2B5EF4-FFF2-40B4-BE49-F238E27FC236}">
                <a16:creationId xmlns:a16="http://schemas.microsoft.com/office/drawing/2014/main" id="{7281F3C9-7C7A-4BA8-9076-A24E7F2C2F38}"/>
              </a:ext>
            </a:extLst>
          </p:cNvPr>
          <p:cNvPicPr>
            <a:picLocks noChangeAspect="1"/>
          </p:cNvPicPr>
          <p:nvPr/>
        </p:nvPicPr>
        <p:blipFill>
          <a:blip r:embed="rId3"/>
          <a:stretch>
            <a:fillRect/>
          </a:stretch>
        </p:blipFill>
        <p:spPr>
          <a:xfrm>
            <a:off x="6670623" y="1808578"/>
            <a:ext cx="5126636" cy="3957404"/>
          </a:xfrm>
          <a:prstGeom prst="rect">
            <a:avLst/>
          </a:prstGeom>
        </p:spPr>
      </p:pic>
      <p:sp>
        <p:nvSpPr>
          <p:cNvPr id="4" name="TextBox 3">
            <a:extLst>
              <a:ext uri="{FF2B5EF4-FFF2-40B4-BE49-F238E27FC236}">
                <a16:creationId xmlns:a16="http://schemas.microsoft.com/office/drawing/2014/main" id="{C394E25C-6502-4DED-AAEF-19AB98A320D1}"/>
              </a:ext>
            </a:extLst>
          </p:cNvPr>
          <p:cNvSpPr txBox="1"/>
          <p:nvPr/>
        </p:nvSpPr>
        <p:spPr>
          <a:xfrm>
            <a:off x="6555698" y="907352"/>
            <a:ext cx="5636302" cy="369332"/>
          </a:xfrm>
          <a:prstGeom prst="rect">
            <a:avLst/>
          </a:prstGeom>
          <a:noFill/>
        </p:spPr>
        <p:txBody>
          <a:bodyPr wrap="square">
            <a:spAutoFit/>
          </a:bodyPr>
          <a:lstStyle/>
          <a:p>
            <a:pPr algn="ctr"/>
            <a:r>
              <a:rPr lang="en-US" sz="1800" b="1" dirty="0"/>
              <a:t>Rented bike count V/S Year</a:t>
            </a:r>
            <a:endParaRPr lang="en-US" b="1" dirty="0"/>
          </a:p>
        </p:txBody>
      </p:sp>
      <p:sp>
        <p:nvSpPr>
          <p:cNvPr id="6" name="TextBox 5">
            <a:extLst>
              <a:ext uri="{FF2B5EF4-FFF2-40B4-BE49-F238E27FC236}">
                <a16:creationId xmlns:a16="http://schemas.microsoft.com/office/drawing/2014/main" id="{292B3DA7-4ACA-41B7-AE75-36C71953C3BE}"/>
              </a:ext>
            </a:extLst>
          </p:cNvPr>
          <p:cNvSpPr txBox="1"/>
          <p:nvPr/>
        </p:nvSpPr>
        <p:spPr>
          <a:xfrm>
            <a:off x="152400" y="1154668"/>
            <a:ext cx="5636302" cy="369332"/>
          </a:xfrm>
          <a:prstGeom prst="rect">
            <a:avLst/>
          </a:prstGeom>
          <a:noFill/>
        </p:spPr>
        <p:txBody>
          <a:bodyPr wrap="square">
            <a:spAutoFit/>
          </a:bodyPr>
          <a:lstStyle/>
          <a:p>
            <a:pPr algn="ctr"/>
            <a:r>
              <a:rPr lang="en-US" sz="1800" b="1" dirty="0"/>
              <a:t>Rented bike count V/S Functioning day</a:t>
            </a:r>
            <a:endParaRPr lang="en-US" b="1" dirty="0"/>
          </a:p>
        </p:txBody>
      </p:sp>
    </p:spTree>
    <p:extLst>
      <p:ext uri="{BB962C8B-B14F-4D97-AF65-F5344CB8AC3E}">
        <p14:creationId xmlns:p14="http://schemas.microsoft.com/office/powerpoint/2010/main" val="3608891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1A7ABD-A86C-4DB6-9ECC-B54CF524D6A0}"/>
              </a:ext>
            </a:extLst>
          </p:cNvPr>
          <p:cNvPicPr>
            <a:picLocks noChangeAspect="1"/>
          </p:cNvPicPr>
          <p:nvPr/>
        </p:nvPicPr>
        <p:blipFill>
          <a:blip r:embed="rId2"/>
          <a:stretch>
            <a:fillRect/>
          </a:stretch>
        </p:blipFill>
        <p:spPr>
          <a:xfrm>
            <a:off x="0" y="2134849"/>
            <a:ext cx="5726243" cy="3422370"/>
          </a:xfrm>
          <a:prstGeom prst="rect">
            <a:avLst/>
          </a:prstGeom>
        </p:spPr>
      </p:pic>
      <p:pic>
        <p:nvPicPr>
          <p:cNvPr id="5" name="Picture 4">
            <a:extLst>
              <a:ext uri="{FF2B5EF4-FFF2-40B4-BE49-F238E27FC236}">
                <a16:creationId xmlns:a16="http://schemas.microsoft.com/office/drawing/2014/main" id="{EE9579DD-26B7-4455-A914-7B507B43D403}"/>
              </a:ext>
            </a:extLst>
          </p:cNvPr>
          <p:cNvPicPr>
            <a:picLocks noChangeAspect="1"/>
          </p:cNvPicPr>
          <p:nvPr/>
        </p:nvPicPr>
        <p:blipFill>
          <a:blip r:embed="rId3"/>
          <a:stretch>
            <a:fillRect/>
          </a:stretch>
        </p:blipFill>
        <p:spPr>
          <a:xfrm>
            <a:off x="6630651" y="2134849"/>
            <a:ext cx="5276536" cy="3422370"/>
          </a:xfrm>
          <a:prstGeom prst="rect">
            <a:avLst/>
          </a:prstGeom>
        </p:spPr>
      </p:pic>
      <p:sp>
        <p:nvSpPr>
          <p:cNvPr id="6" name="TextBox 5">
            <a:extLst>
              <a:ext uri="{FF2B5EF4-FFF2-40B4-BE49-F238E27FC236}">
                <a16:creationId xmlns:a16="http://schemas.microsoft.com/office/drawing/2014/main" id="{F0DC02E4-49F9-4F72-8157-D14778F5B829}"/>
              </a:ext>
            </a:extLst>
          </p:cNvPr>
          <p:cNvSpPr txBox="1"/>
          <p:nvPr/>
        </p:nvSpPr>
        <p:spPr>
          <a:xfrm>
            <a:off x="152400" y="1154668"/>
            <a:ext cx="5636302" cy="369332"/>
          </a:xfrm>
          <a:prstGeom prst="rect">
            <a:avLst/>
          </a:prstGeom>
          <a:noFill/>
        </p:spPr>
        <p:txBody>
          <a:bodyPr wrap="square">
            <a:spAutoFit/>
          </a:bodyPr>
          <a:lstStyle/>
          <a:p>
            <a:pPr algn="ctr"/>
            <a:r>
              <a:rPr lang="en-US" sz="1800" b="1" dirty="0"/>
              <a:t>Rented bike count V/S Month</a:t>
            </a:r>
            <a:endParaRPr lang="en-US" b="1" dirty="0"/>
          </a:p>
        </p:txBody>
      </p:sp>
      <p:sp>
        <p:nvSpPr>
          <p:cNvPr id="7" name="TextBox 6">
            <a:extLst>
              <a:ext uri="{FF2B5EF4-FFF2-40B4-BE49-F238E27FC236}">
                <a16:creationId xmlns:a16="http://schemas.microsoft.com/office/drawing/2014/main" id="{3FE17484-3A80-4485-B944-0537FA9BAC38}"/>
              </a:ext>
            </a:extLst>
          </p:cNvPr>
          <p:cNvSpPr txBox="1"/>
          <p:nvPr/>
        </p:nvSpPr>
        <p:spPr>
          <a:xfrm>
            <a:off x="6403298" y="1116115"/>
            <a:ext cx="5636302" cy="369332"/>
          </a:xfrm>
          <a:prstGeom prst="rect">
            <a:avLst/>
          </a:prstGeom>
          <a:noFill/>
        </p:spPr>
        <p:txBody>
          <a:bodyPr wrap="square">
            <a:spAutoFit/>
          </a:bodyPr>
          <a:lstStyle/>
          <a:p>
            <a:pPr algn="ctr"/>
            <a:r>
              <a:rPr lang="en-US" sz="1800" b="1" dirty="0"/>
              <a:t>Rented bike count V/S Weekdays</a:t>
            </a:r>
            <a:endParaRPr lang="en-US" b="1" dirty="0"/>
          </a:p>
        </p:txBody>
      </p:sp>
    </p:spTree>
    <p:extLst>
      <p:ext uri="{BB962C8B-B14F-4D97-AF65-F5344CB8AC3E}">
        <p14:creationId xmlns:p14="http://schemas.microsoft.com/office/powerpoint/2010/main" val="2011090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287799-D873-4CAA-A67B-B4F7E96B96B2}"/>
              </a:ext>
            </a:extLst>
          </p:cNvPr>
          <p:cNvPicPr>
            <a:picLocks noChangeAspect="1"/>
          </p:cNvPicPr>
          <p:nvPr/>
        </p:nvPicPr>
        <p:blipFill>
          <a:blip r:embed="rId2"/>
          <a:stretch>
            <a:fillRect/>
          </a:stretch>
        </p:blipFill>
        <p:spPr>
          <a:xfrm>
            <a:off x="2753035" y="2379609"/>
            <a:ext cx="6136131" cy="4141111"/>
          </a:xfrm>
          <a:prstGeom prst="rect">
            <a:avLst/>
          </a:prstGeom>
        </p:spPr>
      </p:pic>
      <p:sp>
        <p:nvSpPr>
          <p:cNvPr id="6" name="TextBox 5">
            <a:extLst>
              <a:ext uri="{FF2B5EF4-FFF2-40B4-BE49-F238E27FC236}">
                <a16:creationId xmlns:a16="http://schemas.microsoft.com/office/drawing/2014/main" id="{9F433FA5-5441-48FE-8B02-1DF452EAA2CB}"/>
              </a:ext>
            </a:extLst>
          </p:cNvPr>
          <p:cNvSpPr txBox="1"/>
          <p:nvPr/>
        </p:nvSpPr>
        <p:spPr>
          <a:xfrm>
            <a:off x="2500" y="520829"/>
            <a:ext cx="12189500" cy="1200329"/>
          </a:xfrm>
          <a:prstGeom prst="rect">
            <a:avLst/>
          </a:prstGeom>
          <a:noFill/>
        </p:spPr>
        <p:txBody>
          <a:bodyPr wrap="square">
            <a:spAutoFit/>
          </a:bodyPr>
          <a:lstStyle/>
          <a:p>
            <a:r>
              <a:rPr lang="en-US" dirty="0"/>
              <a:t>A Box Plot is also known as Whisker plot is created to display the summary of the set of data values having properties like minimum, first quartile, median, third quartile and maximum. In the box plot, a box is created from the first quartile to the third quartile, a vertical line is also there which goes through the box at the median. Here x-axis denotes the data to be plotted while the y-axis shows the frequency distribution.</a:t>
            </a:r>
          </a:p>
        </p:txBody>
      </p:sp>
    </p:spTree>
    <p:extLst>
      <p:ext uri="{BB962C8B-B14F-4D97-AF65-F5344CB8AC3E}">
        <p14:creationId xmlns:p14="http://schemas.microsoft.com/office/powerpoint/2010/main" val="1190385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EB8001-31D5-40C3-8EF5-899070458B0F}"/>
              </a:ext>
            </a:extLst>
          </p:cNvPr>
          <p:cNvPicPr>
            <a:picLocks noChangeAspect="1"/>
          </p:cNvPicPr>
          <p:nvPr/>
        </p:nvPicPr>
        <p:blipFill>
          <a:blip r:embed="rId2"/>
          <a:stretch>
            <a:fillRect/>
          </a:stretch>
        </p:blipFill>
        <p:spPr>
          <a:xfrm>
            <a:off x="119919" y="2414197"/>
            <a:ext cx="5112351" cy="3681377"/>
          </a:xfrm>
          <a:prstGeom prst="rect">
            <a:avLst/>
          </a:prstGeom>
        </p:spPr>
      </p:pic>
      <p:pic>
        <p:nvPicPr>
          <p:cNvPr id="5" name="Picture 4">
            <a:extLst>
              <a:ext uri="{FF2B5EF4-FFF2-40B4-BE49-F238E27FC236}">
                <a16:creationId xmlns:a16="http://schemas.microsoft.com/office/drawing/2014/main" id="{D923A672-99A0-4342-8744-A67EAD679B97}"/>
              </a:ext>
            </a:extLst>
          </p:cNvPr>
          <p:cNvPicPr>
            <a:picLocks noChangeAspect="1"/>
          </p:cNvPicPr>
          <p:nvPr/>
        </p:nvPicPr>
        <p:blipFill>
          <a:blip r:embed="rId3"/>
          <a:stretch>
            <a:fillRect/>
          </a:stretch>
        </p:blipFill>
        <p:spPr>
          <a:xfrm>
            <a:off x="6959732" y="2414196"/>
            <a:ext cx="4987429" cy="3681377"/>
          </a:xfrm>
          <a:prstGeom prst="rect">
            <a:avLst/>
          </a:prstGeom>
        </p:spPr>
      </p:pic>
      <p:sp>
        <p:nvSpPr>
          <p:cNvPr id="6" name="TextBox 5">
            <a:extLst>
              <a:ext uri="{FF2B5EF4-FFF2-40B4-BE49-F238E27FC236}">
                <a16:creationId xmlns:a16="http://schemas.microsoft.com/office/drawing/2014/main" id="{8DF1D18D-D9CC-4C62-BAF5-47F5C55CFA25}"/>
              </a:ext>
            </a:extLst>
          </p:cNvPr>
          <p:cNvSpPr txBox="1"/>
          <p:nvPr/>
        </p:nvSpPr>
        <p:spPr>
          <a:xfrm>
            <a:off x="1" y="762426"/>
            <a:ext cx="12191999" cy="369332"/>
          </a:xfrm>
          <a:prstGeom prst="rect">
            <a:avLst/>
          </a:prstGeom>
          <a:noFill/>
        </p:spPr>
        <p:txBody>
          <a:bodyPr wrap="square">
            <a:spAutoFit/>
          </a:bodyPr>
          <a:lstStyle/>
          <a:p>
            <a:r>
              <a:rPr lang="en-US" sz="1800" dirty="0"/>
              <a:t>When data is varying with time we use </a:t>
            </a:r>
            <a:r>
              <a:rPr lang="en-US" sz="1800" dirty="0" err="1"/>
              <a:t>lineplot</a:t>
            </a:r>
            <a:r>
              <a:rPr lang="en-US" sz="1800" dirty="0"/>
              <a:t> to understand how data change as time moves</a:t>
            </a:r>
            <a:endParaRPr lang="en-US" dirty="0"/>
          </a:p>
        </p:txBody>
      </p:sp>
      <p:sp>
        <p:nvSpPr>
          <p:cNvPr id="7" name="TextBox 6">
            <a:extLst>
              <a:ext uri="{FF2B5EF4-FFF2-40B4-BE49-F238E27FC236}">
                <a16:creationId xmlns:a16="http://schemas.microsoft.com/office/drawing/2014/main" id="{251B3369-3F34-4D6D-81CB-6357608A0DB5}"/>
              </a:ext>
            </a:extLst>
          </p:cNvPr>
          <p:cNvSpPr txBox="1"/>
          <p:nvPr/>
        </p:nvSpPr>
        <p:spPr>
          <a:xfrm>
            <a:off x="119920" y="1936442"/>
            <a:ext cx="4212237" cy="369332"/>
          </a:xfrm>
          <a:prstGeom prst="rect">
            <a:avLst/>
          </a:prstGeom>
          <a:noFill/>
        </p:spPr>
        <p:txBody>
          <a:bodyPr wrap="square">
            <a:spAutoFit/>
          </a:bodyPr>
          <a:lstStyle/>
          <a:p>
            <a:r>
              <a:rPr lang="en-US" dirty="0"/>
              <a:t>Rented bike count VS Months</a:t>
            </a:r>
          </a:p>
        </p:txBody>
      </p:sp>
      <p:sp>
        <p:nvSpPr>
          <p:cNvPr id="9" name="TextBox 8">
            <a:extLst>
              <a:ext uri="{FF2B5EF4-FFF2-40B4-BE49-F238E27FC236}">
                <a16:creationId xmlns:a16="http://schemas.microsoft.com/office/drawing/2014/main" id="{44982085-EB10-4AC2-B4EC-BAC9B66B11EE}"/>
              </a:ext>
            </a:extLst>
          </p:cNvPr>
          <p:cNvSpPr txBox="1"/>
          <p:nvPr/>
        </p:nvSpPr>
        <p:spPr>
          <a:xfrm>
            <a:off x="7559338" y="1932296"/>
            <a:ext cx="4512742" cy="369332"/>
          </a:xfrm>
          <a:prstGeom prst="rect">
            <a:avLst/>
          </a:prstGeom>
          <a:noFill/>
        </p:spPr>
        <p:txBody>
          <a:bodyPr wrap="square">
            <a:spAutoFit/>
          </a:bodyPr>
          <a:lstStyle/>
          <a:p>
            <a:r>
              <a:rPr lang="en-US" dirty="0"/>
              <a:t>Rented bike count VS Weekdays</a:t>
            </a:r>
          </a:p>
        </p:txBody>
      </p:sp>
    </p:spTree>
    <p:extLst>
      <p:ext uri="{BB962C8B-B14F-4D97-AF65-F5344CB8AC3E}">
        <p14:creationId xmlns:p14="http://schemas.microsoft.com/office/powerpoint/2010/main" val="3727282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0310A-630E-4D64-94D1-6EA78EFCC407}"/>
              </a:ext>
            </a:extLst>
          </p:cNvPr>
          <p:cNvPicPr>
            <a:picLocks noChangeAspect="1"/>
          </p:cNvPicPr>
          <p:nvPr/>
        </p:nvPicPr>
        <p:blipFill>
          <a:blip r:embed="rId2"/>
          <a:stretch>
            <a:fillRect/>
          </a:stretch>
        </p:blipFill>
        <p:spPr>
          <a:xfrm>
            <a:off x="1460759" y="1078276"/>
            <a:ext cx="9272198" cy="5652307"/>
          </a:xfrm>
          <a:prstGeom prst="rect">
            <a:avLst/>
          </a:prstGeom>
        </p:spPr>
      </p:pic>
      <p:sp>
        <p:nvSpPr>
          <p:cNvPr id="4" name="TextBox 3">
            <a:extLst>
              <a:ext uri="{FF2B5EF4-FFF2-40B4-BE49-F238E27FC236}">
                <a16:creationId xmlns:a16="http://schemas.microsoft.com/office/drawing/2014/main" id="{DA03CCAA-476F-4CDF-B434-9E46DF6F6733}"/>
              </a:ext>
            </a:extLst>
          </p:cNvPr>
          <p:cNvSpPr txBox="1"/>
          <p:nvPr/>
        </p:nvSpPr>
        <p:spPr>
          <a:xfrm>
            <a:off x="4638207" y="448828"/>
            <a:ext cx="4242322" cy="369332"/>
          </a:xfrm>
          <a:prstGeom prst="rect">
            <a:avLst/>
          </a:prstGeom>
          <a:noFill/>
        </p:spPr>
        <p:txBody>
          <a:bodyPr wrap="square">
            <a:spAutoFit/>
          </a:bodyPr>
          <a:lstStyle/>
          <a:p>
            <a:pPr algn="ctr"/>
            <a:r>
              <a:rPr lang="en-US" sz="1800" b="1" dirty="0"/>
              <a:t>Rented bike count VS Hours</a:t>
            </a:r>
            <a:endParaRPr lang="en-US" b="1" dirty="0"/>
          </a:p>
        </p:txBody>
      </p:sp>
    </p:spTree>
    <p:extLst>
      <p:ext uri="{BB962C8B-B14F-4D97-AF65-F5344CB8AC3E}">
        <p14:creationId xmlns:p14="http://schemas.microsoft.com/office/powerpoint/2010/main" val="4983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3F0169-D6C8-412F-9847-68190496D6D5}"/>
              </a:ext>
            </a:extLst>
          </p:cNvPr>
          <p:cNvPicPr>
            <a:picLocks noChangeAspect="1"/>
          </p:cNvPicPr>
          <p:nvPr/>
        </p:nvPicPr>
        <p:blipFill>
          <a:blip r:embed="rId2"/>
          <a:stretch>
            <a:fillRect/>
          </a:stretch>
        </p:blipFill>
        <p:spPr>
          <a:xfrm>
            <a:off x="1534873" y="1115878"/>
            <a:ext cx="7966747" cy="5788617"/>
          </a:xfrm>
          <a:prstGeom prst="rect">
            <a:avLst/>
          </a:prstGeom>
        </p:spPr>
      </p:pic>
      <p:sp>
        <p:nvSpPr>
          <p:cNvPr id="4" name="TextBox 3">
            <a:extLst>
              <a:ext uri="{FF2B5EF4-FFF2-40B4-BE49-F238E27FC236}">
                <a16:creationId xmlns:a16="http://schemas.microsoft.com/office/drawing/2014/main" id="{1F5FF039-5CBB-49AC-8AC0-7E5BC519A42C}"/>
              </a:ext>
            </a:extLst>
          </p:cNvPr>
          <p:cNvSpPr txBox="1"/>
          <p:nvPr/>
        </p:nvSpPr>
        <p:spPr>
          <a:xfrm>
            <a:off x="3708309" y="479824"/>
            <a:ext cx="4242322" cy="369332"/>
          </a:xfrm>
          <a:prstGeom prst="rect">
            <a:avLst/>
          </a:prstGeom>
          <a:noFill/>
        </p:spPr>
        <p:txBody>
          <a:bodyPr wrap="square">
            <a:spAutoFit/>
          </a:bodyPr>
          <a:lstStyle/>
          <a:p>
            <a:pPr algn="ctr"/>
            <a:r>
              <a:rPr lang="en-US" sz="1800" b="1" dirty="0"/>
              <a:t>Rented bike count VS Months</a:t>
            </a:r>
            <a:endParaRPr lang="en-US" b="1" dirty="0"/>
          </a:p>
        </p:txBody>
      </p:sp>
    </p:spTree>
    <p:extLst>
      <p:ext uri="{BB962C8B-B14F-4D97-AF65-F5344CB8AC3E}">
        <p14:creationId xmlns:p14="http://schemas.microsoft.com/office/powerpoint/2010/main" val="1258235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3B413F-408F-44DB-B8F2-BDE0920474CF}"/>
              </a:ext>
            </a:extLst>
          </p:cNvPr>
          <p:cNvPicPr>
            <a:picLocks noChangeAspect="1"/>
          </p:cNvPicPr>
          <p:nvPr/>
        </p:nvPicPr>
        <p:blipFill>
          <a:blip r:embed="rId2"/>
          <a:stretch>
            <a:fillRect/>
          </a:stretch>
        </p:blipFill>
        <p:spPr>
          <a:xfrm>
            <a:off x="1823952" y="1738468"/>
            <a:ext cx="7446592" cy="5119532"/>
          </a:xfrm>
          <a:prstGeom prst="rect">
            <a:avLst/>
          </a:prstGeom>
        </p:spPr>
      </p:pic>
      <p:sp>
        <p:nvSpPr>
          <p:cNvPr id="4" name="TextBox 3">
            <a:extLst>
              <a:ext uri="{FF2B5EF4-FFF2-40B4-BE49-F238E27FC236}">
                <a16:creationId xmlns:a16="http://schemas.microsoft.com/office/drawing/2014/main" id="{DCF9D791-F50A-4C1B-9F95-278AE92EC698}"/>
              </a:ext>
            </a:extLst>
          </p:cNvPr>
          <p:cNvSpPr txBox="1"/>
          <p:nvPr/>
        </p:nvSpPr>
        <p:spPr>
          <a:xfrm>
            <a:off x="2406451" y="588313"/>
            <a:ext cx="4242322" cy="369332"/>
          </a:xfrm>
          <a:prstGeom prst="rect">
            <a:avLst/>
          </a:prstGeom>
          <a:noFill/>
        </p:spPr>
        <p:txBody>
          <a:bodyPr wrap="square">
            <a:spAutoFit/>
          </a:bodyPr>
          <a:lstStyle/>
          <a:p>
            <a:pPr algn="ctr"/>
            <a:r>
              <a:rPr lang="en-US" sz="1800" b="1" dirty="0"/>
              <a:t>Rented bike count VS Hours</a:t>
            </a:r>
            <a:endParaRPr lang="en-US" b="1" dirty="0"/>
          </a:p>
        </p:txBody>
      </p:sp>
    </p:spTree>
    <p:extLst>
      <p:ext uri="{BB962C8B-B14F-4D97-AF65-F5344CB8AC3E}">
        <p14:creationId xmlns:p14="http://schemas.microsoft.com/office/powerpoint/2010/main" val="1657303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605AA4-47A0-4631-A7E6-2101E61EBA3E}"/>
              </a:ext>
            </a:extLst>
          </p:cNvPr>
          <p:cNvSpPr txBox="1"/>
          <p:nvPr/>
        </p:nvSpPr>
        <p:spPr>
          <a:xfrm>
            <a:off x="0" y="243540"/>
            <a:ext cx="12192000" cy="400110"/>
          </a:xfrm>
          <a:prstGeom prst="rect">
            <a:avLst/>
          </a:prstGeom>
          <a:noFill/>
        </p:spPr>
        <p:txBody>
          <a:bodyPr wrap="square">
            <a:spAutoFit/>
          </a:bodyPr>
          <a:lstStyle/>
          <a:p>
            <a:pPr algn="ctr"/>
            <a:r>
              <a:rPr lang="en-US" sz="2000" b="1" dirty="0"/>
              <a:t>Variable selection method.</a:t>
            </a:r>
          </a:p>
        </p:txBody>
      </p:sp>
      <p:sp>
        <p:nvSpPr>
          <p:cNvPr id="5" name="TextBox 4">
            <a:extLst>
              <a:ext uri="{FF2B5EF4-FFF2-40B4-BE49-F238E27FC236}">
                <a16:creationId xmlns:a16="http://schemas.microsoft.com/office/drawing/2014/main" id="{3CE9CB73-D4A9-4135-B558-FF4D3370B707}"/>
              </a:ext>
            </a:extLst>
          </p:cNvPr>
          <p:cNvSpPr txBox="1"/>
          <p:nvPr/>
        </p:nvSpPr>
        <p:spPr>
          <a:xfrm>
            <a:off x="0" y="1145448"/>
            <a:ext cx="12192000" cy="1308050"/>
          </a:xfrm>
          <a:prstGeom prst="rect">
            <a:avLst/>
          </a:prstGeom>
          <a:noFill/>
        </p:spPr>
        <p:txBody>
          <a:bodyPr wrap="square">
            <a:spAutoFit/>
          </a:bodyPr>
          <a:lstStyle/>
          <a:p>
            <a:r>
              <a:rPr lang="en-US" sz="1900" dirty="0"/>
              <a:t>Here we used P value for considering variable. Where P value is  less than 0.05 those variables are considered for model building</a:t>
            </a:r>
            <a:r>
              <a:rPr lang="en-US" sz="2000" dirty="0"/>
              <a:t>.</a:t>
            </a:r>
          </a:p>
          <a:p>
            <a:endParaRPr lang="en-US" sz="2000" dirty="0"/>
          </a:p>
          <a:p>
            <a:r>
              <a:rPr lang="en-US" sz="2000" dirty="0"/>
              <a:t>Considered 11 variables for model building. Those are </a:t>
            </a:r>
          </a:p>
        </p:txBody>
      </p:sp>
      <p:graphicFrame>
        <p:nvGraphicFramePr>
          <p:cNvPr id="7" name="Table 6">
            <a:extLst>
              <a:ext uri="{FF2B5EF4-FFF2-40B4-BE49-F238E27FC236}">
                <a16:creationId xmlns:a16="http://schemas.microsoft.com/office/drawing/2014/main" id="{9C9BF237-4797-4577-B5EA-3BCED96F44D7}"/>
              </a:ext>
            </a:extLst>
          </p:cNvPr>
          <p:cNvGraphicFramePr>
            <a:graphicFrameLocks noGrp="1"/>
          </p:cNvGraphicFramePr>
          <p:nvPr>
            <p:extLst>
              <p:ext uri="{D42A27DB-BD31-4B8C-83A1-F6EECF244321}">
                <p14:modId xmlns:p14="http://schemas.microsoft.com/office/powerpoint/2010/main" val="2114484272"/>
              </p:ext>
            </p:extLst>
          </p:nvPr>
        </p:nvGraphicFramePr>
        <p:xfrm>
          <a:off x="1304144" y="2850054"/>
          <a:ext cx="3282846" cy="3595715"/>
        </p:xfrm>
        <a:graphic>
          <a:graphicData uri="http://schemas.openxmlformats.org/drawingml/2006/table">
            <a:tbl>
              <a:tblPr>
                <a:tableStyleId>{5C22544A-7EE6-4342-B048-85BDC9FD1C3A}</a:tableStyleId>
              </a:tblPr>
              <a:tblGrid>
                <a:gridCol w="434095">
                  <a:extLst>
                    <a:ext uri="{9D8B030D-6E8A-4147-A177-3AD203B41FA5}">
                      <a16:colId xmlns:a16="http://schemas.microsoft.com/office/drawing/2014/main" val="204326152"/>
                    </a:ext>
                  </a:extLst>
                </a:gridCol>
                <a:gridCol w="2848751">
                  <a:extLst>
                    <a:ext uri="{9D8B030D-6E8A-4147-A177-3AD203B41FA5}">
                      <a16:colId xmlns:a16="http://schemas.microsoft.com/office/drawing/2014/main" val="2923191253"/>
                    </a:ext>
                  </a:extLst>
                </a:gridCol>
              </a:tblGrid>
              <a:tr h="326494">
                <a:tc>
                  <a:txBody>
                    <a:bodyPr/>
                    <a:lstStyle/>
                    <a:p>
                      <a:pPr algn="r" fontAlgn="b"/>
                      <a:r>
                        <a:rPr lang="en-US" sz="1700" u="none" strike="noStrike">
                          <a:effectLst/>
                        </a:rPr>
                        <a:t>1</a:t>
                      </a:r>
                      <a:endParaRPr lang="en-US" sz="17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700" u="none" strike="noStrike">
                          <a:effectLst/>
                        </a:rPr>
                        <a:t>Hour</a:t>
                      </a:r>
                      <a:endParaRPr lang="en-US" sz="17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52092557"/>
                  </a:ext>
                </a:extLst>
              </a:tr>
              <a:tr h="326494">
                <a:tc>
                  <a:txBody>
                    <a:bodyPr/>
                    <a:lstStyle/>
                    <a:p>
                      <a:pPr algn="r" fontAlgn="b"/>
                      <a:r>
                        <a:rPr lang="en-US" sz="1700" u="none" strike="noStrike">
                          <a:effectLst/>
                        </a:rPr>
                        <a:t>2</a:t>
                      </a:r>
                      <a:endParaRPr lang="en-US" sz="17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700" u="none" strike="noStrike">
                          <a:effectLst/>
                        </a:rPr>
                        <a:t>Temperature</a:t>
                      </a:r>
                      <a:endParaRPr lang="en-US" sz="17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98809287"/>
                  </a:ext>
                </a:extLst>
              </a:tr>
              <a:tr h="326494">
                <a:tc>
                  <a:txBody>
                    <a:bodyPr/>
                    <a:lstStyle/>
                    <a:p>
                      <a:pPr algn="r" fontAlgn="b"/>
                      <a:r>
                        <a:rPr lang="en-US" sz="1700" u="none" strike="noStrike">
                          <a:effectLst/>
                        </a:rPr>
                        <a:t>3</a:t>
                      </a:r>
                      <a:endParaRPr lang="en-US" sz="17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700" u="none" strike="noStrike">
                          <a:effectLst/>
                        </a:rPr>
                        <a:t>Humidity </a:t>
                      </a:r>
                      <a:endParaRPr lang="en-US" sz="17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41184767"/>
                  </a:ext>
                </a:extLst>
              </a:tr>
              <a:tr h="330775">
                <a:tc>
                  <a:txBody>
                    <a:bodyPr/>
                    <a:lstStyle/>
                    <a:p>
                      <a:pPr algn="r" fontAlgn="b"/>
                      <a:r>
                        <a:rPr lang="en-US" sz="1700" u="none" strike="noStrike">
                          <a:effectLst/>
                        </a:rPr>
                        <a:t>4</a:t>
                      </a:r>
                      <a:endParaRPr lang="en-US" sz="17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700" u="none" strike="noStrike">
                          <a:effectLst/>
                        </a:rPr>
                        <a:t>Visibility</a:t>
                      </a:r>
                      <a:endParaRPr lang="en-US" sz="17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6098194"/>
                  </a:ext>
                </a:extLst>
              </a:tr>
              <a:tr h="326494">
                <a:tc>
                  <a:txBody>
                    <a:bodyPr/>
                    <a:lstStyle/>
                    <a:p>
                      <a:pPr algn="r" fontAlgn="b"/>
                      <a:r>
                        <a:rPr lang="en-US" sz="1700" u="none" strike="noStrike">
                          <a:effectLst/>
                        </a:rPr>
                        <a:t>5</a:t>
                      </a:r>
                      <a:endParaRPr lang="en-US" sz="17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700" u="none" strike="noStrike">
                          <a:effectLst/>
                        </a:rPr>
                        <a:t>Solar_Rad</a:t>
                      </a:r>
                      <a:endParaRPr lang="en-US" sz="17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2103884"/>
                  </a:ext>
                </a:extLst>
              </a:tr>
              <a:tr h="326494">
                <a:tc>
                  <a:txBody>
                    <a:bodyPr/>
                    <a:lstStyle/>
                    <a:p>
                      <a:pPr algn="r" fontAlgn="b"/>
                      <a:r>
                        <a:rPr lang="en-US" sz="1700" u="none" strike="noStrike">
                          <a:effectLst/>
                        </a:rPr>
                        <a:t>6</a:t>
                      </a:r>
                      <a:endParaRPr lang="en-US" sz="17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700" u="none" strike="noStrike">
                          <a:effectLst/>
                        </a:rPr>
                        <a:t>Rainfall</a:t>
                      </a:r>
                      <a:endParaRPr lang="en-US" sz="17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6645985"/>
                  </a:ext>
                </a:extLst>
              </a:tr>
              <a:tr h="326494">
                <a:tc>
                  <a:txBody>
                    <a:bodyPr/>
                    <a:lstStyle/>
                    <a:p>
                      <a:pPr algn="r" fontAlgn="b"/>
                      <a:r>
                        <a:rPr lang="en-US" sz="1700" u="none" strike="noStrike">
                          <a:effectLst/>
                        </a:rPr>
                        <a:t>7</a:t>
                      </a:r>
                      <a:endParaRPr lang="en-US" sz="17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700" u="none" strike="noStrike" dirty="0" err="1">
                          <a:effectLst/>
                        </a:rPr>
                        <a:t>Seasons_Spring</a:t>
                      </a:r>
                      <a:endParaRPr lang="en-US" sz="17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6319631"/>
                  </a:ext>
                </a:extLst>
              </a:tr>
              <a:tr h="326494">
                <a:tc>
                  <a:txBody>
                    <a:bodyPr/>
                    <a:lstStyle/>
                    <a:p>
                      <a:pPr algn="r" fontAlgn="b"/>
                      <a:r>
                        <a:rPr lang="en-US" sz="1700" u="none" strike="noStrike">
                          <a:effectLst/>
                        </a:rPr>
                        <a:t>8</a:t>
                      </a:r>
                      <a:endParaRPr lang="en-US" sz="17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700" u="none" strike="noStrike">
                          <a:effectLst/>
                        </a:rPr>
                        <a:t>Seasons_Winter</a:t>
                      </a:r>
                      <a:endParaRPr lang="en-US" sz="17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0636751"/>
                  </a:ext>
                </a:extLst>
              </a:tr>
              <a:tr h="326494">
                <a:tc>
                  <a:txBody>
                    <a:bodyPr/>
                    <a:lstStyle/>
                    <a:p>
                      <a:pPr algn="r" fontAlgn="b"/>
                      <a:r>
                        <a:rPr lang="en-US" sz="1700" u="none" strike="noStrike">
                          <a:effectLst/>
                        </a:rPr>
                        <a:t>9</a:t>
                      </a:r>
                      <a:endParaRPr lang="en-US" sz="17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700" u="none" strike="noStrike">
                          <a:effectLst/>
                        </a:rPr>
                        <a:t>Month_Jun</a:t>
                      </a:r>
                      <a:endParaRPr lang="en-US" sz="17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93965042"/>
                  </a:ext>
                </a:extLst>
              </a:tr>
              <a:tr h="326494">
                <a:tc>
                  <a:txBody>
                    <a:bodyPr/>
                    <a:lstStyle/>
                    <a:p>
                      <a:pPr algn="r" fontAlgn="b"/>
                      <a:r>
                        <a:rPr lang="en-US" sz="1700" u="none" strike="noStrike">
                          <a:effectLst/>
                        </a:rPr>
                        <a:t>10</a:t>
                      </a:r>
                      <a:endParaRPr lang="en-US" sz="17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700" u="none" strike="noStrike">
                          <a:effectLst/>
                        </a:rPr>
                        <a:t>Month_Sep</a:t>
                      </a:r>
                      <a:endParaRPr lang="en-US" sz="17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6836074"/>
                  </a:ext>
                </a:extLst>
              </a:tr>
              <a:tr h="326494">
                <a:tc>
                  <a:txBody>
                    <a:bodyPr/>
                    <a:lstStyle/>
                    <a:p>
                      <a:pPr algn="r" fontAlgn="b"/>
                      <a:r>
                        <a:rPr lang="en-US" sz="1700" u="none" strike="noStrike">
                          <a:effectLst/>
                        </a:rPr>
                        <a:t>11</a:t>
                      </a:r>
                      <a:endParaRPr lang="en-US" sz="17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700" u="none" strike="noStrike" dirty="0">
                          <a:effectLst/>
                        </a:rPr>
                        <a:t>'</a:t>
                      </a:r>
                      <a:r>
                        <a:rPr lang="en-US" sz="1700" u="none" strike="noStrike" dirty="0" err="1">
                          <a:effectLst/>
                        </a:rPr>
                        <a:t>Weekdays_Saturday</a:t>
                      </a:r>
                      <a:r>
                        <a:rPr lang="en-US" sz="1700" u="none" strike="noStrike" dirty="0">
                          <a:effectLst/>
                        </a:rPr>
                        <a:t>'</a:t>
                      </a:r>
                      <a:endParaRPr lang="en-US" sz="17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16168113"/>
                  </a:ext>
                </a:extLst>
              </a:tr>
            </a:tbl>
          </a:graphicData>
        </a:graphic>
      </p:graphicFrame>
      <p:sp>
        <p:nvSpPr>
          <p:cNvPr id="8" name="TextBox 7">
            <a:extLst>
              <a:ext uri="{FF2B5EF4-FFF2-40B4-BE49-F238E27FC236}">
                <a16:creationId xmlns:a16="http://schemas.microsoft.com/office/drawing/2014/main" id="{40141644-D41B-48EA-B809-F31BB3C94C33}"/>
              </a:ext>
            </a:extLst>
          </p:cNvPr>
          <p:cNvSpPr txBox="1"/>
          <p:nvPr/>
        </p:nvSpPr>
        <p:spPr>
          <a:xfrm>
            <a:off x="5606321" y="2828835"/>
            <a:ext cx="6295868" cy="1231106"/>
          </a:xfrm>
          <a:prstGeom prst="rect">
            <a:avLst/>
          </a:prstGeom>
          <a:noFill/>
        </p:spPr>
        <p:txBody>
          <a:bodyPr wrap="square" rtlCol="0">
            <a:spAutoFit/>
          </a:bodyPr>
          <a:lstStyle/>
          <a:p>
            <a:r>
              <a:rPr lang="en-US" sz="2000" b="1" dirty="0"/>
              <a:t>Metrics used for model evaluation:</a:t>
            </a:r>
          </a:p>
          <a:p>
            <a:pPr marL="285750" indent="-285750">
              <a:buFont typeface="Arial" panose="020B0604020202020204" pitchFamily="34" charset="0"/>
              <a:buChar char="•"/>
            </a:pPr>
            <a:r>
              <a:rPr lang="en-US" dirty="0"/>
              <a:t>For Logistic Regression : Adjusted R-Squared value(0.87)</a:t>
            </a:r>
          </a:p>
          <a:p>
            <a:pPr marL="285750" indent="-285750">
              <a:buFont typeface="Arial" panose="020B0604020202020204" pitchFamily="34" charset="0"/>
              <a:buChar char="•"/>
            </a:pPr>
            <a:r>
              <a:rPr lang="en-US" dirty="0"/>
              <a:t>And Mean squared error(0.009439)</a:t>
            </a:r>
          </a:p>
          <a:p>
            <a:pPr marL="285750" indent="-285750">
              <a:buFont typeface="Arial" panose="020B0604020202020204" pitchFamily="34" charset="0"/>
              <a:buChar char="•"/>
            </a:pPr>
            <a:r>
              <a:rPr lang="en-US" dirty="0"/>
              <a:t>For Random Forest – R Squared Value- (0.95)</a:t>
            </a:r>
          </a:p>
        </p:txBody>
      </p:sp>
    </p:spTree>
    <p:extLst>
      <p:ext uri="{BB962C8B-B14F-4D97-AF65-F5344CB8AC3E}">
        <p14:creationId xmlns:p14="http://schemas.microsoft.com/office/powerpoint/2010/main" val="3316095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EAC943-BC84-4BFB-8439-F344E9975C15}"/>
              </a:ext>
            </a:extLst>
          </p:cNvPr>
          <p:cNvSpPr txBox="1"/>
          <p:nvPr/>
        </p:nvSpPr>
        <p:spPr>
          <a:xfrm>
            <a:off x="0" y="102062"/>
            <a:ext cx="12191999" cy="400110"/>
          </a:xfrm>
          <a:prstGeom prst="rect">
            <a:avLst/>
          </a:prstGeom>
          <a:noFill/>
        </p:spPr>
        <p:txBody>
          <a:bodyPr wrap="square" rtlCol="0">
            <a:spAutoFit/>
          </a:bodyPr>
          <a:lstStyle/>
          <a:p>
            <a:pPr algn="ctr"/>
            <a:r>
              <a:rPr lang="en-US" sz="2000" b="1" dirty="0"/>
              <a:t>Logistic Regression mode results</a:t>
            </a:r>
          </a:p>
        </p:txBody>
      </p:sp>
      <p:pic>
        <p:nvPicPr>
          <p:cNvPr id="8" name="Picture 7">
            <a:extLst>
              <a:ext uri="{FF2B5EF4-FFF2-40B4-BE49-F238E27FC236}">
                <a16:creationId xmlns:a16="http://schemas.microsoft.com/office/drawing/2014/main" id="{9E1D6C7F-26CD-405D-A845-F93A06B5A431}"/>
              </a:ext>
            </a:extLst>
          </p:cNvPr>
          <p:cNvPicPr>
            <a:picLocks noChangeAspect="1"/>
          </p:cNvPicPr>
          <p:nvPr/>
        </p:nvPicPr>
        <p:blipFill>
          <a:blip r:embed="rId3"/>
          <a:stretch>
            <a:fillRect/>
          </a:stretch>
        </p:blipFill>
        <p:spPr>
          <a:xfrm>
            <a:off x="0" y="1192577"/>
            <a:ext cx="5711252" cy="3829128"/>
          </a:xfrm>
          <a:prstGeom prst="rect">
            <a:avLst/>
          </a:prstGeom>
        </p:spPr>
      </p:pic>
      <p:pic>
        <p:nvPicPr>
          <p:cNvPr id="10" name="Picture 9">
            <a:extLst>
              <a:ext uri="{FF2B5EF4-FFF2-40B4-BE49-F238E27FC236}">
                <a16:creationId xmlns:a16="http://schemas.microsoft.com/office/drawing/2014/main" id="{D1B7D267-8771-4E1B-97F5-7B79911B8390}"/>
              </a:ext>
            </a:extLst>
          </p:cNvPr>
          <p:cNvPicPr>
            <a:picLocks noChangeAspect="1"/>
          </p:cNvPicPr>
          <p:nvPr/>
        </p:nvPicPr>
        <p:blipFill>
          <a:blip r:embed="rId4"/>
          <a:stretch>
            <a:fillRect/>
          </a:stretch>
        </p:blipFill>
        <p:spPr>
          <a:xfrm>
            <a:off x="6640643" y="1192577"/>
            <a:ext cx="5551356" cy="4953390"/>
          </a:xfrm>
          <a:prstGeom prst="rect">
            <a:avLst/>
          </a:prstGeom>
        </p:spPr>
      </p:pic>
    </p:spTree>
    <p:extLst>
      <p:ext uri="{BB962C8B-B14F-4D97-AF65-F5344CB8AC3E}">
        <p14:creationId xmlns:p14="http://schemas.microsoft.com/office/powerpoint/2010/main" val="102276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5FBEEC-9811-4121-A02B-CCA4BCCE5F6E}"/>
              </a:ext>
            </a:extLst>
          </p:cNvPr>
          <p:cNvSpPr txBox="1"/>
          <p:nvPr/>
        </p:nvSpPr>
        <p:spPr>
          <a:xfrm>
            <a:off x="0" y="902043"/>
            <a:ext cx="12192000" cy="4401205"/>
          </a:xfrm>
          <a:prstGeom prst="rect">
            <a:avLst/>
          </a:prstGeom>
          <a:noFill/>
        </p:spPr>
        <p:txBody>
          <a:bodyPr wrap="square">
            <a:spAutoFit/>
          </a:bodyPr>
          <a:lstStyle/>
          <a:p>
            <a:pPr algn="l">
              <a:buFont typeface="Arial" panose="020B0604020202020204" pitchFamily="34" charset="0"/>
              <a:buChar char="•"/>
            </a:pPr>
            <a:r>
              <a:rPr lang="en-US" sz="2000" b="1" i="0" dirty="0">
                <a:effectLst/>
                <a:latin typeface="Inter"/>
              </a:rPr>
              <a:t>Date                                            </a:t>
            </a:r>
            <a:r>
              <a:rPr lang="en-US" sz="2000" b="0" i="0" dirty="0">
                <a:effectLst/>
                <a:latin typeface="Inter"/>
              </a:rPr>
              <a:t> : Datetime(day/month/year).</a:t>
            </a:r>
          </a:p>
          <a:p>
            <a:pPr algn="l">
              <a:buFont typeface="Arial" panose="020B0604020202020204" pitchFamily="34" charset="0"/>
              <a:buChar char="•"/>
            </a:pPr>
            <a:r>
              <a:rPr lang="en-US" sz="2000" b="1" i="0" dirty="0">
                <a:effectLst/>
                <a:latin typeface="Inter"/>
              </a:rPr>
              <a:t>Rented Bike Count(Target)      </a:t>
            </a:r>
            <a:r>
              <a:rPr lang="en-US" sz="2000" b="0" i="0" dirty="0">
                <a:effectLst/>
                <a:latin typeface="Inter"/>
              </a:rPr>
              <a:t>: </a:t>
            </a:r>
            <a:r>
              <a:rPr lang="en-US" sz="2000" dirty="0">
                <a:latin typeface="Inter"/>
              </a:rPr>
              <a:t>T</a:t>
            </a:r>
            <a:r>
              <a:rPr lang="en-US" sz="2000" b="0" i="0" dirty="0">
                <a:effectLst/>
                <a:latin typeface="Inter"/>
              </a:rPr>
              <a:t>arget feature.</a:t>
            </a:r>
          </a:p>
          <a:p>
            <a:pPr algn="l">
              <a:buFont typeface="Arial" panose="020B0604020202020204" pitchFamily="34" charset="0"/>
              <a:buChar char="•"/>
            </a:pPr>
            <a:r>
              <a:rPr lang="en-US" sz="2000" b="1" i="0" dirty="0">
                <a:effectLst/>
                <a:latin typeface="Inter"/>
              </a:rPr>
              <a:t>Hour                                           </a:t>
            </a:r>
            <a:r>
              <a:rPr lang="en-US" sz="2000" b="0" i="0" dirty="0">
                <a:effectLst/>
                <a:latin typeface="Inter"/>
              </a:rPr>
              <a:t> : Hour of datetime.</a:t>
            </a:r>
          </a:p>
          <a:p>
            <a:pPr algn="l">
              <a:buFont typeface="Arial" panose="020B0604020202020204" pitchFamily="34" charset="0"/>
              <a:buChar char="•"/>
            </a:pPr>
            <a:r>
              <a:rPr lang="en-US" sz="2000" b="1" i="0" dirty="0">
                <a:effectLst/>
                <a:latin typeface="Inter"/>
              </a:rPr>
              <a:t>Temperature(°C)                      </a:t>
            </a:r>
            <a:r>
              <a:rPr lang="en-US" sz="2000" b="0" i="0" dirty="0">
                <a:effectLst/>
                <a:latin typeface="Inter"/>
              </a:rPr>
              <a:t> : Temperature in Celsius.</a:t>
            </a:r>
          </a:p>
          <a:p>
            <a:pPr algn="l">
              <a:buFont typeface="Arial" panose="020B0604020202020204" pitchFamily="34" charset="0"/>
              <a:buChar char="•"/>
            </a:pPr>
            <a:r>
              <a:rPr lang="en-US" sz="2000" b="1" i="0" dirty="0">
                <a:effectLst/>
                <a:latin typeface="Inter"/>
              </a:rPr>
              <a:t>Humidity(%)</a:t>
            </a:r>
            <a:r>
              <a:rPr lang="en-US" sz="2000" b="0" i="0" dirty="0">
                <a:effectLst/>
                <a:latin typeface="Inter"/>
              </a:rPr>
              <a:t>                              : Humidity.</a:t>
            </a:r>
          </a:p>
          <a:p>
            <a:pPr algn="l">
              <a:buFont typeface="Arial" panose="020B0604020202020204" pitchFamily="34" charset="0"/>
              <a:buChar char="•"/>
            </a:pPr>
            <a:r>
              <a:rPr lang="en-US" sz="2000" b="1" i="0" dirty="0">
                <a:effectLst/>
                <a:latin typeface="Inter"/>
              </a:rPr>
              <a:t>Wind speed (m/s)</a:t>
            </a:r>
            <a:r>
              <a:rPr lang="en-US" sz="2000" b="0" i="0" dirty="0">
                <a:effectLst/>
                <a:latin typeface="Inter"/>
              </a:rPr>
              <a:t>                    : Wind speed.</a:t>
            </a:r>
          </a:p>
          <a:p>
            <a:pPr algn="l">
              <a:buFont typeface="Arial" panose="020B0604020202020204" pitchFamily="34" charset="0"/>
              <a:buChar char="•"/>
            </a:pPr>
            <a:r>
              <a:rPr lang="en-US" sz="2000" b="1" i="0" dirty="0">
                <a:effectLst/>
                <a:latin typeface="Inter"/>
              </a:rPr>
              <a:t>Visibility (10m)</a:t>
            </a:r>
            <a:r>
              <a:rPr lang="en-US" sz="2000" b="0" i="0" dirty="0">
                <a:effectLst/>
                <a:latin typeface="Inter"/>
              </a:rPr>
              <a:t>                         : </a:t>
            </a:r>
            <a:r>
              <a:rPr lang="en-US" sz="2000" dirty="0">
                <a:latin typeface="Inter"/>
              </a:rPr>
              <a:t>V</a:t>
            </a:r>
            <a:r>
              <a:rPr lang="en-US" sz="2000" b="0" i="0" dirty="0">
                <a:effectLst/>
                <a:latin typeface="Inter"/>
              </a:rPr>
              <a:t>isibility range.</a:t>
            </a:r>
          </a:p>
          <a:p>
            <a:pPr algn="l">
              <a:buFont typeface="Arial" panose="020B0604020202020204" pitchFamily="34" charset="0"/>
              <a:buChar char="•"/>
            </a:pPr>
            <a:r>
              <a:rPr lang="en-US" sz="2000" b="1" i="0" dirty="0">
                <a:effectLst/>
                <a:latin typeface="Inter"/>
              </a:rPr>
              <a:t>Dew point temperature(C)</a:t>
            </a:r>
            <a:r>
              <a:rPr lang="en-US" sz="2000" b="0" i="0" dirty="0">
                <a:effectLst/>
                <a:latin typeface="Inter"/>
              </a:rPr>
              <a:t>     : Temperature of the area.</a:t>
            </a:r>
          </a:p>
          <a:p>
            <a:pPr algn="l">
              <a:buFont typeface="Arial" panose="020B0604020202020204" pitchFamily="34" charset="0"/>
              <a:buChar char="•"/>
            </a:pPr>
            <a:r>
              <a:rPr lang="en-US" sz="2000" b="1" i="0" dirty="0">
                <a:effectLst/>
                <a:latin typeface="Inter"/>
              </a:rPr>
              <a:t>Solar Radiation (MJ/m2)</a:t>
            </a:r>
            <a:r>
              <a:rPr lang="en-US" sz="2000" b="0" i="0" dirty="0">
                <a:effectLst/>
                <a:latin typeface="Inter"/>
              </a:rPr>
              <a:t>        : </a:t>
            </a:r>
            <a:r>
              <a:rPr lang="en-US" sz="2000" dirty="0">
                <a:latin typeface="Inter"/>
              </a:rPr>
              <a:t>T</a:t>
            </a:r>
            <a:r>
              <a:rPr lang="en-US" sz="2000" b="0" i="0" dirty="0">
                <a:effectLst/>
                <a:latin typeface="Inter"/>
              </a:rPr>
              <a:t>he total solar energy for a day.</a:t>
            </a:r>
          </a:p>
          <a:p>
            <a:pPr algn="l">
              <a:buFont typeface="Arial" panose="020B0604020202020204" pitchFamily="34" charset="0"/>
              <a:buChar char="•"/>
            </a:pPr>
            <a:r>
              <a:rPr lang="en-US" sz="2000" b="1" i="0" dirty="0">
                <a:effectLst/>
                <a:latin typeface="Inter"/>
              </a:rPr>
              <a:t>Rainfall(mm)</a:t>
            </a:r>
            <a:r>
              <a:rPr lang="en-US" sz="2000" b="0" i="0" dirty="0">
                <a:effectLst/>
                <a:latin typeface="Inter"/>
              </a:rPr>
              <a:t>                             : </a:t>
            </a:r>
            <a:r>
              <a:rPr lang="en-US" sz="2000" dirty="0">
                <a:latin typeface="Inter"/>
              </a:rPr>
              <a:t>R</a:t>
            </a:r>
            <a:r>
              <a:rPr lang="en-US" sz="2000" b="0" i="0" dirty="0">
                <a:effectLst/>
                <a:latin typeface="Inter"/>
              </a:rPr>
              <a:t>epresents the total depth of rainwater (mm) for particular day.</a:t>
            </a:r>
          </a:p>
          <a:p>
            <a:pPr algn="l">
              <a:buFont typeface="Arial" panose="020B0604020202020204" pitchFamily="34" charset="0"/>
              <a:buChar char="•"/>
            </a:pPr>
            <a:r>
              <a:rPr lang="en-US" sz="2000" b="1" i="0" dirty="0">
                <a:effectLst/>
                <a:latin typeface="Inter"/>
              </a:rPr>
              <a:t>Snowfall (cm)</a:t>
            </a:r>
            <a:r>
              <a:rPr lang="en-US" sz="2000" b="0" i="0" dirty="0">
                <a:effectLst/>
                <a:latin typeface="Inter"/>
              </a:rPr>
              <a:t>                            : </a:t>
            </a:r>
            <a:r>
              <a:rPr lang="en-US" sz="2000" dirty="0">
                <a:latin typeface="Inter"/>
              </a:rPr>
              <a:t>T</a:t>
            </a:r>
            <a:r>
              <a:rPr lang="en-US" sz="2000" b="0" i="0" dirty="0">
                <a:effectLst/>
                <a:latin typeface="Inter"/>
              </a:rPr>
              <a:t>he amount of snow that falls in a given area.</a:t>
            </a:r>
          </a:p>
          <a:p>
            <a:pPr algn="l">
              <a:buFont typeface="Arial" panose="020B0604020202020204" pitchFamily="34" charset="0"/>
              <a:buChar char="•"/>
            </a:pPr>
            <a:r>
              <a:rPr lang="en-US" sz="2000" b="1" i="0" dirty="0">
                <a:effectLst/>
                <a:latin typeface="Inter"/>
              </a:rPr>
              <a:t>Seasons</a:t>
            </a:r>
            <a:r>
              <a:rPr lang="en-US" sz="2000" b="0" i="0" dirty="0">
                <a:effectLst/>
                <a:latin typeface="Inter"/>
              </a:rPr>
              <a:t>                                      : (Winter, Spring, Autumn, Summer).</a:t>
            </a:r>
          </a:p>
          <a:p>
            <a:pPr algn="l">
              <a:buFont typeface="Arial" panose="020B0604020202020204" pitchFamily="34" charset="0"/>
              <a:buChar char="•"/>
            </a:pPr>
            <a:r>
              <a:rPr lang="en-US" sz="2000" b="1" i="0" dirty="0">
                <a:effectLst/>
                <a:latin typeface="Inter"/>
              </a:rPr>
              <a:t>Holiday</a:t>
            </a:r>
            <a:r>
              <a:rPr lang="en-US" sz="2000" b="0" i="0" dirty="0">
                <a:effectLst/>
                <a:latin typeface="Inter"/>
              </a:rPr>
              <a:t>                                       : That day is holiday or not.</a:t>
            </a:r>
          </a:p>
          <a:p>
            <a:pPr algn="l">
              <a:buFont typeface="Arial" panose="020B0604020202020204" pitchFamily="34" charset="0"/>
              <a:buChar char="•"/>
            </a:pPr>
            <a:r>
              <a:rPr lang="en-US" sz="2000" b="1" i="0" dirty="0">
                <a:effectLst/>
                <a:latin typeface="Inter"/>
              </a:rPr>
              <a:t>Functioning Day</a:t>
            </a:r>
            <a:r>
              <a:rPr lang="en-US" sz="2000" b="0" i="0" dirty="0">
                <a:effectLst/>
                <a:latin typeface="Inter"/>
              </a:rPr>
              <a:t>                        : Working day or close.</a:t>
            </a:r>
          </a:p>
        </p:txBody>
      </p:sp>
      <p:sp>
        <p:nvSpPr>
          <p:cNvPr id="7" name="TextBox 6">
            <a:extLst>
              <a:ext uri="{FF2B5EF4-FFF2-40B4-BE49-F238E27FC236}">
                <a16:creationId xmlns:a16="http://schemas.microsoft.com/office/drawing/2014/main" id="{FA327116-86FE-411E-8637-DDC1182F1765}"/>
              </a:ext>
            </a:extLst>
          </p:cNvPr>
          <p:cNvSpPr txBox="1"/>
          <p:nvPr/>
        </p:nvSpPr>
        <p:spPr>
          <a:xfrm>
            <a:off x="0" y="5534561"/>
            <a:ext cx="12192000" cy="1323439"/>
          </a:xfrm>
          <a:prstGeom prst="rect">
            <a:avLst/>
          </a:prstGeom>
          <a:noFill/>
        </p:spPr>
        <p:txBody>
          <a:bodyPr wrap="square">
            <a:spAutoFit/>
          </a:bodyPr>
          <a:lstStyle/>
          <a:p>
            <a:pPr>
              <a:buFont typeface="Arial" panose="020B0604020202020204" pitchFamily="34" charset="0"/>
              <a:buChar char="•"/>
            </a:pPr>
            <a:r>
              <a:rPr lang="en-US" sz="2000" dirty="0">
                <a:latin typeface="Inter"/>
              </a:rPr>
              <a:t>There is a delightful spring (April to June), a muggy and wet summer (July to August), a refreshing autumn (September to November) and a freezing cold, snowy but dry winter (December to March).</a:t>
            </a:r>
          </a:p>
          <a:p>
            <a:pPr algn="l">
              <a:buFont typeface="Arial" panose="020B0604020202020204" pitchFamily="34" charset="0"/>
              <a:buChar char="•"/>
            </a:pPr>
            <a:r>
              <a:rPr lang="en-US" sz="2000" b="0" i="0" dirty="0">
                <a:effectLst/>
                <a:latin typeface="Inter"/>
              </a:rPr>
              <a:t>Still can derive another variable as Day or night based on temperature/ If ride taken more than 6 </a:t>
            </a:r>
            <a:r>
              <a:rPr lang="en-US" sz="2000" b="0" i="0" dirty="0" err="1">
                <a:effectLst/>
                <a:latin typeface="Inter"/>
              </a:rPr>
              <a:t>hrs</a:t>
            </a:r>
            <a:r>
              <a:rPr lang="en-US" sz="2000" b="0" i="0" dirty="0">
                <a:effectLst/>
                <a:latin typeface="Inter"/>
              </a:rPr>
              <a:t> and </a:t>
            </a:r>
            <a:r>
              <a:rPr lang="en-US" sz="2000" dirty="0">
                <a:latin typeface="Inter"/>
              </a:rPr>
              <a:t>less than 18hrs then its day, else night.</a:t>
            </a:r>
            <a:endParaRPr lang="en-US" sz="2000" b="0" i="0" dirty="0">
              <a:effectLst/>
              <a:latin typeface="Inter"/>
            </a:endParaRPr>
          </a:p>
        </p:txBody>
      </p:sp>
      <p:sp>
        <p:nvSpPr>
          <p:cNvPr id="2" name="TextBox 1">
            <a:extLst>
              <a:ext uri="{FF2B5EF4-FFF2-40B4-BE49-F238E27FC236}">
                <a16:creationId xmlns:a16="http://schemas.microsoft.com/office/drawing/2014/main" id="{13C1D5BC-7FF2-4441-A504-0003D4C7BBAF}"/>
              </a:ext>
            </a:extLst>
          </p:cNvPr>
          <p:cNvSpPr txBox="1"/>
          <p:nvPr/>
        </p:nvSpPr>
        <p:spPr>
          <a:xfrm>
            <a:off x="0" y="239843"/>
            <a:ext cx="12192000" cy="430887"/>
          </a:xfrm>
          <a:prstGeom prst="rect">
            <a:avLst/>
          </a:prstGeom>
          <a:noFill/>
        </p:spPr>
        <p:txBody>
          <a:bodyPr wrap="square" rtlCol="0">
            <a:spAutoFit/>
          </a:bodyPr>
          <a:lstStyle/>
          <a:p>
            <a:pPr algn="ctr"/>
            <a:r>
              <a:rPr lang="en-US" sz="2200" b="1" dirty="0"/>
              <a:t>Available variable description</a:t>
            </a:r>
          </a:p>
        </p:txBody>
      </p:sp>
    </p:spTree>
    <p:extLst>
      <p:ext uri="{BB962C8B-B14F-4D97-AF65-F5344CB8AC3E}">
        <p14:creationId xmlns:p14="http://schemas.microsoft.com/office/powerpoint/2010/main" val="3481637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BF911F-322F-4CC0-824C-14B94791801F}"/>
              </a:ext>
            </a:extLst>
          </p:cNvPr>
          <p:cNvPicPr>
            <a:picLocks noChangeAspect="1"/>
          </p:cNvPicPr>
          <p:nvPr/>
        </p:nvPicPr>
        <p:blipFill>
          <a:blip r:embed="rId2"/>
          <a:stretch>
            <a:fillRect/>
          </a:stretch>
        </p:blipFill>
        <p:spPr>
          <a:xfrm>
            <a:off x="0" y="1187252"/>
            <a:ext cx="12192000" cy="3501453"/>
          </a:xfrm>
          <a:prstGeom prst="rect">
            <a:avLst/>
          </a:prstGeom>
        </p:spPr>
      </p:pic>
      <p:sp>
        <p:nvSpPr>
          <p:cNvPr id="4" name="TextBox 3">
            <a:extLst>
              <a:ext uri="{FF2B5EF4-FFF2-40B4-BE49-F238E27FC236}">
                <a16:creationId xmlns:a16="http://schemas.microsoft.com/office/drawing/2014/main" id="{95F89194-9CD2-42E1-8049-5CB0366952B7}"/>
              </a:ext>
            </a:extLst>
          </p:cNvPr>
          <p:cNvSpPr txBox="1"/>
          <p:nvPr/>
        </p:nvSpPr>
        <p:spPr>
          <a:xfrm>
            <a:off x="0" y="817920"/>
            <a:ext cx="12191999" cy="369332"/>
          </a:xfrm>
          <a:prstGeom prst="rect">
            <a:avLst/>
          </a:prstGeom>
          <a:noFill/>
        </p:spPr>
        <p:txBody>
          <a:bodyPr wrap="square" rtlCol="0">
            <a:spAutoFit/>
          </a:bodyPr>
          <a:lstStyle/>
          <a:p>
            <a:pPr algn="ctr"/>
            <a:r>
              <a:rPr lang="en-US" b="1" dirty="0"/>
              <a:t>Dataset</a:t>
            </a:r>
          </a:p>
        </p:txBody>
      </p:sp>
      <p:sp>
        <p:nvSpPr>
          <p:cNvPr id="5" name="TextBox 4">
            <a:extLst>
              <a:ext uri="{FF2B5EF4-FFF2-40B4-BE49-F238E27FC236}">
                <a16:creationId xmlns:a16="http://schemas.microsoft.com/office/drawing/2014/main" id="{729DFAAC-01D8-4611-9299-5D4C884E5EDB}"/>
              </a:ext>
            </a:extLst>
          </p:cNvPr>
          <p:cNvSpPr txBox="1"/>
          <p:nvPr/>
        </p:nvSpPr>
        <p:spPr>
          <a:xfrm>
            <a:off x="0" y="299803"/>
            <a:ext cx="12191999" cy="430887"/>
          </a:xfrm>
          <a:prstGeom prst="rect">
            <a:avLst/>
          </a:prstGeom>
          <a:noFill/>
        </p:spPr>
        <p:txBody>
          <a:bodyPr wrap="square" rtlCol="0">
            <a:spAutoFit/>
          </a:bodyPr>
          <a:lstStyle/>
          <a:p>
            <a:pPr algn="ctr"/>
            <a:r>
              <a:rPr lang="en-US" sz="2200" b="1" dirty="0"/>
              <a:t>Data preprocessing and EDA </a:t>
            </a:r>
          </a:p>
        </p:txBody>
      </p:sp>
      <p:sp>
        <p:nvSpPr>
          <p:cNvPr id="6" name="TextBox 5">
            <a:extLst>
              <a:ext uri="{FF2B5EF4-FFF2-40B4-BE49-F238E27FC236}">
                <a16:creationId xmlns:a16="http://schemas.microsoft.com/office/drawing/2014/main" id="{CC66D089-EA66-41B8-9685-92974958A62D}"/>
              </a:ext>
            </a:extLst>
          </p:cNvPr>
          <p:cNvSpPr txBox="1"/>
          <p:nvPr/>
        </p:nvSpPr>
        <p:spPr>
          <a:xfrm>
            <a:off x="0" y="5471410"/>
            <a:ext cx="1133256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There are no null values in dataset.</a:t>
            </a:r>
          </a:p>
          <a:p>
            <a:pPr marL="285750" indent="-285750">
              <a:buFont typeface="Arial" panose="020B0604020202020204" pitchFamily="34" charset="0"/>
              <a:buChar char="•"/>
            </a:pPr>
            <a:r>
              <a:rPr lang="en-US" sz="2000" dirty="0"/>
              <a:t>There are no duplicate records in dataset.</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242646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AA98E9-2A7B-4773-A4C5-6262A93CCF6A}"/>
              </a:ext>
            </a:extLst>
          </p:cNvPr>
          <p:cNvPicPr>
            <a:picLocks noChangeAspect="1"/>
          </p:cNvPicPr>
          <p:nvPr/>
        </p:nvPicPr>
        <p:blipFill>
          <a:blip r:embed="rId2"/>
          <a:stretch>
            <a:fillRect/>
          </a:stretch>
        </p:blipFill>
        <p:spPr>
          <a:xfrm>
            <a:off x="0" y="1772586"/>
            <a:ext cx="12192000" cy="4283440"/>
          </a:xfrm>
          <a:prstGeom prst="rect">
            <a:avLst/>
          </a:prstGeom>
        </p:spPr>
      </p:pic>
      <p:sp>
        <p:nvSpPr>
          <p:cNvPr id="4" name="TextBox 3">
            <a:extLst>
              <a:ext uri="{FF2B5EF4-FFF2-40B4-BE49-F238E27FC236}">
                <a16:creationId xmlns:a16="http://schemas.microsoft.com/office/drawing/2014/main" id="{0C440E96-4FE4-41BD-B4AC-07B4106D0E59}"/>
              </a:ext>
            </a:extLst>
          </p:cNvPr>
          <p:cNvSpPr txBox="1"/>
          <p:nvPr/>
        </p:nvSpPr>
        <p:spPr>
          <a:xfrm>
            <a:off x="1" y="294382"/>
            <a:ext cx="12192000" cy="430887"/>
          </a:xfrm>
          <a:prstGeom prst="rect">
            <a:avLst/>
          </a:prstGeom>
          <a:noFill/>
        </p:spPr>
        <p:txBody>
          <a:bodyPr wrap="square" rtlCol="0">
            <a:spAutoFit/>
          </a:bodyPr>
          <a:lstStyle/>
          <a:p>
            <a:pPr algn="ctr"/>
            <a:r>
              <a:rPr lang="en-US" sz="2200" b="1" dirty="0"/>
              <a:t>Summary of the dataset</a:t>
            </a:r>
          </a:p>
        </p:txBody>
      </p:sp>
    </p:spTree>
    <p:extLst>
      <p:ext uri="{BB962C8B-B14F-4D97-AF65-F5344CB8AC3E}">
        <p14:creationId xmlns:p14="http://schemas.microsoft.com/office/powerpoint/2010/main" val="3737882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9877C3-8AC4-4D38-9F39-A3777BEEDB2E}"/>
              </a:ext>
            </a:extLst>
          </p:cNvPr>
          <p:cNvPicPr>
            <a:picLocks noChangeAspect="1"/>
          </p:cNvPicPr>
          <p:nvPr/>
        </p:nvPicPr>
        <p:blipFill>
          <a:blip r:embed="rId2"/>
          <a:stretch>
            <a:fillRect/>
          </a:stretch>
        </p:blipFill>
        <p:spPr>
          <a:xfrm>
            <a:off x="2008682" y="1581382"/>
            <a:ext cx="8514413" cy="5014289"/>
          </a:xfrm>
          <a:prstGeom prst="rect">
            <a:avLst/>
          </a:prstGeom>
        </p:spPr>
      </p:pic>
      <p:sp>
        <p:nvSpPr>
          <p:cNvPr id="2" name="TextBox 1">
            <a:extLst>
              <a:ext uri="{FF2B5EF4-FFF2-40B4-BE49-F238E27FC236}">
                <a16:creationId xmlns:a16="http://schemas.microsoft.com/office/drawing/2014/main" id="{29384F40-12AB-48FF-8B1F-86BAA7D88CD2}"/>
              </a:ext>
            </a:extLst>
          </p:cNvPr>
          <p:cNvSpPr txBox="1"/>
          <p:nvPr/>
        </p:nvSpPr>
        <p:spPr>
          <a:xfrm>
            <a:off x="0" y="419725"/>
            <a:ext cx="12192000" cy="430887"/>
          </a:xfrm>
          <a:prstGeom prst="rect">
            <a:avLst/>
          </a:prstGeom>
          <a:noFill/>
        </p:spPr>
        <p:txBody>
          <a:bodyPr wrap="square" rtlCol="0">
            <a:spAutoFit/>
          </a:bodyPr>
          <a:lstStyle/>
          <a:p>
            <a:pPr algn="ctr"/>
            <a:r>
              <a:rPr lang="en-US" sz="2200" b="1" dirty="0"/>
              <a:t>Data types of variables</a:t>
            </a:r>
          </a:p>
        </p:txBody>
      </p:sp>
    </p:spTree>
    <p:extLst>
      <p:ext uri="{BB962C8B-B14F-4D97-AF65-F5344CB8AC3E}">
        <p14:creationId xmlns:p14="http://schemas.microsoft.com/office/powerpoint/2010/main" val="2283600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AC291E-7D39-4F8D-A013-C692D9B0A76F}"/>
              </a:ext>
            </a:extLst>
          </p:cNvPr>
          <p:cNvSpPr txBox="1"/>
          <p:nvPr/>
        </p:nvSpPr>
        <p:spPr>
          <a:xfrm>
            <a:off x="2500" y="2229069"/>
            <a:ext cx="12189500" cy="3170099"/>
          </a:xfrm>
          <a:prstGeom prst="rect">
            <a:avLst/>
          </a:prstGeom>
          <a:noFill/>
        </p:spPr>
        <p:txBody>
          <a:bodyPr wrap="square">
            <a:spAutoFit/>
          </a:bodyPr>
          <a:lstStyle/>
          <a:p>
            <a:pPr algn="l">
              <a:buFont typeface="Arial" panose="020B0604020202020204" pitchFamily="34" charset="0"/>
              <a:buChar char="•"/>
            </a:pPr>
            <a:r>
              <a:rPr lang="en-US" sz="2000" b="0" i="0" dirty="0">
                <a:effectLst/>
                <a:latin typeface="Inter"/>
              </a:rPr>
              <a:t>Derived new features from </a:t>
            </a:r>
            <a:r>
              <a:rPr lang="en-US" sz="2000" b="1" dirty="0">
                <a:latin typeface="Inter"/>
              </a:rPr>
              <a:t>D</a:t>
            </a:r>
            <a:r>
              <a:rPr lang="en-US" sz="2000" b="1" i="0" dirty="0">
                <a:effectLst/>
                <a:latin typeface="Inter"/>
              </a:rPr>
              <a:t>ate </a:t>
            </a:r>
            <a:r>
              <a:rPr lang="en-US" sz="2000" b="0" i="0" dirty="0">
                <a:effectLst/>
                <a:latin typeface="Inter"/>
              </a:rPr>
              <a:t>variable:</a:t>
            </a:r>
          </a:p>
          <a:p>
            <a:pPr lvl="1">
              <a:buFont typeface="Arial" panose="020B0604020202020204" pitchFamily="34" charset="0"/>
              <a:buChar char="•"/>
            </a:pPr>
            <a:r>
              <a:rPr lang="en-US" sz="2000" dirty="0">
                <a:latin typeface="Inter"/>
              </a:rPr>
              <a:t>Year</a:t>
            </a:r>
          </a:p>
          <a:p>
            <a:pPr lvl="1">
              <a:buFont typeface="Arial" panose="020B0604020202020204" pitchFamily="34" charset="0"/>
              <a:buChar char="•"/>
            </a:pPr>
            <a:r>
              <a:rPr lang="en-US" sz="2000" b="0" i="0" dirty="0">
                <a:effectLst/>
                <a:latin typeface="Inter"/>
              </a:rPr>
              <a:t>Month</a:t>
            </a:r>
          </a:p>
          <a:p>
            <a:pPr lvl="1">
              <a:buFont typeface="Arial" panose="020B0604020202020204" pitchFamily="34" charset="0"/>
              <a:buChar char="•"/>
            </a:pPr>
            <a:r>
              <a:rPr lang="en-US" sz="2000" dirty="0">
                <a:latin typeface="Inter"/>
              </a:rPr>
              <a:t>Weekday</a:t>
            </a:r>
            <a:endParaRPr lang="en-US" sz="2000" b="0" i="0" dirty="0">
              <a:effectLst/>
              <a:latin typeface="Inter"/>
            </a:endParaRPr>
          </a:p>
          <a:p>
            <a:pPr algn="l">
              <a:buFont typeface="Arial" panose="020B0604020202020204" pitchFamily="34" charset="0"/>
              <a:buChar char="•"/>
            </a:pPr>
            <a:r>
              <a:rPr lang="en-US" sz="2000" dirty="0">
                <a:latin typeface="Inter"/>
              </a:rPr>
              <a:t>C</a:t>
            </a:r>
            <a:r>
              <a:rPr lang="en-US" sz="2000" b="0" i="0" dirty="0">
                <a:effectLst/>
                <a:latin typeface="Inter"/>
              </a:rPr>
              <a:t>an derive another variable as Day or night based on temperature/ If ride taken more than 6 </a:t>
            </a:r>
            <a:r>
              <a:rPr lang="en-US" sz="2000" b="0" i="0" dirty="0" err="1">
                <a:effectLst/>
                <a:latin typeface="Inter"/>
              </a:rPr>
              <a:t>hrs</a:t>
            </a:r>
            <a:r>
              <a:rPr lang="en-US" sz="2000" b="0" i="0" dirty="0">
                <a:effectLst/>
                <a:latin typeface="Inter"/>
              </a:rPr>
              <a:t> and </a:t>
            </a:r>
            <a:r>
              <a:rPr lang="en-US" sz="2000" dirty="0">
                <a:latin typeface="Inter"/>
              </a:rPr>
              <a:t>less than 18hrs then its day, else night.</a:t>
            </a:r>
          </a:p>
          <a:p>
            <a:pPr algn="l">
              <a:buFont typeface="Arial" panose="020B0604020202020204" pitchFamily="34" charset="0"/>
              <a:buChar char="•"/>
            </a:pPr>
            <a:r>
              <a:rPr lang="en-US" sz="2000" b="0" i="0" dirty="0">
                <a:effectLst/>
                <a:latin typeface="Inter"/>
              </a:rPr>
              <a:t>Created </a:t>
            </a:r>
            <a:r>
              <a:rPr lang="en-US" sz="2000" b="1" i="0" dirty="0">
                <a:effectLst/>
                <a:latin typeface="Inter"/>
              </a:rPr>
              <a:t>dummy variables </a:t>
            </a:r>
            <a:r>
              <a:rPr lang="en-US" sz="2000" b="0" i="0" dirty="0">
                <a:effectLst/>
                <a:latin typeface="Inter"/>
              </a:rPr>
              <a:t>for categorical variables.(Seasons,</a:t>
            </a:r>
            <a:r>
              <a:rPr lang="en-US" sz="2000" dirty="0">
                <a:latin typeface="Inter"/>
              </a:rPr>
              <a:t> </a:t>
            </a:r>
            <a:r>
              <a:rPr lang="en-US" sz="2000" b="0" i="0" dirty="0">
                <a:effectLst/>
                <a:latin typeface="Inter"/>
              </a:rPr>
              <a:t>Holiday, </a:t>
            </a:r>
            <a:r>
              <a:rPr lang="en-US" sz="2000" b="0" i="0" dirty="0" err="1">
                <a:effectLst/>
                <a:latin typeface="Inter"/>
              </a:rPr>
              <a:t>Func_Day</a:t>
            </a:r>
            <a:r>
              <a:rPr lang="en-US" sz="2000" b="0" i="0" dirty="0">
                <a:effectLst/>
                <a:latin typeface="Inter"/>
              </a:rPr>
              <a:t>, Month,</a:t>
            </a:r>
            <a:r>
              <a:rPr lang="en-US" sz="2000" dirty="0">
                <a:latin typeface="Inter"/>
              </a:rPr>
              <a:t> </a:t>
            </a:r>
            <a:r>
              <a:rPr lang="en-US" sz="2000" b="0" i="0" dirty="0">
                <a:effectLst/>
                <a:latin typeface="Inter"/>
              </a:rPr>
              <a:t>Weekdays ,Year).</a:t>
            </a:r>
          </a:p>
          <a:p>
            <a:pPr algn="l">
              <a:buFont typeface="Arial" panose="020B0604020202020204" pitchFamily="34" charset="0"/>
              <a:buChar char="•"/>
            </a:pPr>
            <a:r>
              <a:rPr lang="en-US" sz="2000" b="1" dirty="0">
                <a:latin typeface="Inter"/>
              </a:rPr>
              <a:t>Scaling data(Normalizer)</a:t>
            </a:r>
            <a:r>
              <a:rPr lang="en-US" sz="2000" dirty="0">
                <a:latin typeface="Inter"/>
              </a:rPr>
              <a:t> -  to bring all numerical variables into single unit and remove different units from dataset.(Rented Bike Count, 'Hour, 	Temperature(°C), Humidity(%),       Wind speed (m/s), Visibility (10m), Dew point temperature(°C), Solar Radiation 	(MJ/m2), Rainfall(mm), Snowfall (cm)</a:t>
            </a:r>
            <a:endParaRPr lang="en-US" sz="2000" b="0" i="0" dirty="0">
              <a:effectLst/>
              <a:latin typeface="Inter"/>
            </a:endParaRPr>
          </a:p>
        </p:txBody>
      </p:sp>
      <p:sp>
        <p:nvSpPr>
          <p:cNvPr id="4" name="TextBox 3">
            <a:extLst>
              <a:ext uri="{FF2B5EF4-FFF2-40B4-BE49-F238E27FC236}">
                <a16:creationId xmlns:a16="http://schemas.microsoft.com/office/drawing/2014/main" id="{BA4BDF2D-6E20-4BEC-874C-A3EF4D977499}"/>
              </a:ext>
            </a:extLst>
          </p:cNvPr>
          <p:cNvSpPr txBox="1"/>
          <p:nvPr/>
        </p:nvSpPr>
        <p:spPr>
          <a:xfrm>
            <a:off x="0" y="1027945"/>
            <a:ext cx="12191999" cy="430887"/>
          </a:xfrm>
          <a:prstGeom prst="rect">
            <a:avLst/>
          </a:prstGeom>
          <a:noFill/>
        </p:spPr>
        <p:txBody>
          <a:bodyPr wrap="square" rtlCol="0">
            <a:spAutoFit/>
          </a:bodyPr>
          <a:lstStyle/>
          <a:p>
            <a:pPr algn="ctr"/>
            <a:r>
              <a:rPr lang="en-US" sz="2200" b="1" dirty="0"/>
              <a:t>Feature engineering</a:t>
            </a:r>
          </a:p>
        </p:txBody>
      </p:sp>
    </p:spTree>
    <p:extLst>
      <p:ext uri="{BB962C8B-B14F-4D97-AF65-F5344CB8AC3E}">
        <p14:creationId xmlns:p14="http://schemas.microsoft.com/office/powerpoint/2010/main" val="1161786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E4DAE5-7086-4A82-9CC1-1E55A6428866}"/>
              </a:ext>
            </a:extLst>
          </p:cNvPr>
          <p:cNvPicPr>
            <a:picLocks noChangeAspect="1"/>
          </p:cNvPicPr>
          <p:nvPr/>
        </p:nvPicPr>
        <p:blipFill>
          <a:blip r:embed="rId2"/>
          <a:stretch>
            <a:fillRect/>
          </a:stretch>
        </p:blipFill>
        <p:spPr>
          <a:xfrm>
            <a:off x="469693" y="1888017"/>
            <a:ext cx="4879064" cy="3864458"/>
          </a:xfrm>
          <a:prstGeom prst="rect">
            <a:avLst/>
          </a:prstGeom>
        </p:spPr>
      </p:pic>
      <p:sp>
        <p:nvSpPr>
          <p:cNvPr id="4" name="TextBox 3">
            <a:extLst>
              <a:ext uri="{FF2B5EF4-FFF2-40B4-BE49-F238E27FC236}">
                <a16:creationId xmlns:a16="http://schemas.microsoft.com/office/drawing/2014/main" id="{CEE8D5C2-BDF3-4AF3-88E4-7281D23B9F8D}"/>
              </a:ext>
            </a:extLst>
          </p:cNvPr>
          <p:cNvSpPr txBox="1"/>
          <p:nvPr/>
        </p:nvSpPr>
        <p:spPr>
          <a:xfrm>
            <a:off x="0" y="119921"/>
            <a:ext cx="12192001" cy="430887"/>
          </a:xfrm>
          <a:prstGeom prst="rect">
            <a:avLst/>
          </a:prstGeom>
          <a:noFill/>
        </p:spPr>
        <p:txBody>
          <a:bodyPr wrap="square" rtlCol="0">
            <a:spAutoFit/>
          </a:bodyPr>
          <a:lstStyle/>
          <a:p>
            <a:pPr algn="ctr"/>
            <a:r>
              <a:rPr lang="en-US" sz="2200" b="1" dirty="0"/>
              <a:t>Univariate and Bivariate analysis</a:t>
            </a:r>
          </a:p>
        </p:txBody>
      </p:sp>
      <p:pic>
        <p:nvPicPr>
          <p:cNvPr id="6" name="Picture 5">
            <a:extLst>
              <a:ext uri="{FF2B5EF4-FFF2-40B4-BE49-F238E27FC236}">
                <a16:creationId xmlns:a16="http://schemas.microsoft.com/office/drawing/2014/main" id="{4408A98A-2AEC-4FE3-965A-FF92421EAF86}"/>
              </a:ext>
            </a:extLst>
          </p:cNvPr>
          <p:cNvPicPr>
            <a:picLocks noChangeAspect="1"/>
          </p:cNvPicPr>
          <p:nvPr/>
        </p:nvPicPr>
        <p:blipFill>
          <a:blip r:embed="rId3"/>
          <a:stretch>
            <a:fillRect/>
          </a:stretch>
        </p:blipFill>
        <p:spPr>
          <a:xfrm>
            <a:off x="6843244" y="1891765"/>
            <a:ext cx="4879063" cy="3864458"/>
          </a:xfrm>
          <a:prstGeom prst="rect">
            <a:avLst/>
          </a:prstGeom>
        </p:spPr>
      </p:pic>
      <p:sp>
        <p:nvSpPr>
          <p:cNvPr id="2" name="TextBox 1">
            <a:extLst>
              <a:ext uri="{FF2B5EF4-FFF2-40B4-BE49-F238E27FC236}">
                <a16:creationId xmlns:a16="http://schemas.microsoft.com/office/drawing/2014/main" id="{4AC0C59B-A1C1-463C-BA3E-0EC88BE41860}"/>
              </a:ext>
            </a:extLst>
          </p:cNvPr>
          <p:cNvSpPr txBox="1"/>
          <p:nvPr/>
        </p:nvSpPr>
        <p:spPr>
          <a:xfrm>
            <a:off x="0" y="640112"/>
            <a:ext cx="12192000" cy="969496"/>
          </a:xfrm>
          <a:prstGeom prst="rect">
            <a:avLst/>
          </a:prstGeom>
          <a:noFill/>
        </p:spPr>
        <p:txBody>
          <a:bodyPr wrap="square" rtlCol="0">
            <a:spAutoFit/>
          </a:bodyPr>
          <a:lstStyle/>
          <a:p>
            <a:pPr marL="342900" indent="-342900">
              <a:buFont typeface="Arial" panose="020B0604020202020204" pitchFamily="34" charset="0"/>
              <a:buChar char="•"/>
            </a:pPr>
            <a:r>
              <a:rPr lang="en-US" sz="1900" dirty="0"/>
              <a:t>The </a:t>
            </a:r>
            <a:r>
              <a:rPr lang="en-US" sz="1900" dirty="0" err="1"/>
              <a:t>distplot</a:t>
            </a:r>
            <a:r>
              <a:rPr lang="en-US" sz="1900" dirty="0"/>
              <a:t> represents the univariate distribution of data i.e. data distribution of a variable against the density distribution. </a:t>
            </a:r>
          </a:p>
          <a:p>
            <a:pPr marL="342900" indent="-342900">
              <a:buFont typeface="Arial" panose="020B0604020202020204" pitchFamily="34" charset="0"/>
              <a:buChar char="•"/>
            </a:pPr>
            <a:r>
              <a:rPr lang="en-US" sz="1900" dirty="0"/>
              <a:t>From the below graphs its we can say that data is following partial normal distribution</a:t>
            </a:r>
          </a:p>
        </p:txBody>
      </p:sp>
    </p:spTree>
    <p:extLst>
      <p:ext uri="{BB962C8B-B14F-4D97-AF65-F5344CB8AC3E}">
        <p14:creationId xmlns:p14="http://schemas.microsoft.com/office/powerpoint/2010/main" val="3496392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1F605F-5920-4F6A-8B7F-5091E3F9342E}"/>
              </a:ext>
            </a:extLst>
          </p:cNvPr>
          <p:cNvPicPr>
            <a:picLocks noChangeAspect="1"/>
          </p:cNvPicPr>
          <p:nvPr/>
        </p:nvPicPr>
        <p:blipFill>
          <a:blip r:embed="rId2"/>
          <a:stretch>
            <a:fillRect/>
          </a:stretch>
        </p:blipFill>
        <p:spPr>
          <a:xfrm>
            <a:off x="6877753" y="1483626"/>
            <a:ext cx="4374394" cy="3508099"/>
          </a:xfrm>
          <a:prstGeom prst="rect">
            <a:avLst/>
          </a:prstGeom>
        </p:spPr>
      </p:pic>
      <p:pic>
        <p:nvPicPr>
          <p:cNvPr id="6" name="Picture 5">
            <a:extLst>
              <a:ext uri="{FF2B5EF4-FFF2-40B4-BE49-F238E27FC236}">
                <a16:creationId xmlns:a16="http://schemas.microsoft.com/office/drawing/2014/main" id="{7F9F7B86-F392-48DA-9544-B41D001E3EDF}"/>
              </a:ext>
            </a:extLst>
          </p:cNvPr>
          <p:cNvPicPr>
            <a:picLocks noChangeAspect="1"/>
          </p:cNvPicPr>
          <p:nvPr/>
        </p:nvPicPr>
        <p:blipFill>
          <a:blip r:embed="rId3"/>
          <a:stretch>
            <a:fillRect/>
          </a:stretch>
        </p:blipFill>
        <p:spPr>
          <a:xfrm>
            <a:off x="939853" y="1483626"/>
            <a:ext cx="4374396" cy="3912833"/>
          </a:xfrm>
          <a:prstGeom prst="rect">
            <a:avLst/>
          </a:prstGeom>
        </p:spPr>
      </p:pic>
    </p:spTree>
    <p:extLst>
      <p:ext uri="{BB962C8B-B14F-4D97-AF65-F5344CB8AC3E}">
        <p14:creationId xmlns:p14="http://schemas.microsoft.com/office/powerpoint/2010/main" val="3800762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5D99410-6C4C-48B9-9938-FF1A0E47B0A2}"/>
              </a:ext>
            </a:extLst>
          </p:cNvPr>
          <p:cNvPicPr>
            <a:picLocks noChangeAspect="1"/>
          </p:cNvPicPr>
          <p:nvPr/>
        </p:nvPicPr>
        <p:blipFill>
          <a:blip r:embed="rId2"/>
          <a:stretch>
            <a:fillRect/>
          </a:stretch>
        </p:blipFill>
        <p:spPr>
          <a:xfrm>
            <a:off x="339777" y="2003294"/>
            <a:ext cx="11512446" cy="4944647"/>
          </a:xfrm>
          <a:prstGeom prst="rect">
            <a:avLst/>
          </a:prstGeom>
        </p:spPr>
      </p:pic>
      <p:sp>
        <p:nvSpPr>
          <p:cNvPr id="2" name="TextBox 1">
            <a:extLst>
              <a:ext uri="{FF2B5EF4-FFF2-40B4-BE49-F238E27FC236}">
                <a16:creationId xmlns:a16="http://schemas.microsoft.com/office/drawing/2014/main" id="{C8DA9FAD-A7DE-4607-976B-BD5E7A091269}"/>
              </a:ext>
            </a:extLst>
          </p:cNvPr>
          <p:cNvSpPr txBox="1"/>
          <p:nvPr/>
        </p:nvSpPr>
        <p:spPr>
          <a:xfrm>
            <a:off x="0" y="756478"/>
            <a:ext cx="12192000" cy="969496"/>
          </a:xfrm>
          <a:prstGeom prst="rect">
            <a:avLst/>
          </a:prstGeom>
          <a:noFill/>
        </p:spPr>
        <p:txBody>
          <a:bodyPr wrap="square" rtlCol="0">
            <a:spAutoFit/>
          </a:bodyPr>
          <a:lstStyle/>
          <a:p>
            <a:pPr marL="285750" indent="-285750">
              <a:buFont typeface="Arial" panose="020B0604020202020204" pitchFamily="34" charset="0"/>
              <a:buChar char="•"/>
            </a:pPr>
            <a:r>
              <a:rPr lang="en-US" sz="1900" dirty="0"/>
              <a:t>A correlation matrix is simply a table which displays the correlation. It is best used in variables that demonstrate a linear relationship between each other.</a:t>
            </a:r>
          </a:p>
          <a:p>
            <a:pPr marL="285750" indent="-285750">
              <a:buFont typeface="Arial" panose="020B0604020202020204" pitchFamily="34" charset="0"/>
              <a:buChar char="•"/>
            </a:pPr>
            <a:r>
              <a:rPr lang="en-US" sz="1900" dirty="0"/>
              <a:t>Correlation matrix to understand relationship between target and input variables</a:t>
            </a:r>
          </a:p>
        </p:txBody>
      </p:sp>
      <p:sp>
        <p:nvSpPr>
          <p:cNvPr id="5" name="TextBox 4">
            <a:extLst>
              <a:ext uri="{FF2B5EF4-FFF2-40B4-BE49-F238E27FC236}">
                <a16:creationId xmlns:a16="http://schemas.microsoft.com/office/drawing/2014/main" id="{C3E8F79D-D5A3-4CF7-BB82-24CE7F003387}"/>
              </a:ext>
            </a:extLst>
          </p:cNvPr>
          <p:cNvSpPr txBox="1"/>
          <p:nvPr/>
        </p:nvSpPr>
        <p:spPr>
          <a:xfrm>
            <a:off x="0" y="108791"/>
            <a:ext cx="12192000" cy="400110"/>
          </a:xfrm>
          <a:prstGeom prst="rect">
            <a:avLst/>
          </a:prstGeom>
          <a:noFill/>
        </p:spPr>
        <p:txBody>
          <a:bodyPr wrap="square">
            <a:spAutoFit/>
          </a:bodyPr>
          <a:lstStyle/>
          <a:p>
            <a:pPr algn="ctr"/>
            <a:r>
              <a:rPr lang="en-US" sz="2000" b="1" dirty="0"/>
              <a:t>Correlation matrix</a:t>
            </a:r>
          </a:p>
        </p:txBody>
      </p:sp>
    </p:spTree>
    <p:extLst>
      <p:ext uri="{BB962C8B-B14F-4D97-AF65-F5344CB8AC3E}">
        <p14:creationId xmlns:p14="http://schemas.microsoft.com/office/powerpoint/2010/main" val="1314665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1657</TotalTime>
  <Words>785</Words>
  <Application>Microsoft Office PowerPoint</Application>
  <PresentationFormat>Widescreen</PresentationFormat>
  <Paragraphs>85</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vt:lpstr>
      <vt:lpstr>Calibri</vt:lpstr>
      <vt:lpstr>Calibri Light</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 Bhaskarachar</dc:creator>
  <cp:lastModifiedBy>Pradeep Bhaskarachar</cp:lastModifiedBy>
  <cp:revision>31</cp:revision>
  <dcterms:created xsi:type="dcterms:W3CDTF">2022-03-13T14:14:58Z</dcterms:created>
  <dcterms:modified xsi:type="dcterms:W3CDTF">2022-03-16T04:07:42Z</dcterms:modified>
</cp:coreProperties>
</file>