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52"/>
  </p:notesMasterIdLst>
  <p:sldIdLst>
    <p:sldId id="285" r:id="rId2"/>
    <p:sldId id="257" r:id="rId3"/>
    <p:sldId id="322" r:id="rId4"/>
    <p:sldId id="323" r:id="rId5"/>
    <p:sldId id="324" r:id="rId6"/>
    <p:sldId id="350" r:id="rId7"/>
    <p:sldId id="336" r:id="rId8"/>
    <p:sldId id="337" r:id="rId9"/>
    <p:sldId id="341" r:id="rId10"/>
    <p:sldId id="258" r:id="rId11"/>
    <p:sldId id="351" r:id="rId12"/>
    <p:sldId id="352" r:id="rId13"/>
    <p:sldId id="353" r:id="rId14"/>
    <p:sldId id="356" r:id="rId15"/>
    <p:sldId id="302" r:id="rId16"/>
    <p:sldId id="303" r:id="rId17"/>
    <p:sldId id="304" r:id="rId18"/>
    <p:sldId id="349" r:id="rId19"/>
    <p:sldId id="339" r:id="rId20"/>
    <p:sldId id="326" r:id="rId21"/>
    <p:sldId id="305" r:id="rId22"/>
    <p:sldId id="340" r:id="rId23"/>
    <p:sldId id="357" r:id="rId24"/>
    <p:sldId id="358" r:id="rId25"/>
    <p:sldId id="307" r:id="rId26"/>
    <p:sldId id="271" r:id="rId27"/>
    <p:sldId id="286" r:id="rId28"/>
    <p:sldId id="359" r:id="rId29"/>
    <p:sldId id="360" r:id="rId30"/>
    <p:sldId id="331" r:id="rId31"/>
    <p:sldId id="315" r:id="rId32"/>
    <p:sldId id="276" r:id="rId33"/>
    <p:sldId id="277" r:id="rId34"/>
    <p:sldId id="344" r:id="rId35"/>
    <p:sldId id="278" r:id="rId36"/>
    <p:sldId id="308" r:id="rId37"/>
    <p:sldId id="345" r:id="rId38"/>
    <p:sldId id="309" r:id="rId39"/>
    <p:sldId id="346" r:id="rId40"/>
    <p:sldId id="318" r:id="rId41"/>
    <p:sldId id="347" r:id="rId42"/>
    <p:sldId id="319" r:id="rId43"/>
    <p:sldId id="320" r:id="rId44"/>
    <p:sldId id="310" r:id="rId45"/>
    <p:sldId id="311" r:id="rId46"/>
    <p:sldId id="343" r:id="rId47"/>
    <p:sldId id="348" r:id="rId48"/>
    <p:sldId id="284" r:id="rId49"/>
    <p:sldId id="361" r:id="rId50"/>
    <p:sldId id="298"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51" autoAdjust="0"/>
    <p:restoredTop sz="94660"/>
  </p:normalViewPr>
  <p:slideViewPr>
    <p:cSldViewPr>
      <p:cViewPr varScale="1">
        <p:scale>
          <a:sx n="82" d="100"/>
          <a:sy n="82" d="100"/>
        </p:scale>
        <p:origin x="1555"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7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C348C49-7E59-4491-AB29-DADD0C748FE2}" type="datetimeFigureOut">
              <a:rPr lang="en-US"/>
              <a:pPr>
                <a:defRPr/>
              </a:pPr>
              <a:t>4/18/2024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1C34021-25FA-41DC-92BD-7BF4865F60FC}"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B5B747-FB6D-4629-834F-B0E32D86ED77}" type="slidenum">
              <a:rPr lang="en-IN" smtClean="0"/>
              <a:pPr fontAlgn="base">
                <a:spcBef>
                  <a:spcPct val="0"/>
                </a:spcBef>
                <a:spcAft>
                  <a:spcPct val="0"/>
                </a:spcAft>
                <a:defRPr/>
              </a:pPr>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8ABD4B-69C4-4A04-8DE7-861B0CEE9D3E}" type="slidenum">
              <a:rPr lang="en-IN" smtClean="0"/>
              <a:pPr fontAlgn="base">
                <a:spcBef>
                  <a:spcPct val="0"/>
                </a:spcBef>
                <a:spcAft>
                  <a:spcPct val="0"/>
                </a:spcAft>
                <a:defRPr/>
              </a:pPr>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2087D2-AC61-49B4-A78E-BBB293F102CF}" type="slidenum">
              <a:rPr lang="en-IN" smtClean="0"/>
              <a:pPr fontAlgn="base">
                <a:spcBef>
                  <a:spcPct val="0"/>
                </a:spcBef>
                <a:spcAft>
                  <a:spcPct val="0"/>
                </a:spcAft>
                <a:defRPr/>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B86560-7F93-4D51-8F3B-17F4A96803DB}" type="slidenum">
              <a:rPr lang="en-IN" smtClean="0"/>
              <a:pPr fontAlgn="base">
                <a:spcBef>
                  <a:spcPct val="0"/>
                </a:spcBef>
                <a:spcAft>
                  <a:spcPct val="0"/>
                </a:spcAft>
                <a:defRPr/>
              </a:pPr>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B86560-7F93-4D51-8F3B-17F4A96803DB}" type="slidenum">
              <a:rPr lang="en-IN" smtClean="0"/>
              <a:pPr fontAlgn="base">
                <a:spcBef>
                  <a:spcPct val="0"/>
                </a:spcBef>
                <a:spcAft>
                  <a:spcPct val="0"/>
                </a:spcAft>
                <a:defRPr/>
              </a:pPr>
              <a:t>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B86560-7F93-4D51-8F3B-17F4A96803DB}" type="slidenum">
              <a:rPr lang="en-IN" smtClean="0"/>
              <a:pPr fontAlgn="base">
                <a:spcBef>
                  <a:spcPct val="0"/>
                </a:spcBef>
                <a:spcAft>
                  <a:spcPct val="0"/>
                </a:spcAft>
                <a:defRPr/>
              </a:pPr>
              <a:t>7</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B86560-7F93-4D51-8F3B-17F4A96803DB}" type="slidenum">
              <a:rPr lang="en-IN" smtClean="0"/>
              <a:pPr fontAlgn="base">
                <a:spcBef>
                  <a:spcPct val="0"/>
                </a:spcBef>
                <a:spcAft>
                  <a:spcPct val="0"/>
                </a:spcAft>
                <a:defRPr/>
              </a:pPr>
              <a:t>8</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B86560-7F93-4D51-8F3B-17F4A96803DB}" type="slidenum">
              <a:rPr lang="en-IN" smtClean="0"/>
              <a:pPr fontAlgn="base">
                <a:spcBef>
                  <a:spcPct val="0"/>
                </a:spcBef>
                <a:spcAft>
                  <a:spcPct val="0"/>
                </a:spcAft>
                <a:defRPr/>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69650009-6EC6-4710-8D89-EE7F61B51639}" type="datetimeFigureOut">
              <a:rPr lang="en-US"/>
              <a:pPr>
                <a:defRPr/>
              </a:pPr>
              <a:t>4/18/2024</a:t>
            </a:fld>
            <a:endParaRPr lang="en-IN"/>
          </a:p>
        </p:txBody>
      </p:sp>
      <p:sp>
        <p:nvSpPr>
          <p:cNvPr id="5" name="Footer Placeholder 18"/>
          <p:cNvSpPr>
            <a:spLocks noGrp="1"/>
          </p:cNvSpPr>
          <p:nvPr>
            <p:ph type="ftr" sz="quarter" idx="11"/>
          </p:nvPr>
        </p:nvSpPr>
        <p:spPr/>
        <p:txBody>
          <a:bodyPr/>
          <a:lstStyle>
            <a:lvl1pPr>
              <a:defRPr/>
            </a:lvl1pPr>
          </a:lstStyle>
          <a:p>
            <a:pPr>
              <a:defRPr/>
            </a:pPr>
            <a:endParaRPr lang="en-IN"/>
          </a:p>
        </p:txBody>
      </p:sp>
      <p:sp>
        <p:nvSpPr>
          <p:cNvPr id="6" name="Slide Number Placeholder 26"/>
          <p:cNvSpPr>
            <a:spLocks noGrp="1"/>
          </p:cNvSpPr>
          <p:nvPr>
            <p:ph type="sldNum" sz="quarter" idx="12"/>
          </p:nvPr>
        </p:nvSpPr>
        <p:spPr/>
        <p:txBody>
          <a:bodyPr/>
          <a:lstStyle>
            <a:lvl1pPr>
              <a:defRPr/>
            </a:lvl1pPr>
          </a:lstStyle>
          <a:p>
            <a:pPr>
              <a:defRPr/>
            </a:pPr>
            <a:fld id="{B45F91FD-65B7-48FE-BEBA-90212DB08E98}"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F7CD1F62-DCC4-4BBB-A5E6-2C979057C242}" type="datetimeFigureOut">
              <a:rPr lang="en-US"/>
              <a:pPr>
                <a:defRPr/>
              </a:pPr>
              <a:t>4/18/2024</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C974E6EA-2B00-4E16-AD80-6495A000092A}"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A7873E8D-4717-4200-83E7-C82122B18574}" type="datetimeFigureOut">
              <a:rPr lang="en-US"/>
              <a:pPr>
                <a:defRPr/>
              </a:pPr>
              <a:t>4/18/2024</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7B6037A5-F923-4614-ADE4-1E01B61BF30E}"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B9C4710-D89F-4EC8-B81E-B073A118A34D}" type="datetimeFigureOut">
              <a:rPr lang="en-US"/>
              <a:pPr>
                <a:defRPr/>
              </a:pPr>
              <a:t>4/18/2024</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A836EADE-D7F4-49DF-B16E-590A1DD99220}"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B94A7B3-4C34-472F-B184-811E0DAC931D}" type="datetimeFigureOut">
              <a:rPr lang="en-US"/>
              <a:pPr>
                <a:defRPr/>
              </a:pPr>
              <a:t>4/18/2024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E5B734F1-7075-4F2B-8ACD-B5D65848ECD9}"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9F579C6A-5EEA-4223-934F-B4623E5CFC92}" type="datetimeFigureOut">
              <a:rPr lang="en-US"/>
              <a:pPr>
                <a:defRPr/>
              </a:pPr>
              <a:t>4/18/2024</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2B591594-0178-4363-9249-735AEB76B4BA}"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16A4B766-8126-49ED-B937-A7E3F952F8A6}" type="datetimeFigureOut">
              <a:rPr lang="en-US"/>
              <a:pPr>
                <a:defRPr/>
              </a:pPr>
              <a:t>4/18/2024</a:t>
            </a:fld>
            <a:endParaRPr lang="en-IN"/>
          </a:p>
        </p:txBody>
      </p:sp>
      <p:sp>
        <p:nvSpPr>
          <p:cNvPr id="8" name="Footer Placeholder 21"/>
          <p:cNvSpPr>
            <a:spLocks noGrp="1"/>
          </p:cNvSpPr>
          <p:nvPr>
            <p:ph type="ftr" sz="quarter" idx="11"/>
          </p:nvPr>
        </p:nvSpPr>
        <p:spPr/>
        <p:txBody>
          <a:bodyPr/>
          <a:lstStyle>
            <a:lvl1pPr>
              <a:defRPr/>
            </a:lvl1pPr>
          </a:lstStyle>
          <a:p>
            <a:pPr>
              <a:defRPr/>
            </a:pPr>
            <a:endParaRPr lang="en-IN"/>
          </a:p>
        </p:txBody>
      </p:sp>
      <p:sp>
        <p:nvSpPr>
          <p:cNvPr id="9" name="Slide Number Placeholder 17"/>
          <p:cNvSpPr>
            <a:spLocks noGrp="1"/>
          </p:cNvSpPr>
          <p:nvPr>
            <p:ph type="sldNum" sz="quarter" idx="12"/>
          </p:nvPr>
        </p:nvSpPr>
        <p:spPr/>
        <p:txBody>
          <a:bodyPr/>
          <a:lstStyle>
            <a:lvl1pPr>
              <a:defRPr/>
            </a:lvl1pPr>
          </a:lstStyle>
          <a:p>
            <a:pPr>
              <a:defRPr/>
            </a:pPr>
            <a:fld id="{B273AFDE-888B-47ED-AAC1-194DCA758718}"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0EF72C5-9150-42B8-861F-3610317328D5}" type="datetimeFigureOut">
              <a:rPr lang="en-US"/>
              <a:pPr>
                <a:defRPr/>
              </a:pPr>
              <a:t>4/18/2024</a:t>
            </a:fld>
            <a:endParaRPr lang="en-IN"/>
          </a:p>
        </p:txBody>
      </p:sp>
      <p:sp>
        <p:nvSpPr>
          <p:cNvPr id="4" name="Footer Placeholder 21"/>
          <p:cNvSpPr>
            <a:spLocks noGrp="1"/>
          </p:cNvSpPr>
          <p:nvPr>
            <p:ph type="ftr" sz="quarter" idx="11"/>
          </p:nvPr>
        </p:nvSpPr>
        <p:spPr/>
        <p:txBody>
          <a:bodyPr/>
          <a:lstStyle>
            <a:lvl1pPr>
              <a:defRPr/>
            </a:lvl1pPr>
          </a:lstStyle>
          <a:p>
            <a:pPr>
              <a:defRPr/>
            </a:pPr>
            <a:endParaRPr lang="en-IN"/>
          </a:p>
        </p:txBody>
      </p:sp>
      <p:sp>
        <p:nvSpPr>
          <p:cNvPr id="5" name="Slide Number Placeholder 17"/>
          <p:cNvSpPr>
            <a:spLocks noGrp="1"/>
          </p:cNvSpPr>
          <p:nvPr>
            <p:ph type="sldNum" sz="quarter" idx="12"/>
          </p:nvPr>
        </p:nvSpPr>
        <p:spPr/>
        <p:txBody>
          <a:bodyPr/>
          <a:lstStyle>
            <a:lvl1pPr>
              <a:defRPr/>
            </a:lvl1pPr>
          </a:lstStyle>
          <a:p>
            <a:pPr>
              <a:defRPr/>
            </a:pPr>
            <a:fld id="{88A53A96-0BA3-46D3-8F55-E7389E4AB4BC}"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5FFB3C7E-84B6-4499-A99A-734B44B904B8}" type="datetimeFigureOut">
              <a:rPr lang="en-US"/>
              <a:pPr>
                <a:defRPr/>
              </a:pPr>
              <a:t>4/18/2024</a:t>
            </a:fld>
            <a:endParaRPr lang="en-IN"/>
          </a:p>
        </p:txBody>
      </p:sp>
      <p:sp>
        <p:nvSpPr>
          <p:cNvPr id="3" name="Footer Placeholder 21"/>
          <p:cNvSpPr>
            <a:spLocks noGrp="1"/>
          </p:cNvSpPr>
          <p:nvPr>
            <p:ph type="ftr" sz="quarter" idx="11"/>
          </p:nvPr>
        </p:nvSpPr>
        <p:spPr/>
        <p:txBody>
          <a:bodyPr/>
          <a:lstStyle>
            <a:lvl1pPr>
              <a:defRPr/>
            </a:lvl1pPr>
          </a:lstStyle>
          <a:p>
            <a:pPr>
              <a:defRPr/>
            </a:pPr>
            <a:endParaRPr lang="en-IN"/>
          </a:p>
        </p:txBody>
      </p:sp>
      <p:sp>
        <p:nvSpPr>
          <p:cNvPr id="4" name="Slide Number Placeholder 17"/>
          <p:cNvSpPr>
            <a:spLocks noGrp="1"/>
          </p:cNvSpPr>
          <p:nvPr>
            <p:ph type="sldNum" sz="quarter" idx="12"/>
          </p:nvPr>
        </p:nvSpPr>
        <p:spPr/>
        <p:txBody>
          <a:bodyPr/>
          <a:lstStyle>
            <a:lvl1pPr>
              <a:defRPr/>
            </a:lvl1pPr>
          </a:lstStyle>
          <a:p>
            <a:pPr>
              <a:defRPr/>
            </a:pPr>
            <a:fld id="{BF9B9324-0EC5-4A99-A231-FDDD1D134883}"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A9515712-E2A7-4631-9A62-7725FA3148C9}" type="datetimeFigureOut">
              <a:rPr lang="en-US"/>
              <a:pPr>
                <a:defRPr/>
              </a:pPr>
              <a:t>4/18/2024</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72D758E5-3126-4DAA-B7AA-FA8139678F86}"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D05EEB1D-0409-4139-8B4B-F5715E4F2035}" type="datetimeFigureOut">
              <a:rPr lang="en-US"/>
              <a:pPr>
                <a:defRPr/>
              </a:pPr>
              <a:t>4/18/2024</a:t>
            </a:fld>
            <a:endParaRPr lang="en-IN"/>
          </a:p>
        </p:txBody>
      </p:sp>
      <p:sp>
        <p:nvSpPr>
          <p:cNvPr id="10" name="Footer Placeholder 5"/>
          <p:cNvSpPr>
            <a:spLocks noGrp="1"/>
          </p:cNvSpPr>
          <p:nvPr>
            <p:ph type="ftr" sz="quarter" idx="11"/>
          </p:nvPr>
        </p:nvSpPr>
        <p:spPr/>
        <p:txBody>
          <a:bodyPr/>
          <a:lstStyle>
            <a:lvl1pPr>
              <a:defRPr/>
            </a:lvl1pPr>
          </a:lstStyle>
          <a:p>
            <a:pPr>
              <a:defRPr/>
            </a:pPr>
            <a:endParaRPr lang="en-IN"/>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25C73762-7AA0-4C3A-B0F8-CBAA357B3A5A}"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BBF13764-1F1F-4258-AFD8-8F5E90A640AD}" type="datetimeFigureOut">
              <a:rPr lang="en-US"/>
              <a:pPr>
                <a:defRPr/>
              </a:pPr>
              <a:t>4/18/2024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9C6F7251-9B49-44BD-9CE0-B9F4CA1F326B}" type="slidenum">
              <a:rPr lang="en-IN"/>
              <a:pPr>
                <a:defRPr/>
              </a:pPr>
              <a:t>‹#›</a:t>
            </a:fld>
            <a:endParaRPr lang="en-IN"/>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151" r:id="rId1"/>
    <p:sldLayoutId id="2147484143" r:id="rId2"/>
    <p:sldLayoutId id="2147484152" r:id="rId3"/>
    <p:sldLayoutId id="2147484144" r:id="rId4"/>
    <p:sldLayoutId id="2147484145" r:id="rId5"/>
    <p:sldLayoutId id="2147484146" r:id="rId6"/>
    <p:sldLayoutId id="2147484147" r:id="rId7"/>
    <p:sldLayoutId id="2147484148" r:id="rId8"/>
    <p:sldLayoutId id="2147484153" r:id="rId9"/>
    <p:sldLayoutId id="2147484149" r:id="rId10"/>
    <p:sldLayoutId id="2147484150"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5" Type="http://schemas.openxmlformats.org/officeDocument/2006/relationships/hyperlink" Target="https://www.geeksforgeeks.org/python-django/" TargetMode="External"/><Relationship Id="rId4" Type="http://schemas.openxmlformats.org/officeDocument/2006/relationships/hyperlink" Target="http://www.javatpoint.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85728"/>
            <a:ext cx="7851648" cy="2786082"/>
          </a:xfrm>
        </p:spPr>
        <p:txBody>
          <a:bodyPr>
            <a:normAutofit fontScale="90000"/>
          </a:bodyPr>
          <a:lstStyle/>
          <a:p>
            <a:pPr algn="ctr" eaLnBrk="1" fontAlgn="auto" hangingPunct="1">
              <a:spcAft>
                <a:spcPts val="0"/>
              </a:spcAft>
              <a:defRPr/>
            </a:pP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solidFill>
                  <a:schemeClr val="tx1"/>
                </a:solidFill>
              </a:rPr>
              <a:t>HEART DISEASE PREDICTION SYSTEM</a:t>
            </a:r>
            <a:br>
              <a:rPr lang="en-US" dirty="0">
                <a:solidFill>
                  <a:schemeClr val="bg1">
                    <a:lumMod val="95000"/>
                    <a:lumOff val="5000"/>
                  </a:schemeClr>
                </a:solidFill>
              </a:rPr>
            </a:br>
            <a:endParaRPr lang="en-IN" dirty="0">
              <a:solidFill>
                <a:srgbClr val="7030A0"/>
              </a:solidFill>
            </a:endParaRPr>
          </a:p>
        </p:txBody>
      </p:sp>
      <p:sp>
        <p:nvSpPr>
          <p:cNvPr id="5123" name="AutoShape 5" descr="Online Bus Ticket Booking|Benefits of online Bus Reservation"/>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5124" name="AutoShape 7" descr="Online Bus Ticket Booking|Benefits of online Bus Reservation"/>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5125" name="AutoShape 9" descr="Bus Booking System Project - ProjectsGee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5126" name="Picture 8" descr="Artificial Intelligence in Healthcare: Beyond disease prediction, Health  News, ET HealthWorld"/>
          <p:cNvPicPr>
            <a:picLocks noChangeAspect="1" noChangeArrowheads="1"/>
          </p:cNvPicPr>
          <p:nvPr/>
        </p:nvPicPr>
        <p:blipFill>
          <a:blip r:embed="rId2"/>
          <a:srcRect/>
          <a:stretch>
            <a:fillRect/>
          </a:stretch>
        </p:blipFill>
        <p:spPr bwMode="auto">
          <a:xfrm>
            <a:off x="642938" y="2500313"/>
            <a:ext cx="7858125" cy="4000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
            <a:ext cx="8229600" cy="928688"/>
          </a:xfrm>
        </p:spPr>
        <p:txBody>
          <a:bodyPr/>
          <a:lstStyle/>
          <a:p>
            <a:pPr eaLnBrk="1" hangingPunct="1"/>
            <a:r>
              <a:rPr lang="en-US" b="1" dirty="0"/>
              <a:t>USER MODULES</a:t>
            </a:r>
            <a:endParaRPr lang="en-IN" dirty="0"/>
          </a:p>
        </p:txBody>
      </p:sp>
      <p:sp>
        <p:nvSpPr>
          <p:cNvPr id="7171" name="Content Placeholder 2"/>
          <p:cNvSpPr>
            <a:spLocks noGrp="1"/>
          </p:cNvSpPr>
          <p:nvPr>
            <p:ph idx="1"/>
          </p:nvPr>
        </p:nvSpPr>
        <p:spPr>
          <a:xfrm>
            <a:off x="457200" y="857232"/>
            <a:ext cx="8229600" cy="5715018"/>
          </a:xfrm>
        </p:spPr>
        <p:txBody>
          <a:bodyPr/>
          <a:lstStyle/>
          <a:p>
            <a:pPr eaLnBrk="1" hangingPunct="1">
              <a:buNone/>
            </a:pPr>
            <a:endParaRPr lang="en-US" b="1" dirty="0"/>
          </a:p>
          <a:p>
            <a:pPr lvl="0"/>
            <a:r>
              <a:rPr lang="en-US" sz="2500" b="1" dirty="0"/>
              <a:t>Signup</a:t>
            </a:r>
            <a:r>
              <a:rPr lang="en-US" sz="2500" dirty="0"/>
              <a:t>: Allows new users to create an account by providing necessary details such as name, email, password, etc.</a:t>
            </a:r>
          </a:p>
          <a:p>
            <a:pPr lvl="0"/>
            <a:r>
              <a:rPr lang="en-US" sz="2500" b="1" dirty="0"/>
              <a:t>Login</a:t>
            </a:r>
            <a:r>
              <a:rPr lang="en-US" sz="2500" dirty="0"/>
              <a:t>: Allows registered users to log in to their account by providing their email and password.</a:t>
            </a:r>
          </a:p>
          <a:p>
            <a:pPr lvl="0"/>
            <a:r>
              <a:rPr lang="en-US" sz="2500" b="1" dirty="0"/>
              <a:t>Prediction</a:t>
            </a:r>
            <a:r>
              <a:rPr lang="en-US" sz="2500" dirty="0"/>
              <a:t>: Enables users to predict the probability of heart disease by providing certain parameters such as age, sex, chest pain type, blood pressure, cholesterol levels, fasting blood sugar, resting electrocardiographic results, maximum heart rate achieved, exercise-induced angina, ST depression induced by exercise relative to rest, slope of the peak exercise ST segment, number of major vessels colored by fluoroscopy, and </a:t>
            </a:r>
            <a:r>
              <a:rPr lang="en-US" sz="2500" dirty="0" err="1"/>
              <a:t>thalassemia</a:t>
            </a:r>
            <a:r>
              <a:rPr lang="en-US" sz="25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
            <a:ext cx="8229600" cy="928688"/>
          </a:xfrm>
        </p:spPr>
        <p:txBody>
          <a:bodyPr/>
          <a:lstStyle/>
          <a:p>
            <a:pPr eaLnBrk="1" hangingPunct="1"/>
            <a:r>
              <a:rPr lang="en-US" b="1" dirty="0"/>
              <a:t>USER MODULES(Continue)</a:t>
            </a:r>
            <a:endParaRPr lang="en-IN" dirty="0"/>
          </a:p>
        </p:txBody>
      </p:sp>
      <p:sp>
        <p:nvSpPr>
          <p:cNvPr id="7171" name="Content Placeholder 2"/>
          <p:cNvSpPr>
            <a:spLocks noGrp="1"/>
          </p:cNvSpPr>
          <p:nvPr>
            <p:ph idx="1"/>
          </p:nvPr>
        </p:nvSpPr>
        <p:spPr>
          <a:xfrm>
            <a:off x="457200" y="857232"/>
            <a:ext cx="8229600" cy="5715018"/>
          </a:xfrm>
        </p:spPr>
        <p:txBody>
          <a:bodyPr/>
          <a:lstStyle/>
          <a:p>
            <a:pPr eaLnBrk="1" hangingPunct="1">
              <a:buNone/>
            </a:pPr>
            <a:endParaRPr lang="en-US" b="1" dirty="0"/>
          </a:p>
          <a:p>
            <a:pPr lvl="0"/>
            <a:r>
              <a:rPr lang="en-US" sz="2800" b="1" dirty="0"/>
              <a:t>View Prediction History</a:t>
            </a:r>
            <a:r>
              <a:rPr lang="en-US" sz="2800" dirty="0"/>
              <a:t>: Enables users to view their previous prediction history.</a:t>
            </a:r>
          </a:p>
          <a:p>
            <a:pPr lvl="0"/>
            <a:r>
              <a:rPr lang="en-US" sz="2800" b="1" dirty="0"/>
              <a:t>View Doctors</a:t>
            </a:r>
            <a:r>
              <a:rPr lang="en-US" sz="2800" dirty="0"/>
              <a:t>: Based on the prediction results, users are recommended doctors in their area or city for further consultation.</a:t>
            </a:r>
          </a:p>
          <a:p>
            <a:pPr lvl="0"/>
            <a:r>
              <a:rPr lang="en-US" sz="2800" b="1" dirty="0"/>
              <a:t>Edit Profile</a:t>
            </a:r>
            <a:r>
              <a:rPr lang="en-US" sz="2800" dirty="0"/>
              <a:t>: Allows users to edit their profile information such as name, email, and password.</a:t>
            </a:r>
          </a:p>
          <a:p>
            <a:pPr lvl="0"/>
            <a:r>
              <a:rPr lang="en-US" sz="2800" b="1" dirty="0"/>
              <a:t>Change Password</a:t>
            </a:r>
            <a:r>
              <a:rPr lang="en-US" sz="2800" dirty="0"/>
              <a:t>: Allows users to change their account password for security reasons.</a:t>
            </a:r>
          </a:p>
          <a:p>
            <a:pPr lvl="0"/>
            <a:r>
              <a:rPr lang="en-US" sz="2800" b="1" dirty="0"/>
              <a:t>Logout</a:t>
            </a:r>
            <a:r>
              <a:rPr lang="en-US" sz="2800" dirty="0"/>
              <a:t>: Allows users to log out of their account.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
            <a:ext cx="8229600" cy="928688"/>
          </a:xfrm>
        </p:spPr>
        <p:txBody>
          <a:bodyPr/>
          <a:lstStyle/>
          <a:p>
            <a:pPr eaLnBrk="1" hangingPunct="1"/>
            <a:r>
              <a:rPr lang="en-US" b="1" dirty="0"/>
              <a:t>ADMIN MODULES</a:t>
            </a:r>
            <a:endParaRPr lang="en-IN" dirty="0"/>
          </a:p>
        </p:txBody>
      </p:sp>
      <p:sp>
        <p:nvSpPr>
          <p:cNvPr id="7171" name="Content Placeholder 2"/>
          <p:cNvSpPr>
            <a:spLocks noGrp="1"/>
          </p:cNvSpPr>
          <p:nvPr>
            <p:ph idx="1"/>
          </p:nvPr>
        </p:nvSpPr>
        <p:spPr>
          <a:xfrm>
            <a:off x="457200" y="642918"/>
            <a:ext cx="8229600" cy="5929332"/>
          </a:xfrm>
        </p:spPr>
        <p:txBody>
          <a:bodyPr/>
          <a:lstStyle/>
          <a:p>
            <a:pPr eaLnBrk="1" hangingPunct="1">
              <a:buNone/>
            </a:pPr>
            <a:endParaRPr lang="en-US" b="1" dirty="0"/>
          </a:p>
          <a:p>
            <a:pPr lvl="0"/>
            <a:r>
              <a:rPr lang="en-US" sz="2800" b="1" dirty="0"/>
              <a:t>Login</a:t>
            </a:r>
            <a:r>
              <a:rPr lang="en-US" sz="2800" dirty="0"/>
              <a:t>: Allows the admin to log in to the system using valid credentials.</a:t>
            </a:r>
          </a:p>
          <a:p>
            <a:pPr lvl="0"/>
            <a:r>
              <a:rPr lang="en-US" sz="2800" b="1" dirty="0"/>
              <a:t>Dashboard:</a:t>
            </a:r>
            <a:r>
              <a:rPr lang="en-US" sz="2800" dirty="0"/>
              <a:t> Provides a quick overview of various system statistics, such as user counts and prediction results count.</a:t>
            </a:r>
          </a:p>
          <a:p>
            <a:pPr lvl="0"/>
            <a:r>
              <a:rPr lang="en-US" sz="2800" b="1" dirty="0"/>
              <a:t>View Prediction History</a:t>
            </a:r>
            <a:r>
              <a:rPr lang="en-US" sz="2800" dirty="0"/>
              <a:t>: Enables the admin to view the history of predictions made by the system, including the patient's details, prediction results, and date of prediction.</a:t>
            </a:r>
          </a:p>
          <a:p>
            <a:pPr lvl="0"/>
            <a:r>
              <a:rPr lang="en-US" sz="2800" b="1" dirty="0"/>
              <a:t>View Registered Users</a:t>
            </a:r>
            <a:r>
              <a:rPr lang="en-US" sz="2800" dirty="0"/>
              <a:t>: Displays a list of all registered users along with their details, such as name, email, and contact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
            <a:ext cx="8229600" cy="928688"/>
          </a:xfrm>
        </p:spPr>
        <p:txBody>
          <a:bodyPr/>
          <a:lstStyle/>
          <a:p>
            <a:pPr eaLnBrk="1" hangingPunct="1"/>
            <a:r>
              <a:rPr lang="en-US" b="1" dirty="0"/>
              <a:t>ADMIN MODULES(Continue)</a:t>
            </a:r>
            <a:endParaRPr lang="en-IN" dirty="0"/>
          </a:p>
        </p:txBody>
      </p:sp>
      <p:sp>
        <p:nvSpPr>
          <p:cNvPr id="7171" name="Content Placeholder 2"/>
          <p:cNvSpPr>
            <a:spLocks noGrp="1"/>
          </p:cNvSpPr>
          <p:nvPr>
            <p:ph idx="1"/>
          </p:nvPr>
        </p:nvSpPr>
        <p:spPr>
          <a:xfrm>
            <a:off x="457200" y="642918"/>
            <a:ext cx="8229600" cy="5929332"/>
          </a:xfrm>
        </p:spPr>
        <p:txBody>
          <a:bodyPr/>
          <a:lstStyle/>
          <a:p>
            <a:pPr eaLnBrk="1" hangingPunct="1">
              <a:buNone/>
            </a:pPr>
            <a:endParaRPr lang="en-US" b="1" dirty="0"/>
          </a:p>
          <a:p>
            <a:pPr lvl="0"/>
            <a:r>
              <a:rPr lang="en-US" sz="2800" b="1" dirty="0"/>
              <a:t>View Registered Doctors</a:t>
            </a:r>
            <a:r>
              <a:rPr lang="en-US" sz="2800" dirty="0"/>
              <a:t>: Displays a list of all registered doctors along with their details, such as name, specialization, and contact number.</a:t>
            </a:r>
          </a:p>
          <a:p>
            <a:pPr lvl="0"/>
            <a:r>
              <a:rPr lang="en-US" sz="2800" b="1" dirty="0"/>
              <a:t>Change Password</a:t>
            </a:r>
            <a:r>
              <a:rPr lang="en-US" sz="2800" dirty="0"/>
              <a:t>: Allows the admin to change their password for the system.</a:t>
            </a:r>
          </a:p>
          <a:p>
            <a:r>
              <a:rPr lang="en-US" sz="2800" b="1" dirty="0"/>
              <a:t>Logout</a:t>
            </a:r>
            <a:r>
              <a:rPr lang="en-US" sz="2800" dirty="0"/>
              <a:t>: Allows the admin to log out of the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
            <a:ext cx="8229600" cy="928688"/>
          </a:xfrm>
        </p:spPr>
        <p:txBody>
          <a:bodyPr/>
          <a:lstStyle/>
          <a:p>
            <a:pPr eaLnBrk="1" hangingPunct="1"/>
            <a:r>
              <a:rPr lang="en-US" b="1" dirty="0"/>
              <a:t>DOCTOR MODULES</a:t>
            </a:r>
            <a:endParaRPr lang="en-IN" dirty="0"/>
          </a:p>
        </p:txBody>
      </p:sp>
      <p:sp>
        <p:nvSpPr>
          <p:cNvPr id="7171" name="Content Placeholder 2"/>
          <p:cNvSpPr>
            <a:spLocks noGrp="1"/>
          </p:cNvSpPr>
          <p:nvPr>
            <p:ph idx="1"/>
          </p:nvPr>
        </p:nvSpPr>
        <p:spPr>
          <a:xfrm>
            <a:off x="457200" y="642918"/>
            <a:ext cx="8229600" cy="5929332"/>
          </a:xfrm>
        </p:spPr>
        <p:txBody>
          <a:bodyPr/>
          <a:lstStyle/>
          <a:p>
            <a:pPr eaLnBrk="1" hangingPunct="1">
              <a:buNone/>
            </a:pPr>
            <a:endParaRPr lang="en-US" b="1" dirty="0"/>
          </a:p>
          <a:p>
            <a:pPr lvl="0"/>
            <a:r>
              <a:rPr lang="en-US" sz="2400" b="1" dirty="0"/>
              <a:t>Signup</a:t>
            </a:r>
            <a:r>
              <a:rPr lang="en-US" sz="2400" dirty="0"/>
              <a:t>: Doctor can create an account by providing basic details like name, email, password, and contact information.</a:t>
            </a:r>
          </a:p>
          <a:p>
            <a:pPr lvl="0"/>
            <a:r>
              <a:rPr lang="en-US" sz="2400" b="1" dirty="0"/>
              <a:t>Login</a:t>
            </a:r>
            <a:r>
              <a:rPr lang="en-US" sz="2400" dirty="0"/>
              <a:t>: Doctor can log in to the system using their registered email and password.</a:t>
            </a:r>
          </a:p>
          <a:p>
            <a:pPr lvl="0"/>
            <a:r>
              <a:rPr lang="en-US" sz="2400" b="1" dirty="0"/>
              <a:t>View prediction history</a:t>
            </a:r>
            <a:r>
              <a:rPr lang="en-US" sz="2400" dirty="0"/>
              <a:t>: Doctor can view the prediction history of all the patients who belong to the same city as the doctor.</a:t>
            </a:r>
          </a:p>
          <a:p>
            <a:pPr lvl="0"/>
            <a:r>
              <a:rPr lang="en-US" sz="2400" b="1" dirty="0"/>
              <a:t>Edit profile</a:t>
            </a:r>
            <a:r>
              <a:rPr lang="en-US" sz="2400" dirty="0"/>
              <a:t>: Doctor can modify their profile information like name, contact details, etc.</a:t>
            </a:r>
          </a:p>
          <a:p>
            <a:pPr lvl="0"/>
            <a:r>
              <a:rPr lang="en-US" sz="2400" b="1" dirty="0"/>
              <a:t>Change password</a:t>
            </a:r>
            <a:r>
              <a:rPr lang="en-US" sz="2400" dirty="0"/>
              <a:t>: Doctor can change their login password.</a:t>
            </a:r>
          </a:p>
          <a:p>
            <a:pPr lvl="0"/>
            <a:r>
              <a:rPr lang="en-US" sz="2400" b="1" dirty="0"/>
              <a:t>Logout</a:t>
            </a:r>
            <a:r>
              <a:rPr lang="en-US" sz="2400" dirty="0"/>
              <a:t>: Doctor can log out of the system to end the current session.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704850"/>
            <a:ext cx="8229600" cy="652448"/>
          </a:xfrm>
        </p:spPr>
        <p:txBody>
          <a:bodyPr/>
          <a:lstStyle/>
          <a:p>
            <a:r>
              <a:rPr lang="en-US" b="1" dirty="0"/>
              <a:t>FRONTEND (LANGUAGE USED)</a:t>
            </a:r>
          </a:p>
        </p:txBody>
      </p:sp>
      <p:sp>
        <p:nvSpPr>
          <p:cNvPr id="16387" name="Content Placeholder 2"/>
          <p:cNvSpPr>
            <a:spLocks noGrp="1"/>
          </p:cNvSpPr>
          <p:nvPr>
            <p:ph idx="1"/>
          </p:nvPr>
        </p:nvSpPr>
        <p:spPr>
          <a:xfrm>
            <a:off x="457200" y="1571613"/>
            <a:ext cx="8229600" cy="1785950"/>
          </a:xfrm>
        </p:spPr>
        <p:txBody>
          <a:bodyPr/>
          <a:lstStyle/>
          <a:p>
            <a:r>
              <a:rPr lang="en-US" dirty="0"/>
              <a:t>HTML </a:t>
            </a:r>
            <a:r>
              <a:rPr lang="en-US" dirty="0">
                <a:solidFill>
                  <a:srgbClr val="FF0000"/>
                </a:solidFill>
              </a:rPr>
              <a:t>(HYPERTEXT MARKUP LANGUAGE)</a:t>
            </a:r>
          </a:p>
          <a:p>
            <a:r>
              <a:rPr lang="en-US" dirty="0"/>
              <a:t>CSS </a:t>
            </a:r>
            <a:r>
              <a:rPr lang="en-US" dirty="0">
                <a:solidFill>
                  <a:srgbClr val="FF0000"/>
                </a:solidFill>
              </a:rPr>
              <a:t>(CASCADING STYLE SHEET)</a:t>
            </a:r>
          </a:p>
          <a:p>
            <a:r>
              <a:rPr lang="en-US" dirty="0"/>
              <a:t>BOOTSTRAP </a:t>
            </a:r>
            <a:r>
              <a:rPr lang="en-US" dirty="0">
                <a:solidFill>
                  <a:srgbClr val="FF0000"/>
                </a:solidFill>
              </a:rPr>
              <a:t>(FRAMEWORK OF CSS AND JS)</a:t>
            </a:r>
          </a:p>
        </p:txBody>
      </p:sp>
      <p:pic>
        <p:nvPicPr>
          <p:cNvPr id="16388" name="Picture 5" descr="C:\Users\win 8.1\Desktop\htmlandcss.jpg"/>
          <p:cNvPicPr>
            <a:picLocks noChangeAspect="1" noChangeArrowheads="1"/>
          </p:cNvPicPr>
          <p:nvPr/>
        </p:nvPicPr>
        <p:blipFill>
          <a:blip r:embed="rId2"/>
          <a:srcRect/>
          <a:stretch>
            <a:fillRect/>
          </a:stretch>
        </p:blipFill>
        <p:spPr bwMode="auto">
          <a:xfrm>
            <a:off x="571500" y="4000500"/>
            <a:ext cx="6096000" cy="254793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704850"/>
            <a:ext cx="8229600" cy="723886"/>
          </a:xfrm>
        </p:spPr>
        <p:txBody>
          <a:bodyPr/>
          <a:lstStyle/>
          <a:p>
            <a:r>
              <a:rPr lang="en-US" b="1" dirty="0"/>
              <a:t>BACKEND</a:t>
            </a:r>
          </a:p>
        </p:txBody>
      </p:sp>
      <p:sp>
        <p:nvSpPr>
          <p:cNvPr id="17411" name="Content Placeholder 2"/>
          <p:cNvSpPr>
            <a:spLocks noGrp="1"/>
          </p:cNvSpPr>
          <p:nvPr>
            <p:ph idx="1"/>
          </p:nvPr>
        </p:nvSpPr>
        <p:spPr>
          <a:xfrm>
            <a:off x="500063" y="1785927"/>
            <a:ext cx="8229600" cy="1500198"/>
          </a:xfrm>
        </p:spPr>
        <p:txBody>
          <a:bodyPr/>
          <a:lstStyle/>
          <a:p>
            <a:r>
              <a:rPr lang="en-US" dirty="0"/>
              <a:t>PYTHON DJANGO</a:t>
            </a:r>
          </a:p>
          <a:p>
            <a:r>
              <a:rPr lang="en-US" dirty="0"/>
              <a:t>SQLITE (</a:t>
            </a:r>
            <a:r>
              <a:rPr lang="en-US" dirty="0">
                <a:solidFill>
                  <a:srgbClr val="FF0000"/>
                </a:solidFill>
              </a:rPr>
              <a:t>DATABASE</a:t>
            </a:r>
            <a:r>
              <a:rPr lang="en-US" dirty="0"/>
              <a:t>)</a:t>
            </a:r>
          </a:p>
        </p:txBody>
      </p:sp>
      <p:pic>
        <p:nvPicPr>
          <p:cNvPr id="17412" name="Picture 4" descr="F:\xampp working\xampp\htdocs\deng\HospitalManagementPython\hospitalmanagementpython\SQLITE.jpg"/>
          <p:cNvPicPr>
            <a:picLocks noChangeAspect="1" noChangeArrowheads="1"/>
          </p:cNvPicPr>
          <p:nvPr/>
        </p:nvPicPr>
        <p:blipFill>
          <a:blip r:embed="rId2"/>
          <a:srcRect/>
          <a:stretch>
            <a:fillRect/>
          </a:stretch>
        </p:blipFill>
        <p:spPr bwMode="auto">
          <a:xfrm>
            <a:off x="428625" y="3643313"/>
            <a:ext cx="5429250" cy="27146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b="1"/>
              <a:t>SOFTWARE USED</a:t>
            </a:r>
          </a:p>
        </p:txBody>
      </p:sp>
      <p:sp>
        <p:nvSpPr>
          <p:cNvPr id="18435" name="Content Placeholder 2"/>
          <p:cNvSpPr>
            <a:spLocks noGrp="1"/>
          </p:cNvSpPr>
          <p:nvPr>
            <p:ph idx="1"/>
          </p:nvPr>
        </p:nvSpPr>
        <p:spPr/>
        <p:txBody>
          <a:bodyPr/>
          <a:lstStyle/>
          <a:p>
            <a:endParaRPr lang="en-US"/>
          </a:p>
          <a:p>
            <a:r>
              <a:rPr lang="en-US"/>
              <a:t>PYTHON </a:t>
            </a:r>
            <a:r>
              <a:rPr lang="en-US">
                <a:solidFill>
                  <a:srgbClr val="002060"/>
                </a:solidFill>
              </a:rPr>
              <a:t>INTERPRETER</a:t>
            </a:r>
          </a:p>
          <a:p>
            <a:r>
              <a:rPr lang="en-US"/>
              <a:t>PYCHARM </a:t>
            </a:r>
            <a:r>
              <a:rPr lang="en-US">
                <a:solidFill>
                  <a:srgbClr val="002060"/>
                </a:solidFill>
              </a:rPr>
              <a:t>IDE</a:t>
            </a:r>
            <a:r>
              <a:rPr lang="en-US"/>
              <a:t> </a:t>
            </a:r>
            <a:r>
              <a:rPr lang="en-US" sz="1800">
                <a:solidFill>
                  <a:srgbClr val="FF0000"/>
                </a:solidFill>
              </a:rPr>
              <a:t>(INTEGRATED DEVELOPMENT ENVIRONMENT)</a:t>
            </a:r>
          </a:p>
          <a:p>
            <a:r>
              <a:rPr lang="en-US"/>
              <a:t>NOTEPAD++ OR ANY OTHER </a:t>
            </a:r>
            <a:r>
              <a:rPr lang="en-US">
                <a:solidFill>
                  <a:srgbClr val="002060"/>
                </a:solidFill>
              </a:rPr>
              <a:t>TEXT EDITOR</a:t>
            </a:r>
          </a:p>
          <a:p>
            <a:r>
              <a:rPr lang="en-US"/>
              <a:t>CHROME OR ANY OTHER </a:t>
            </a:r>
            <a:r>
              <a:rPr lang="en-US">
                <a:solidFill>
                  <a:srgbClr val="002060"/>
                </a:solidFill>
              </a:rPr>
              <a:t>BROWSER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428604"/>
            <a:ext cx="8472518" cy="571504"/>
          </a:xfrm>
        </p:spPr>
        <p:txBody>
          <a:bodyPr/>
          <a:lstStyle/>
          <a:p>
            <a:r>
              <a:rPr lang="en-US" sz="4800" b="1" dirty="0"/>
              <a:t>Algorithm Used:-</a:t>
            </a:r>
          </a:p>
        </p:txBody>
      </p:sp>
      <p:sp>
        <p:nvSpPr>
          <p:cNvPr id="18435" name="Content Placeholder 2"/>
          <p:cNvSpPr>
            <a:spLocks noGrp="1"/>
          </p:cNvSpPr>
          <p:nvPr>
            <p:ph idx="1"/>
          </p:nvPr>
        </p:nvSpPr>
        <p:spPr>
          <a:xfrm>
            <a:off x="457200" y="1071547"/>
            <a:ext cx="8229600" cy="5253054"/>
          </a:xfrm>
        </p:spPr>
        <p:txBody>
          <a:bodyPr/>
          <a:lstStyle/>
          <a:p>
            <a:r>
              <a:rPr lang="en-US" sz="3200" dirty="0"/>
              <a:t>Gradient Boosting Classifier is a type of machine learning algorithm that combines multiple weak learners (decision trees) to create a strong predictive model. It works by sequentially adding decision trees, where each subsequent tree corrects the mistakes made by the previous trees. It uses gradient descent optimization to minimize a loss function and improve the overall model's performance.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42844" y="357166"/>
            <a:ext cx="8543956" cy="500066"/>
          </a:xfrm>
        </p:spPr>
        <p:txBody>
          <a:bodyPr/>
          <a:lstStyle/>
          <a:p>
            <a:r>
              <a:rPr lang="en-US" b="1" dirty="0"/>
              <a:t>DATASET USED</a:t>
            </a:r>
          </a:p>
        </p:txBody>
      </p:sp>
      <p:pic>
        <p:nvPicPr>
          <p:cNvPr id="1026" name="Picture 2"/>
          <p:cNvPicPr>
            <a:picLocks noGrp="1" noChangeAspect="1" noChangeArrowheads="1"/>
          </p:cNvPicPr>
          <p:nvPr>
            <p:ph idx="1"/>
          </p:nvPr>
        </p:nvPicPr>
        <p:blipFill rotWithShape="1">
          <a:blip r:embed="rId2"/>
          <a:srcRect r="1243" b="7434"/>
          <a:stretch/>
        </p:blipFill>
        <p:spPr bwMode="auto">
          <a:xfrm>
            <a:off x="142844" y="857232"/>
            <a:ext cx="8677628" cy="538008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1000109"/>
          </a:xfrm>
        </p:spPr>
        <p:txBody>
          <a:bodyPr>
            <a:normAutofit/>
          </a:bodyPr>
          <a:lstStyle/>
          <a:p>
            <a:pPr eaLnBrk="1" fontAlgn="auto" hangingPunct="1">
              <a:spcAft>
                <a:spcPts val="0"/>
              </a:spcAft>
              <a:defRPr/>
            </a:pPr>
            <a:r>
              <a:rPr lang="en-US" b="1" dirty="0"/>
              <a:t>INTRODUCTION</a:t>
            </a:r>
            <a:endParaRPr lang="en-IN" dirty="0"/>
          </a:p>
        </p:txBody>
      </p:sp>
      <p:sp>
        <p:nvSpPr>
          <p:cNvPr id="3" name="Content Placeholder 2"/>
          <p:cNvSpPr>
            <a:spLocks noGrp="1"/>
          </p:cNvSpPr>
          <p:nvPr>
            <p:ph idx="1"/>
          </p:nvPr>
        </p:nvSpPr>
        <p:spPr>
          <a:xfrm>
            <a:off x="457200" y="928670"/>
            <a:ext cx="8229600" cy="5715040"/>
          </a:xfrm>
        </p:spPr>
        <p:txBody>
          <a:bodyPr>
            <a:normAutofit/>
          </a:bodyPr>
          <a:lstStyle/>
          <a:p>
            <a:pPr>
              <a:buFont typeface="Wingdings 2" pitchFamily="18" charset="2"/>
              <a:buNone/>
              <a:defRPr/>
            </a:pPr>
            <a:endParaRPr lang="en-US" dirty="0"/>
          </a:p>
          <a:p>
            <a:pPr>
              <a:defRPr/>
            </a:pPr>
            <a:r>
              <a:rPr lang="en-US" sz="2400" dirty="0"/>
              <a:t>The Heart Disease Prediction System is a machine learning project developed using Python Django. It employs a Gradient Boosting Classifier algorithm to predict heart disease. The system consists of three main modules: user, admin, and doctor. Users can sign up, log in, make predictions, view prediction history, and access recommended doctors based on their area. </a:t>
            </a:r>
            <a:r>
              <a:rPr lang="en-US" sz="2400" dirty="0" err="1"/>
              <a:t>Admins</a:t>
            </a:r>
            <a:r>
              <a:rPr lang="en-US" sz="2400" dirty="0"/>
              <a:t> can manage users, view prediction results, and access other administrative functionalities. Doctors can log in, view patient histories from the same city, and manage their profiles. The system utilizes a dataset with various parameters to accurately predict the presence of heart disease.</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42910" y="0"/>
            <a:ext cx="8043890" cy="1285860"/>
          </a:xfrm>
        </p:spPr>
        <p:txBody>
          <a:bodyPr/>
          <a:lstStyle/>
          <a:p>
            <a:r>
              <a:rPr lang="en-US" b="1" dirty="0"/>
              <a:t>PROJECT SCOPE</a:t>
            </a:r>
          </a:p>
        </p:txBody>
      </p:sp>
      <p:sp>
        <p:nvSpPr>
          <p:cNvPr id="19459" name="Content Placeholder 2"/>
          <p:cNvSpPr>
            <a:spLocks noGrp="1"/>
          </p:cNvSpPr>
          <p:nvPr>
            <p:ph idx="1"/>
          </p:nvPr>
        </p:nvSpPr>
        <p:spPr>
          <a:xfrm>
            <a:off x="457200" y="1500173"/>
            <a:ext cx="8229600" cy="4824427"/>
          </a:xfrm>
        </p:spPr>
        <p:txBody>
          <a:bodyPr/>
          <a:lstStyle/>
          <a:p>
            <a:endParaRPr lang="en-US" dirty="0"/>
          </a:p>
          <a:p>
            <a:r>
              <a:rPr lang="en-US" dirty="0"/>
              <a:t>The Heart Disease Prediction System using Gradient boosting classifier has a broad scope, benefiting medical professionals and individuals concerned about heart health. It finds applications in healthcare and the medical industry, enabling accurate predictions and improving treatment outcomes. Pharmaceutical companies can also leverage its predictions for developing targeted therapies.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85729"/>
            <a:ext cx="8229600" cy="857256"/>
          </a:xfrm>
        </p:spPr>
        <p:txBody>
          <a:bodyPr/>
          <a:lstStyle/>
          <a:p>
            <a:r>
              <a:rPr lang="en-US" b="1" dirty="0"/>
              <a:t>FLOW CHART</a:t>
            </a:r>
          </a:p>
        </p:txBody>
      </p:sp>
      <p:pic>
        <p:nvPicPr>
          <p:cNvPr id="2051" name="Picture 3" descr="F:\reports3\HeartDiseasePredictionDjango\dfd.jpg"/>
          <p:cNvPicPr>
            <a:picLocks noChangeAspect="1" noChangeArrowheads="1"/>
          </p:cNvPicPr>
          <p:nvPr/>
        </p:nvPicPr>
        <p:blipFill>
          <a:blip r:embed="rId2"/>
          <a:srcRect/>
          <a:stretch>
            <a:fillRect/>
          </a:stretch>
        </p:blipFill>
        <p:spPr bwMode="auto">
          <a:xfrm>
            <a:off x="285720" y="1071546"/>
            <a:ext cx="8643998" cy="5572164"/>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704850"/>
            <a:ext cx="8229600" cy="938213"/>
          </a:xfrm>
        </p:spPr>
        <p:txBody>
          <a:bodyPr/>
          <a:lstStyle/>
          <a:p>
            <a:r>
              <a:rPr lang="en-US" b="1" dirty="0"/>
              <a:t>DFD(ABSTRACT LEVEL)</a:t>
            </a:r>
            <a:br>
              <a:rPr lang="en-US" b="1" dirty="0"/>
            </a:br>
            <a:endParaRPr lang="en-US" b="1" dirty="0"/>
          </a:p>
        </p:txBody>
      </p:sp>
      <p:pic>
        <p:nvPicPr>
          <p:cNvPr id="3074" name="Picture 2" descr="F:\reports3\HeartDiseasePredictionDjango\485536_1_En_10_Fig3_HTML.png"/>
          <p:cNvPicPr>
            <a:picLocks noChangeAspect="1" noChangeArrowheads="1"/>
          </p:cNvPicPr>
          <p:nvPr/>
        </p:nvPicPr>
        <p:blipFill>
          <a:blip r:embed="rId2"/>
          <a:srcRect/>
          <a:stretch>
            <a:fillRect/>
          </a:stretch>
        </p:blipFill>
        <p:spPr bwMode="auto">
          <a:xfrm>
            <a:off x="389420" y="1285860"/>
            <a:ext cx="8183107" cy="492922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704850"/>
            <a:ext cx="8229600" cy="938213"/>
          </a:xfrm>
        </p:spPr>
        <p:txBody>
          <a:bodyPr/>
          <a:lstStyle/>
          <a:p>
            <a:r>
              <a:rPr lang="en-US" b="1" dirty="0"/>
              <a:t>DFD(ZERO LEVEL)</a:t>
            </a:r>
            <a:br>
              <a:rPr lang="en-US" b="1" dirty="0"/>
            </a:br>
            <a:endParaRPr lang="en-US" b="1" dirty="0"/>
          </a:p>
        </p:txBody>
      </p:sp>
      <p:pic>
        <p:nvPicPr>
          <p:cNvPr id="4" name="Picture 3" descr="F:\reports5\newreports\dfd heart disease 0.png"/>
          <p:cNvPicPr/>
          <p:nvPr/>
        </p:nvPicPr>
        <p:blipFill>
          <a:blip r:embed="rId2"/>
          <a:srcRect/>
          <a:stretch>
            <a:fillRect/>
          </a:stretch>
        </p:blipFill>
        <p:spPr bwMode="auto">
          <a:xfrm>
            <a:off x="428596" y="928670"/>
            <a:ext cx="8286808" cy="562754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704850"/>
            <a:ext cx="8229600" cy="938213"/>
          </a:xfrm>
        </p:spPr>
        <p:txBody>
          <a:bodyPr/>
          <a:lstStyle/>
          <a:p>
            <a:r>
              <a:rPr lang="en-US" b="1" dirty="0"/>
              <a:t>DFD(FIRST LEVEL)</a:t>
            </a:r>
            <a:br>
              <a:rPr lang="en-US" b="1" dirty="0"/>
            </a:br>
            <a:endParaRPr lang="en-US" b="1" dirty="0"/>
          </a:p>
        </p:txBody>
      </p:sp>
      <p:pic>
        <p:nvPicPr>
          <p:cNvPr id="5" name="Picture 4" descr="F:\reports5\newreports\dfd heart disease 1.png"/>
          <p:cNvPicPr/>
          <p:nvPr/>
        </p:nvPicPr>
        <p:blipFill>
          <a:blip r:embed="rId2"/>
          <a:srcRect/>
          <a:stretch>
            <a:fillRect/>
          </a:stretch>
        </p:blipFill>
        <p:spPr bwMode="auto">
          <a:xfrm>
            <a:off x="500034" y="928670"/>
            <a:ext cx="8072494" cy="575711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0"/>
            <a:ext cx="8229600" cy="571500"/>
          </a:xfrm>
        </p:spPr>
        <p:txBody>
          <a:bodyPr/>
          <a:lstStyle/>
          <a:p>
            <a:r>
              <a:rPr lang="en-US" sz="4000" b="1"/>
              <a:t>ER DIAGRAM </a:t>
            </a:r>
          </a:p>
        </p:txBody>
      </p:sp>
      <p:pic>
        <p:nvPicPr>
          <p:cNvPr id="4" name="Picture 3" descr="F:\reports5\newreports\er heart disease prj23.png"/>
          <p:cNvPicPr/>
          <p:nvPr/>
        </p:nvPicPr>
        <p:blipFill>
          <a:blip r:embed="rId2"/>
          <a:srcRect/>
          <a:stretch>
            <a:fillRect/>
          </a:stretch>
        </p:blipFill>
        <p:spPr bwMode="auto">
          <a:xfrm>
            <a:off x="0" y="571479"/>
            <a:ext cx="9144000" cy="6286521"/>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274320" indent="-274320" eaLnBrk="1" fontAlgn="auto" hangingPunct="1">
              <a:spcAft>
                <a:spcPts val="0"/>
              </a:spcAft>
              <a:buClr>
                <a:schemeClr val="accent3"/>
              </a:buClr>
              <a:buFont typeface="Wingdings 2"/>
              <a:buChar char=""/>
              <a:defRPr/>
            </a:pPr>
            <a:r>
              <a:rPr lang="en-US" dirty="0"/>
              <a:t>Use case diagram consists of use cases and actors and shows the interaction between them. The key points are:</a:t>
            </a:r>
            <a:endParaRPr lang="en-IN" dirty="0"/>
          </a:p>
          <a:p>
            <a:pPr marL="274320" indent="-274320" eaLnBrk="1" fontAlgn="auto" hangingPunct="1">
              <a:spcAft>
                <a:spcPts val="0"/>
              </a:spcAft>
              <a:buClr>
                <a:schemeClr val="accent3"/>
              </a:buClr>
              <a:buFont typeface="Wingdings 2"/>
              <a:buChar char=""/>
              <a:defRPr/>
            </a:pPr>
            <a:r>
              <a:rPr lang="en-US" dirty="0"/>
              <a:t>The main purpose is to show the interaction between the use cases and the actor.</a:t>
            </a:r>
            <a:endParaRPr lang="en-IN" dirty="0"/>
          </a:p>
          <a:p>
            <a:pPr marL="274320" indent="-274320" eaLnBrk="1" fontAlgn="auto" hangingPunct="1">
              <a:spcAft>
                <a:spcPts val="0"/>
              </a:spcAft>
              <a:buClr>
                <a:schemeClr val="accent3"/>
              </a:buClr>
              <a:buFont typeface="Wingdings 2"/>
              <a:buChar char=""/>
              <a:defRPr/>
            </a:pPr>
            <a:r>
              <a:rPr lang="en-US" dirty="0"/>
              <a:t>To represent the system requirement from user’s perspective.</a:t>
            </a:r>
            <a:endParaRPr lang="en-IN" dirty="0"/>
          </a:p>
          <a:p>
            <a:pPr marL="274320" indent="-274320" eaLnBrk="1" fontAlgn="auto" hangingPunct="1">
              <a:spcAft>
                <a:spcPts val="0"/>
              </a:spcAft>
              <a:buClr>
                <a:schemeClr val="accent3"/>
              </a:buClr>
              <a:buFont typeface="Wingdings 2"/>
              <a:buChar char=""/>
              <a:defRPr/>
            </a:pPr>
            <a:r>
              <a:rPr lang="en-US" dirty="0"/>
              <a:t>The use cases are the functions that are to be performed in the module.</a:t>
            </a:r>
            <a:endParaRPr lang="en-IN" dirty="0"/>
          </a:p>
          <a:p>
            <a:pPr marL="274320" indent="-274320" eaLnBrk="1" fontAlgn="auto" hangingPunct="1">
              <a:spcAft>
                <a:spcPts val="0"/>
              </a:spcAft>
              <a:buClr>
                <a:schemeClr val="accent3"/>
              </a:buClr>
              <a:buFont typeface="Wingdings 2"/>
              <a:buChar char=""/>
              <a:defRPr/>
            </a:pPr>
            <a:r>
              <a:rPr lang="en-US" dirty="0"/>
              <a:t>An actor could be the end-user of the system or an external system.</a:t>
            </a:r>
            <a:endParaRPr lang="en-IN" dirty="0"/>
          </a:p>
          <a:p>
            <a:pPr marL="274320" indent="-274320" eaLnBrk="1" fontAlgn="auto" hangingPunct="1">
              <a:spcAft>
                <a:spcPts val="0"/>
              </a:spcAft>
              <a:buClr>
                <a:schemeClr val="accent3"/>
              </a:buClr>
              <a:buFont typeface="Wingdings 2"/>
              <a:buNone/>
              <a:defRPr/>
            </a:pPr>
            <a:endParaRPr lang="en-IN" dirty="0"/>
          </a:p>
        </p:txBody>
      </p:sp>
      <p:sp>
        <p:nvSpPr>
          <p:cNvPr id="24579" name="Title 3"/>
          <p:cNvSpPr>
            <a:spLocks noGrp="1"/>
          </p:cNvSpPr>
          <p:nvPr>
            <p:ph type="title"/>
          </p:nvPr>
        </p:nvSpPr>
        <p:spPr>
          <a:xfrm>
            <a:off x="457200" y="704850"/>
            <a:ext cx="8229600" cy="795324"/>
          </a:xfrm>
        </p:spPr>
        <p:txBody>
          <a:bodyPr/>
          <a:lstStyle/>
          <a:p>
            <a:r>
              <a:rPr lang="en-US" b="1" dirty="0"/>
              <a:t>USE CASE 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5603" name="Title 4"/>
          <p:cNvSpPr>
            <a:spLocks noGrp="1"/>
          </p:cNvSpPr>
          <p:nvPr>
            <p:ph type="title"/>
          </p:nvPr>
        </p:nvSpPr>
        <p:spPr>
          <a:xfrm>
            <a:off x="428596" y="214290"/>
            <a:ext cx="8229600" cy="571500"/>
          </a:xfrm>
        </p:spPr>
        <p:txBody>
          <a:bodyPr/>
          <a:lstStyle/>
          <a:p>
            <a:r>
              <a:rPr lang="en-US" sz="3600" b="1" dirty="0"/>
              <a:t>USE CASE DIAGRAM - USER</a:t>
            </a:r>
            <a:endParaRPr lang="en-US" sz="3600" dirty="0"/>
          </a:p>
        </p:txBody>
      </p:sp>
      <p:pic>
        <p:nvPicPr>
          <p:cNvPr id="5" name="Picture 4" descr="F:\reports5\newreports\use case user hear disease prj.png"/>
          <p:cNvPicPr/>
          <p:nvPr/>
        </p:nvPicPr>
        <p:blipFill>
          <a:blip r:embed="rId2"/>
          <a:srcRect/>
          <a:stretch>
            <a:fillRect/>
          </a:stretch>
        </p:blipFill>
        <p:spPr bwMode="auto">
          <a:xfrm>
            <a:off x="1500166" y="642918"/>
            <a:ext cx="6203646" cy="5883966"/>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5603" name="Title 4"/>
          <p:cNvSpPr>
            <a:spLocks noGrp="1"/>
          </p:cNvSpPr>
          <p:nvPr>
            <p:ph type="title"/>
          </p:nvPr>
        </p:nvSpPr>
        <p:spPr>
          <a:xfrm>
            <a:off x="428596" y="214290"/>
            <a:ext cx="8229600" cy="571500"/>
          </a:xfrm>
        </p:spPr>
        <p:txBody>
          <a:bodyPr/>
          <a:lstStyle/>
          <a:p>
            <a:r>
              <a:rPr lang="en-US" sz="3600" b="1" dirty="0"/>
              <a:t>USE CASE DIAGRAM - ADMIN</a:t>
            </a:r>
            <a:endParaRPr lang="en-US" sz="3600" dirty="0"/>
          </a:p>
        </p:txBody>
      </p:sp>
      <p:pic>
        <p:nvPicPr>
          <p:cNvPr id="6" name="Picture 5" descr="F:\reports5\newreports\use case admin hear disease prj.png"/>
          <p:cNvPicPr/>
          <p:nvPr/>
        </p:nvPicPr>
        <p:blipFill>
          <a:blip r:embed="rId2"/>
          <a:srcRect/>
          <a:stretch>
            <a:fillRect/>
          </a:stretch>
        </p:blipFill>
        <p:spPr bwMode="auto">
          <a:xfrm>
            <a:off x="1357290" y="857232"/>
            <a:ext cx="6357982" cy="576794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5603" name="Title 4"/>
          <p:cNvSpPr>
            <a:spLocks noGrp="1"/>
          </p:cNvSpPr>
          <p:nvPr>
            <p:ph type="title"/>
          </p:nvPr>
        </p:nvSpPr>
        <p:spPr>
          <a:xfrm>
            <a:off x="428596" y="214290"/>
            <a:ext cx="8229600" cy="571500"/>
          </a:xfrm>
        </p:spPr>
        <p:txBody>
          <a:bodyPr/>
          <a:lstStyle/>
          <a:p>
            <a:r>
              <a:rPr lang="en-US" sz="3600" b="1" dirty="0"/>
              <a:t>USE CASE DIAGRAM - DOCTOR</a:t>
            </a:r>
            <a:endParaRPr lang="en-US" sz="3600" dirty="0"/>
          </a:p>
        </p:txBody>
      </p:sp>
      <p:pic>
        <p:nvPicPr>
          <p:cNvPr id="5" name="Picture 4" descr="F:\reports5\newreports\use case doctor hear disease prj.drawio.png"/>
          <p:cNvPicPr/>
          <p:nvPr/>
        </p:nvPicPr>
        <p:blipFill>
          <a:blip r:embed="rId2"/>
          <a:srcRect/>
          <a:stretch>
            <a:fillRect/>
          </a:stretch>
        </p:blipFill>
        <p:spPr bwMode="auto">
          <a:xfrm>
            <a:off x="571472" y="857232"/>
            <a:ext cx="7929618" cy="5764201"/>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13"/>
            <a:ext cx="8229600" cy="571500"/>
          </a:xfrm>
        </p:spPr>
        <p:txBody>
          <a:bodyPr>
            <a:normAutofit fontScale="90000"/>
          </a:bodyPr>
          <a:lstStyle/>
          <a:p>
            <a:pPr eaLnBrk="1" fontAlgn="auto" hangingPunct="1">
              <a:spcAft>
                <a:spcPts val="0"/>
              </a:spcAft>
              <a:defRPr/>
            </a:pPr>
            <a:r>
              <a:rPr lang="en-US" b="1" dirty="0"/>
              <a:t>OBJECTIVE</a:t>
            </a:r>
            <a:endParaRPr lang="en-IN" dirty="0"/>
          </a:p>
        </p:txBody>
      </p:sp>
      <p:sp>
        <p:nvSpPr>
          <p:cNvPr id="10243" name="Content Placeholder 2"/>
          <p:cNvSpPr>
            <a:spLocks noGrp="1"/>
          </p:cNvSpPr>
          <p:nvPr>
            <p:ph idx="1"/>
          </p:nvPr>
        </p:nvSpPr>
        <p:spPr>
          <a:xfrm>
            <a:off x="457200" y="642918"/>
            <a:ext cx="8229600" cy="6000792"/>
          </a:xfrm>
        </p:spPr>
        <p:txBody>
          <a:bodyPr/>
          <a:lstStyle/>
          <a:p>
            <a:pPr>
              <a:buFont typeface="Wingdings 2" pitchFamily="18" charset="2"/>
              <a:buNone/>
            </a:pPr>
            <a:endParaRPr lang="en-US" dirty="0"/>
          </a:p>
          <a:p>
            <a:r>
              <a:rPr lang="en-US" sz="2000" dirty="0"/>
              <a:t>The objectives of the Heart Disease Prediction System using Gradient boosting classifier project are:</a:t>
            </a:r>
          </a:p>
          <a:p>
            <a:pPr lvl="0"/>
            <a:r>
              <a:rPr lang="en-US" sz="2000" dirty="0"/>
              <a:t>To develop a machine learning model that can accurately predict the presence of heart disease in patients based on their medical parameters.</a:t>
            </a:r>
          </a:p>
          <a:p>
            <a:pPr lvl="0"/>
            <a:r>
              <a:rPr lang="en-US" sz="2000" dirty="0"/>
              <a:t>To create a user-friendly web application that allows users to input their medical parameters and receive a heart disease prediction in real-time.</a:t>
            </a:r>
          </a:p>
          <a:p>
            <a:pPr lvl="0"/>
            <a:r>
              <a:rPr lang="en-US" sz="2000" dirty="0"/>
              <a:t>To provide users with access to recommended doctors based on their area of residence.</a:t>
            </a:r>
          </a:p>
          <a:p>
            <a:pPr lvl="0"/>
            <a:r>
              <a:rPr lang="en-US" sz="2000" dirty="0"/>
              <a:t>To provide doctors with access to patient information in their area to generate leads.</a:t>
            </a:r>
          </a:p>
          <a:p>
            <a:pPr lvl="0"/>
            <a:r>
              <a:rPr lang="en-US" sz="2000" dirty="0"/>
              <a:t>To provide administrators with access to key metrics related to user and prediction counts, as well as user and doctor registration information.</a:t>
            </a:r>
          </a:p>
          <a:p>
            <a:pPr lvl="0"/>
            <a:r>
              <a:rPr lang="en-US" sz="2000" dirty="0"/>
              <a:t>To ensure data privacy and security by implementing appropriate security measures for user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8675" name="Title 4"/>
          <p:cNvSpPr>
            <a:spLocks noGrp="1"/>
          </p:cNvSpPr>
          <p:nvPr>
            <p:ph type="title"/>
          </p:nvPr>
        </p:nvSpPr>
        <p:spPr>
          <a:xfrm>
            <a:off x="457200" y="357188"/>
            <a:ext cx="8229600" cy="500062"/>
          </a:xfrm>
        </p:spPr>
        <p:txBody>
          <a:bodyPr/>
          <a:lstStyle/>
          <a:p>
            <a:r>
              <a:rPr lang="en-US" b="1"/>
              <a:t>ACTIVITY DIAGRAM</a:t>
            </a:r>
            <a:endParaRPr lang="en-US"/>
          </a:p>
        </p:txBody>
      </p:sp>
      <p:pic>
        <p:nvPicPr>
          <p:cNvPr id="7170" name="Picture 2" descr="F:\reports3\HeartDiseasePredictionDjango\485536_1_En_10_Fig2_HTML.png"/>
          <p:cNvPicPr>
            <a:picLocks noChangeAspect="1" noChangeArrowheads="1"/>
          </p:cNvPicPr>
          <p:nvPr/>
        </p:nvPicPr>
        <p:blipFill>
          <a:blip r:embed="rId2"/>
          <a:srcRect/>
          <a:stretch>
            <a:fillRect/>
          </a:stretch>
        </p:blipFill>
        <p:spPr bwMode="auto">
          <a:xfrm>
            <a:off x="214282" y="928670"/>
            <a:ext cx="8572559" cy="5572164"/>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57158" y="704851"/>
            <a:ext cx="8329642" cy="509572"/>
          </a:xfrm>
        </p:spPr>
        <p:txBody>
          <a:bodyPr/>
          <a:lstStyle/>
          <a:p>
            <a:r>
              <a:rPr lang="en-US" b="1" dirty="0"/>
              <a:t>SEQUENCE DIAGRAM</a:t>
            </a:r>
          </a:p>
        </p:txBody>
      </p:sp>
      <p:sp>
        <p:nvSpPr>
          <p:cNvPr id="29699" name="Rectangle 3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1026" name="Picture 2" descr="C:\Users\win 8.1\Desktop\E-R-diagram.jpg"/>
          <p:cNvPicPr>
            <a:picLocks noChangeAspect="1" noChangeArrowheads="1"/>
          </p:cNvPicPr>
          <p:nvPr/>
        </p:nvPicPr>
        <p:blipFill>
          <a:blip r:embed="rId2"/>
          <a:srcRect/>
          <a:stretch>
            <a:fillRect/>
          </a:stretch>
        </p:blipFill>
        <p:spPr bwMode="auto">
          <a:xfrm>
            <a:off x="357158" y="1433513"/>
            <a:ext cx="8501122" cy="5138759"/>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a:xfrm>
            <a:off x="214282" y="214313"/>
            <a:ext cx="8472518" cy="571500"/>
          </a:xfrm>
        </p:spPr>
        <p:txBody>
          <a:bodyPr/>
          <a:lstStyle/>
          <a:p>
            <a:r>
              <a:rPr lang="en-US" b="1" dirty="0"/>
              <a:t>HOME PAGE</a:t>
            </a:r>
          </a:p>
        </p:txBody>
      </p:sp>
      <p:pic>
        <p:nvPicPr>
          <p:cNvPr id="2050" name="Picture 2"/>
          <p:cNvPicPr>
            <a:picLocks noChangeAspect="1" noChangeArrowheads="1"/>
          </p:cNvPicPr>
          <p:nvPr/>
        </p:nvPicPr>
        <p:blipFill rotWithShape="1">
          <a:blip r:embed="rId2"/>
          <a:srcRect r="428" b="5779"/>
          <a:stretch/>
        </p:blipFill>
        <p:spPr bwMode="auto">
          <a:xfrm>
            <a:off x="214282" y="857232"/>
            <a:ext cx="8678198" cy="5452088"/>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title"/>
          </p:nvPr>
        </p:nvSpPr>
        <p:spPr>
          <a:xfrm>
            <a:off x="214282" y="357188"/>
            <a:ext cx="8472518" cy="571500"/>
          </a:xfrm>
        </p:spPr>
        <p:txBody>
          <a:bodyPr/>
          <a:lstStyle/>
          <a:p>
            <a:r>
              <a:rPr lang="en-US" b="1" dirty="0"/>
              <a:t>USER REGISTRATION PAGE</a:t>
            </a:r>
          </a:p>
        </p:txBody>
      </p:sp>
      <p:pic>
        <p:nvPicPr>
          <p:cNvPr id="3074" name="Picture 2"/>
          <p:cNvPicPr>
            <a:picLocks noChangeAspect="1" noChangeArrowheads="1"/>
          </p:cNvPicPr>
          <p:nvPr/>
        </p:nvPicPr>
        <p:blipFill rotWithShape="1">
          <a:blip r:embed="rId2"/>
          <a:srcRect l="-1" r="-402" b="5872"/>
          <a:stretch/>
        </p:blipFill>
        <p:spPr bwMode="auto">
          <a:xfrm>
            <a:off x="214282" y="948532"/>
            <a:ext cx="8822214" cy="536078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title"/>
          </p:nvPr>
        </p:nvSpPr>
        <p:spPr>
          <a:xfrm>
            <a:off x="214282" y="357188"/>
            <a:ext cx="8472518" cy="571500"/>
          </a:xfrm>
        </p:spPr>
        <p:txBody>
          <a:bodyPr/>
          <a:lstStyle/>
          <a:p>
            <a:r>
              <a:rPr lang="en-US" b="1" dirty="0"/>
              <a:t>LOGIN PAGE</a:t>
            </a:r>
          </a:p>
        </p:txBody>
      </p:sp>
      <p:pic>
        <p:nvPicPr>
          <p:cNvPr id="4098" name="Picture 2"/>
          <p:cNvPicPr>
            <a:picLocks noChangeAspect="1" noChangeArrowheads="1"/>
          </p:cNvPicPr>
          <p:nvPr/>
        </p:nvPicPr>
        <p:blipFill rotWithShape="1">
          <a:blip r:embed="rId2"/>
          <a:srcRect b="6319"/>
          <a:stretch/>
        </p:blipFill>
        <p:spPr bwMode="auto">
          <a:xfrm>
            <a:off x="214282" y="928670"/>
            <a:ext cx="8715436" cy="538065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357188" y="214313"/>
            <a:ext cx="8329612" cy="642937"/>
          </a:xfrm>
        </p:spPr>
        <p:txBody>
          <a:bodyPr/>
          <a:lstStyle/>
          <a:p>
            <a:r>
              <a:rPr lang="en-US" b="1"/>
              <a:t>PATIENT HOME PAGE</a:t>
            </a:r>
          </a:p>
        </p:txBody>
      </p:sp>
      <p:pic>
        <p:nvPicPr>
          <p:cNvPr id="5122" name="Picture 2"/>
          <p:cNvPicPr>
            <a:picLocks noChangeAspect="1" noChangeArrowheads="1"/>
          </p:cNvPicPr>
          <p:nvPr/>
        </p:nvPicPr>
        <p:blipFill rotWithShape="1">
          <a:blip r:embed="rId2"/>
          <a:srcRect r="1254" b="5140"/>
          <a:stretch/>
        </p:blipFill>
        <p:spPr bwMode="auto">
          <a:xfrm>
            <a:off x="214282" y="928670"/>
            <a:ext cx="8606190" cy="538065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14282" y="428625"/>
            <a:ext cx="8472518" cy="571500"/>
          </a:xfrm>
        </p:spPr>
        <p:txBody>
          <a:bodyPr/>
          <a:lstStyle/>
          <a:p>
            <a:r>
              <a:rPr lang="en-US" sz="3200" b="1" dirty="0"/>
              <a:t>INPUT ATTRIBUTE VALUES PAGE</a:t>
            </a:r>
          </a:p>
        </p:txBody>
      </p:sp>
      <p:pic>
        <p:nvPicPr>
          <p:cNvPr id="6146" name="Picture 2" descr="C:\Users\win 8.1\Desktop\pythonjob.jpg"/>
          <p:cNvPicPr>
            <a:picLocks noChangeAspect="1" noChangeArrowheads="1"/>
          </p:cNvPicPr>
          <p:nvPr/>
        </p:nvPicPr>
        <p:blipFill rotWithShape="1">
          <a:blip r:embed="rId2"/>
          <a:srcRect r="428" b="4709"/>
          <a:stretch/>
        </p:blipFill>
        <p:spPr bwMode="auto">
          <a:xfrm>
            <a:off x="214283" y="1071546"/>
            <a:ext cx="8678197" cy="5309782"/>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14282" y="428625"/>
            <a:ext cx="8472518" cy="571500"/>
          </a:xfrm>
        </p:spPr>
        <p:txBody>
          <a:bodyPr/>
          <a:lstStyle/>
          <a:p>
            <a:r>
              <a:rPr lang="en-US" sz="3200" b="1" dirty="0"/>
              <a:t>VIEW DISEASE PREDICTION RESULT PAGE</a:t>
            </a:r>
          </a:p>
        </p:txBody>
      </p:sp>
      <p:pic>
        <p:nvPicPr>
          <p:cNvPr id="7170" name="Picture 2"/>
          <p:cNvPicPr>
            <a:picLocks noChangeAspect="1" noChangeArrowheads="1"/>
          </p:cNvPicPr>
          <p:nvPr/>
        </p:nvPicPr>
        <p:blipFill rotWithShape="1">
          <a:blip r:embed="rId2"/>
          <a:srcRect r="-396" b="5064"/>
          <a:stretch/>
        </p:blipFill>
        <p:spPr bwMode="auto">
          <a:xfrm>
            <a:off x="214282" y="1071546"/>
            <a:ext cx="8678197" cy="5357829"/>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85720" y="500063"/>
            <a:ext cx="8401080" cy="500062"/>
          </a:xfrm>
        </p:spPr>
        <p:txBody>
          <a:bodyPr/>
          <a:lstStyle/>
          <a:p>
            <a:r>
              <a:rPr lang="en-US" b="1" dirty="0"/>
              <a:t>USER PROFILE PAGE</a:t>
            </a:r>
          </a:p>
        </p:txBody>
      </p:sp>
      <p:pic>
        <p:nvPicPr>
          <p:cNvPr id="1026" name="Picture 2" descr="C:\Users\win 8.1\Desktop\html.jpg"/>
          <p:cNvPicPr>
            <a:picLocks noChangeAspect="1" noChangeArrowheads="1"/>
          </p:cNvPicPr>
          <p:nvPr/>
        </p:nvPicPr>
        <p:blipFill rotWithShape="1">
          <a:blip r:embed="rId2"/>
          <a:srcRect r="438" b="6458"/>
          <a:stretch/>
        </p:blipFill>
        <p:spPr bwMode="auto">
          <a:xfrm>
            <a:off x="226029" y="1071546"/>
            <a:ext cx="8594443" cy="5286391"/>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85720" y="500063"/>
            <a:ext cx="8401080" cy="500062"/>
          </a:xfrm>
        </p:spPr>
        <p:txBody>
          <a:bodyPr/>
          <a:lstStyle/>
          <a:p>
            <a:r>
              <a:rPr lang="en-US" b="1" dirty="0"/>
              <a:t>CHANGE PASSWORD PAGE</a:t>
            </a:r>
          </a:p>
        </p:txBody>
      </p:sp>
      <p:pic>
        <p:nvPicPr>
          <p:cNvPr id="9218" name="Picture 2"/>
          <p:cNvPicPr>
            <a:picLocks noChangeAspect="1" noChangeArrowheads="1"/>
          </p:cNvPicPr>
          <p:nvPr/>
        </p:nvPicPr>
        <p:blipFill rotWithShape="1">
          <a:blip r:embed="rId2"/>
          <a:srcRect l="-1" r="827" b="5064"/>
          <a:stretch/>
        </p:blipFill>
        <p:spPr bwMode="auto">
          <a:xfrm>
            <a:off x="285721" y="1000108"/>
            <a:ext cx="8572560" cy="5357829"/>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13"/>
            <a:ext cx="8229600" cy="571500"/>
          </a:xfrm>
        </p:spPr>
        <p:txBody>
          <a:bodyPr>
            <a:normAutofit fontScale="90000"/>
          </a:bodyPr>
          <a:lstStyle/>
          <a:p>
            <a:pPr eaLnBrk="1" fontAlgn="auto" hangingPunct="1">
              <a:spcAft>
                <a:spcPts val="0"/>
              </a:spcAft>
              <a:defRPr/>
            </a:pPr>
            <a:r>
              <a:rPr lang="en-US" b="1" dirty="0"/>
              <a:t>GOAL</a:t>
            </a:r>
            <a:endParaRPr lang="en-IN" dirty="0"/>
          </a:p>
        </p:txBody>
      </p:sp>
      <p:sp>
        <p:nvSpPr>
          <p:cNvPr id="11267" name="Content Placeholder 2"/>
          <p:cNvSpPr>
            <a:spLocks noGrp="1"/>
          </p:cNvSpPr>
          <p:nvPr>
            <p:ph idx="1"/>
          </p:nvPr>
        </p:nvSpPr>
        <p:spPr>
          <a:xfrm>
            <a:off x="457200" y="785794"/>
            <a:ext cx="8229600" cy="5538806"/>
          </a:xfrm>
        </p:spPr>
        <p:txBody>
          <a:bodyPr/>
          <a:lstStyle/>
          <a:p>
            <a:pPr>
              <a:buFont typeface="Wingdings 2" pitchFamily="18" charset="2"/>
              <a:buNone/>
            </a:pPr>
            <a:endParaRPr lang="en-US" dirty="0"/>
          </a:p>
          <a:p>
            <a:r>
              <a:rPr lang="en-US" dirty="0"/>
              <a:t>The goal of the Heart Disease Prediction System using Gradient boosting classifier is to provide an accurate prediction of the likelihood of a patient having heart disease based on their medical history and certain parameters such as age, sex, blood pressure, cholesterol level, and other relevant factors. This system aims to help doctors in making a timely and accurate diagnosis of heart disease, leading to early treatment and better patient outcomes. Additionally, the system aims to provide a user-friendly interface for patients to assess their risk of heart disease and access information about recommended doctors in their area.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14282" y="500063"/>
            <a:ext cx="8472518" cy="500062"/>
          </a:xfrm>
        </p:spPr>
        <p:txBody>
          <a:bodyPr/>
          <a:lstStyle/>
          <a:p>
            <a:r>
              <a:rPr lang="en-US" b="1" dirty="0"/>
              <a:t>ADMIN LOGIN PAGE</a:t>
            </a:r>
          </a:p>
        </p:txBody>
      </p:sp>
      <p:pic>
        <p:nvPicPr>
          <p:cNvPr id="10242" name="Picture 2"/>
          <p:cNvPicPr>
            <a:picLocks noChangeAspect="1" noChangeArrowheads="1"/>
          </p:cNvPicPr>
          <p:nvPr/>
        </p:nvPicPr>
        <p:blipFill rotWithShape="1">
          <a:blip r:embed="rId2"/>
          <a:srcRect l="1" r="-399" b="6575"/>
          <a:stretch/>
        </p:blipFill>
        <p:spPr bwMode="auto">
          <a:xfrm>
            <a:off x="214282" y="1071546"/>
            <a:ext cx="8750206" cy="5165766"/>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500063"/>
            <a:ext cx="8229600" cy="500062"/>
          </a:xfrm>
        </p:spPr>
        <p:txBody>
          <a:bodyPr/>
          <a:lstStyle/>
          <a:p>
            <a:r>
              <a:rPr lang="en-US" b="1"/>
              <a:t>ADMIN HOME PAGE</a:t>
            </a:r>
          </a:p>
        </p:txBody>
      </p:sp>
      <p:pic>
        <p:nvPicPr>
          <p:cNvPr id="11266" name="Picture 2" descr="C:\Users\win 8.1\Desktop\pythonjob.jpg"/>
          <p:cNvPicPr>
            <a:picLocks noChangeAspect="1" noChangeArrowheads="1"/>
          </p:cNvPicPr>
          <p:nvPr/>
        </p:nvPicPr>
        <p:blipFill rotWithShape="1">
          <a:blip r:embed="rId2"/>
          <a:srcRect r="428" b="5181"/>
          <a:stretch/>
        </p:blipFill>
        <p:spPr bwMode="auto">
          <a:xfrm>
            <a:off x="214283" y="1128698"/>
            <a:ext cx="8678197" cy="5229239"/>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85720" y="500063"/>
            <a:ext cx="8401080" cy="500062"/>
          </a:xfrm>
        </p:spPr>
        <p:txBody>
          <a:bodyPr/>
          <a:lstStyle/>
          <a:p>
            <a:r>
              <a:rPr lang="en-US" b="1" dirty="0"/>
              <a:t>ADD DOCTOR INFO PAGE</a:t>
            </a:r>
          </a:p>
        </p:txBody>
      </p:sp>
      <p:pic>
        <p:nvPicPr>
          <p:cNvPr id="12290" name="Picture 2"/>
          <p:cNvPicPr>
            <a:picLocks noChangeAspect="1" noChangeArrowheads="1"/>
          </p:cNvPicPr>
          <p:nvPr/>
        </p:nvPicPr>
        <p:blipFill rotWithShape="1">
          <a:blip r:embed="rId2"/>
          <a:srcRect b="5204"/>
          <a:stretch/>
        </p:blipFill>
        <p:spPr bwMode="auto">
          <a:xfrm>
            <a:off x="285721" y="1000108"/>
            <a:ext cx="8572559" cy="5309212"/>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285720" y="500063"/>
            <a:ext cx="8401080" cy="500062"/>
          </a:xfrm>
        </p:spPr>
        <p:txBody>
          <a:bodyPr/>
          <a:lstStyle/>
          <a:p>
            <a:r>
              <a:rPr lang="en-US" sz="4400" b="1" dirty="0"/>
              <a:t>VIEW PREDICTION RESULTS PAGE</a:t>
            </a:r>
          </a:p>
        </p:txBody>
      </p:sp>
      <p:pic>
        <p:nvPicPr>
          <p:cNvPr id="13314" name="Picture 2"/>
          <p:cNvPicPr>
            <a:picLocks noChangeAspect="1" noChangeArrowheads="1"/>
          </p:cNvPicPr>
          <p:nvPr/>
        </p:nvPicPr>
        <p:blipFill rotWithShape="1">
          <a:blip r:embed="rId2"/>
          <a:srcRect r="421" b="5168"/>
          <a:stretch/>
        </p:blipFill>
        <p:spPr bwMode="auto">
          <a:xfrm>
            <a:off x="285721" y="1114412"/>
            <a:ext cx="8678767" cy="524352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85720" y="428625"/>
            <a:ext cx="8401080" cy="500063"/>
          </a:xfrm>
        </p:spPr>
        <p:txBody>
          <a:bodyPr/>
          <a:lstStyle/>
          <a:p>
            <a:r>
              <a:rPr lang="en-US" b="1" dirty="0"/>
              <a:t>VIEW ALL DOCTORS PAGE</a:t>
            </a:r>
          </a:p>
        </p:txBody>
      </p:sp>
      <p:pic>
        <p:nvPicPr>
          <p:cNvPr id="2050" name="Picture 2" descr="C:\Users\win 8.1\Desktop\html.jpg"/>
          <p:cNvPicPr>
            <a:picLocks noChangeAspect="1" noChangeArrowheads="1"/>
          </p:cNvPicPr>
          <p:nvPr/>
        </p:nvPicPr>
        <p:blipFill rotWithShape="1">
          <a:blip r:embed="rId2"/>
          <a:srcRect r="418" b="5748"/>
          <a:stretch/>
        </p:blipFill>
        <p:spPr bwMode="auto">
          <a:xfrm>
            <a:off x="214282" y="1000109"/>
            <a:ext cx="8750206" cy="5309212"/>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85721" y="285750"/>
            <a:ext cx="8401080" cy="642938"/>
          </a:xfrm>
        </p:spPr>
        <p:txBody>
          <a:bodyPr/>
          <a:lstStyle/>
          <a:p>
            <a:r>
              <a:rPr lang="en-US" b="1" dirty="0"/>
              <a:t>VIEW ALL PATIENT INFO PAGE</a:t>
            </a:r>
          </a:p>
        </p:txBody>
      </p:sp>
      <p:pic>
        <p:nvPicPr>
          <p:cNvPr id="3074" name="Picture 2" descr="C:\Users\win 8.1\Desktop\html.jpg"/>
          <p:cNvPicPr>
            <a:picLocks noChangeAspect="1" noChangeArrowheads="1"/>
          </p:cNvPicPr>
          <p:nvPr/>
        </p:nvPicPr>
        <p:blipFill rotWithShape="1">
          <a:blip r:embed="rId2"/>
          <a:srcRect r="428" b="5925"/>
          <a:stretch/>
        </p:blipFill>
        <p:spPr bwMode="auto">
          <a:xfrm>
            <a:off x="214282" y="1000108"/>
            <a:ext cx="8678198" cy="5309212"/>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3"/>
            <a:ext cx="8229600" cy="1143007"/>
          </a:xfrm>
        </p:spPr>
        <p:txBody>
          <a:bodyPr>
            <a:normAutofit fontScale="90000"/>
          </a:bodyPr>
          <a:lstStyle/>
          <a:p>
            <a:pPr eaLnBrk="1" fontAlgn="auto" hangingPunct="1">
              <a:spcAft>
                <a:spcPts val="0"/>
              </a:spcAft>
              <a:defRPr/>
            </a:pPr>
            <a:r>
              <a:rPr lang="en-US" b="1" dirty="0"/>
              <a:t>FUTURE SCOPE</a:t>
            </a:r>
            <a:br>
              <a:rPr lang="en-IN" dirty="0"/>
            </a:br>
            <a:endParaRPr lang="en-IN" dirty="0"/>
          </a:p>
        </p:txBody>
      </p:sp>
      <p:sp>
        <p:nvSpPr>
          <p:cNvPr id="3" name="Content Placeholder 2"/>
          <p:cNvSpPr>
            <a:spLocks noGrp="1"/>
          </p:cNvSpPr>
          <p:nvPr>
            <p:ph idx="1"/>
          </p:nvPr>
        </p:nvSpPr>
        <p:spPr>
          <a:xfrm>
            <a:off x="457200" y="1000108"/>
            <a:ext cx="8229600" cy="5324493"/>
          </a:xfrm>
        </p:spPr>
        <p:txBody>
          <a:bodyPr>
            <a:normAutofit/>
          </a:bodyPr>
          <a:lstStyle/>
          <a:p>
            <a:pPr marL="274320" indent="-274320" eaLnBrk="1" fontAlgn="auto" hangingPunct="1">
              <a:spcAft>
                <a:spcPts val="0"/>
              </a:spcAft>
              <a:buClr>
                <a:schemeClr val="accent3"/>
              </a:buClr>
              <a:buFont typeface="Wingdings 2"/>
              <a:buNone/>
              <a:defRPr/>
            </a:pPr>
            <a:endParaRPr lang="en-IN" dirty="0"/>
          </a:p>
          <a:p>
            <a:pPr>
              <a:defRPr/>
            </a:pPr>
            <a:r>
              <a:rPr lang="en-US" dirty="0"/>
              <a:t>The future scope of the Heart Disease Prediction System using Gradient boosting classifier includes enhanced prediction accuracy, integration of advanced machine learning algorithms, real-time monitoring and alerts, integration with electronic health records (EHR), mobile application development for remote monitoring, collaborative research and data sharing, personalized risk assessment and preventive measures, and integration with telemedicine platforms. These advancements aim to improve the accuracy of heart disease prediction, enable personalized care, and enhance remote monitoring capabilities.</a:t>
            </a:r>
          </a:p>
          <a:p>
            <a:pPr>
              <a:buFont typeface="Wingdings 2" pitchFamily="18" charset="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081088"/>
          </a:xfrm>
        </p:spPr>
        <p:txBody>
          <a:bodyPr>
            <a:normAutofit fontScale="90000"/>
          </a:bodyPr>
          <a:lstStyle/>
          <a:p>
            <a:pPr eaLnBrk="1" fontAlgn="auto" hangingPunct="1">
              <a:spcAft>
                <a:spcPts val="0"/>
              </a:spcAft>
              <a:defRPr/>
            </a:pPr>
            <a:r>
              <a:rPr lang="en-US" b="1" dirty="0"/>
              <a:t>CONCLUSION</a:t>
            </a:r>
            <a:br>
              <a:rPr lang="en-IN" dirty="0"/>
            </a:br>
            <a:endParaRPr lang="en-IN" dirty="0"/>
          </a:p>
        </p:txBody>
      </p:sp>
      <p:sp>
        <p:nvSpPr>
          <p:cNvPr id="3" name="Content Placeholder 2"/>
          <p:cNvSpPr>
            <a:spLocks noGrp="1"/>
          </p:cNvSpPr>
          <p:nvPr>
            <p:ph idx="1"/>
          </p:nvPr>
        </p:nvSpPr>
        <p:spPr>
          <a:xfrm>
            <a:off x="457200" y="1000109"/>
            <a:ext cx="8229600" cy="5324492"/>
          </a:xfrm>
        </p:spPr>
        <p:txBody>
          <a:bodyPr>
            <a:normAutofit lnSpcReduction="10000"/>
          </a:bodyPr>
          <a:lstStyle/>
          <a:p>
            <a:pPr marL="274320" indent="-274320" eaLnBrk="1" fontAlgn="auto" hangingPunct="1">
              <a:spcAft>
                <a:spcPts val="0"/>
              </a:spcAft>
              <a:buClr>
                <a:schemeClr val="accent3"/>
              </a:buClr>
              <a:buFont typeface="Wingdings 2"/>
              <a:buNone/>
              <a:defRPr/>
            </a:pPr>
            <a:r>
              <a:rPr lang="en-US" b="1" dirty="0"/>
              <a:t> </a:t>
            </a:r>
            <a:endParaRPr lang="en-IN" dirty="0"/>
          </a:p>
          <a:p>
            <a:pPr>
              <a:defRPr/>
            </a:pPr>
            <a:r>
              <a:rPr lang="en-US" dirty="0"/>
              <a:t>In conclusion, the Heart Disease Prediction System using Gradient boosting classifier is a valuable tool in healthcare that aids in early detection and prevention of heart disease. It offers accurate predictions, user-friendly interface, and efficient data analysis. While it has limitations, ongoing research can address them. The system holds potential for the medical industry and individuals seeking risk assessment. Future enhancements include advanced algorithms, integration with healthcare systems, and personalized interventions. By improving and updating the system, we can improve heart disease management and overall well-being.</a:t>
            </a:r>
          </a:p>
          <a:p>
            <a:pPr>
              <a:defRPr/>
            </a:pPr>
            <a:endParaRPr lang="en-US" dirty="0"/>
          </a:p>
          <a:p>
            <a:pPr>
              <a:buFont typeface="Wingdings 2" pitchFamily="18" charset="2"/>
              <a:buNone/>
              <a:defRPr/>
            </a:pPr>
            <a:endParaRPr lang="en-US" dirty="0"/>
          </a:p>
          <a:p>
            <a:pPr>
              <a:buFont typeface="Wingdings 2" pitchFamily="18" charset="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428625"/>
            <a:ext cx="8229600" cy="714375"/>
          </a:xfrm>
        </p:spPr>
        <p:txBody>
          <a:bodyPr/>
          <a:lstStyle/>
          <a:p>
            <a:pPr eaLnBrk="1" hangingPunct="1"/>
            <a:r>
              <a:rPr lang="en-US" b="1" dirty="0"/>
              <a:t>BIBLIOGRAPHY</a:t>
            </a:r>
            <a:endParaRPr lang="en-IN" dirty="0"/>
          </a:p>
        </p:txBody>
      </p:sp>
      <p:sp>
        <p:nvSpPr>
          <p:cNvPr id="3" name="Content Placeholder 2"/>
          <p:cNvSpPr>
            <a:spLocks noGrp="1"/>
          </p:cNvSpPr>
          <p:nvPr>
            <p:ph idx="1"/>
          </p:nvPr>
        </p:nvSpPr>
        <p:spPr>
          <a:xfrm>
            <a:off x="457200" y="1357298"/>
            <a:ext cx="8229600" cy="4967302"/>
          </a:xfrm>
        </p:spPr>
        <p:txBody>
          <a:bodyPr>
            <a:normAutofit/>
          </a:bodyPr>
          <a:lstStyle/>
          <a:p>
            <a:pPr marL="274320" indent="-274320" eaLnBrk="1" fontAlgn="auto" hangingPunct="1">
              <a:spcAft>
                <a:spcPts val="0"/>
              </a:spcAft>
              <a:buClr>
                <a:schemeClr val="accent3"/>
              </a:buClr>
              <a:buFont typeface="Wingdings 2"/>
              <a:buChar char=""/>
              <a:defRPr/>
            </a:pPr>
            <a:r>
              <a:rPr lang="en-IN" dirty="0"/>
              <a:t> </a:t>
            </a:r>
            <a:r>
              <a:rPr lang="en-US" b="1" dirty="0"/>
              <a:t>FOR PYTHON INSTALLATION </a:t>
            </a:r>
            <a:endParaRPr lang="en-IN" dirty="0"/>
          </a:p>
          <a:p>
            <a:pPr marL="274320" indent="-274320" eaLnBrk="1" fontAlgn="auto" hangingPunct="1">
              <a:spcAft>
                <a:spcPts val="0"/>
              </a:spcAft>
              <a:buClr>
                <a:schemeClr val="accent3"/>
              </a:buClr>
              <a:buFont typeface="Wingdings 2"/>
              <a:buChar char=""/>
              <a:defRPr/>
            </a:pPr>
            <a:r>
              <a:rPr lang="en-US" dirty="0">
                <a:hlinkClick r:id="rId2"/>
              </a:rPr>
              <a:t>https://www.python.org</a:t>
            </a:r>
            <a:endParaRPr lang="en-US" dirty="0"/>
          </a:p>
          <a:p>
            <a:pPr marL="274320" indent="-274320" eaLnBrk="1" fontAlgn="auto" hangingPunct="1">
              <a:spcAft>
                <a:spcPts val="0"/>
              </a:spcAft>
              <a:buClr>
                <a:schemeClr val="accent3"/>
              </a:buClr>
              <a:buFont typeface="Wingdings 2"/>
              <a:buChar char=""/>
              <a:defRPr/>
            </a:pPr>
            <a:r>
              <a:rPr lang="en-US" dirty="0"/>
              <a:t> </a:t>
            </a:r>
            <a:endParaRPr lang="en-IN" dirty="0"/>
          </a:p>
          <a:p>
            <a:pPr marL="274320" indent="-274320" eaLnBrk="1" fontAlgn="auto" hangingPunct="1">
              <a:spcAft>
                <a:spcPts val="0"/>
              </a:spcAft>
              <a:buClr>
                <a:schemeClr val="accent3"/>
              </a:buClr>
              <a:buFont typeface="Wingdings 2"/>
              <a:buChar char=""/>
              <a:defRPr/>
            </a:pPr>
            <a:r>
              <a:rPr lang="en-US" b="1" dirty="0"/>
              <a:t>FOR HTML , CSS AND PYTHON BASICS </a:t>
            </a:r>
            <a:endParaRPr lang="en-IN" dirty="0"/>
          </a:p>
          <a:p>
            <a:pPr marL="274320" indent="-274320" eaLnBrk="1" fontAlgn="auto" hangingPunct="1">
              <a:spcAft>
                <a:spcPts val="0"/>
              </a:spcAft>
              <a:buClr>
                <a:schemeClr val="accent3"/>
              </a:buClr>
              <a:buFont typeface="Wingdings 2"/>
              <a:buChar char=""/>
              <a:defRPr/>
            </a:pPr>
            <a:r>
              <a:rPr lang="en-US" u="sng" dirty="0">
                <a:solidFill>
                  <a:srgbClr val="C00000"/>
                </a:solidFill>
                <a:hlinkClick r:id="rId3"/>
              </a:rPr>
              <a:t>www.w3schools.com</a:t>
            </a:r>
            <a:endParaRPr lang="en-US" u="sng" dirty="0">
              <a:solidFill>
                <a:srgbClr val="C00000"/>
              </a:solidFill>
            </a:endParaRPr>
          </a:p>
          <a:p>
            <a:pPr marL="274320" indent="-274320" eaLnBrk="1" fontAlgn="auto" hangingPunct="1">
              <a:spcAft>
                <a:spcPts val="0"/>
              </a:spcAft>
              <a:buClr>
                <a:schemeClr val="accent3"/>
              </a:buClr>
              <a:buFont typeface="Wingdings 2"/>
              <a:buChar char=""/>
              <a:defRPr/>
            </a:pPr>
            <a:r>
              <a:rPr lang="en-US" u="sng" dirty="0">
                <a:solidFill>
                  <a:srgbClr val="C00000"/>
                </a:solidFill>
                <a:hlinkClick r:id="rId4"/>
              </a:rPr>
              <a:t>www.javatpoint.com</a:t>
            </a:r>
            <a:endParaRPr lang="en-US" u="sng" dirty="0">
              <a:solidFill>
                <a:srgbClr val="C00000"/>
              </a:solidFill>
            </a:endParaRPr>
          </a:p>
          <a:p>
            <a:pPr marL="274320" indent="-274320" eaLnBrk="1" fontAlgn="auto" hangingPunct="1">
              <a:spcAft>
                <a:spcPts val="0"/>
              </a:spcAft>
              <a:buClr>
                <a:schemeClr val="accent3"/>
              </a:buClr>
              <a:buFont typeface="Wingdings 2"/>
              <a:buChar char=""/>
              <a:defRPr/>
            </a:pPr>
            <a:r>
              <a:rPr lang="en-US" u="sng" dirty="0">
                <a:hlinkClick r:id="rId5"/>
              </a:rPr>
              <a:t>https://www.geeksforgeeks.org/python-django/</a:t>
            </a:r>
            <a:endParaRPr lang="en-US" u="sng" dirty="0"/>
          </a:p>
          <a:p>
            <a:pPr marL="274320" indent="-274320" eaLnBrk="1" fontAlgn="auto" hangingPunct="1">
              <a:spcAft>
                <a:spcPts val="0"/>
              </a:spcAft>
              <a:buClr>
                <a:schemeClr val="accent3"/>
              </a:buClr>
              <a:buFont typeface="Wingdings 2"/>
              <a:buChar char=""/>
              <a:defRPr/>
            </a:pPr>
            <a:r>
              <a:rPr lang="en-US" dirty="0"/>
              <a:t>https://panjwanitutorials.com/</a:t>
            </a:r>
          </a:p>
          <a:p>
            <a:pPr marL="274320" indent="-274320" eaLnBrk="1" fontAlgn="auto" hangingPunct="1">
              <a:spcAft>
                <a:spcPts val="0"/>
              </a:spcAft>
              <a:buClr>
                <a:schemeClr val="accent3"/>
              </a:buClr>
              <a:buFont typeface="Wingdings 2"/>
              <a:buChar char=""/>
              <a:defRPr/>
            </a:pPr>
            <a:endParaRPr lang="en-US" u="sng" dirty="0">
              <a:solidFill>
                <a:srgbClr val="C00000"/>
              </a:solidFill>
            </a:endParaRPr>
          </a:p>
          <a:p>
            <a:pPr marL="274320" indent="-274320" eaLnBrk="1" fontAlgn="auto" hangingPunct="1">
              <a:spcAft>
                <a:spcPts val="0"/>
              </a:spcAft>
              <a:buClr>
                <a:schemeClr val="accent3"/>
              </a:buClr>
              <a:buFont typeface="Wingdings 2"/>
              <a:buChar char=""/>
              <a:defRPr/>
            </a:pPr>
            <a:endParaRPr lang="en-IN" dirty="0">
              <a:solidFill>
                <a:srgbClr val="C00000"/>
              </a:solidFill>
            </a:endParaRP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0" nodeType="clickEffect">
                                  <p:stCondLst>
                                    <p:cond delay="0"/>
                                  </p:stCondLst>
                                  <p:childTnLst>
                                    <p:animEffect transition="out" filter="diamond(in)">
                                      <p:cBhvr>
                                        <p:cTn id="11" dur="2000"/>
                                        <p:tgtEl>
                                          <p:spTgt spid="3">
                                            <p:txEl>
                                              <p:pRg st="0" end="0"/>
                                            </p:txEl>
                                          </p:spTgt>
                                        </p:tgtEl>
                                      </p:cBhvr>
                                    </p:animEffect>
                                    <p:set>
                                      <p:cBhvr>
                                        <p:cTn id="12"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xit" presetSubtype="16" fill="hold" grpId="0" nodeType="clickEffect">
                                  <p:stCondLst>
                                    <p:cond delay="0"/>
                                  </p:stCondLst>
                                  <p:childTnLst>
                                    <p:animEffect transition="out" filter="diamond(in)">
                                      <p:cBhvr>
                                        <p:cTn id="16" dur="2000"/>
                                        <p:tgtEl>
                                          <p:spTgt spid="3">
                                            <p:txEl>
                                              <p:pRg st="1" end="1"/>
                                            </p:txEl>
                                          </p:spTgt>
                                        </p:tgtEl>
                                      </p:cBhvr>
                                    </p:animEffect>
                                    <p:set>
                                      <p:cBhvr>
                                        <p:cTn id="17"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8" presetClass="exit" presetSubtype="16" fill="hold" grpId="0" nodeType="clickEffect">
                                  <p:stCondLst>
                                    <p:cond delay="0"/>
                                  </p:stCondLst>
                                  <p:childTnLst>
                                    <p:animEffect transition="out" filter="diamond(in)">
                                      <p:cBhvr>
                                        <p:cTn id="21" dur="2000"/>
                                        <p:tgtEl>
                                          <p:spTgt spid="3">
                                            <p:txEl>
                                              <p:pRg st="2" end="2"/>
                                            </p:txEl>
                                          </p:spTgt>
                                        </p:tgtEl>
                                      </p:cBhvr>
                                    </p:animEffect>
                                    <p:set>
                                      <p:cBhvr>
                                        <p:cTn id="22"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8" presetClass="exit" presetSubtype="16" fill="hold" grpId="0" nodeType="clickEffect">
                                  <p:stCondLst>
                                    <p:cond delay="0"/>
                                  </p:stCondLst>
                                  <p:childTnLst>
                                    <p:animEffect transition="out" filter="diamond(in)">
                                      <p:cBhvr>
                                        <p:cTn id="26" dur="2000"/>
                                        <p:tgtEl>
                                          <p:spTgt spid="3">
                                            <p:txEl>
                                              <p:pRg st="3" end="3"/>
                                            </p:txEl>
                                          </p:spTgt>
                                        </p:tgtEl>
                                      </p:cBhvr>
                                    </p:animEffect>
                                    <p:set>
                                      <p:cBhvr>
                                        <p:cTn id="27" dur="1" fill="hold">
                                          <p:stCondLst>
                                            <p:cond delay="1999"/>
                                          </p:stCondLst>
                                        </p:cTn>
                                        <p:tgtEl>
                                          <p:spTgt spid="3">
                                            <p:txEl>
                                              <p:pRg st="3" end="3"/>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8" presetClass="exit" presetSubtype="16" fill="hold" grpId="0" nodeType="clickEffect">
                                  <p:stCondLst>
                                    <p:cond delay="0"/>
                                  </p:stCondLst>
                                  <p:childTnLst>
                                    <p:animEffect transition="out" filter="diamond(in)">
                                      <p:cBhvr>
                                        <p:cTn id="31" dur="2000"/>
                                        <p:tgtEl>
                                          <p:spTgt spid="3">
                                            <p:txEl>
                                              <p:pRg st="4" end="4"/>
                                            </p:txEl>
                                          </p:spTgt>
                                        </p:tgtEl>
                                      </p:cBhvr>
                                    </p:animEffect>
                                    <p:set>
                                      <p:cBhvr>
                                        <p:cTn id="32" dur="1" fill="hold">
                                          <p:stCondLst>
                                            <p:cond delay="1999"/>
                                          </p:stCondLst>
                                        </p:cTn>
                                        <p:tgtEl>
                                          <p:spTgt spid="3">
                                            <p:txEl>
                                              <p:pRg st="4" end="4"/>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8" presetClass="exit" presetSubtype="16" fill="hold" grpId="0" nodeType="clickEffect">
                                  <p:stCondLst>
                                    <p:cond delay="0"/>
                                  </p:stCondLst>
                                  <p:childTnLst>
                                    <p:animEffect transition="out" filter="diamond(in)">
                                      <p:cBhvr>
                                        <p:cTn id="36" dur="2000"/>
                                        <p:tgtEl>
                                          <p:spTgt spid="3">
                                            <p:txEl>
                                              <p:pRg st="5" end="5"/>
                                            </p:txEl>
                                          </p:spTgt>
                                        </p:tgtEl>
                                      </p:cBhvr>
                                    </p:animEffect>
                                    <p:set>
                                      <p:cBhvr>
                                        <p:cTn id="37" dur="1" fill="hold">
                                          <p:stCondLst>
                                            <p:cond delay="1999"/>
                                          </p:stCondLst>
                                        </p:cTn>
                                        <p:tgtEl>
                                          <p:spTgt spid="3">
                                            <p:txEl>
                                              <p:pRg st="5" end="5"/>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8" presetClass="exit" presetSubtype="16" fill="hold" grpId="0" nodeType="clickEffect">
                                  <p:stCondLst>
                                    <p:cond delay="0"/>
                                  </p:stCondLst>
                                  <p:childTnLst>
                                    <p:animEffect transition="out" filter="diamond(in)">
                                      <p:cBhvr>
                                        <p:cTn id="41" dur="2000"/>
                                        <p:tgtEl>
                                          <p:spTgt spid="3">
                                            <p:txEl>
                                              <p:pRg st="6" end="6"/>
                                            </p:txEl>
                                          </p:spTgt>
                                        </p:tgtEl>
                                      </p:cBhvr>
                                    </p:animEffect>
                                    <p:set>
                                      <p:cBhvr>
                                        <p:cTn id="42" dur="1" fill="hold">
                                          <p:stCondLst>
                                            <p:cond delay="1999"/>
                                          </p:stCondLst>
                                        </p:cTn>
                                        <p:tgtEl>
                                          <p:spTgt spid="3">
                                            <p:txEl>
                                              <p:pRg st="6" end="6"/>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8" presetClass="exit" presetSubtype="16" fill="hold" grpId="0" nodeType="clickEffect">
                                  <p:stCondLst>
                                    <p:cond delay="0"/>
                                  </p:stCondLst>
                                  <p:childTnLst>
                                    <p:animEffect transition="out" filter="diamond(in)">
                                      <p:cBhvr>
                                        <p:cTn id="46" dur="2000"/>
                                        <p:tgtEl>
                                          <p:spTgt spid="3">
                                            <p:txEl>
                                              <p:pRg st="7" end="7"/>
                                            </p:txEl>
                                          </p:spTgt>
                                        </p:tgtEl>
                                      </p:cBhvr>
                                    </p:animEffect>
                                    <p:set>
                                      <p:cBhvr>
                                        <p:cTn id="47" dur="1" fill="hold">
                                          <p:stCondLst>
                                            <p:cond delay="1999"/>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85729"/>
            <a:ext cx="8229600" cy="571503"/>
          </a:xfrm>
        </p:spPr>
        <p:txBody>
          <a:bodyPr/>
          <a:lstStyle/>
          <a:p>
            <a:pPr eaLnBrk="1" hangingPunct="1"/>
            <a:r>
              <a:rPr lang="en-US" b="1" dirty="0"/>
              <a:t>BIBLIOGRAPHY</a:t>
            </a:r>
            <a:endParaRPr lang="en-IN" dirty="0"/>
          </a:p>
        </p:txBody>
      </p:sp>
      <p:sp>
        <p:nvSpPr>
          <p:cNvPr id="3" name="Content Placeholder 2"/>
          <p:cNvSpPr>
            <a:spLocks noGrp="1"/>
          </p:cNvSpPr>
          <p:nvPr>
            <p:ph idx="1"/>
          </p:nvPr>
        </p:nvSpPr>
        <p:spPr>
          <a:xfrm>
            <a:off x="457200" y="928670"/>
            <a:ext cx="8229600" cy="5395930"/>
          </a:xfrm>
        </p:spPr>
        <p:txBody>
          <a:bodyPr>
            <a:normAutofit fontScale="77500" lnSpcReduction="20000"/>
          </a:bodyPr>
          <a:lstStyle/>
          <a:p>
            <a:pPr marL="274320" indent="-274320" eaLnBrk="1" fontAlgn="auto" hangingPunct="1">
              <a:spcAft>
                <a:spcPts val="0"/>
              </a:spcAft>
              <a:buClr>
                <a:schemeClr val="accent3"/>
              </a:buClr>
              <a:buFont typeface="Wingdings 2"/>
              <a:buChar char=""/>
              <a:defRPr/>
            </a:pPr>
            <a:endParaRPr lang="en-US" u="sng" dirty="0">
              <a:solidFill>
                <a:srgbClr val="C00000"/>
              </a:solidFill>
            </a:endParaRPr>
          </a:p>
          <a:p>
            <a:pPr>
              <a:defRPr/>
            </a:pPr>
            <a:r>
              <a:rPr lang="en-US" b="1" dirty="0"/>
              <a:t>REFERENCE BOOKS</a:t>
            </a:r>
            <a:endParaRPr lang="en-US" dirty="0"/>
          </a:p>
          <a:p>
            <a:pPr>
              <a:buFont typeface="Wingdings 2" pitchFamily="18" charset="2"/>
              <a:buNone/>
              <a:defRPr/>
            </a:pPr>
            <a:r>
              <a:rPr lang="en-US" b="1" dirty="0"/>
              <a:t> </a:t>
            </a:r>
            <a:endParaRPr lang="en-US" dirty="0"/>
          </a:p>
          <a:p>
            <a:pPr lvl="0"/>
            <a:r>
              <a:rPr lang="en-US" dirty="0"/>
              <a:t>"Hands-On Machine Learning with </a:t>
            </a:r>
            <a:r>
              <a:rPr lang="en-US" dirty="0" err="1"/>
              <a:t>Scikit</a:t>
            </a:r>
            <a:r>
              <a:rPr lang="en-US" dirty="0"/>
              <a:t>-Learn and </a:t>
            </a:r>
            <a:r>
              <a:rPr lang="en-US" dirty="0" err="1"/>
              <a:t>TensorFlow</a:t>
            </a:r>
            <a:r>
              <a:rPr lang="en-US" dirty="0"/>
              <a:t>" by </a:t>
            </a:r>
            <a:r>
              <a:rPr lang="en-US" dirty="0" err="1"/>
              <a:t>Aurélien</a:t>
            </a:r>
            <a:r>
              <a:rPr lang="en-US" dirty="0"/>
              <a:t> </a:t>
            </a:r>
            <a:r>
              <a:rPr lang="en-US" dirty="0" err="1"/>
              <a:t>Géron</a:t>
            </a:r>
            <a:r>
              <a:rPr lang="en-US" dirty="0"/>
              <a:t>.</a:t>
            </a:r>
          </a:p>
          <a:p>
            <a:pPr lvl="0"/>
            <a:r>
              <a:rPr lang="en-US" dirty="0"/>
              <a:t>"Python Machine Learning" by Sebastian </a:t>
            </a:r>
            <a:r>
              <a:rPr lang="en-US" dirty="0" err="1"/>
              <a:t>Raschka</a:t>
            </a:r>
            <a:r>
              <a:rPr lang="en-US" dirty="0"/>
              <a:t> and </a:t>
            </a:r>
            <a:r>
              <a:rPr lang="en-US" dirty="0" err="1"/>
              <a:t>Vahid</a:t>
            </a:r>
            <a:r>
              <a:rPr lang="en-US" dirty="0"/>
              <a:t> </a:t>
            </a:r>
            <a:r>
              <a:rPr lang="en-US" dirty="0" err="1"/>
              <a:t>Mirjalili</a:t>
            </a:r>
            <a:r>
              <a:rPr lang="en-US" dirty="0"/>
              <a:t>.</a:t>
            </a:r>
          </a:p>
          <a:p>
            <a:pPr lvl="0"/>
            <a:r>
              <a:rPr lang="en-US" dirty="0"/>
              <a:t>"Pattern Recognition and Machine Learning" by Christopher M. Bishop.</a:t>
            </a:r>
          </a:p>
          <a:p>
            <a:pPr lvl="0"/>
            <a:r>
              <a:rPr lang="en-US" dirty="0"/>
              <a:t>"Machine Learning: A Probabilistic Perspective" by Kevin P. Murphy.</a:t>
            </a:r>
          </a:p>
          <a:p>
            <a:pPr lvl="0"/>
            <a:r>
              <a:rPr lang="en-US" dirty="0"/>
              <a:t>"Healthcare Analytics: From Data to Knowledge to Healthcare Improvement" by </a:t>
            </a:r>
            <a:r>
              <a:rPr lang="en-US" dirty="0" err="1"/>
              <a:t>Hui</a:t>
            </a:r>
            <a:r>
              <a:rPr lang="en-US" dirty="0"/>
              <a:t> Yang.</a:t>
            </a:r>
          </a:p>
          <a:p>
            <a:pPr lvl="0"/>
            <a:r>
              <a:rPr lang="en-US" dirty="0"/>
              <a:t>"Machine Learning in Medicine: A Complete Overview" by Ton J. </a:t>
            </a:r>
            <a:r>
              <a:rPr lang="en-US" dirty="0" err="1"/>
              <a:t>Cleophas</a:t>
            </a:r>
            <a:r>
              <a:rPr lang="en-US" dirty="0"/>
              <a:t> and </a:t>
            </a:r>
            <a:r>
              <a:rPr lang="en-US" dirty="0" err="1"/>
              <a:t>Aeilko</a:t>
            </a:r>
            <a:r>
              <a:rPr lang="en-US" dirty="0"/>
              <a:t> H. </a:t>
            </a:r>
            <a:r>
              <a:rPr lang="en-US" dirty="0" err="1"/>
              <a:t>Zwinderman</a:t>
            </a:r>
            <a:r>
              <a:rPr lang="en-US" dirty="0"/>
              <a:t>.</a:t>
            </a:r>
          </a:p>
          <a:p>
            <a:pPr lvl="0"/>
            <a:r>
              <a:rPr lang="en-US" dirty="0"/>
              <a:t>"Data Science for Healthcare: Methodologies and Applications" by </a:t>
            </a:r>
            <a:r>
              <a:rPr lang="en-US" dirty="0" err="1"/>
              <a:t>Radhakrishnan</a:t>
            </a:r>
            <a:r>
              <a:rPr lang="en-US" dirty="0"/>
              <a:t> </a:t>
            </a:r>
            <a:r>
              <a:rPr lang="en-US" dirty="0" err="1"/>
              <a:t>Nagarajan</a:t>
            </a:r>
            <a:r>
              <a:rPr lang="en-US" dirty="0"/>
              <a:t>, </a:t>
            </a:r>
            <a:r>
              <a:rPr lang="en-US" dirty="0" err="1"/>
              <a:t>Foyzur</a:t>
            </a:r>
            <a:r>
              <a:rPr lang="en-US" dirty="0"/>
              <a:t> </a:t>
            </a:r>
            <a:r>
              <a:rPr lang="en-US" dirty="0" err="1"/>
              <a:t>Rahman</a:t>
            </a:r>
            <a:r>
              <a:rPr lang="en-US" dirty="0"/>
              <a:t>, and </a:t>
            </a:r>
            <a:r>
              <a:rPr lang="en-US" dirty="0" err="1"/>
              <a:t>Arunima</a:t>
            </a:r>
            <a:r>
              <a:rPr lang="en-US" dirty="0"/>
              <a:t> </a:t>
            </a:r>
            <a:r>
              <a:rPr lang="en-US" dirty="0" err="1"/>
              <a:t>Srivastava</a:t>
            </a:r>
            <a:r>
              <a:rPr lang="en-US" dirty="0"/>
              <a:t>.</a:t>
            </a:r>
          </a:p>
          <a:p>
            <a:pPr lvl="0"/>
            <a:r>
              <a:rPr lang="en-US" dirty="0"/>
              <a:t>Two scoops of Django for 1.11 by </a:t>
            </a:r>
            <a:r>
              <a:rPr lang="en-US" i="1" dirty="0"/>
              <a:t>Daniel </a:t>
            </a:r>
            <a:r>
              <a:rPr lang="en-US" i="1" dirty="0" err="1"/>
              <a:t>Greenfeld’s</a:t>
            </a:r>
            <a:r>
              <a:rPr lang="en-US" i="1" dirty="0"/>
              <a:t> and Audrey Greenfield.</a:t>
            </a:r>
            <a:endParaRPr lang="en-US" dirty="0"/>
          </a:p>
          <a:p>
            <a:pPr lvl="0"/>
            <a:r>
              <a:rPr lang="en-US" dirty="0"/>
              <a:t>Lightweight Django </a:t>
            </a:r>
            <a:r>
              <a:rPr lang="en-US" i="1" dirty="0"/>
              <a:t>by Elman and Mark Lavin.</a:t>
            </a:r>
            <a:endParaRPr lang="en-US" dirty="0"/>
          </a:p>
          <a:p>
            <a:pPr marL="274320" indent="-274320" eaLnBrk="1" fontAlgn="auto" hangingPunct="1">
              <a:spcAft>
                <a:spcPts val="0"/>
              </a:spcAft>
              <a:buClr>
                <a:schemeClr val="accent3"/>
              </a:buClr>
              <a:buFont typeface="Wingdings 2"/>
              <a:buChar char=""/>
              <a:defRPr/>
            </a:pPr>
            <a:endParaRPr lang="en-IN" dirty="0">
              <a:solidFill>
                <a:srgbClr val="C00000"/>
              </a:solidFill>
            </a:endParaRP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0" nodeType="clickEffect">
                                  <p:stCondLst>
                                    <p:cond delay="0"/>
                                  </p:stCondLst>
                                  <p:childTnLst>
                                    <p:animEffect transition="out" filter="diamond(in)">
                                      <p:cBhvr>
                                        <p:cTn id="11" dur="2000"/>
                                        <p:tgtEl>
                                          <p:spTgt spid="3">
                                            <p:txEl>
                                              <p:pRg st="1" end="1"/>
                                            </p:txEl>
                                          </p:spTgt>
                                        </p:tgtEl>
                                      </p:cBhvr>
                                    </p:animEffect>
                                    <p:set>
                                      <p:cBhvr>
                                        <p:cTn id="12"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xit" presetSubtype="16" fill="hold" grpId="0" nodeType="clickEffect">
                                  <p:stCondLst>
                                    <p:cond delay="0"/>
                                  </p:stCondLst>
                                  <p:childTnLst>
                                    <p:animEffect transition="out" filter="diamond(in)">
                                      <p:cBhvr>
                                        <p:cTn id="16" dur="2000"/>
                                        <p:tgtEl>
                                          <p:spTgt spid="3">
                                            <p:txEl>
                                              <p:pRg st="2" end="2"/>
                                            </p:txEl>
                                          </p:spTgt>
                                        </p:tgtEl>
                                      </p:cBhvr>
                                    </p:animEffect>
                                    <p:set>
                                      <p:cBhvr>
                                        <p:cTn id="17"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785794"/>
          </a:xfrm>
        </p:spPr>
        <p:txBody>
          <a:bodyPr>
            <a:normAutofit fontScale="90000"/>
          </a:bodyPr>
          <a:lstStyle/>
          <a:p>
            <a:pPr eaLnBrk="1" fontAlgn="auto" hangingPunct="1">
              <a:spcAft>
                <a:spcPts val="0"/>
              </a:spcAft>
              <a:defRPr/>
            </a:pPr>
            <a:r>
              <a:rPr lang="en-US" b="1" dirty="0"/>
              <a:t>NEED OF THE SYSTEM</a:t>
            </a:r>
            <a:endParaRPr lang="en-IN" dirty="0"/>
          </a:p>
        </p:txBody>
      </p:sp>
      <p:sp>
        <p:nvSpPr>
          <p:cNvPr id="12291" name="Content Placeholder 2"/>
          <p:cNvSpPr>
            <a:spLocks noGrp="1"/>
          </p:cNvSpPr>
          <p:nvPr>
            <p:ph idx="1"/>
          </p:nvPr>
        </p:nvSpPr>
        <p:spPr>
          <a:xfrm>
            <a:off x="214282" y="285728"/>
            <a:ext cx="8715436" cy="6286544"/>
          </a:xfrm>
        </p:spPr>
        <p:txBody>
          <a:bodyPr/>
          <a:lstStyle/>
          <a:p>
            <a:pPr>
              <a:buFont typeface="Wingdings 2" pitchFamily="18" charset="2"/>
              <a:buNone/>
            </a:pPr>
            <a:endParaRPr lang="en-US" dirty="0"/>
          </a:p>
          <a:p>
            <a:r>
              <a:rPr lang="en-US" dirty="0"/>
              <a:t>The need for the Heart Disease Prediction System using Gradient boosting classifier arises from the increasing prevalence of heart diseases and the need for accurate and timely diagnosis to improve patient outcomes. Early detection and prediction of heart disease can help healthcare providers develop effective treatment plans and prevent adverse events. This system can aid in reducing the mortality and morbidity rate associated with heart diseases by providing an accurate prediction of the likelihood of heart disease, which can help doctors make better-informed decisions about the patient's care. Additionally, the system can enable patients to take preventive measures and adopt lifestyle changes to reduce their risk of developing heart disease.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88" y="2643188"/>
            <a:ext cx="7572375" cy="1500187"/>
          </a:xfrm>
          <a:solidFill>
            <a:schemeClr val="bg2">
              <a:lumMod val="50000"/>
            </a:schemeClr>
          </a:solidFill>
        </p:spPr>
        <p:txBody>
          <a:bodyPr/>
          <a:lstStyle/>
          <a:p>
            <a:pPr algn="ctr">
              <a:buFont typeface="Wingdings" pitchFamily="2" charset="2"/>
              <a:buChar char="v"/>
              <a:defRPr/>
            </a:pPr>
            <a:r>
              <a:rPr lang="en-US" sz="7200" b="1" i="1" dirty="0">
                <a:latin typeface="Freestyle Script" pitchFamily="66" charset="0"/>
              </a:rPr>
              <a:t>THANKYOU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6042 0.40625 L 0.35 0.40463 L 0.17431 0.28056 " pathEditMode="relative" ptsTypes="AAAA">
                                      <p:cBhvr>
                                        <p:cTn id="6" dur="2000" fill="hold"/>
                                        <p:tgtEl>
                                          <p:spTgt spid="3">
                                            <p:bg/>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36042 0.40625 L 0.35 0.40463 L 0.17431 0.28056 " pathEditMode="relative" ptsTypes="AAAA">
                                      <p:cBhvr>
                                        <p:cTn id="10" dur="2000" fill="hold"/>
                                        <p:tgtEl>
                                          <p:spTgt spid="3">
                                            <p:txEl>
                                              <p:pRg st="0" end="0"/>
                                            </p:txEl>
                                          </p:spTgt>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49" presetClass="path" presetSubtype="0" accel="50000" decel="50000" fill="hold" grpId="1" nodeType="clickEffect">
                                  <p:stCondLst>
                                    <p:cond delay="0"/>
                                  </p:stCondLst>
                                  <p:childTnLst>
                                    <p:animMotion origin="layout" path="M 0 0  L 0.25 0.33333  E" pathEditMode="relative" ptsTypes="">
                                      <p:cBhvr>
                                        <p:cTn id="14" dur="2000" fill="hold"/>
                                        <p:tgtEl>
                                          <p:spTgt spid="3">
                                            <p:bg/>
                                          </p:spTgt>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49" presetClass="path" presetSubtype="0" accel="50000" decel="50000" fill="hold" grpId="1" nodeType="clickEffect">
                                  <p:stCondLst>
                                    <p:cond delay="0"/>
                                  </p:stCondLst>
                                  <p:childTnLst>
                                    <p:animMotion origin="layout" path="M 0 0  L 0.25 0.33333  E" pathEditMode="relative" ptsTypes="">
                                      <p:cBhvr>
                                        <p:cTn id="18"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5"/>
            <a:ext cx="8229600" cy="357190"/>
          </a:xfrm>
        </p:spPr>
        <p:txBody>
          <a:bodyPr>
            <a:normAutofit fontScale="90000"/>
          </a:bodyPr>
          <a:lstStyle/>
          <a:p>
            <a:pPr eaLnBrk="1" fontAlgn="auto" hangingPunct="1">
              <a:spcAft>
                <a:spcPts val="0"/>
              </a:spcAft>
              <a:defRPr/>
            </a:pPr>
            <a:r>
              <a:rPr lang="en-US" b="1" dirty="0"/>
              <a:t>PROPOSED SYSTEM</a:t>
            </a:r>
            <a:endParaRPr lang="en-IN" dirty="0"/>
          </a:p>
        </p:txBody>
      </p:sp>
      <p:sp>
        <p:nvSpPr>
          <p:cNvPr id="12291" name="Content Placeholder 2"/>
          <p:cNvSpPr>
            <a:spLocks noGrp="1"/>
          </p:cNvSpPr>
          <p:nvPr>
            <p:ph idx="1"/>
          </p:nvPr>
        </p:nvSpPr>
        <p:spPr>
          <a:xfrm>
            <a:off x="457200" y="714356"/>
            <a:ext cx="8229600" cy="5610244"/>
          </a:xfrm>
        </p:spPr>
        <p:txBody>
          <a:bodyPr/>
          <a:lstStyle/>
          <a:p>
            <a:pPr>
              <a:buFont typeface="Wingdings 2" pitchFamily="18" charset="2"/>
              <a:buNone/>
            </a:pPr>
            <a:endParaRPr lang="en-US" dirty="0"/>
          </a:p>
          <a:p>
            <a:r>
              <a:rPr lang="en-US" dirty="0"/>
              <a:t>The Heart Disease Prediction System is a web application developed using Python Django and a </a:t>
            </a:r>
            <a:r>
              <a:rPr lang="en-US" dirty="0" err="1"/>
              <a:t>SQLite</a:t>
            </a:r>
            <a:r>
              <a:rPr lang="en-US" dirty="0"/>
              <a:t> database. It predicts the likelihood of heart disease based on various parameters. The system has user, admin, and doctor modules, allowing users to make predictions, view history, and find recommended doctors. </a:t>
            </a:r>
            <a:r>
              <a:rPr lang="en-US" dirty="0" err="1"/>
              <a:t>Admins</a:t>
            </a:r>
            <a:r>
              <a:rPr lang="en-US" dirty="0"/>
              <a:t> can manage users and view system metrics, while doctors can access patient histories. The system aims to provide an intuitive interface for predicting heart disease and assisting in early prevention and treatment.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642941"/>
          </a:xfrm>
        </p:spPr>
        <p:txBody>
          <a:bodyPr>
            <a:normAutofit fontScale="90000"/>
          </a:bodyPr>
          <a:lstStyle/>
          <a:p>
            <a:pPr eaLnBrk="1" fontAlgn="auto" hangingPunct="1">
              <a:spcAft>
                <a:spcPts val="0"/>
              </a:spcAft>
              <a:defRPr/>
            </a:pPr>
            <a:r>
              <a:rPr lang="en-US" b="1" dirty="0"/>
              <a:t>PREDICATABLE ATTRIBUTE</a:t>
            </a:r>
            <a:endParaRPr lang="en-IN" dirty="0"/>
          </a:p>
        </p:txBody>
      </p:sp>
      <p:sp>
        <p:nvSpPr>
          <p:cNvPr id="12291" name="Content Placeholder 2"/>
          <p:cNvSpPr>
            <a:spLocks noGrp="1"/>
          </p:cNvSpPr>
          <p:nvPr>
            <p:ph idx="1"/>
          </p:nvPr>
        </p:nvSpPr>
        <p:spPr>
          <a:xfrm>
            <a:off x="457200" y="928688"/>
            <a:ext cx="8229600" cy="5395912"/>
          </a:xfrm>
        </p:spPr>
        <p:txBody>
          <a:bodyPr/>
          <a:lstStyle/>
          <a:p>
            <a:pPr>
              <a:buFont typeface="Wingdings 2" pitchFamily="18" charset="2"/>
              <a:buNone/>
            </a:pPr>
            <a:endParaRPr lang="en-US" dirty="0"/>
          </a:p>
          <a:p>
            <a:r>
              <a:rPr lang="en-US" dirty="0"/>
              <a:t>Diagnosis value 0:&lt;50% diameter narrowing(no heart disease)</a:t>
            </a:r>
          </a:p>
          <a:p>
            <a:r>
              <a:rPr lang="en-US" dirty="0"/>
              <a:t>Value 1:&gt;50% diameter narrowing(has heart disease)</a:t>
            </a:r>
          </a:p>
          <a:p>
            <a:r>
              <a:rPr lang="en-US" b="1" dirty="0"/>
              <a:t>Input Attributes :</a:t>
            </a:r>
          </a:p>
          <a:p>
            <a:r>
              <a:rPr lang="en-US" dirty="0"/>
              <a:t>Sex</a:t>
            </a:r>
          </a:p>
          <a:p>
            <a:r>
              <a:rPr lang="en-US" dirty="0"/>
              <a:t>Chest Pain Type</a:t>
            </a:r>
          </a:p>
          <a:p>
            <a:r>
              <a:rPr lang="en-US" dirty="0"/>
              <a:t>Fasting Blood Sugar</a:t>
            </a:r>
          </a:p>
          <a:p>
            <a:r>
              <a:rPr lang="en-US" dirty="0" err="1"/>
              <a:t>Restecg</a:t>
            </a:r>
            <a:endParaRPr lang="en-US" dirty="0"/>
          </a:p>
          <a:p>
            <a:r>
              <a:rPr lang="en-US" dirty="0" err="1"/>
              <a:t>Exang</a:t>
            </a:r>
            <a:endParaRPr lang="en-US" dirty="0"/>
          </a:p>
          <a:p>
            <a:r>
              <a:rPr lang="en-US" dirty="0"/>
              <a:t>Slope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642941"/>
          </a:xfrm>
        </p:spPr>
        <p:txBody>
          <a:bodyPr>
            <a:noAutofit/>
          </a:bodyPr>
          <a:lstStyle/>
          <a:p>
            <a:pPr eaLnBrk="1" fontAlgn="auto" hangingPunct="1">
              <a:spcAft>
                <a:spcPts val="0"/>
              </a:spcAft>
              <a:defRPr/>
            </a:pPr>
            <a:r>
              <a:rPr lang="en-US" sz="4000" b="1" dirty="0"/>
              <a:t>PREDICTABLE ATTRIBUTE (Continue)</a:t>
            </a:r>
            <a:endParaRPr lang="en-IN" sz="4000" dirty="0"/>
          </a:p>
        </p:txBody>
      </p:sp>
      <p:sp>
        <p:nvSpPr>
          <p:cNvPr id="12291" name="Content Placeholder 2"/>
          <p:cNvSpPr>
            <a:spLocks noGrp="1"/>
          </p:cNvSpPr>
          <p:nvPr>
            <p:ph idx="1"/>
          </p:nvPr>
        </p:nvSpPr>
        <p:spPr>
          <a:xfrm>
            <a:off x="214282" y="928688"/>
            <a:ext cx="8715436" cy="5395912"/>
          </a:xfrm>
        </p:spPr>
        <p:txBody>
          <a:bodyPr/>
          <a:lstStyle/>
          <a:p>
            <a:pPr>
              <a:buFont typeface="Wingdings 2" pitchFamily="18" charset="2"/>
              <a:buNone/>
            </a:pPr>
            <a:endParaRPr lang="en-US" dirty="0"/>
          </a:p>
          <a:p>
            <a:r>
              <a:rPr lang="en-US" b="1" dirty="0"/>
              <a:t>Input Attributes :</a:t>
            </a:r>
          </a:p>
          <a:p>
            <a:r>
              <a:rPr lang="en-US" dirty="0"/>
              <a:t>CA – number of major vessels colored by </a:t>
            </a:r>
            <a:r>
              <a:rPr lang="en-US" dirty="0" err="1"/>
              <a:t>floursopy</a:t>
            </a:r>
            <a:endParaRPr lang="en-US" dirty="0"/>
          </a:p>
          <a:p>
            <a:r>
              <a:rPr lang="en-US" dirty="0" err="1"/>
              <a:t>Thal</a:t>
            </a:r>
            <a:endParaRPr lang="en-US" dirty="0"/>
          </a:p>
          <a:p>
            <a:r>
              <a:rPr lang="en-US" dirty="0" err="1"/>
              <a:t>Trest</a:t>
            </a:r>
            <a:r>
              <a:rPr lang="en-US" dirty="0"/>
              <a:t> Blood Pressure</a:t>
            </a:r>
          </a:p>
          <a:p>
            <a:r>
              <a:rPr lang="en-US" dirty="0"/>
              <a:t>Serum Cholesterol</a:t>
            </a:r>
          </a:p>
          <a:p>
            <a:r>
              <a:rPr lang="en-US" dirty="0" err="1"/>
              <a:t>Thalach</a:t>
            </a:r>
            <a:r>
              <a:rPr lang="en-US" dirty="0"/>
              <a:t> – maximum heart rate achieved</a:t>
            </a:r>
          </a:p>
          <a:p>
            <a:r>
              <a:rPr lang="en-US" dirty="0" err="1"/>
              <a:t>Oldpeak</a:t>
            </a:r>
            <a:endParaRPr lang="en-US" dirty="0"/>
          </a:p>
          <a:p>
            <a:r>
              <a:rPr lang="en-US" dirty="0"/>
              <a:t>Age in Year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5"/>
            <a:ext cx="8229600" cy="500066"/>
          </a:xfrm>
        </p:spPr>
        <p:txBody>
          <a:bodyPr>
            <a:noAutofit/>
          </a:bodyPr>
          <a:lstStyle/>
          <a:p>
            <a:pPr eaLnBrk="1" fontAlgn="auto" hangingPunct="1">
              <a:spcAft>
                <a:spcPts val="0"/>
              </a:spcAft>
              <a:defRPr/>
            </a:pPr>
            <a:r>
              <a:rPr lang="en-US" sz="4000" b="1" dirty="0"/>
              <a:t>PREDICTION OF HEART RISK</a:t>
            </a:r>
            <a:endParaRPr lang="en-IN" sz="4000" dirty="0"/>
          </a:p>
        </p:txBody>
      </p:sp>
      <p:sp>
        <p:nvSpPr>
          <p:cNvPr id="12291" name="Content Placeholder 2"/>
          <p:cNvSpPr>
            <a:spLocks noGrp="1"/>
          </p:cNvSpPr>
          <p:nvPr>
            <p:ph idx="1"/>
          </p:nvPr>
        </p:nvSpPr>
        <p:spPr>
          <a:xfrm>
            <a:off x="214282" y="928670"/>
            <a:ext cx="8715436" cy="5395930"/>
          </a:xfrm>
        </p:spPr>
        <p:txBody>
          <a:bodyPr/>
          <a:lstStyle/>
          <a:p>
            <a:pPr>
              <a:buFont typeface="Wingdings 2" pitchFamily="18" charset="2"/>
              <a:buNone/>
            </a:pPr>
            <a:endParaRPr lang="en-US" dirty="0"/>
          </a:p>
          <a:p>
            <a:r>
              <a:rPr lang="en-US" dirty="0"/>
              <a:t>Now to predict the risk of heart disease, user can enter the values of various parameters on the basis of which his risk factor will be calculated.</a:t>
            </a:r>
          </a:p>
          <a:p>
            <a:r>
              <a:rPr lang="en-US" dirty="0"/>
              <a:t>After entering all the values, click on Predict button.</a:t>
            </a:r>
          </a:p>
          <a:p>
            <a:r>
              <a:rPr lang="en-US" dirty="0"/>
              <a:t>The page will be reloaded and the result will be shown according to ML.</a:t>
            </a:r>
          </a:p>
          <a:p>
            <a:r>
              <a:rPr lang="en-US" dirty="0"/>
              <a:t>If result is 1, user has risk of heart disease. If result is 0, user does not have a risk of heart disease.</a:t>
            </a:r>
          </a:p>
          <a:p>
            <a:r>
              <a:rPr lang="en-US" dirty="0"/>
              <a:t>The user can also view his profile and previous predicted results by clicking on Profile tab.</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3154</TotalTime>
  <Words>1951</Words>
  <Application>Microsoft Office PowerPoint</Application>
  <PresentationFormat>On-screen Show (4:3)</PresentationFormat>
  <Paragraphs>169</Paragraphs>
  <Slides>50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Constantia</vt:lpstr>
      <vt:lpstr>Freestyle Script</vt:lpstr>
      <vt:lpstr>Wingdings</vt:lpstr>
      <vt:lpstr>Wingdings 2</vt:lpstr>
      <vt:lpstr>Flow</vt:lpstr>
      <vt:lpstr>              HEART DISEASE PREDICTION SYSTEM </vt:lpstr>
      <vt:lpstr>INTRODUCTION</vt:lpstr>
      <vt:lpstr>OBJECTIVE</vt:lpstr>
      <vt:lpstr>GOAL</vt:lpstr>
      <vt:lpstr>NEED OF THE SYSTEM</vt:lpstr>
      <vt:lpstr>PROPOSED SYSTEM</vt:lpstr>
      <vt:lpstr>PREDICATABLE ATTRIBUTE</vt:lpstr>
      <vt:lpstr>PREDICTABLE ATTRIBUTE (Continue)</vt:lpstr>
      <vt:lpstr>PREDICTION OF HEART RISK</vt:lpstr>
      <vt:lpstr>USER MODULES</vt:lpstr>
      <vt:lpstr>USER MODULES(Continue)</vt:lpstr>
      <vt:lpstr>ADMIN MODULES</vt:lpstr>
      <vt:lpstr>ADMIN MODULES(Continue)</vt:lpstr>
      <vt:lpstr>DOCTOR MODULES</vt:lpstr>
      <vt:lpstr>FRONTEND (LANGUAGE USED)</vt:lpstr>
      <vt:lpstr>BACKEND</vt:lpstr>
      <vt:lpstr>SOFTWARE USED</vt:lpstr>
      <vt:lpstr>Algorithm Used:-</vt:lpstr>
      <vt:lpstr>DATASET USED</vt:lpstr>
      <vt:lpstr>PROJECT SCOPE</vt:lpstr>
      <vt:lpstr>FLOW CHART</vt:lpstr>
      <vt:lpstr>DFD(ABSTRACT LEVEL) </vt:lpstr>
      <vt:lpstr>DFD(ZERO LEVEL) </vt:lpstr>
      <vt:lpstr>DFD(FIRST LEVEL) </vt:lpstr>
      <vt:lpstr>ER DIAGRAM </vt:lpstr>
      <vt:lpstr>USE CASE DIAGRAM</vt:lpstr>
      <vt:lpstr>USE CASE DIAGRAM - USER</vt:lpstr>
      <vt:lpstr>USE CASE DIAGRAM - ADMIN</vt:lpstr>
      <vt:lpstr>USE CASE DIAGRAM - DOCTOR</vt:lpstr>
      <vt:lpstr>ACTIVITY DIAGRAM</vt:lpstr>
      <vt:lpstr>SEQUENCE DIAGRAM</vt:lpstr>
      <vt:lpstr>HOME PAGE</vt:lpstr>
      <vt:lpstr>USER REGISTRATION PAGE</vt:lpstr>
      <vt:lpstr>LOGIN PAGE</vt:lpstr>
      <vt:lpstr>PATIENT HOME PAGE</vt:lpstr>
      <vt:lpstr>INPUT ATTRIBUTE VALUES PAGE</vt:lpstr>
      <vt:lpstr>VIEW DISEASE PREDICTION RESULT PAGE</vt:lpstr>
      <vt:lpstr>USER PROFILE PAGE</vt:lpstr>
      <vt:lpstr>CHANGE PASSWORD PAGE</vt:lpstr>
      <vt:lpstr>ADMIN LOGIN PAGE</vt:lpstr>
      <vt:lpstr>ADMIN HOME PAGE</vt:lpstr>
      <vt:lpstr>ADD DOCTOR INFO PAGE</vt:lpstr>
      <vt:lpstr>VIEW PREDICTION RESULTS PAGE</vt:lpstr>
      <vt:lpstr>VIEW ALL DOCTORS PAGE</vt:lpstr>
      <vt:lpstr>VIEW ALL PATIENT INFO PAGE</vt:lpstr>
      <vt:lpstr>FUTURE SCOPE </vt:lpstr>
      <vt:lpstr>CONCLUSION </vt:lpstr>
      <vt:lpstr>BIBLIOGRAPHY</vt:lpstr>
      <vt:lpstr>BIBLIOGRAPHY</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dc:creator>
  <cp:lastModifiedBy>SUSIL ROUT</cp:lastModifiedBy>
  <cp:revision>256</cp:revision>
  <dcterms:created xsi:type="dcterms:W3CDTF">2011-04-06T15:22:37Z</dcterms:created>
  <dcterms:modified xsi:type="dcterms:W3CDTF">2024-04-18T06:30:31Z</dcterms:modified>
</cp:coreProperties>
</file>