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61" r:id="rId4"/>
    <p:sldId id="266" r:id="rId5"/>
    <p:sldId id="262" r:id="rId6"/>
    <p:sldId id="263" r:id="rId7"/>
    <p:sldId id="264" r:id="rId8"/>
    <p:sldId id="265" r:id="rId9"/>
    <p:sldId id="258" r:id="rId10"/>
    <p:sldId id="259" r:id="rId11"/>
    <p:sldId id="260" r:id="rId12"/>
  </p:sldIdLst>
  <p:sldSz cx="12192000" cy="6858000"/>
  <p:notesSz cx="6858000" cy="9144000"/>
  <p:embeddedFontLst>
    <p:embeddedFont>
      <p:font typeface="Cooper Black" panose="0208090404030B020404" pitchFamily="18" charset="0"/>
      <p:regular r:id="rId14"/>
    </p:embeddedFon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82885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dirty="0">
                <a:solidFill>
                  <a:schemeClr val="dk1"/>
                </a:solidFill>
                <a:latin typeface="Libre Franklin"/>
                <a:ea typeface="Libre Franklin"/>
                <a:cs typeface="Libre Franklin"/>
                <a:sym typeface="Libre Franklin"/>
              </a:rPr>
              <a:t>“</a:t>
            </a:r>
            <a:endParaRPr dirty="0"/>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latin typeface="Libre Franklin"/>
              <a:ea typeface="Libre Franklin"/>
              <a:cs typeface="Libre Franklin"/>
              <a:sym typeface="Libre Franklin"/>
            </a:endParaRP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dirty="0"/>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solidFill>
                  <a:srgbClr val="FFC000"/>
                </a:solidFill>
                <a:latin typeface="Cooper Black" panose="0208090404030B020404" pitchFamily="18" charset="0"/>
              </a:rPr>
              <a:t>Basic Details of the Team and Problem Statement</a:t>
            </a:r>
            <a:endParaRPr dirty="0">
              <a:solidFill>
                <a:srgbClr val="FFC000"/>
              </a:solidFill>
              <a:latin typeface="Cooper Black" panose="0208090404030B020404" pitchFamily="18" charset="0"/>
            </a:endParaRPr>
          </a:p>
        </p:txBody>
      </p:sp>
      <p:sp>
        <p:nvSpPr>
          <p:cNvPr id="211" name="Google Shape;211;p1"/>
          <p:cNvSpPr txBox="1">
            <a:spLocks noGrp="1"/>
          </p:cNvSpPr>
          <p:nvPr>
            <p:ph type="body" idx="1"/>
          </p:nvPr>
        </p:nvSpPr>
        <p:spPr>
          <a:xfrm>
            <a:off x="6096000" y="1413061"/>
            <a:ext cx="6045695" cy="5444939"/>
          </a:xfrm>
          <a:prstGeom prst="rect">
            <a:avLst/>
          </a:prstGeom>
          <a:noFill/>
          <a:ln>
            <a:noFill/>
          </a:ln>
        </p:spPr>
        <p:txBody>
          <a:bodyPr spcFirstLastPara="1" wrap="square" lIns="0" tIns="0" rIns="0" bIns="0" anchor="t" anchorCtr="0">
            <a:noAutofit/>
          </a:bodyPr>
          <a:lstStyle/>
          <a:p>
            <a:r>
              <a:rPr lang="en-US" dirty="0">
                <a:latin typeface="Franklin Gothic"/>
                <a:ea typeface="Franklin Gothic"/>
                <a:cs typeface="Franklin Gothic"/>
                <a:sym typeface="Franklin Gothic"/>
              </a:rPr>
              <a:t>Ministry/Organization Name/Student Innovation: </a:t>
            </a:r>
            <a:r>
              <a:rPr lang="en-US" dirty="0">
                <a:solidFill>
                  <a:schemeClr val="accent3">
                    <a:lumMod val="75000"/>
                  </a:schemeClr>
                </a:solidFill>
              </a:rPr>
              <a:t>Ministry of Jal Shakti/Central Ground Water Board (CGWB)/</a:t>
            </a:r>
            <a:endParaRPr lang="en-IN" dirty="0">
              <a:solidFill>
                <a:schemeClr val="accent3">
                  <a:lumMod val="75000"/>
                </a:schemeClr>
              </a:solidFill>
            </a:endParaRPr>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r>
              <a:rPr lang="en-IN" dirty="0">
                <a:latin typeface="Franklin Gothic"/>
                <a:ea typeface="Franklin Gothic"/>
                <a:cs typeface="Franklin Gothic"/>
                <a:sym typeface="Franklin Gothic"/>
              </a:rPr>
              <a:t>PS Code: </a:t>
            </a:r>
            <a:r>
              <a:rPr lang="en-IN" dirty="0">
                <a:solidFill>
                  <a:schemeClr val="accent3">
                    <a:lumMod val="75000"/>
                  </a:schemeClr>
                </a:solidFill>
              </a:rPr>
              <a:t>SIH1696</a:t>
            </a:r>
          </a:p>
          <a:p>
            <a:pPr marL="0" lvl="0" indent="0"/>
            <a:r>
              <a:rPr lang="en-US" dirty="0">
                <a:latin typeface="Franklin Gothic"/>
                <a:ea typeface="Franklin Gothic"/>
                <a:cs typeface="Franklin Gothic"/>
                <a:sym typeface="Franklin Gothic"/>
              </a:rPr>
              <a:t>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PS Title: </a:t>
            </a:r>
            <a:r>
              <a:rPr lang="en-US" dirty="0">
                <a:solidFill>
                  <a:schemeClr val="accent3">
                    <a:lumMod val="75000"/>
                  </a:schemeClr>
                </a:solidFill>
                <a:latin typeface="Franklin Gothic"/>
                <a:ea typeface="Franklin Gothic"/>
                <a:cs typeface="Franklin Gothic"/>
                <a:sym typeface="Franklin Gothic"/>
              </a:rPr>
              <a:t>Software Application - </a:t>
            </a:r>
            <a:r>
              <a:rPr lang="en-IN" dirty="0">
                <a:solidFill>
                  <a:schemeClr val="accent3">
                    <a:lumMod val="75000"/>
                  </a:schemeClr>
                </a:solidFill>
              </a:rPr>
              <a:t>Ground Water Level 					Predictor</a:t>
            </a:r>
            <a:endParaRPr lang="en-US" dirty="0">
              <a:solidFill>
                <a:schemeClr val="accent3">
                  <a:lumMod val="75000"/>
                </a:schemeClr>
              </a:solidFill>
            </a:endParaRPr>
          </a:p>
          <a:p>
            <a:pPr marL="0" lvl="0" indent="0"/>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b="1" dirty="0">
                <a:solidFill>
                  <a:schemeClr val="accent3">
                    <a:lumMod val="75000"/>
                  </a:schemeClr>
                </a:solidFill>
              </a:rPr>
              <a:t>The Yodhas </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dirty="0">
                <a:solidFill>
                  <a:schemeClr val="accent3">
                    <a:lumMod val="75000"/>
                  </a:schemeClr>
                </a:solidFill>
                <a:latin typeface="Franklin Gothic"/>
                <a:ea typeface="Franklin Gothic"/>
                <a:cs typeface="Franklin Gothic"/>
                <a:sym typeface="Franklin Gothic"/>
              </a:rPr>
              <a:t>Pradip Sah Sonar</a:t>
            </a:r>
            <a:endParaRPr dirty="0">
              <a:solidFill>
                <a:schemeClr val="accent3">
                  <a:lumMod val="75000"/>
                </a:schemeClr>
              </a:solidFill>
            </a:endParaRP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a:solidFill>
                  <a:schemeClr val="accent3">
                    <a:lumMod val="75000"/>
                  </a:schemeClr>
                </a:solidFill>
                <a:latin typeface="Franklin Gothic"/>
                <a:ea typeface="Franklin Gothic"/>
                <a:cs typeface="Franklin Gothic"/>
                <a:sym typeface="Franklin Gothic"/>
              </a:rPr>
              <a:t>Amrita Vishwa</a:t>
            </a:r>
            <a:r>
              <a:rPr lang="en-US" b="1" dirty="0">
                <a:solidFill>
                  <a:schemeClr val="accent3">
                    <a:lumMod val="75000"/>
                  </a:schemeClr>
                </a:solidFill>
                <a:latin typeface="Franklin Gothic"/>
                <a:ea typeface="Franklin Gothic"/>
                <a:cs typeface="Franklin Gothic"/>
                <a:sym typeface="Franklin Gothic"/>
              </a:rPr>
              <a:t> </a:t>
            </a:r>
            <a:r>
              <a:rPr lang="en-US" dirty="0">
                <a:solidFill>
                  <a:schemeClr val="accent3">
                    <a:lumMod val="75000"/>
                  </a:schemeClr>
                </a:solidFill>
                <a:latin typeface="Franklin Gothic"/>
                <a:ea typeface="Franklin Gothic"/>
                <a:cs typeface="Franklin Gothic"/>
                <a:sym typeface="Franklin Gothic"/>
              </a:rPr>
              <a:t>Vidhyapeetha</a:t>
            </a:r>
            <a:r>
              <a:rPr lang="en-US" b="1" dirty="0">
                <a:solidFill>
                  <a:schemeClr val="accent3">
                    <a:lumMod val="75000"/>
                  </a:schemeClr>
                </a:solidFill>
                <a:latin typeface="Franklin Gothic"/>
                <a:ea typeface="Franklin Gothic"/>
                <a:cs typeface="Franklin Gothic"/>
                <a:sym typeface="Franklin Gothic"/>
              </a:rPr>
              <a:t>m, </a:t>
            </a:r>
            <a:r>
              <a:rPr lang="en-US" dirty="0">
                <a:solidFill>
                  <a:schemeClr val="accent3">
                    <a:lumMod val="75000"/>
                  </a:schemeClr>
                </a:solidFill>
                <a:latin typeface="Franklin Gothic"/>
                <a:ea typeface="Franklin Gothic"/>
                <a:cs typeface="Franklin Gothic"/>
                <a:sym typeface="Franklin Gothic"/>
              </a:rPr>
              <a:t>Chennai</a:t>
            </a:r>
            <a:endParaRPr dirty="0">
              <a:solidFill>
                <a:schemeClr val="accent3">
                  <a:lumMod val="75000"/>
                </a:schemeClr>
              </a:solidFill>
            </a:endParaRPr>
          </a:p>
          <a:p>
            <a:pPr marL="0" lvl="0" indent="0"/>
            <a:r>
              <a:rPr lang="en-US" dirty="0">
                <a:latin typeface="Franklin Gothic"/>
                <a:ea typeface="Franklin Gothic"/>
                <a:cs typeface="Franklin Gothic"/>
                <a:sym typeface="Franklin Gothic"/>
              </a:rPr>
              <a:t>Theme Name: </a:t>
            </a:r>
            <a:r>
              <a:rPr lang="en-IN" dirty="0">
                <a:solidFill>
                  <a:schemeClr val="accent3">
                    <a:lumMod val="75000"/>
                  </a:schemeClr>
                </a:solidFill>
              </a:rPr>
              <a:t>Smart Automation</a:t>
            </a:r>
            <a:endParaRPr dirty="0">
              <a:solidFill>
                <a:schemeClr val="accent3">
                  <a:lumMod val="75000"/>
                </a:schemeClr>
              </a:solidFill>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400" b="1" dirty="0">
                <a:solidFill>
                  <a:srgbClr val="5D7C3F"/>
                </a:solidFill>
              </a:rPr>
              <a:t>Team Leader Name: </a:t>
            </a:r>
            <a:r>
              <a:rPr lang="en-US" sz="1400" b="1" dirty="0">
                <a:solidFill>
                  <a:srgbClr val="FFC000"/>
                </a:solidFill>
              </a:rPr>
              <a:t>Pradip Sah Sonar</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1 Name: </a:t>
            </a:r>
            <a:r>
              <a:rPr lang="en-US" sz="1400" b="1" dirty="0">
                <a:solidFill>
                  <a:srgbClr val="FFC000"/>
                </a:solidFill>
              </a:rPr>
              <a:t>Aniket Singh</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2 Name: </a:t>
            </a:r>
            <a:r>
              <a:rPr lang="en-US" sz="1400" b="1" dirty="0">
                <a:solidFill>
                  <a:srgbClr val="FFC000"/>
                </a:solidFill>
              </a:rPr>
              <a:t>Bhanu Pandit</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3 Name: </a:t>
            </a:r>
            <a:r>
              <a:rPr lang="en-US" sz="1400" b="1" dirty="0">
                <a:solidFill>
                  <a:srgbClr val="FFC000"/>
                </a:solidFill>
              </a:rPr>
              <a:t>Komal Chaurasiya</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4 Name: </a:t>
            </a:r>
            <a:r>
              <a:rPr lang="en-US" sz="1400" b="1" dirty="0">
                <a:solidFill>
                  <a:srgbClr val="FFC000"/>
                </a:solidFill>
              </a:rPr>
              <a:t>Binay Kushwaha</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5D7C3F"/>
              </a:buClr>
              <a:buSzPts val="1200"/>
              <a:buNone/>
            </a:pPr>
            <a:r>
              <a:rPr lang="en-US" sz="1400" b="1" dirty="0">
                <a:solidFill>
                  <a:srgbClr val="5D7C3F"/>
                </a:solidFill>
              </a:rPr>
              <a:t>Team Member 5 Name: </a:t>
            </a:r>
            <a:r>
              <a:rPr lang="en-US" sz="1400" b="1" dirty="0">
                <a:solidFill>
                  <a:srgbClr val="FFC000"/>
                </a:solidFill>
              </a:rPr>
              <a:t>Type Your Name Here</a:t>
            </a:r>
            <a:endParaRPr sz="1400" dirty="0">
              <a:solidFill>
                <a:srgbClr val="FFC000"/>
              </a:solidFill>
            </a:endParaRPr>
          </a:p>
          <a:p>
            <a:pPr marL="0" lvl="0" indent="0" algn="l" rtl="0">
              <a:lnSpc>
                <a:spcPct val="90000"/>
              </a:lnSpc>
              <a:spcBef>
                <a:spcPts val="1000"/>
              </a:spcBef>
              <a:spcAft>
                <a:spcPts val="0"/>
              </a:spcAft>
              <a:buClr>
                <a:schemeClr val="dk1"/>
              </a:buClr>
              <a:buSzPts val="1200"/>
              <a:buNone/>
            </a:pPr>
            <a:r>
              <a:rPr lang="en-US" sz="1400" dirty="0"/>
              <a:t>Branch : Btech 				Stream : CSE 			Year : II </a:t>
            </a:r>
            <a:endParaRPr sz="1400" dirty="0"/>
          </a:p>
          <a:p>
            <a:pPr marL="0" lvl="0" indent="0" algn="l" rtl="0">
              <a:lnSpc>
                <a:spcPct val="90000"/>
              </a:lnSpc>
              <a:spcBef>
                <a:spcPts val="1000"/>
              </a:spcBef>
              <a:spcAft>
                <a:spcPts val="0"/>
              </a:spcAft>
              <a:buClr>
                <a:srgbClr val="804160"/>
              </a:buClr>
              <a:buSzPts val="1200"/>
              <a:buNone/>
            </a:pPr>
            <a:r>
              <a:rPr lang="en-US" sz="1400" b="1" dirty="0">
                <a:solidFill>
                  <a:srgbClr val="804160"/>
                </a:solidFill>
              </a:rPr>
              <a:t>Team Mentor 1 Name: Type Your Name Here</a:t>
            </a:r>
            <a:endParaRPr sz="1400" dirty="0"/>
          </a:p>
          <a:p>
            <a:pPr marL="0" lvl="0" indent="0" algn="l" rtl="0">
              <a:lnSpc>
                <a:spcPct val="90000"/>
              </a:lnSpc>
              <a:spcBef>
                <a:spcPts val="1000"/>
              </a:spcBef>
              <a:spcAft>
                <a:spcPts val="0"/>
              </a:spcAft>
              <a:buClr>
                <a:schemeClr val="dk1"/>
              </a:buClr>
              <a:buSzPts val="1200"/>
              <a:buNone/>
            </a:pPr>
            <a:r>
              <a:rPr lang="en-US" sz="1400" dirty="0"/>
              <a:t>Category (Academic/Industry): 			Expertise : Networking 		Domain Experience : 3-4 yrs    </a:t>
            </a:r>
            <a:endParaRPr sz="1400" dirty="0"/>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2939302" y="2298801"/>
            <a:ext cx="6313396" cy="1285777"/>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chemeClr val="dk1"/>
              </a:buClr>
              <a:buSzPts val="4400"/>
              <a:buFont typeface="Franklin Gothic"/>
              <a:buNone/>
            </a:pPr>
            <a:r>
              <a:rPr lang="en-US" sz="6000" dirty="0">
                <a:solidFill>
                  <a:srgbClr val="00B050"/>
                </a:solidFill>
                <a:latin typeface="Cooper Black" panose="0208090404030B020404" pitchFamily="18" charset="0"/>
              </a:rPr>
              <a:t>THANK YOU!!</a:t>
            </a:r>
            <a:endParaRPr sz="6000" dirty="0">
              <a:solidFill>
                <a:srgbClr val="00B050"/>
              </a:solidFill>
              <a:latin typeface="Cooper Black" panose="0208090404030B020404" pitchFamily="18" charset="0"/>
            </a:endParaRPr>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11</a:t>
            </a:fld>
            <a:endParaRPr dirty="0"/>
          </a:p>
        </p:txBody>
      </p:sp>
      <p:sp>
        <p:nvSpPr>
          <p:cNvPr id="4" name="Rectangle 3">
            <a:extLst>
              <a:ext uri="{FF2B5EF4-FFF2-40B4-BE49-F238E27FC236}">
                <a16:creationId xmlns:a16="http://schemas.microsoft.com/office/drawing/2014/main" id="{2FA9BDD0-1489-CA85-6D10-B49CB226BCC8}"/>
              </a:ext>
            </a:extLst>
          </p:cNvPr>
          <p:cNvSpPr/>
          <p:nvPr/>
        </p:nvSpPr>
        <p:spPr>
          <a:xfrm>
            <a:off x="413657" y="1796143"/>
            <a:ext cx="3439886" cy="3265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43280" y="1797688"/>
            <a:ext cx="5534431" cy="610863"/>
          </a:xfrm>
          <a:prstGeom prst="rect">
            <a:avLst/>
          </a:prstGeom>
          <a:noFill/>
          <a:ln>
            <a:noFill/>
          </a:ln>
        </p:spPr>
        <p:txBody>
          <a:bodyPr spcFirstLastPara="1" wrap="square" lIns="0" tIns="0" rIns="0" bIns="0" anchor="b" anchorCtr="0">
            <a:normAutofit fontScale="90000"/>
          </a:bodyPr>
          <a:lstStyle/>
          <a:p>
            <a:pPr>
              <a:buSzPct val="100000"/>
            </a:pPr>
            <a:r>
              <a:rPr lang="en-US" sz="3100" dirty="0">
                <a:solidFill>
                  <a:schemeClr val="lt2"/>
                </a:solidFill>
              </a:rPr>
              <a:t>    OUR IDEA:  </a:t>
            </a:r>
            <a:r>
              <a:rPr lang="en-US" sz="3100" dirty="0">
                <a:solidFill>
                  <a:schemeClr val="accent2">
                    <a:lumMod val="75000"/>
                  </a:schemeClr>
                </a:solidFill>
              </a:rPr>
              <a:t>IndiaGWanalytics </a:t>
            </a:r>
            <a:r>
              <a:rPr lang="en-US" sz="3100" dirty="0">
                <a:solidFill>
                  <a:schemeClr val="accent6">
                    <a:lumMod val="50000"/>
                  </a:schemeClr>
                </a:solidFill>
              </a:rPr>
              <a:t> </a:t>
            </a:r>
            <a:br>
              <a:rPr lang="en-US" dirty="0">
                <a:solidFill>
                  <a:schemeClr val="accent6">
                    <a:lumMod val="50000"/>
                  </a:schemeClr>
                </a:solidFill>
              </a:rPr>
            </a:br>
            <a:endParaRPr dirty="0">
              <a:solidFill>
                <a:schemeClr val="accent6">
                  <a:lumMod val="50000"/>
                </a:schemeClr>
              </a:solidFill>
            </a:endParaRPr>
          </a:p>
        </p:txBody>
      </p:sp>
      <p:sp>
        <p:nvSpPr>
          <p:cNvPr id="4" name="Snip and Round Single Corner Rectangle 3"/>
          <p:cNvSpPr/>
          <p:nvPr/>
        </p:nvSpPr>
        <p:spPr>
          <a:xfrm>
            <a:off x="308294" y="2576143"/>
            <a:ext cx="6878320" cy="389128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chemeClr val="lt2"/>
              </a:buClr>
              <a:buSzPts val="1800"/>
            </a:pPr>
            <a:endParaRPr lang="en-US" sz="1600" dirty="0">
              <a:solidFill>
                <a:schemeClr val="lt2"/>
              </a:solidFill>
              <a:latin typeface="Franklin Gothic"/>
              <a:sym typeface="Franklin Gothic"/>
            </a:endParaRPr>
          </a:p>
          <a:p>
            <a:pPr lvl="0">
              <a:buClr>
                <a:schemeClr val="lt2"/>
              </a:buClr>
              <a:buSzPts val="1800"/>
            </a:pPr>
            <a:endParaRPr lang="en-US" sz="1600" dirty="0">
              <a:solidFill>
                <a:schemeClr val="lt2"/>
              </a:solidFill>
              <a:latin typeface="Franklin Gothic"/>
              <a:sym typeface="Franklin Gothic"/>
            </a:endParaRPr>
          </a:p>
          <a:p>
            <a:pPr lvl="0">
              <a:buClr>
                <a:schemeClr val="lt2"/>
              </a:buClr>
              <a:buSzPts val="1800"/>
            </a:pPr>
            <a:endParaRPr lang="en-US" sz="2400" b="1" dirty="0"/>
          </a:p>
          <a:p>
            <a:pPr lvl="0">
              <a:buClr>
                <a:schemeClr val="lt2"/>
              </a:buClr>
              <a:buSzPts val="1800"/>
            </a:pPr>
            <a:endParaRPr lang="en-US" sz="1600" dirty="0">
              <a:solidFill>
                <a:schemeClr val="accent5">
                  <a:lumMod val="75000"/>
                </a:schemeClr>
              </a:solidFill>
            </a:endParaRPr>
          </a:p>
          <a:p>
            <a:pPr lvl="0">
              <a:buClr>
                <a:schemeClr val="lt2"/>
              </a:buClr>
              <a:buSzPts val="1800"/>
            </a:pPr>
            <a:endParaRPr lang="en-US" sz="1600" dirty="0">
              <a:solidFill>
                <a:schemeClr val="accent5">
                  <a:lumMod val="75000"/>
                </a:schemeClr>
              </a:solidFill>
            </a:endParaRPr>
          </a:p>
          <a:p>
            <a:pPr lvl="0">
              <a:buClr>
                <a:schemeClr val="lt2"/>
              </a:buClr>
              <a:buSzPts val="1800"/>
            </a:pPr>
            <a:r>
              <a:rPr lang="en-US" sz="1600" b="1" dirty="0">
                <a:solidFill>
                  <a:schemeClr val="tx2"/>
                </a:solidFill>
              </a:rPr>
              <a:t>IndiaGWanalytics</a:t>
            </a:r>
            <a:r>
              <a:rPr lang="en-US" sz="1600" dirty="0"/>
              <a:t> </a:t>
            </a:r>
            <a:r>
              <a:rPr lang="en-US" sz="1600" dirty="0">
                <a:solidFill>
                  <a:schemeClr val="accent3">
                    <a:lumMod val="75000"/>
                  </a:schemeClr>
                </a:solidFill>
              </a:rPr>
              <a:t>is a website designed to provide a comprehensive view of groundwater scenarios across India. It utilizes GIS mapping and advanced analysis tools to visualize groundwater levels and trends. </a:t>
            </a:r>
          </a:p>
          <a:p>
            <a:pPr lvl="0">
              <a:buClr>
                <a:schemeClr val="lt2"/>
              </a:buClr>
              <a:buSzPts val="1800"/>
            </a:pPr>
            <a:endParaRPr lang="en-US" sz="1600" b="1" dirty="0">
              <a:solidFill>
                <a:schemeClr val="lt2"/>
              </a:solidFill>
              <a:latin typeface="Franklin Gothic"/>
              <a:sym typeface="Franklin Gothic"/>
            </a:endParaRPr>
          </a:p>
          <a:p>
            <a:pPr lvl="0">
              <a:buClr>
                <a:schemeClr val="lt2"/>
              </a:buClr>
              <a:buSzPts val="1800"/>
            </a:pPr>
            <a:endParaRPr lang="en-US" sz="1600" b="1" dirty="0">
              <a:solidFill>
                <a:schemeClr val="lt2"/>
              </a:solidFill>
              <a:latin typeface="Franklin Gothic"/>
              <a:sym typeface="Franklin Gothic"/>
            </a:endParaRPr>
          </a:p>
          <a:p>
            <a:pPr lvl="0">
              <a:buClr>
                <a:schemeClr val="lt2"/>
              </a:buClr>
              <a:buSzPts val="1800"/>
            </a:pPr>
            <a:r>
              <a:rPr lang="en-US" sz="1600" b="1" dirty="0">
                <a:solidFill>
                  <a:schemeClr val="lt2"/>
                </a:solidFill>
                <a:latin typeface="Franklin Gothic"/>
                <a:sym typeface="Franklin Gothic"/>
              </a:rPr>
              <a:t>KEY FEATURES:</a:t>
            </a:r>
            <a:endParaRPr lang="en-US" sz="1600" dirty="0"/>
          </a:p>
          <a:p>
            <a:pPr lvl="0">
              <a:buClr>
                <a:schemeClr val="lt2"/>
              </a:buClr>
              <a:buSzPts val="1800"/>
            </a:pPr>
            <a:endParaRPr lang="en-US" sz="1600" dirty="0"/>
          </a:p>
          <a:p>
            <a:pPr lvl="0">
              <a:buClr>
                <a:schemeClr val="lt2"/>
              </a:buClr>
              <a:buSzPts val="1800"/>
            </a:pPr>
            <a:r>
              <a:rPr lang="en-US" sz="1600" dirty="0">
                <a:solidFill>
                  <a:schemeClr val="accent3">
                    <a:lumMod val="75000"/>
                  </a:schemeClr>
                </a:solidFill>
              </a:rPr>
              <a:t>Interactive Maps </a:t>
            </a:r>
          </a:p>
          <a:p>
            <a:pPr lvl="0">
              <a:buClr>
                <a:schemeClr val="lt2"/>
              </a:buClr>
              <a:buSzPts val="1800"/>
            </a:pPr>
            <a:endParaRPr lang="en-US" sz="1600" dirty="0">
              <a:solidFill>
                <a:schemeClr val="accent3">
                  <a:lumMod val="75000"/>
                </a:schemeClr>
              </a:solidFill>
            </a:endParaRPr>
          </a:p>
          <a:p>
            <a:pPr lvl="0">
              <a:buClr>
                <a:schemeClr val="lt2"/>
              </a:buClr>
              <a:buSzPts val="1800"/>
            </a:pPr>
            <a:r>
              <a:rPr lang="en-US" sz="1600" dirty="0">
                <a:solidFill>
                  <a:schemeClr val="accent3">
                    <a:lumMod val="75000"/>
                  </a:schemeClr>
                </a:solidFill>
              </a:rPr>
              <a:t>Dynamic Graphs</a:t>
            </a:r>
          </a:p>
          <a:p>
            <a:pPr lvl="0">
              <a:buClr>
                <a:schemeClr val="lt2"/>
              </a:buClr>
              <a:buSzPts val="1800"/>
            </a:pPr>
            <a:endParaRPr lang="en-US" sz="1600" dirty="0">
              <a:solidFill>
                <a:schemeClr val="accent3">
                  <a:lumMod val="75000"/>
                </a:schemeClr>
              </a:solidFill>
            </a:endParaRPr>
          </a:p>
          <a:p>
            <a:pPr lvl="0">
              <a:buClr>
                <a:schemeClr val="lt2"/>
              </a:buClr>
              <a:buSzPts val="1800"/>
            </a:pPr>
            <a:r>
              <a:rPr lang="en-US" sz="1600" dirty="0">
                <a:solidFill>
                  <a:schemeClr val="accent3">
                    <a:lumMod val="75000"/>
                  </a:schemeClr>
                </a:solidFill>
              </a:rPr>
              <a:t>Data Integration(CGWB)</a:t>
            </a:r>
          </a:p>
          <a:p>
            <a:pPr lvl="0">
              <a:buClr>
                <a:schemeClr val="lt2"/>
              </a:buClr>
              <a:buSzPts val="1800"/>
            </a:pPr>
            <a:r>
              <a:rPr lang="en-US" sz="1600" dirty="0">
                <a:solidFill>
                  <a:schemeClr val="accent3">
                    <a:lumMod val="75000"/>
                  </a:schemeClr>
                </a:solidFill>
              </a:rPr>
              <a:t>                                                                 Predictive Analytics</a:t>
            </a:r>
          </a:p>
          <a:p>
            <a:pPr lvl="0">
              <a:buClr>
                <a:schemeClr val="lt2"/>
              </a:buClr>
              <a:buSzPts val="1800"/>
            </a:pPr>
            <a:r>
              <a:rPr lang="en-US" sz="1600" dirty="0">
                <a:solidFill>
                  <a:schemeClr val="accent3">
                    <a:lumMod val="75000"/>
                  </a:schemeClr>
                </a:solidFill>
              </a:rPr>
              <a:t>User-Friendly Interface</a:t>
            </a:r>
            <a:endParaRPr lang="en-US" sz="1600" b="1" dirty="0">
              <a:solidFill>
                <a:schemeClr val="accent3">
                  <a:lumMod val="75000"/>
                </a:schemeClr>
              </a:solidFill>
              <a:latin typeface="Franklin Gothic"/>
              <a:sym typeface="Franklin Gothic"/>
            </a:endParaRPr>
          </a:p>
          <a:p>
            <a:pPr lvl="0">
              <a:buClr>
                <a:schemeClr val="lt2"/>
              </a:buClr>
              <a:buSzPts val="1800"/>
            </a:pPr>
            <a:endParaRPr lang="en-US" b="1" dirty="0">
              <a:solidFill>
                <a:schemeClr val="lt2"/>
              </a:solidFill>
              <a:latin typeface="Franklin Gothic"/>
              <a:sym typeface="Franklin Gothic"/>
            </a:endParaRPr>
          </a:p>
          <a:p>
            <a:pPr lvl="0">
              <a:buClr>
                <a:schemeClr val="lt2"/>
              </a:buClr>
              <a:buSzPts val="1800"/>
            </a:pPr>
            <a:endParaRPr lang="en-US" b="1" dirty="0">
              <a:solidFill>
                <a:schemeClr val="lt2"/>
              </a:solidFill>
              <a:latin typeface="Franklin Gothic"/>
              <a:sym typeface="Franklin Gothic"/>
            </a:endParaRPr>
          </a:p>
          <a:p>
            <a:pPr lvl="0">
              <a:buClr>
                <a:schemeClr val="lt2"/>
              </a:buClr>
              <a:buSzPts val="1800"/>
            </a:pPr>
            <a:endParaRPr lang="en-US" dirty="0">
              <a:solidFill>
                <a:schemeClr val="lt2"/>
              </a:solidFill>
              <a:latin typeface="Franklin Gothic"/>
              <a:sym typeface="Franklin Gothic"/>
            </a:endParaRPr>
          </a:p>
          <a:p>
            <a:pPr lvl="0">
              <a:buClr>
                <a:schemeClr val="lt2"/>
              </a:buClr>
              <a:buSzPts val="1800"/>
            </a:pPr>
            <a:endParaRPr lang="en-US" dirty="0">
              <a:solidFill>
                <a:schemeClr val="lt2"/>
              </a:solidFill>
              <a:latin typeface="Franklin Gothic"/>
              <a:sym typeface="Franklin Gothic"/>
            </a:endParaRPr>
          </a:p>
          <a:p>
            <a:pPr lvl="0">
              <a:buClr>
                <a:schemeClr val="lt2"/>
              </a:buClr>
              <a:buSzPts val="1800"/>
            </a:pPr>
            <a:endParaRPr lang="en-US" dirty="0"/>
          </a:p>
          <a:p>
            <a:pPr marL="285750" lvl="0" indent="-184150">
              <a:spcBef>
                <a:spcPts val="1000"/>
              </a:spcBef>
              <a:buClr>
                <a:schemeClr val="dk1"/>
              </a:buClr>
              <a:buSzPts val="1600"/>
            </a:pPr>
            <a:endParaRPr lang="en-US" dirty="0"/>
          </a:p>
        </p:txBody>
      </p:sp>
      <p:pic>
        <p:nvPicPr>
          <p:cNvPr id="1028" name="Picture 4" descr="https://tse4.mm.bing.net/th?id=OIP.6HsoXJXqJvfKdJxCGEXvDgHaH0&amp;pid=Api&amp;P=0&amp;h=180"/>
          <p:cNvPicPr>
            <a:picLocks noChangeAspect="1" noChangeArrowheads="1"/>
          </p:cNvPicPr>
          <p:nvPr/>
        </p:nvPicPr>
        <p:blipFill rotWithShape="1">
          <a:blip r:embed="rId3">
            <a:extLst>
              <a:ext uri="{28A0092B-C50C-407E-A947-70E740481C1C}">
                <a14:useLocalDpi xmlns:a14="http://schemas.microsoft.com/office/drawing/2010/main" val="0"/>
              </a:ext>
            </a:extLst>
          </a:blip>
          <a:srcRect b="13519"/>
          <a:stretch/>
        </p:blipFill>
        <p:spPr bwMode="auto">
          <a:xfrm>
            <a:off x="0" y="0"/>
            <a:ext cx="1619250" cy="1482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se4.mm.bing.net/th?id=OIP.jsBQL04RxeNPuuCRzQlpkAHaHa&amp;pid=Api&amp;P=0&amp;h=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013" y="4630640"/>
            <a:ext cx="365903" cy="3659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se1.mm.bing.net/th?id=OIP.hUpkio3TmOio6bKEDoYQ6wHaGK&amp;pid=Api&amp;P=0&amp;h=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026" y="5080239"/>
            <a:ext cx="504825" cy="420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se1.mm.bing.net/th?id=OIP.nFtlUlfD6veJr25frW0ydAHaHy&amp;pid=Api&amp;P=0&amp;h=180"/>
          <p:cNvPicPr>
            <a:picLocks noChangeAspect="1" noChangeArrowheads="1"/>
          </p:cNvPicPr>
          <p:nvPr/>
        </p:nvPicPr>
        <p:blipFill rotWithShape="1">
          <a:blip r:embed="rId6">
            <a:extLst>
              <a:ext uri="{28A0092B-C50C-407E-A947-70E740481C1C}">
                <a14:useLocalDpi xmlns:a14="http://schemas.microsoft.com/office/drawing/2010/main" val="0"/>
              </a:ext>
            </a:extLst>
          </a:blip>
          <a:srcRect b="17740"/>
          <a:stretch/>
        </p:blipFill>
        <p:spPr bwMode="auto">
          <a:xfrm>
            <a:off x="3070113" y="5600287"/>
            <a:ext cx="462200" cy="4002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humbs.dreamstime.com/z/user-friendly-mobile-interface-apps-concept-74031156.jpg"/>
          <p:cNvPicPr>
            <a:picLocks noChangeAspect="1" noChangeArrowheads="1"/>
          </p:cNvPicPr>
          <p:nvPr/>
        </p:nvPicPr>
        <p:blipFill rotWithShape="1">
          <a:blip r:embed="rId7">
            <a:extLst>
              <a:ext uri="{28A0092B-C50C-407E-A947-70E740481C1C}">
                <a14:useLocalDpi xmlns:a14="http://schemas.microsoft.com/office/drawing/2010/main" val="0"/>
              </a:ext>
            </a:extLst>
          </a:blip>
          <a:srcRect l="-1991" t="17412" r="4706" b="7281"/>
          <a:stretch/>
        </p:blipFill>
        <p:spPr bwMode="auto">
          <a:xfrm>
            <a:off x="2952044" y="6099860"/>
            <a:ext cx="497613" cy="3245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png.pngtree.com/png-clipart/20220621/original/pngtree-predictive-analytics-icon-graph-business-png-image_8170047.png"/>
          <p:cNvPicPr>
            <a:picLocks noChangeAspect="1" noChangeArrowheads="1"/>
          </p:cNvPicPr>
          <p:nvPr/>
        </p:nvPicPr>
        <p:blipFill rotWithShape="1">
          <a:blip r:embed="rId8">
            <a:extLst>
              <a:ext uri="{28A0092B-C50C-407E-A947-70E740481C1C}">
                <a14:useLocalDpi xmlns:a14="http://schemas.microsoft.com/office/drawing/2010/main" val="0"/>
              </a:ext>
            </a:extLst>
          </a:blip>
          <a:srcRect t="-1" r="3726" b="23463"/>
          <a:stretch/>
        </p:blipFill>
        <p:spPr bwMode="auto">
          <a:xfrm>
            <a:off x="6294132" y="5782093"/>
            <a:ext cx="545464" cy="4336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round Water Crisis in India - GeeksforGeeks">
            <a:extLst>
              <a:ext uri="{FF2B5EF4-FFF2-40B4-BE49-F238E27FC236}">
                <a16:creationId xmlns:a16="http://schemas.microsoft.com/office/drawing/2014/main" id="{DF6493E7-D39F-5178-05DC-6C8854AF5B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1480" y="1690008"/>
            <a:ext cx="4525736" cy="4525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lt2"/>
                </a:solidFill>
              </a:rPr>
              <a:t> OUR SOLUTION:  </a:t>
            </a:r>
            <a:r>
              <a:rPr lang="en-US" sz="2800" dirty="0">
                <a:solidFill>
                  <a:schemeClr val="accent2">
                    <a:lumMod val="75000"/>
                  </a:schemeClr>
                </a:solidFill>
              </a:rPr>
              <a:t>ARCHITECTURE DIAGRAM </a:t>
            </a:r>
            <a:endParaRPr lang="en-IN" sz="2800" dirty="0"/>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dirty="0">
              <a:latin typeface="Libre Franklin"/>
              <a:ea typeface="Libre Franklin"/>
              <a:cs typeface="Libre Franklin"/>
              <a:sym typeface="Libre Franklin"/>
            </a:endParaRPr>
          </a:p>
        </p:txBody>
      </p:sp>
      <p:pic>
        <p:nvPicPr>
          <p:cNvPr id="9" name="Picture 8">
            <a:extLst>
              <a:ext uri="{FF2B5EF4-FFF2-40B4-BE49-F238E27FC236}">
                <a16:creationId xmlns:a16="http://schemas.microsoft.com/office/drawing/2014/main" id="{B1DB61D4-00A2-0BA2-5F5A-2DABF2A87811}"/>
              </a:ext>
            </a:extLst>
          </p:cNvPr>
          <p:cNvPicPr>
            <a:picLocks noChangeAspect="1"/>
          </p:cNvPicPr>
          <p:nvPr/>
        </p:nvPicPr>
        <p:blipFill>
          <a:blip r:embed="rId2"/>
          <a:stretch>
            <a:fillRect/>
          </a:stretch>
        </p:blipFill>
        <p:spPr>
          <a:xfrm>
            <a:off x="2337651" y="2026064"/>
            <a:ext cx="7923949" cy="4429981"/>
          </a:xfrm>
          <a:prstGeom prst="rect">
            <a:avLst/>
          </a:prstGeom>
        </p:spPr>
      </p:pic>
    </p:spTree>
    <p:extLst>
      <p:ext uri="{BB962C8B-B14F-4D97-AF65-F5344CB8AC3E}">
        <p14:creationId xmlns:p14="http://schemas.microsoft.com/office/powerpoint/2010/main" val="2493435704"/>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023" y="879063"/>
            <a:ext cx="5040537" cy="817657"/>
          </a:xfrm>
        </p:spPr>
        <p:txBody>
          <a:bodyPr>
            <a:normAutofit/>
          </a:bodyPr>
          <a:lstStyle/>
          <a:p>
            <a:r>
              <a:rPr lang="en-US" sz="2800" dirty="0">
                <a:solidFill>
                  <a:schemeClr val="lt2"/>
                </a:solidFill>
              </a:rPr>
              <a:t> IndiaGWAnalytics: </a:t>
            </a:r>
            <a:r>
              <a:rPr lang="en-US" sz="2800" dirty="0">
                <a:solidFill>
                  <a:schemeClr val="accent2">
                    <a:lumMod val="75000"/>
                  </a:schemeClr>
                </a:solidFill>
              </a:rPr>
              <a:t>PROCESS FLOWCHART</a:t>
            </a:r>
            <a:endParaRPr lang="en-IN" sz="2800" dirty="0"/>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dirty="0">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1CB8CFEC-D4E1-F67E-2975-D5306825512E}"/>
              </a:ext>
            </a:extLst>
          </p:cNvPr>
          <p:cNvPicPr>
            <a:picLocks noChangeAspect="1"/>
          </p:cNvPicPr>
          <p:nvPr/>
        </p:nvPicPr>
        <p:blipFill>
          <a:blip r:embed="rId2"/>
          <a:stretch>
            <a:fillRect/>
          </a:stretch>
        </p:blipFill>
        <p:spPr>
          <a:xfrm>
            <a:off x="2211601" y="2141332"/>
            <a:ext cx="8100799" cy="4516632"/>
          </a:xfrm>
          <a:prstGeom prst="rect">
            <a:avLst/>
          </a:prstGeom>
        </p:spPr>
      </p:pic>
    </p:spTree>
    <p:extLst>
      <p:ext uri="{BB962C8B-B14F-4D97-AF65-F5344CB8AC3E}">
        <p14:creationId xmlns:p14="http://schemas.microsoft.com/office/powerpoint/2010/main" val="2252118718"/>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111526"/>
            <a:ext cx="4941477" cy="610863"/>
          </a:xfrm>
        </p:spPr>
        <p:txBody>
          <a:bodyPr>
            <a:noAutofit/>
          </a:bodyPr>
          <a:lstStyle/>
          <a:p>
            <a:r>
              <a:rPr lang="en-US" sz="3200" dirty="0">
                <a:solidFill>
                  <a:schemeClr val="lt2"/>
                </a:solidFill>
              </a:rPr>
              <a:t> IndiaGWAnalytics: </a:t>
            </a:r>
            <a:r>
              <a:rPr lang="en-US" sz="3200" dirty="0">
                <a:solidFill>
                  <a:schemeClr val="accent2">
                    <a:lumMod val="75000"/>
                  </a:schemeClr>
                </a:solidFill>
              </a:rPr>
              <a:t>WEBSITE OVERVIEW</a:t>
            </a:r>
            <a:endParaRPr lang="en-IN" sz="3200" dirty="0"/>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dirty="0">
              <a:latin typeface="Libre Franklin"/>
              <a:ea typeface="Libre Franklin"/>
              <a:cs typeface="Libre Franklin"/>
              <a:sym typeface="Libre Franklin"/>
            </a:endParaRPr>
          </a:p>
        </p:txBody>
      </p:sp>
      <p:sp>
        <p:nvSpPr>
          <p:cNvPr id="8" name="Text Placeholder 7">
            <a:extLst>
              <a:ext uri="{FF2B5EF4-FFF2-40B4-BE49-F238E27FC236}">
                <a16:creationId xmlns:a16="http://schemas.microsoft.com/office/drawing/2014/main" id="{DF7BD100-A640-1A99-8E68-A2F16D88A3FA}"/>
              </a:ext>
            </a:extLst>
          </p:cNvPr>
          <p:cNvSpPr>
            <a:spLocks noGrp="1"/>
          </p:cNvSpPr>
          <p:nvPr>
            <p:ph type="body" idx="7"/>
          </p:nvPr>
        </p:nvSpPr>
        <p:spPr>
          <a:xfrm>
            <a:off x="6309358" y="2247524"/>
            <a:ext cx="4838700" cy="574318"/>
          </a:xfrm>
        </p:spPr>
        <p:txBody>
          <a:bodyPr/>
          <a:lstStyle/>
          <a:p>
            <a:pPr>
              <a:lnSpc>
                <a:spcPct val="150000"/>
              </a:lnSpc>
            </a:pPr>
            <a:r>
              <a:rPr lang="en-US" dirty="0"/>
              <a:t>	In this section, a brief overview of the website has been provided for the user’s understanding and navigation. The Dashboard provided by the website gives the user an pleasant and easy-to-navigate UI which prompts the user to select the year and season to view on India’s map as the user first lands on the home page. Along with the year and season, we also provide an option to select an algorithm according to which the visualization will be done.</a:t>
            </a:r>
          </a:p>
        </p:txBody>
      </p:sp>
      <p:pic>
        <p:nvPicPr>
          <p:cNvPr id="15" name="Picture 14">
            <a:extLst>
              <a:ext uri="{FF2B5EF4-FFF2-40B4-BE49-F238E27FC236}">
                <a16:creationId xmlns:a16="http://schemas.microsoft.com/office/drawing/2014/main" id="{757A61D8-A3E0-82AF-E466-8D936B7C8146}"/>
              </a:ext>
            </a:extLst>
          </p:cNvPr>
          <p:cNvPicPr>
            <a:picLocks noChangeAspect="1"/>
          </p:cNvPicPr>
          <p:nvPr/>
        </p:nvPicPr>
        <p:blipFill>
          <a:blip r:embed="rId2"/>
          <a:stretch>
            <a:fillRect/>
          </a:stretch>
        </p:blipFill>
        <p:spPr>
          <a:xfrm>
            <a:off x="306617" y="2247524"/>
            <a:ext cx="6002741" cy="4332347"/>
          </a:xfrm>
          <a:prstGeom prst="rect">
            <a:avLst/>
          </a:prstGeom>
        </p:spPr>
      </p:pic>
      <p:sp>
        <p:nvSpPr>
          <p:cNvPr id="16" name="Rectangle 15">
            <a:extLst>
              <a:ext uri="{FF2B5EF4-FFF2-40B4-BE49-F238E27FC236}">
                <a16:creationId xmlns:a16="http://schemas.microsoft.com/office/drawing/2014/main" id="{46953C32-34EB-4235-94C6-A11C3E1582C4}"/>
              </a:ext>
            </a:extLst>
          </p:cNvPr>
          <p:cNvSpPr/>
          <p:nvPr/>
        </p:nvSpPr>
        <p:spPr>
          <a:xfrm>
            <a:off x="425333" y="3089633"/>
            <a:ext cx="1351280" cy="372104"/>
          </a:xfrm>
          <a:prstGeom prst="rect">
            <a:avLst/>
          </a:prstGeom>
          <a:solidFill>
            <a:schemeClr val="bg1"/>
          </a:solidFill>
          <a:ln>
            <a:solidFill>
              <a:schemeClr val="bg1"/>
            </a:solid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en-US" sz="800" dirty="0"/>
              <a:t>Select your season and Algorithm according to user’s requirement</a:t>
            </a:r>
          </a:p>
        </p:txBody>
      </p:sp>
      <p:sp>
        <p:nvSpPr>
          <p:cNvPr id="19" name="Rectangle 18">
            <a:extLst>
              <a:ext uri="{FF2B5EF4-FFF2-40B4-BE49-F238E27FC236}">
                <a16:creationId xmlns:a16="http://schemas.microsoft.com/office/drawing/2014/main" id="{2580C034-DCFA-2C4F-CEE0-B7CD559B7C43}"/>
              </a:ext>
            </a:extLst>
          </p:cNvPr>
          <p:cNvSpPr/>
          <p:nvPr/>
        </p:nvSpPr>
        <p:spPr>
          <a:xfrm>
            <a:off x="425333" y="3692983"/>
            <a:ext cx="1484747" cy="6108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t>India’s map along with colored states to indicate improving and declining trends: RED is declining and GREEN is improving</a:t>
            </a:r>
          </a:p>
        </p:txBody>
      </p:sp>
      <p:sp>
        <p:nvSpPr>
          <p:cNvPr id="20" name="Rectangle 19">
            <a:extLst>
              <a:ext uri="{FF2B5EF4-FFF2-40B4-BE49-F238E27FC236}">
                <a16:creationId xmlns:a16="http://schemas.microsoft.com/office/drawing/2014/main" id="{A20A6A81-83B1-D47A-3A5F-7C08138C49DC}"/>
              </a:ext>
            </a:extLst>
          </p:cNvPr>
          <p:cNvSpPr/>
          <p:nvPr/>
        </p:nvSpPr>
        <p:spPr>
          <a:xfrm>
            <a:off x="425333" y="4542503"/>
            <a:ext cx="1351280" cy="2476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Number of improving and declining states</a:t>
            </a:r>
          </a:p>
        </p:txBody>
      </p:sp>
      <p:sp>
        <p:nvSpPr>
          <p:cNvPr id="21" name="Rectangle 20">
            <a:extLst>
              <a:ext uri="{FF2B5EF4-FFF2-40B4-BE49-F238E27FC236}">
                <a16:creationId xmlns:a16="http://schemas.microsoft.com/office/drawing/2014/main" id="{B9E0F96A-402C-E715-860F-493A4DA9E96B}"/>
              </a:ext>
            </a:extLst>
          </p:cNvPr>
          <p:cNvSpPr/>
          <p:nvPr/>
        </p:nvSpPr>
        <p:spPr>
          <a:xfrm>
            <a:off x="425333" y="5028811"/>
            <a:ext cx="1351280" cy="63660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t>Table showing no of districts, declining districts, current level for selected query</a:t>
            </a:r>
          </a:p>
        </p:txBody>
      </p:sp>
      <p:pic>
        <p:nvPicPr>
          <p:cNvPr id="23" name="Picture 22">
            <a:extLst>
              <a:ext uri="{FF2B5EF4-FFF2-40B4-BE49-F238E27FC236}">
                <a16:creationId xmlns:a16="http://schemas.microsoft.com/office/drawing/2014/main" id="{CEDB9296-31EB-5CCC-0E49-2C4CCF3823EF}"/>
              </a:ext>
            </a:extLst>
          </p:cNvPr>
          <p:cNvPicPr>
            <a:picLocks noChangeAspect="1"/>
          </p:cNvPicPr>
          <p:nvPr/>
        </p:nvPicPr>
        <p:blipFill>
          <a:blip r:embed="rId3"/>
          <a:srcRect l="2728" t="17094"/>
          <a:stretch/>
        </p:blipFill>
        <p:spPr>
          <a:xfrm>
            <a:off x="4444678" y="3512893"/>
            <a:ext cx="1732345" cy="2394831"/>
          </a:xfrm>
          <a:prstGeom prst="rect">
            <a:avLst/>
          </a:prstGeom>
        </p:spPr>
      </p:pic>
    </p:spTree>
    <p:extLst>
      <p:ext uri="{BB962C8B-B14F-4D97-AF65-F5344CB8AC3E}">
        <p14:creationId xmlns:p14="http://schemas.microsoft.com/office/powerpoint/2010/main" val="2913371893"/>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10" y="1712183"/>
            <a:ext cx="6493417" cy="610863"/>
          </a:xfrm>
        </p:spPr>
        <p:txBody>
          <a:bodyPr>
            <a:normAutofit fontScale="90000"/>
          </a:bodyPr>
          <a:lstStyle/>
          <a:p>
            <a:br>
              <a:rPr lang="en-IN" dirty="0"/>
            </a:br>
            <a:br>
              <a:rPr lang="en-US" dirty="0"/>
            </a:br>
            <a:br>
              <a:rPr lang="en-IN" dirty="0"/>
            </a:br>
            <a:br>
              <a:rPr lang="en-IN" dirty="0"/>
            </a:br>
            <a:r>
              <a:rPr lang="en-US" dirty="0">
                <a:solidFill>
                  <a:schemeClr val="tx2"/>
                </a:solidFill>
              </a:rPr>
              <a:t>Ground-Water crisis in India</a:t>
            </a:r>
            <a:br>
              <a:rPr lang="en-IN" dirty="0"/>
            </a:br>
            <a:endParaRPr lang="en-IN" dirty="0"/>
          </a:p>
        </p:txBody>
      </p:sp>
      <p:sp>
        <p:nvSpPr>
          <p:cNvPr id="9" name="Text Placeholder 8"/>
          <p:cNvSpPr>
            <a:spLocks noGrp="1"/>
          </p:cNvSpPr>
          <p:nvPr>
            <p:ph type="body" idx="7"/>
          </p:nvPr>
        </p:nvSpPr>
        <p:spPr>
          <a:xfrm>
            <a:off x="0" y="2087944"/>
            <a:ext cx="6422273" cy="3307016"/>
          </a:xfrm>
        </p:spPr>
        <p:txBody>
          <a:bodyPr/>
          <a:lstStyle/>
          <a:p>
            <a:r>
              <a:rPr lang="en-US" b="1" dirty="0"/>
              <a:t>                      </a:t>
            </a:r>
            <a:r>
              <a:rPr lang="en-US" sz="1800" b="1" dirty="0">
                <a:solidFill>
                  <a:schemeClr val="accent1">
                    <a:lumMod val="50000"/>
                  </a:schemeClr>
                </a:solidFill>
              </a:rPr>
              <a:t>India Groundwater Statistics</a:t>
            </a:r>
            <a:endParaRPr lang="en-IN" sz="1800" b="1" dirty="0">
              <a:solidFill>
                <a:schemeClr val="accent1">
                  <a:lumMod val="50000"/>
                </a:schemeClr>
              </a:solidFill>
            </a:endParaRPr>
          </a:p>
          <a:p>
            <a:pPr algn="just"/>
            <a:r>
              <a:rPr lang="en-US" sz="2800" b="1" dirty="0"/>
              <a:t>•</a:t>
            </a:r>
            <a:r>
              <a:rPr lang="en-US" dirty="0"/>
              <a:t>More than </a:t>
            </a:r>
            <a:r>
              <a:rPr lang="en-US" b="1" dirty="0">
                <a:solidFill>
                  <a:srgbClr val="FFC000"/>
                </a:solidFill>
              </a:rPr>
              <a:t>50%</a:t>
            </a:r>
            <a:r>
              <a:rPr lang="en-US" b="1" dirty="0"/>
              <a:t> </a:t>
            </a:r>
            <a:r>
              <a:rPr lang="en-US" dirty="0"/>
              <a:t>of Indian districts and cities are facing water supply problems for years. </a:t>
            </a:r>
          </a:p>
          <a:p>
            <a:pPr algn="just"/>
            <a:r>
              <a:rPr lang="en-US" sz="2800" b="1" dirty="0"/>
              <a:t>•</a:t>
            </a:r>
            <a:r>
              <a:rPr lang="en-US" dirty="0"/>
              <a:t>In many parts of country groundwater table is </a:t>
            </a:r>
            <a:r>
              <a:rPr lang="en-US" b="1" dirty="0">
                <a:solidFill>
                  <a:srgbClr val="FFC000"/>
                </a:solidFill>
              </a:rPr>
              <a:t>declining</a:t>
            </a:r>
            <a:r>
              <a:rPr lang="en-US" b="1" dirty="0"/>
              <a:t> </a:t>
            </a:r>
            <a:r>
              <a:rPr lang="en-US" dirty="0"/>
              <a:t>at the rate of </a:t>
            </a:r>
            <a:r>
              <a:rPr lang="en-US" b="1" dirty="0">
                <a:solidFill>
                  <a:srgbClr val="FFC000"/>
                </a:solidFill>
              </a:rPr>
              <a:t>1-2 m/year</a:t>
            </a:r>
            <a:r>
              <a:rPr lang="en-US" dirty="0"/>
              <a:t>.</a:t>
            </a:r>
            <a:endParaRPr lang="en-IN" dirty="0"/>
          </a:p>
          <a:p>
            <a:pPr algn="just"/>
            <a:r>
              <a:rPr lang="en-US" sz="2800" b="1" dirty="0">
                <a:solidFill>
                  <a:schemeClr val="tx1"/>
                </a:solidFill>
              </a:rPr>
              <a:t>•</a:t>
            </a:r>
            <a:r>
              <a:rPr lang="en-US" b="1" dirty="0">
                <a:solidFill>
                  <a:srgbClr val="FFC000"/>
                </a:solidFill>
              </a:rPr>
              <a:t>21 cities </a:t>
            </a:r>
            <a:r>
              <a:rPr lang="en-US" dirty="0"/>
              <a:t>predicted to </a:t>
            </a:r>
            <a:r>
              <a:rPr lang="en-US" b="1" dirty="0">
                <a:solidFill>
                  <a:srgbClr val="FFC000"/>
                </a:solidFill>
              </a:rPr>
              <a:t>run out </a:t>
            </a:r>
            <a:r>
              <a:rPr lang="en-US" dirty="0">
                <a:solidFill>
                  <a:srgbClr val="FFC000"/>
                </a:solidFill>
              </a:rPr>
              <a:t>of </a:t>
            </a:r>
            <a:r>
              <a:rPr lang="en-US" b="1" dirty="0">
                <a:solidFill>
                  <a:srgbClr val="FFC000"/>
                </a:solidFill>
              </a:rPr>
              <a:t>groundwater</a:t>
            </a:r>
            <a:r>
              <a:rPr lang="en-US" b="1" dirty="0"/>
              <a:t> </a:t>
            </a:r>
            <a:r>
              <a:rPr lang="en-US" dirty="0"/>
              <a:t>in </a:t>
            </a:r>
            <a:r>
              <a:rPr lang="en-US" b="1" dirty="0">
                <a:solidFill>
                  <a:srgbClr val="FFC000"/>
                </a:solidFill>
              </a:rPr>
              <a:t>2020 </a:t>
            </a:r>
            <a:r>
              <a:rPr lang="en-US" dirty="0"/>
              <a:t>(including Bengaluru, Delhi, Chennai)</a:t>
            </a:r>
            <a:endParaRPr lang="en-IN" dirty="0"/>
          </a:p>
          <a:p>
            <a:pPr algn="just"/>
            <a:r>
              <a:rPr lang="en-US" sz="2800" b="1" dirty="0">
                <a:solidFill>
                  <a:schemeClr val="tx1"/>
                </a:solidFill>
              </a:rPr>
              <a:t>•</a:t>
            </a:r>
            <a:r>
              <a:rPr lang="en-US" b="1" dirty="0">
                <a:solidFill>
                  <a:srgbClr val="FFC000"/>
                </a:solidFill>
              </a:rPr>
              <a:t>Atal Bhujal Yojana </a:t>
            </a:r>
            <a:r>
              <a:rPr lang="en-US" dirty="0"/>
              <a:t>worth </a:t>
            </a:r>
            <a:r>
              <a:rPr lang="en-US" b="1" dirty="0">
                <a:solidFill>
                  <a:srgbClr val="FFC000"/>
                </a:solidFill>
              </a:rPr>
              <a:t>6000 crore </a:t>
            </a:r>
            <a:r>
              <a:rPr lang="en-US" dirty="0"/>
              <a:t>launched for preserving regions with low water table.</a:t>
            </a:r>
            <a:endParaRPr lang="en-IN" dirty="0"/>
          </a:p>
          <a:p>
            <a:pPr algn="just"/>
            <a:r>
              <a:rPr lang="en-US" dirty="0"/>
              <a:t>If this trend continues India will undergo a major water crisis and would lead to irreversible losses.</a:t>
            </a:r>
            <a:endParaRPr lang="en-IN" dirty="0"/>
          </a:p>
          <a:p>
            <a:pPr algn="just"/>
            <a:endParaRPr lang="en-IN" dirty="0"/>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dirty="0">
              <a:latin typeface="Libre Franklin"/>
              <a:ea typeface="Libre Franklin"/>
              <a:cs typeface="Libre Franklin"/>
              <a:sym typeface="Libre Franklin"/>
            </a:endParaRPr>
          </a:p>
        </p:txBody>
      </p:sp>
      <p:pic>
        <p:nvPicPr>
          <p:cNvPr id="5122" name="Picture 2" descr="Progress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107" y="0"/>
            <a:ext cx="2404745" cy="23927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tse2.mm.bing.net/th?id=OIP.kTZWYo8GAMuoPB1TRnLqNQHaEK&amp;pid=Api&amp;P=0&amp;h=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0852" y="2473324"/>
            <a:ext cx="3298508" cy="185541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cdn.cnn.com/cnnnext/dam/assets/190619151434-02-chennai-drought-super-teas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5599" y="4495109"/>
            <a:ext cx="3928174" cy="221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97326"/>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903" y="1275303"/>
            <a:ext cx="4941477" cy="610863"/>
          </a:xfrm>
        </p:spPr>
        <p:txBody>
          <a:bodyPr>
            <a:normAutofit fontScale="90000"/>
          </a:bodyPr>
          <a:lstStyle/>
          <a:p>
            <a:r>
              <a:rPr lang="en-IN" dirty="0">
                <a:solidFill>
                  <a:schemeClr val="accent3">
                    <a:lumMod val="75000"/>
                  </a:schemeClr>
                </a:solidFill>
              </a:rPr>
              <a:t>STACK TECHNOLOGY</a:t>
            </a:r>
          </a:p>
        </p:txBody>
      </p:sp>
      <p:sp>
        <p:nvSpPr>
          <p:cNvPr id="3" name="Text Placeholder 2"/>
          <p:cNvSpPr>
            <a:spLocks noGrp="1"/>
          </p:cNvSpPr>
          <p:nvPr>
            <p:ph type="body" idx="1"/>
          </p:nvPr>
        </p:nvSpPr>
        <p:spPr>
          <a:xfrm>
            <a:off x="1440180" y="2880424"/>
            <a:ext cx="4838700" cy="2616136"/>
          </a:xfrm>
        </p:spPr>
        <p:txBody>
          <a:bodyPr/>
          <a:lstStyle/>
          <a:p>
            <a:r>
              <a:rPr lang="en-IN" dirty="0">
                <a:solidFill>
                  <a:schemeClr val="accent3"/>
                </a:solidFill>
              </a:rPr>
              <a:t>HTML/CSS</a:t>
            </a:r>
          </a:p>
          <a:p>
            <a:r>
              <a:rPr lang="en-IN" dirty="0">
                <a:solidFill>
                  <a:schemeClr val="accent3"/>
                </a:solidFill>
              </a:rPr>
              <a:t>JavaScript</a:t>
            </a:r>
          </a:p>
          <a:p>
            <a:r>
              <a:rPr lang="en-IN" dirty="0">
                <a:solidFill>
                  <a:schemeClr val="accent3"/>
                </a:solidFill>
              </a:rPr>
              <a:t>php</a:t>
            </a:r>
          </a:p>
          <a:p>
            <a:r>
              <a:rPr lang="en-IN" dirty="0">
                <a:solidFill>
                  <a:schemeClr val="accent3"/>
                </a:solidFill>
              </a:rPr>
              <a:t>Frameworks</a:t>
            </a:r>
          </a:p>
          <a:p>
            <a:r>
              <a:rPr lang="en-IN" dirty="0">
                <a:solidFill>
                  <a:schemeClr val="accent3"/>
                </a:solidFill>
              </a:rPr>
              <a:t>           React.js </a:t>
            </a:r>
          </a:p>
          <a:p>
            <a:r>
              <a:rPr lang="en-IN" dirty="0">
                <a:solidFill>
                  <a:schemeClr val="accent3"/>
                </a:solidFill>
              </a:rPr>
              <a:t>         OpenLayers</a:t>
            </a:r>
          </a:p>
          <a:p>
            <a:r>
              <a:rPr lang="en-IN" dirty="0">
                <a:solidFill>
                  <a:schemeClr val="accent3"/>
                </a:solidFill>
              </a:rPr>
              <a:t>           D3.jS</a:t>
            </a:r>
          </a:p>
          <a:p>
            <a:endParaRPr lang="en-IN" dirty="0"/>
          </a:p>
        </p:txBody>
      </p:sp>
      <p:sp>
        <p:nvSpPr>
          <p:cNvPr id="4" name="Text Placeholder 3"/>
          <p:cNvSpPr>
            <a:spLocks noGrp="1"/>
          </p:cNvSpPr>
          <p:nvPr>
            <p:ph type="body" idx="2"/>
          </p:nvPr>
        </p:nvSpPr>
        <p:spPr/>
        <p:txBody>
          <a:bodyPr/>
          <a:lstStyle/>
          <a:p>
            <a:pPr marL="571500" indent="-342900">
              <a:buAutoNum type="arabicPeriod"/>
            </a:pPr>
            <a:r>
              <a:rPr lang="en-IN" dirty="0"/>
              <a:t>F</a:t>
            </a:r>
            <a:r>
              <a:rPr lang="en-IN" b="1" dirty="0"/>
              <a:t>rontend (User Interface/ website)</a:t>
            </a:r>
            <a:r>
              <a:rPr lang="en-IN" dirty="0"/>
              <a:t>:</a:t>
            </a:r>
          </a:p>
        </p:txBody>
      </p:sp>
      <p:sp>
        <p:nvSpPr>
          <p:cNvPr id="7" name="Text Placeholder 6"/>
          <p:cNvSpPr>
            <a:spLocks noGrp="1"/>
          </p:cNvSpPr>
          <p:nvPr>
            <p:ph type="body" idx="5"/>
          </p:nvPr>
        </p:nvSpPr>
        <p:spPr>
          <a:xfrm>
            <a:off x="6824980" y="5431744"/>
            <a:ext cx="4838700" cy="908340"/>
          </a:xfrm>
        </p:spPr>
        <p:txBody>
          <a:bodyPr/>
          <a:lstStyle/>
          <a:p>
            <a:r>
              <a:rPr lang="en-IN" dirty="0">
                <a:solidFill>
                  <a:schemeClr val="accent3"/>
                </a:solidFill>
              </a:rPr>
              <a:t>Google Maps API</a:t>
            </a:r>
          </a:p>
          <a:p>
            <a:r>
              <a:rPr lang="en-IN" dirty="0">
                <a:solidFill>
                  <a:schemeClr val="accent3"/>
                </a:solidFill>
              </a:rPr>
              <a:t>Matplotlib</a:t>
            </a:r>
          </a:p>
        </p:txBody>
      </p:sp>
      <p:sp>
        <p:nvSpPr>
          <p:cNvPr id="8" name="Text Placeholder 7"/>
          <p:cNvSpPr>
            <a:spLocks noGrp="1"/>
          </p:cNvSpPr>
          <p:nvPr>
            <p:ph type="body" idx="6"/>
          </p:nvPr>
        </p:nvSpPr>
        <p:spPr>
          <a:xfrm>
            <a:off x="6399647" y="4941792"/>
            <a:ext cx="4838700" cy="315915"/>
          </a:xfrm>
        </p:spPr>
        <p:txBody>
          <a:bodyPr/>
          <a:lstStyle/>
          <a:p>
            <a:r>
              <a:rPr lang="en-IN" dirty="0"/>
              <a:t>5. GIS and Data Visualization</a:t>
            </a:r>
          </a:p>
        </p:txBody>
      </p:sp>
      <p:sp>
        <p:nvSpPr>
          <p:cNvPr id="10" name="Text Placeholder 9"/>
          <p:cNvSpPr>
            <a:spLocks noGrp="1"/>
          </p:cNvSpPr>
          <p:nvPr>
            <p:ph type="body" idx="8"/>
          </p:nvPr>
        </p:nvSpPr>
        <p:spPr/>
        <p:txBody>
          <a:bodyPr/>
          <a:lstStyle/>
          <a:p>
            <a:r>
              <a:rPr lang="en-IN" dirty="0"/>
              <a:t>3. Backend( Analysis):</a:t>
            </a:r>
          </a:p>
          <a:p>
            <a:endParaRPr lang="en-IN" dirty="0"/>
          </a:p>
        </p:txBody>
      </p:sp>
      <p:sp>
        <p:nvSpPr>
          <p:cNvPr id="12" name="Text Placeholder 11"/>
          <p:cNvSpPr>
            <a:spLocks noGrp="1"/>
          </p:cNvSpPr>
          <p:nvPr>
            <p:ph type="body" idx="13"/>
          </p:nvPr>
        </p:nvSpPr>
        <p:spPr/>
        <p:txBody>
          <a:bodyPr/>
          <a:lstStyle/>
          <a:p>
            <a:r>
              <a:rPr lang="en-US" b="1" dirty="0"/>
              <a:t>4. Analytics and Machine Learning </a:t>
            </a:r>
          </a:p>
          <a:p>
            <a:endParaRPr lang="en-IN" dirty="0"/>
          </a:p>
        </p:txBody>
      </p:sp>
      <p:sp>
        <p:nvSpPr>
          <p:cNvPr id="13" name="Slide Number Placeholder 1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dirty="0">
              <a:latin typeface="Libre Franklin"/>
              <a:ea typeface="Libre Franklin"/>
              <a:cs typeface="Libre Franklin"/>
              <a:sym typeface="Libre Franklin"/>
            </a:endParaRPr>
          </a:p>
        </p:txBody>
      </p:sp>
      <p:sp>
        <p:nvSpPr>
          <p:cNvPr id="14" name="TextBox 13"/>
          <p:cNvSpPr txBox="1"/>
          <p:nvPr/>
        </p:nvSpPr>
        <p:spPr>
          <a:xfrm>
            <a:off x="1233170" y="5616471"/>
            <a:ext cx="1837362" cy="369332"/>
          </a:xfrm>
          <a:prstGeom prst="rect">
            <a:avLst/>
          </a:prstGeom>
          <a:noFill/>
        </p:spPr>
        <p:txBody>
          <a:bodyPr wrap="none" rtlCol="0">
            <a:spAutoFit/>
          </a:bodyPr>
          <a:lstStyle/>
          <a:p>
            <a:r>
              <a:rPr lang="en-IN" sz="1800" dirty="0">
                <a:solidFill>
                  <a:schemeClr val="tx2"/>
                </a:solidFill>
                <a:latin typeface="Franklin Gothic" charset="0"/>
                <a:cs typeface="Arial" pitchFamily="34" charset="0"/>
              </a:rPr>
              <a:t>2. SQL Database</a:t>
            </a:r>
          </a:p>
        </p:txBody>
      </p:sp>
      <p:sp>
        <p:nvSpPr>
          <p:cNvPr id="16" name="Rounded Rectangle 15"/>
          <p:cNvSpPr/>
          <p:nvPr/>
        </p:nvSpPr>
        <p:spPr>
          <a:xfrm>
            <a:off x="1361440" y="2865120"/>
            <a:ext cx="4297680" cy="2621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3">
                    <a:lumMod val="75000"/>
                  </a:schemeClr>
                </a:solidFill>
              </a:rPr>
              <a:t>•</a:t>
            </a:r>
            <a:r>
              <a:rPr lang="en-IN" sz="2000" dirty="0">
                <a:solidFill>
                  <a:schemeClr val="accent3">
                    <a:lumMod val="75000"/>
                  </a:schemeClr>
                </a:solidFill>
              </a:rPr>
              <a:t>HTML/CSS</a:t>
            </a:r>
          </a:p>
          <a:p>
            <a:r>
              <a:rPr lang="en-IN" sz="2400" b="1" dirty="0">
                <a:solidFill>
                  <a:schemeClr val="accent3">
                    <a:lumMod val="75000"/>
                  </a:schemeClr>
                </a:solidFill>
              </a:rPr>
              <a:t>•</a:t>
            </a:r>
            <a:r>
              <a:rPr lang="en-IN" sz="2000" dirty="0">
                <a:solidFill>
                  <a:schemeClr val="accent3">
                    <a:lumMod val="75000"/>
                  </a:schemeClr>
                </a:solidFill>
              </a:rPr>
              <a:t>JavaScript</a:t>
            </a:r>
          </a:p>
          <a:p>
            <a:r>
              <a:rPr lang="en-IN" sz="2400" b="1" dirty="0">
                <a:solidFill>
                  <a:schemeClr val="accent3">
                    <a:lumMod val="75000"/>
                  </a:schemeClr>
                </a:solidFill>
              </a:rPr>
              <a:t>•</a:t>
            </a:r>
            <a:r>
              <a:rPr lang="en-IN" sz="2000" dirty="0">
                <a:solidFill>
                  <a:schemeClr val="accent3">
                    <a:lumMod val="75000"/>
                  </a:schemeClr>
                </a:solidFill>
              </a:rPr>
              <a:t>Php</a:t>
            </a:r>
          </a:p>
          <a:p>
            <a:r>
              <a:rPr lang="en-IN" sz="2400" b="1" dirty="0">
                <a:solidFill>
                  <a:schemeClr val="accent3">
                    <a:lumMod val="75000"/>
                  </a:schemeClr>
                </a:solidFill>
              </a:rPr>
              <a:t>•</a:t>
            </a:r>
            <a:r>
              <a:rPr lang="en-IN" sz="2000" dirty="0">
                <a:solidFill>
                  <a:schemeClr val="accent3">
                    <a:lumMod val="75000"/>
                  </a:schemeClr>
                </a:solidFill>
              </a:rPr>
              <a:t>Frameworks</a:t>
            </a:r>
          </a:p>
          <a:p>
            <a:r>
              <a:rPr lang="en-IN" sz="2000" dirty="0">
                <a:solidFill>
                  <a:schemeClr val="accent3">
                    <a:lumMod val="75000"/>
                  </a:schemeClr>
                </a:solidFill>
              </a:rPr>
              <a:t>           1. React.js </a:t>
            </a:r>
          </a:p>
          <a:p>
            <a:r>
              <a:rPr lang="en-IN" sz="2000" dirty="0">
                <a:solidFill>
                  <a:schemeClr val="accent3">
                    <a:lumMod val="75000"/>
                  </a:schemeClr>
                </a:solidFill>
              </a:rPr>
              <a:t>           2. OpenLayers</a:t>
            </a:r>
          </a:p>
          <a:p>
            <a:r>
              <a:rPr lang="en-IN" sz="2000" dirty="0">
                <a:solidFill>
                  <a:schemeClr val="accent3">
                    <a:lumMod val="75000"/>
                  </a:schemeClr>
                </a:solidFill>
              </a:rPr>
              <a:t>           3. D3.jS</a:t>
            </a:r>
          </a:p>
        </p:txBody>
      </p:sp>
      <p:sp>
        <p:nvSpPr>
          <p:cNvPr id="17" name="Rounded Rectangle 16"/>
          <p:cNvSpPr/>
          <p:nvPr/>
        </p:nvSpPr>
        <p:spPr>
          <a:xfrm>
            <a:off x="6824980" y="2731112"/>
            <a:ext cx="2743200" cy="802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accent3">
                    <a:lumMod val="75000"/>
                  </a:schemeClr>
                </a:solidFill>
              </a:rPr>
              <a:t>•</a:t>
            </a:r>
            <a:r>
              <a:rPr lang="en-IN" sz="2000" dirty="0">
                <a:solidFill>
                  <a:schemeClr val="accent3">
                    <a:lumMod val="75000"/>
                  </a:schemeClr>
                </a:solidFill>
              </a:rPr>
              <a:t>Node.js </a:t>
            </a:r>
          </a:p>
          <a:p>
            <a:r>
              <a:rPr lang="en-IN" sz="2400" b="1" dirty="0">
                <a:solidFill>
                  <a:schemeClr val="accent3">
                    <a:lumMod val="75000"/>
                  </a:schemeClr>
                </a:solidFill>
              </a:rPr>
              <a:t>•</a:t>
            </a:r>
            <a:r>
              <a:rPr lang="en-IN" sz="2000" dirty="0">
                <a:solidFill>
                  <a:schemeClr val="accent3">
                    <a:lumMod val="75000"/>
                  </a:schemeClr>
                </a:solidFill>
              </a:rPr>
              <a:t>Python</a:t>
            </a:r>
          </a:p>
        </p:txBody>
      </p:sp>
      <p:sp>
        <p:nvSpPr>
          <p:cNvPr id="18" name="Rounded Rectangle 17"/>
          <p:cNvSpPr/>
          <p:nvPr/>
        </p:nvSpPr>
        <p:spPr>
          <a:xfrm>
            <a:off x="6827520" y="3952240"/>
            <a:ext cx="2804160" cy="1046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3">
                    <a:lumMod val="75000"/>
                  </a:schemeClr>
                </a:solidFill>
              </a:rPr>
              <a:t>•</a:t>
            </a:r>
            <a:r>
              <a:rPr lang="en-US" sz="2000" dirty="0">
                <a:solidFill>
                  <a:schemeClr val="accent3">
                    <a:lumMod val="75000"/>
                  </a:schemeClr>
                </a:solidFill>
              </a:rPr>
              <a:t>Scikit-learn</a:t>
            </a:r>
          </a:p>
          <a:p>
            <a:r>
              <a:rPr lang="en-US" sz="2400" b="1" dirty="0">
                <a:solidFill>
                  <a:schemeClr val="accent3">
                    <a:lumMod val="75000"/>
                  </a:schemeClr>
                </a:solidFill>
              </a:rPr>
              <a:t>• </a:t>
            </a:r>
            <a:r>
              <a:rPr lang="en-IN" sz="2000" dirty="0">
                <a:solidFill>
                  <a:schemeClr val="accent3">
                    <a:lumMod val="75000"/>
                  </a:schemeClr>
                </a:solidFill>
              </a:rPr>
              <a:t>Statsmodels</a:t>
            </a:r>
          </a:p>
        </p:txBody>
      </p:sp>
      <p:sp>
        <p:nvSpPr>
          <p:cNvPr id="19" name="Rounded Rectangle 18"/>
          <p:cNvSpPr/>
          <p:nvPr/>
        </p:nvSpPr>
        <p:spPr>
          <a:xfrm>
            <a:off x="6824980" y="5463903"/>
            <a:ext cx="2631440" cy="995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3">
                    <a:lumMod val="75000"/>
                  </a:schemeClr>
                </a:solidFill>
              </a:rPr>
              <a:t>•</a:t>
            </a:r>
            <a:r>
              <a:rPr lang="en-US" sz="2000" b="1" dirty="0">
                <a:solidFill>
                  <a:schemeClr val="accent3">
                    <a:lumMod val="75000"/>
                  </a:schemeClr>
                </a:solidFill>
              </a:rPr>
              <a:t> </a:t>
            </a:r>
            <a:r>
              <a:rPr lang="en-IN" sz="2000" dirty="0">
                <a:solidFill>
                  <a:schemeClr val="accent3">
                    <a:lumMod val="75000"/>
                  </a:schemeClr>
                </a:solidFill>
              </a:rPr>
              <a:t>Google Maps API</a:t>
            </a:r>
          </a:p>
          <a:p>
            <a:r>
              <a:rPr lang="en-US" sz="2400" b="1" dirty="0">
                <a:solidFill>
                  <a:schemeClr val="accent3">
                    <a:lumMod val="75000"/>
                  </a:schemeClr>
                </a:solidFill>
              </a:rPr>
              <a:t>• </a:t>
            </a:r>
            <a:r>
              <a:rPr lang="en-IN" sz="2000" dirty="0">
                <a:solidFill>
                  <a:schemeClr val="accent3">
                    <a:lumMod val="75000"/>
                  </a:schemeClr>
                </a:solidFill>
              </a:rPr>
              <a:t>Matplotlib</a:t>
            </a:r>
          </a:p>
        </p:txBody>
      </p:sp>
    </p:spTree>
    <p:extLst>
      <p:ext uri="{BB962C8B-B14F-4D97-AF65-F5344CB8AC3E}">
        <p14:creationId xmlns:p14="http://schemas.microsoft.com/office/powerpoint/2010/main" val="920508517"/>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2528" y="970503"/>
            <a:ext cx="9510937" cy="610863"/>
          </a:xfrm>
        </p:spPr>
        <p:txBody>
          <a:bodyPr>
            <a:noAutofit/>
          </a:bodyPr>
          <a:lstStyle/>
          <a:p>
            <a:r>
              <a:rPr lang="en-US" sz="2800" dirty="0">
                <a:solidFill>
                  <a:schemeClr val="accent1">
                    <a:lumMod val="50000"/>
                  </a:schemeClr>
                </a:solidFill>
              </a:rPr>
              <a:t>Here are some potential</a:t>
            </a:r>
            <a:r>
              <a:rPr lang="en-US" sz="2800" dirty="0"/>
              <a:t> </a:t>
            </a:r>
            <a:r>
              <a:rPr lang="en-US" sz="3600" dirty="0">
                <a:solidFill>
                  <a:schemeClr val="accent6">
                    <a:lumMod val="75000"/>
                  </a:schemeClr>
                </a:solidFill>
              </a:rPr>
              <a:t>(Use Cases) </a:t>
            </a:r>
            <a:r>
              <a:rPr lang="en-US" sz="2800" dirty="0">
                <a:solidFill>
                  <a:schemeClr val="accent1">
                    <a:lumMod val="50000"/>
                  </a:schemeClr>
                </a:solidFill>
              </a:rPr>
              <a:t>of our platform:</a:t>
            </a:r>
            <a:endParaRPr lang="en-IN" sz="2800" dirty="0">
              <a:solidFill>
                <a:schemeClr val="accent1">
                  <a:lumMod val="50000"/>
                </a:schemeClr>
              </a:solidFill>
            </a:endParaRPr>
          </a:p>
        </p:txBody>
      </p:sp>
      <p:sp>
        <p:nvSpPr>
          <p:cNvPr id="5" name="Rectangle 4"/>
          <p:cNvSpPr/>
          <p:nvPr/>
        </p:nvSpPr>
        <p:spPr>
          <a:xfrm>
            <a:off x="984768" y="1984792"/>
            <a:ext cx="6199133" cy="369332"/>
          </a:xfrm>
          <a:prstGeom prst="rect">
            <a:avLst/>
          </a:prstGeom>
        </p:spPr>
        <p:txBody>
          <a:bodyPr wrap="none">
            <a:spAutoFit/>
          </a:bodyPr>
          <a:lstStyle/>
          <a:p>
            <a:r>
              <a:rPr lang="en-US" sz="1800" b="1" dirty="0"/>
              <a:t>Use Case 1: Groundwater Monitoring and Visualization</a:t>
            </a:r>
            <a:endParaRPr lang="en-IN" sz="1800" dirty="0"/>
          </a:p>
        </p:txBody>
      </p:sp>
      <p:sp>
        <p:nvSpPr>
          <p:cNvPr id="6" name="Rectangle 5"/>
          <p:cNvSpPr/>
          <p:nvPr/>
        </p:nvSpPr>
        <p:spPr>
          <a:xfrm>
            <a:off x="2135596" y="2462312"/>
            <a:ext cx="7327647" cy="369332"/>
          </a:xfrm>
          <a:prstGeom prst="rect">
            <a:avLst/>
          </a:prstGeom>
        </p:spPr>
        <p:txBody>
          <a:bodyPr wrap="none">
            <a:spAutoFit/>
          </a:bodyPr>
          <a:lstStyle/>
          <a:p>
            <a:r>
              <a:rPr lang="en-US" sz="1800" dirty="0"/>
              <a:t>Researchers, policymakers, environmental agencies, local authorities.</a:t>
            </a:r>
            <a:endParaRPr lang="en-IN" sz="1800" dirty="0"/>
          </a:p>
        </p:txBody>
      </p:sp>
      <p:sp>
        <p:nvSpPr>
          <p:cNvPr id="7" name="Rectangle 6"/>
          <p:cNvSpPr/>
          <p:nvPr/>
        </p:nvSpPr>
        <p:spPr>
          <a:xfrm>
            <a:off x="984768" y="2967335"/>
            <a:ext cx="5250155" cy="369332"/>
          </a:xfrm>
          <a:prstGeom prst="rect">
            <a:avLst/>
          </a:prstGeom>
        </p:spPr>
        <p:txBody>
          <a:bodyPr wrap="none">
            <a:spAutoFit/>
          </a:bodyPr>
          <a:lstStyle/>
          <a:p>
            <a:r>
              <a:rPr lang="en-US" sz="1800" b="1" dirty="0"/>
              <a:t>Use Case 2: Predictive Groundwater Analytics</a:t>
            </a:r>
          </a:p>
        </p:txBody>
      </p:sp>
      <p:sp>
        <p:nvSpPr>
          <p:cNvPr id="8" name="Rectangle 7"/>
          <p:cNvSpPr/>
          <p:nvPr/>
        </p:nvSpPr>
        <p:spPr>
          <a:xfrm>
            <a:off x="2054316" y="3429000"/>
            <a:ext cx="5134739" cy="369332"/>
          </a:xfrm>
          <a:prstGeom prst="rect">
            <a:avLst/>
          </a:prstGeom>
        </p:spPr>
        <p:txBody>
          <a:bodyPr wrap="none">
            <a:spAutoFit/>
          </a:bodyPr>
          <a:lstStyle/>
          <a:p>
            <a:r>
              <a:rPr lang="en-US" sz="1800" dirty="0"/>
              <a:t> Researchers, state water departments, farmers.</a:t>
            </a:r>
            <a:endParaRPr lang="en-IN" sz="1800" dirty="0"/>
          </a:p>
        </p:txBody>
      </p:sp>
      <p:sp>
        <p:nvSpPr>
          <p:cNvPr id="9" name="Rectangle 8"/>
          <p:cNvSpPr/>
          <p:nvPr/>
        </p:nvSpPr>
        <p:spPr>
          <a:xfrm>
            <a:off x="1061351" y="3923863"/>
            <a:ext cx="6686446" cy="369332"/>
          </a:xfrm>
          <a:prstGeom prst="rect">
            <a:avLst/>
          </a:prstGeom>
        </p:spPr>
        <p:txBody>
          <a:bodyPr wrap="none">
            <a:spAutoFit/>
          </a:bodyPr>
          <a:lstStyle/>
          <a:p>
            <a:r>
              <a:rPr lang="en-IN" sz="1800" b="1" dirty="0"/>
              <a:t>Use Case 3: Report Generation for Groundwater Evaluation</a:t>
            </a:r>
          </a:p>
        </p:txBody>
      </p:sp>
      <p:sp>
        <p:nvSpPr>
          <p:cNvPr id="10" name="Rectangle 9"/>
          <p:cNvSpPr/>
          <p:nvPr/>
        </p:nvSpPr>
        <p:spPr>
          <a:xfrm>
            <a:off x="2233682" y="4356182"/>
            <a:ext cx="5929828" cy="369332"/>
          </a:xfrm>
          <a:prstGeom prst="rect">
            <a:avLst/>
          </a:prstGeom>
        </p:spPr>
        <p:txBody>
          <a:bodyPr wrap="none">
            <a:spAutoFit/>
          </a:bodyPr>
          <a:lstStyle/>
          <a:p>
            <a:r>
              <a:rPr lang="en-US" sz="1800" dirty="0"/>
              <a:t>Government agencies, industrial bodies, policy analysts.</a:t>
            </a:r>
            <a:endParaRPr lang="en-IN" sz="1800" dirty="0"/>
          </a:p>
        </p:txBody>
      </p:sp>
      <p:sp>
        <p:nvSpPr>
          <p:cNvPr id="25" name="Flowchart: Alternate Process 24"/>
          <p:cNvSpPr/>
          <p:nvPr/>
        </p:nvSpPr>
        <p:spPr>
          <a:xfrm>
            <a:off x="451323" y="1771412"/>
            <a:ext cx="9011920" cy="405384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8" name="Rectangle 27"/>
          <p:cNvSpPr/>
          <p:nvPr/>
        </p:nvSpPr>
        <p:spPr>
          <a:xfrm>
            <a:off x="1137168" y="2137192"/>
            <a:ext cx="6199133" cy="369332"/>
          </a:xfrm>
          <a:prstGeom prst="rect">
            <a:avLst/>
          </a:prstGeom>
        </p:spPr>
        <p:txBody>
          <a:bodyPr wrap="none">
            <a:spAutoFit/>
          </a:bodyPr>
          <a:lstStyle/>
          <a:p>
            <a:r>
              <a:rPr lang="en-US" sz="1800" b="1" dirty="0">
                <a:solidFill>
                  <a:schemeClr val="tx2"/>
                </a:solidFill>
              </a:rPr>
              <a:t>Use Case 1: Groundwater Monitoring and Visualization</a:t>
            </a:r>
            <a:endParaRPr lang="en-IN" sz="1800" dirty="0">
              <a:solidFill>
                <a:schemeClr val="tx2"/>
              </a:solidFill>
            </a:endParaRPr>
          </a:p>
        </p:txBody>
      </p:sp>
      <p:sp>
        <p:nvSpPr>
          <p:cNvPr id="29" name="Rectangle 28"/>
          <p:cNvSpPr/>
          <p:nvPr/>
        </p:nvSpPr>
        <p:spPr>
          <a:xfrm>
            <a:off x="2054316" y="2647985"/>
            <a:ext cx="7327647" cy="369332"/>
          </a:xfrm>
          <a:prstGeom prst="rect">
            <a:avLst/>
          </a:prstGeom>
        </p:spPr>
        <p:txBody>
          <a:bodyPr wrap="none">
            <a:spAutoFit/>
          </a:bodyPr>
          <a:lstStyle/>
          <a:p>
            <a:r>
              <a:rPr lang="en-US" sz="1800" dirty="0"/>
              <a:t>Researchers, policymakers, environmental agencies, local authorities.</a:t>
            </a:r>
            <a:endParaRPr lang="en-IN" sz="1800" dirty="0"/>
          </a:p>
        </p:txBody>
      </p:sp>
      <p:sp>
        <p:nvSpPr>
          <p:cNvPr id="30" name="Rectangle 29"/>
          <p:cNvSpPr/>
          <p:nvPr/>
        </p:nvSpPr>
        <p:spPr>
          <a:xfrm>
            <a:off x="1137168" y="3244334"/>
            <a:ext cx="5250155" cy="369332"/>
          </a:xfrm>
          <a:prstGeom prst="rect">
            <a:avLst/>
          </a:prstGeom>
        </p:spPr>
        <p:txBody>
          <a:bodyPr wrap="none">
            <a:spAutoFit/>
          </a:bodyPr>
          <a:lstStyle/>
          <a:p>
            <a:r>
              <a:rPr lang="en-US" sz="1800" b="1" dirty="0">
                <a:solidFill>
                  <a:schemeClr val="tx2"/>
                </a:solidFill>
              </a:rPr>
              <a:t>Use Case 2: Predictive Groundwater Analytics</a:t>
            </a:r>
          </a:p>
        </p:txBody>
      </p:sp>
      <p:sp>
        <p:nvSpPr>
          <p:cNvPr id="31" name="Rectangle 30"/>
          <p:cNvSpPr/>
          <p:nvPr/>
        </p:nvSpPr>
        <p:spPr>
          <a:xfrm>
            <a:off x="1966606" y="3714790"/>
            <a:ext cx="5134739" cy="369332"/>
          </a:xfrm>
          <a:prstGeom prst="rect">
            <a:avLst/>
          </a:prstGeom>
        </p:spPr>
        <p:txBody>
          <a:bodyPr wrap="none">
            <a:spAutoFit/>
          </a:bodyPr>
          <a:lstStyle/>
          <a:p>
            <a:r>
              <a:rPr lang="en-US" sz="1800" dirty="0"/>
              <a:t> Researchers, state water departments, farmers.</a:t>
            </a:r>
            <a:endParaRPr lang="en-IN" sz="1800" dirty="0"/>
          </a:p>
        </p:txBody>
      </p:sp>
      <p:sp>
        <p:nvSpPr>
          <p:cNvPr id="32" name="Rectangle 31"/>
          <p:cNvSpPr/>
          <p:nvPr/>
        </p:nvSpPr>
        <p:spPr>
          <a:xfrm>
            <a:off x="1123950" y="4410630"/>
            <a:ext cx="6686446" cy="369332"/>
          </a:xfrm>
          <a:prstGeom prst="rect">
            <a:avLst/>
          </a:prstGeom>
        </p:spPr>
        <p:txBody>
          <a:bodyPr wrap="none">
            <a:spAutoFit/>
          </a:bodyPr>
          <a:lstStyle/>
          <a:p>
            <a:r>
              <a:rPr lang="en-IN" sz="1800" b="1" dirty="0">
                <a:solidFill>
                  <a:schemeClr val="tx2"/>
                </a:solidFill>
              </a:rPr>
              <a:t>Use Case 3: Report Generation for Groundwater Evaluation</a:t>
            </a:r>
          </a:p>
        </p:txBody>
      </p:sp>
      <p:sp>
        <p:nvSpPr>
          <p:cNvPr id="33" name="Rectangle 32"/>
          <p:cNvSpPr/>
          <p:nvPr/>
        </p:nvSpPr>
        <p:spPr>
          <a:xfrm>
            <a:off x="2054316" y="4785342"/>
            <a:ext cx="5929828" cy="369332"/>
          </a:xfrm>
          <a:prstGeom prst="rect">
            <a:avLst/>
          </a:prstGeom>
        </p:spPr>
        <p:txBody>
          <a:bodyPr wrap="none">
            <a:spAutoFit/>
          </a:bodyPr>
          <a:lstStyle/>
          <a:p>
            <a:r>
              <a:rPr lang="en-US" sz="1800" dirty="0"/>
              <a:t>Government agencies, industrial bodies, policy analysts.</a:t>
            </a:r>
            <a:endParaRPr lang="en-IN" sz="1800" dirty="0"/>
          </a:p>
        </p:txBody>
      </p:sp>
      <p:pic>
        <p:nvPicPr>
          <p:cNvPr id="4098" name="Picture 2" descr="https://tse1.mm.bing.net/th?id=OIP.Ixg_OEXHUTYYXifGQfsbKwHaFW&amp;pid=Api&amp;P=0&amp;h=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4211" y="1231434"/>
            <a:ext cx="2455869" cy="19153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tse2.mm.bing.net/th?id=OIP.hlLS7kkpWV7EvPilqkI8lwHaE1&amp;pid=Api&amp;P=0&amp;h=1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953" y="3051928"/>
            <a:ext cx="2582383"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www.wfeo.org/wp-content/uploads/CW_report-Engineering-Groundwater2-1024x77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3243" y="4779962"/>
            <a:ext cx="2714314" cy="206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11077"/>
      </p:ext>
    </p:extLst>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704342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solidFill>
                  <a:schemeClr val="accent1">
                    <a:lumMod val="50000"/>
                  </a:schemeClr>
                </a:solidFill>
              </a:rPr>
              <a:t>Dependencies/Show Stopper</a:t>
            </a:r>
            <a:endParaRPr dirty="0">
              <a:solidFill>
                <a:schemeClr val="accent1">
                  <a:lumMod val="50000"/>
                </a:schemeClr>
              </a:solidFill>
            </a:endParaRPr>
          </a:p>
        </p:txBody>
      </p:sp>
      <p:sp>
        <p:nvSpPr>
          <p:cNvPr id="229" name="Google Shape;229;p3"/>
          <p:cNvSpPr txBox="1">
            <a:spLocks noGrp="1"/>
          </p:cNvSpPr>
          <p:nvPr>
            <p:ph type="body" idx="1"/>
          </p:nvPr>
        </p:nvSpPr>
        <p:spPr>
          <a:xfrm>
            <a:off x="952499" y="2656902"/>
            <a:ext cx="4838701" cy="405885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spcBef>
                <a:spcPts val="0"/>
              </a:spcBef>
            </a:pPr>
            <a:r>
              <a:rPr lang="en-US" dirty="0"/>
              <a:t> </a:t>
            </a:r>
            <a:r>
              <a:rPr lang="en-IN" b="1" dirty="0">
                <a:solidFill>
                  <a:srgbClr val="0070C0"/>
                </a:solidFill>
              </a:rPr>
              <a:t>Data Availability</a:t>
            </a:r>
            <a:r>
              <a:rPr lang="en-IN" dirty="0">
                <a:solidFill>
                  <a:srgbClr val="0070C0"/>
                </a:solidFill>
              </a:rPr>
              <a:t>:</a:t>
            </a:r>
          </a:p>
          <a:p>
            <a:pPr marL="0" lvl="0" indent="0">
              <a:spcBef>
                <a:spcPts val="0"/>
              </a:spcBef>
            </a:pPr>
            <a:r>
              <a:rPr lang="en-US" sz="1200" b="1" dirty="0"/>
              <a:t> </a:t>
            </a:r>
            <a:r>
              <a:rPr lang="en-US" sz="1200" b="1" dirty="0">
                <a:solidFill>
                  <a:schemeClr val="tx2"/>
                </a:solidFill>
              </a:rPr>
              <a:t>Rainfall, Land Use, Population Data</a:t>
            </a:r>
            <a:r>
              <a:rPr lang="en-US" sz="1200" dirty="0"/>
              <a:t>: </a:t>
            </a:r>
            <a:r>
              <a:rPr lang="en-US" dirty="0"/>
              <a:t>Access to     accurate environmental and demographic data is    needed for predictive analytics.</a:t>
            </a:r>
          </a:p>
          <a:p>
            <a:pPr marL="0" lvl="0" indent="0">
              <a:spcBef>
                <a:spcPts val="0"/>
              </a:spcBef>
            </a:pPr>
            <a:endParaRPr lang="en-US" dirty="0"/>
          </a:p>
          <a:p>
            <a:pPr marL="0" lvl="0" indent="0">
              <a:spcBef>
                <a:spcPts val="0"/>
              </a:spcBef>
            </a:pPr>
            <a:endParaRPr lang="en-US" dirty="0"/>
          </a:p>
          <a:p>
            <a:pPr marL="0" lvl="0" indent="0">
              <a:spcBef>
                <a:spcPts val="0"/>
              </a:spcBef>
            </a:pPr>
            <a:r>
              <a:rPr lang="en-US" b="1" dirty="0">
                <a:solidFill>
                  <a:srgbClr val="0070C0"/>
                </a:solidFill>
              </a:rPr>
              <a:t>Technology Stack</a:t>
            </a:r>
            <a:r>
              <a:rPr lang="en-US" dirty="0">
                <a:solidFill>
                  <a:srgbClr val="0070C0"/>
                </a:solidFill>
              </a:rPr>
              <a:t>:</a:t>
            </a:r>
          </a:p>
          <a:p>
            <a:pPr marL="0" lvl="0" indent="0">
              <a:spcBef>
                <a:spcPts val="0"/>
              </a:spcBef>
            </a:pPr>
            <a:r>
              <a:rPr lang="en-US" sz="1200" b="1" dirty="0">
                <a:solidFill>
                  <a:schemeClr val="tx2"/>
                </a:solidFill>
              </a:rPr>
              <a:t>GIS Integration</a:t>
            </a:r>
            <a:r>
              <a:rPr lang="en-US" dirty="0">
                <a:solidFill>
                  <a:schemeClr val="tx2"/>
                </a:solidFill>
              </a:rPr>
              <a:t>: </a:t>
            </a:r>
            <a:r>
              <a:rPr lang="en-US" dirty="0"/>
              <a:t>Successful integration of GIS mapping tools (e.g., Leaflet, OpenLayers) with backend services for real-time data visualization.</a:t>
            </a:r>
          </a:p>
          <a:p>
            <a:pPr marL="0" lvl="0" indent="0">
              <a:spcBef>
                <a:spcPts val="0"/>
              </a:spcBef>
            </a:pPr>
            <a:endParaRPr lang="en-US" dirty="0"/>
          </a:p>
          <a:p>
            <a:pPr marL="0" lvl="0" indent="0">
              <a:spcBef>
                <a:spcPts val="0"/>
              </a:spcBef>
            </a:pPr>
            <a:endParaRPr lang="en-US" dirty="0">
              <a:solidFill>
                <a:srgbClr val="0070C0"/>
              </a:solidFill>
            </a:endParaRPr>
          </a:p>
          <a:p>
            <a:pPr marL="0" lvl="0" indent="0">
              <a:spcBef>
                <a:spcPts val="0"/>
              </a:spcBef>
            </a:pPr>
            <a:r>
              <a:rPr lang="en-US" b="1" dirty="0">
                <a:solidFill>
                  <a:srgbClr val="0070C0"/>
                </a:solidFill>
              </a:rPr>
              <a:t>Skilled Workforce</a:t>
            </a:r>
            <a:r>
              <a:rPr lang="en-US" dirty="0">
                <a:solidFill>
                  <a:srgbClr val="0070C0"/>
                </a:solidFill>
              </a:rPr>
              <a:t>:</a:t>
            </a:r>
          </a:p>
          <a:p>
            <a:pPr marL="0" lvl="0" indent="0">
              <a:spcBef>
                <a:spcPts val="0"/>
              </a:spcBef>
            </a:pPr>
            <a:r>
              <a:rPr lang="en-US" dirty="0"/>
              <a:t>Requires a skilled team for implementing GIS mapping, data analytics, machine learning models, and web development. This includes experts in hydrogeology, data science, and software engineering</a:t>
            </a:r>
          </a:p>
          <a:p>
            <a:pPr marL="0" lvl="0" indent="0" algn="ctr">
              <a:spcBef>
                <a:spcPts val="0"/>
              </a:spcBef>
            </a:pPr>
            <a:endParaRPr dirty="0"/>
          </a:p>
        </p:txBody>
      </p:sp>
      <p:sp>
        <p:nvSpPr>
          <p:cNvPr id="231" name="Google Shape;231;p3"/>
          <p:cNvSpPr txBox="1"/>
          <p:nvPr/>
        </p:nvSpPr>
        <p:spPr>
          <a:xfrm>
            <a:off x="6096000" y="1708183"/>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i="0" dirty="0">
                <a:solidFill>
                  <a:schemeClr val="lt2"/>
                </a:solidFill>
                <a:latin typeface="Franklin Gothic"/>
                <a:ea typeface="Franklin Gothic"/>
                <a:cs typeface="Franklin Gothic"/>
                <a:sym typeface="Franklin Gothic"/>
              </a:rPr>
              <a:t> Show stopper </a:t>
            </a:r>
            <a:r>
              <a:rPr lang="en-US" sz="1800" dirty="0">
                <a:solidFill>
                  <a:schemeClr val="lt2"/>
                </a:solidFill>
                <a:latin typeface="Franklin Gothic"/>
                <a:ea typeface="Franklin Gothic"/>
                <a:cs typeface="Franklin Gothic"/>
                <a:sym typeface="Franklin Gothic"/>
              </a:rPr>
              <a:t>:</a:t>
            </a:r>
            <a:endParaRPr dirty="0"/>
          </a:p>
        </p:txBody>
      </p:sp>
      <p:sp>
        <p:nvSpPr>
          <p:cNvPr id="232" name="Google Shape;232;p3"/>
          <p:cNvSpPr txBox="1"/>
          <p:nvPr/>
        </p:nvSpPr>
        <p:spPr>
          <a:xfrm>
            <a:off x="6096000" y="2017295"/>
            <a:ext cx="5354320" cy="474837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lvl="0" fontAlgn="base">
              <a:spcBef>
                <a:spcPct val="0"/>
              </a:spcBef>
              <a:spcAft>
                <a:spcPct val="0"/>
              </a:spcAft>
              <a:buClrTx/>
              <a:buFontTx/>
              <a:buChar char="•"/>
            </a:pPr>
            <a:r>
              <a:rPr lang="en-US" sz="1600" b="1" dirty="0">
                <a:solidFill>
                  <a:schemeClr val="tx1"/>
                </a:solidFill>
                <a:latin typeface="Arial" charset="0"/>
                <a:cs typeface="Arial" charset="0"/>
              </a:rPr>
              <a:t>Data Gaps</a:t>
            </a:r>
            <a:r>
              <a:rPr lang="en-US" sz="1600" dirty="0">
                <a:solidFill>
                  <a:schemeClr val="tx1"/>
                </a:solidFill>
                <a:latin typeface="Arial" charset="0"/>
                <a:cs typeface="Arial" charset="0"/>
              </a:rPr>
              <a:t>:</a:t>
            </a:r>
          </a:p>
          <a:p>
            <a:pPr lvl="0" eaLnBrk="0" fontAlgn="base" hangingPunct="0">
              <a:spcBef>
                <a:spcPct val="0"/>
              </a:spcBef>
              <a:spcAft>
                <a:spcPct val="0"/>
              </a:spcAft>
              <a:buClrTx/>
              <a:buFontTx/>
              <a:buChar char="•"/>
            </a:pPr>
            <a:r>
              <a:rPr lang="en-US" sz="1600" b="1" dirty="0">
                <a:solidFill>
                  <a:schemeClr val="tx1"/>
                </a:solidFill>
                <a:latin typeface="Arial" charset="0"/>
                <a:cs typeface="Arial" charset="0"/>
              </a:rPr>
              <a:t>High Costs of GIS Tools and Hosting</a:t>
            </a:r>
            <a:r>
              <a:rPr lang="en-US" sz="1600" dirty="0">
                <a:solidFill>
                  <a:schemeClr val="tx1"/>
                </a:solidFill>
                <a:latin typeface="Arial" charset="0"/>
                <a:cs typeface="Arial" charset="0"/>
              </a:rPr>
              <a:t>:</a:t>
            </a:r>
          </a:p>
          <a:p>
            <a:pPr lvl="0" eaLnBrk="0" fontAlgn="base" hangingPunct="0">
              <a:spcBef>
                <a:spcPct val="0"/>
              </a:spcBef>
              <a:spcAft>
                <a:spcPct val="0"/>
              </a:spcAft>
              <a:buClrTx/>
              <a:buFontTx/>
              <a:buChar char="•"/>
            </a:pPr>
            <a:r>
              <a:rPr lang="en-US" sz="1600" b="1" dirty="0">
                <a:solidFill>
                  <a:schemeClr val="tx1"/>
                </a:solidFill>
                <a:latin typeface="Arial" charset="0"/>
                <a:cs typeface="Arial" charset="0"/>
              </a:rPr>
              <a:t>Internet Accessibility</a:t>
            </a:r>
            <a:r>
              <a:rPr lang="en-US" sz="1600" dirty="0">
                <a:solidFill>
                  <a:schemeClr val="tx1"/>
                </a:solidFill>
                <a:latin typeface="Arial" charset="0"/>
                <a:cs typeface="Arial" charset="0"/>
              </a:rPr>
              <a:t>:</a:t>
            </a:r>
          </a:p>
          <a:p>
            <a:pPr lvl="0" eaLnBrk="0" fontAlgn="base" hangingPunct="0">
              <a:spcBef>
                <a:spcPct val="0"/>
              </a:spcBef>
              <a:spcAft>
                <a:spcPct val="0"/>
              </a:spcAft>
              <a:buClrTx/>
              <a:buFontTx/>
              <a:buChar char="•"/>
            </a:pPr>
            <a:r>
              <a:rPr lang="en-US" sz="1600" b="1" dirty="0">
                <a:solidFill>
                  <a:schemeClr val="tx1"/>
                </a:solidFill>
                <a:latin typeface="Arial" charset="0"/>
                <a:cs typeface="Arial" charset="0"/>
              </a:rPr>
              <a:t>Regulatory Barriers</a:t>
            </a:r>
            <a:r>
              <a:rPr lang="en-US" sz="1600" dirty="0">
                <a:solidFill>
                  <a:schemeClr val="tx1"/>
                </a:solidFill>
                <a:latin typeface="Arial" charset="0"/>
                <a:cs typeface="Arial" charset="0"/>
              </a:rPr>
              <a:t>:</a:t>
            </a:r>
          </a:p>
          <a:p>
            <a:pPr lvl="0" eaLnBrk="0" fontAlgn="base" hangingPunct="0">
              <a:spcBef>
                <a:spcPct val="0"/>
              </a:spcBef>
              <a:spcAft>
                <a:spcPct val="0"/>
              </a:spcAft>
              <a:buClrTx/>
            </a:pPr>
            <a:endParaRPr lang="en-US" sz="1600" dirty="0">
              <a:solidFill>
                <a:schemeClr val="tx1"/>
              </a:solidFill>
              <a:latin typeface="Arial" charset="0"/>
              <a:cs typeface="Arial" charset="0"/>
            </a:endParaRPr>
          </a:p>
          <a:p>
            <a:pPr lvl="0" eaLnBrk="0" fontAlgn="base" hangingPunct="0">
              <a:spcBef>
                <a:spcPct val="0"/>
              </a:spcBef>
              <a:spcAft>
                <a:spcPct val="0"/>
              </a:spcAft>
              <a:buClrTx/>
            </a:pPr>
            <a:r>
              <a:rPr lang="en-US" sz="1800" b="1" dirty="0">
                <a:solidFill>
                  <a:srgbClr val="0070C0"/>
                </a:solidFill>
                <a:latin typeface="Franklin Gothic" charset="0"/>
                <a:cs typeface="Arial" charset="0"/>
              </a:rPr>
              <a:t>Future Scope</a:t>
            </a:r>
          </a:p>
          <a:p>
            <a:r>
              <a:rPr lang="en-US" b="1" dirty="0">
                <a:solidFill>
                  <a:schemeClr val="tx2"/>
                </a:solidFill>
              </a:rPr>
              <a:t>Forecasting</a:t>
            </a:r>
            <a:r>
              <a:rPr lang="en-US" dirty="0">
                <a:solidFill>
                  <a:schemeClr val="tx2"/>
                </a:solidFill>
              </a:rPr>
              <a:t>:</a:t>
            </a:r>
            <a:r>
              <a:rPr lang="en-IN" b="1" dirty="0">
                <a:solidFill>
                  <a:schemeClr val="tx2"/>
                </a:solidFill>
              </a:rPr>
              <a:t> </a:t>
            </a:r>
            <a:r>
              <a:rPr lang="en-US" sz="1600" dirty="0"/>
              <a:t>Forecasting can be done by various methods such as ARIMA, exponential moving averages, Recurrent Neural Networks ,LSTM’s using this data as well we can predict </a:t>
            </a:r>
            <a:r>
              <a:rPr lang="en-US" sz="1600" b="1" dirty="0">
                <a:solidFill>
                  <a:srgbClr val="FFC000"/>
                </a:solidFill>
              </a:rPr>
              <a:t>future progressing </a:t>
            </a:r>
            <a:r>
              <a:rPr lang="en-US" sz="1600" dirty="0">
                <a:solidFill>
                  <a:srgbClr val="FFC000"/>
                </a:solidFill>
              </a:rPr>
              <a:t>&amp; </a:t>
            </a:r>
            <a:r>
              <a:rPr lang="en-US" sz="1600" b="1" dirty="0">
                <a:solidFill>
                  <a:srgbClr val="FFC000"/>
                </a:solidFill>
              </a:rPr>
              <a:t>declining</a:t>
            </a:r>
            <a:r>
              <a:rPr lang="en-US" sz="1600" b="1" dirty="0"/>
              <a:t> </a:t>
            </a:r>
            <a:r>
              <a:rPr lang="en-US" sz="1600" dirty="0"/>
              <a:t>villages to do </a:t>
            </a:r>
            <a:r>
              <a:rPr lang="en-US" sz="1600" b="1" dirty="0">
                <a:solidFill>
                  <a:srgbClr val="FFC000"/>
                </a:solidFill>
              </a:rPr>
              <a:t>damage control in advance</a:t>
            </a:r>
            <a:r>
              <a:rPr lang="en-US" sz="1600" dirty="0">
                <a:solidFill>
                  <a:srgbClr val="FFC000"/>
                </a:solidFill>
              </a:rPr>
              <a:t>.</a:t>
            </a:r>
          </a:p>
          <a:p>
            <a:endParaRPr lang="en-IN" sz="1600" dirty="0"/>
          </a:p>
          <a:p>
            <a:r>
              <a:rPr lang="en-US" sz="1600" b="1" dirty="0">
                <a:solidFill>
                  <a:schemeClr val="tx2"/>
                </a:solidFill>
              </a:rPr>
              <a:t>Answer to complex GIS queries such as:</a:t>
            </a:r>
            <a:endParaRPr lang="en-IN" sz="1600" b="1" dirty="0">
              <a:solidFill>
                <a:schemeClr val="tx2"/>
              </a:solidFill>
            </a:endParaRPr>
          </a:p>
          <a:p>
            <a:pPr lvl="0"/>
            <a:r>
              <a:rPr lang="en-US" sz="1600" dirty="0"/>
              <a:t>Which districts in Maharashtra (say) </a:t>
            </a:r>
            <a:r>
              <a:rPr lang="en-US" sz="1600" b="1" dirty="0">
                <a:solidFill>
                  <a:srgbClr val="FFC000"/>
                </a:solidFill>
              </a:rPr>
              <a:t>consumed more </a:t>
            </a:r>
            <a:r>
              <a:rPr lang="en-US" sz="1600" dirty="0"/>
              <a:t>than natural </a:t>
            </a:r>
            <a:r>
              <a:rPr lang="en-US" sz="1600" b="1" dirty="0">
                <a:solidFill>
                  <a:srgbClr val="FFC000"/>
                </a:solidFill>
              </a:rPr>
              <a:t>groundwater recharge</a:t>
            </a:r>
            <a:r>
              <a:rPr lang="en-US" sz="1600" dirty="0">
                <a:solidFill>
                  <a:srgbClr val="FFC000"/>
                </a:solidFill>
              </a:rPr>
              <a:t>?</a:t>
            </a:r>
            <a:endParaRPr lang="en-IN" sz="1600" dirty="0">
              <a:solidFill>
                <a:srgbClr val="FFC000"/>
              </a:solidFill>
            </a:endParaRPr>
          </a:p>
          <a:p>
            <a:pPr lvl="0"/>
            <a:r>
              <a:rPr lang="en-US" sz="1600" dirty="0"/>
              <a:t>Show general trend of groundwater table height in India.</a:t>
            </a:r>
            <a:endParaRPr lang="en-IN" sz="1600" dirty="0"/>
          </a:p>
          <a:p>
            <a:r>
              <a:rPr lang="en-US" sz="1600" dirty="0"/>
              <a:t>Such queries give the application more value and help in </a:t>
            </a:r>
            <a:r>
              <a:rPr lang="en-US" sz="1600" b="1" dirty="0">
                <a:solidFill>
                  <a:srgbClr val="FFC000"/>
                </a:solidFill>
              </a:rPr>
              <a:t>gaining </a:t>
            </a:r>
            <a:r>
              <a:rPr lang="en-US" sz="1600" dirty="0">
                <a:solidFill>
                  <a:srgbClr val="FFC000"/>
                </a:solidFill>
              </a:rPr>
              <a:t>a </a:t>
            </a:r>
            <a:r>
              <a:rPr lang="en-US" sz="1600" b="1" dirty="0">
                <a:solidFill>
                  <a:srgbClr val="FFC000"/>
                </a:solidFill>
              </a:rPr>
              <a:t>better perspective </a:t>
            </a:r>
            <a:r>
              <a:rPr lang="en-US" sz="1600" dirty="0"/>
              <a:t>on the groundwater situation of the country.</a:t>
            </a:r>
            <a:endParaRPr lang="en-IN" sz="1600" dirty="0"/>
          </a:p>
          <a:p>
            <a:pPr lvl="0" eaLnBrk="0" fontAlgn="base" hangingPunct="0">
              <a:spcBef>
                <a:spcPct val="0"/>
              </a:spcBef>
              <a:spcAft>
                <a:spcPct val="0"/>
              </a:spcAft>
              <a:buClrTx/>
            </a:pPr>
            <a:endParaRPr lang="en-US" sz="1600" dirty="0">
              <a:solidFill>
                <a:schemeClr val="tx1"/>
              </a:solidFill>
              <a:latin typeface="Arial" charset="0"/>
              <a:cs typeface="Arial" charset="0"/>
            </a:endParaRPr>
          </a:p>
        </p:txBody>
      </p:sp>
      <p:sp>
        <p:nvSpPr>
          <p:cNvPr id="2" name="Text Placeholder 1"/>
          <p:cNvSpPr>
            <a:spLocks noGrp="1"/>
          </p:cNvSpPr>
          <p:nvPr>
            <p:ph type="body" idx="2"/>
          </p:nvPr>
        </p:nvSpPr>
        <p:spPr>
          <a:xfrm>
            <a:off x="708660" y="2160428"/>
            <a:ext cx="4838700" cy="315915"/>
          </a:xfrm>
        </p:spPr>
        <p:txBody>
          <a:bodyPr/>
          <a:lstStyle/>
          <a:p>
            <a:r>
              <a:rPr lang="en-IN" dirty="0"/>
              <a:t>Dependencies:</a:t>
            </a:r>
          </a:p>
        </p:txBody>
      </p:sp>
    </p:spTree>
  </p:cSld>
  <p:clrMapOvr>
    <a:masterClrMapping/>
  </p:clrMapOvr>
  <mc:AlternateContent xmlns:mc="http://schemas.openxmlformats.org/markup-compatibility/2006">
    <mc:Choice xmlns:p14="http://schemas.microsoft.com/office/powerpoint/2010/main" Requires="p14">
      <p:transition spd="slow" p14:dur="1250">
        <p:wipe dir="r"/>
      </p:transition>
    </mc:Choice>
    <mc:Fallback>
      <p:transition spd="slow">
        <p:wipe dir="r"/>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3973</TotalTime>
  <Words>994</Words>
  <Application>Microsoft Office PowerPoint</Application>
  <PresentationFormat>Widescreen</PresentationFormat>
  <Paragraphs>135</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Cooper Black</vt:lpstr>
      <vt:lpstr>Noto Sans Symbols</vt:lpstr>
      <vt:lpstr>Franklin Gothic</vt:lpstr>
      <vt:lpstr>Arial</vt:lpstr>
      <vt:lpstr>Libre Franklin</vt:lpstr>
      <vt:lpstr>Calibri</vt:lpstr>
      <vt:lpstr>Theme1</vt:lpstr>
      <vt:lpstr>Basic Details of the Team and Problem Statement</vt:lpstr>
      <vt:lpstr>    OUR IDEA:  IndiaGWanalytics   </vt:lpstr>
      <vt:lpstr> OUR SOLUTION:  ARCHITECTURE DIAGRAM </vt:lpstr>
      <vt:lpstr> IndiaGWAnalytics: PROCESS FLOWCHART</vt:lpstr>
      <vt:lpstr> IndiaGWAnalytics: WEBSITE OVERVIEW</vt:lpstr>
      <vt:lpstr>    Ground-Water crisis in India </vt:lpstr>
      <vt:lpstr>STACK TECHNOLOGY</vt:lpstr>
      <vt:lpstr>Here are some potential (Use Cases) of our platform:</vt:lpstr>
      <vt:lpstr>Dependencies/Show Stopper</vt:lpstr>
      <vt:lpstr>Team Member Details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Komal Chaurasiya</dc:creator>
  <cp:lastModifiedBy>Aniket Singh</cp:lastModifiedBy>
  <cp:revision>30</cp:revision>
  <dcterms:created xsi:type="dcterms:W3CDTF">2022-02-11T07:14:46Z</dcterms:created>
  <dcterms:modified xsi:type="dcterms:W3CDTF">2024-09-08T15:46:36Z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