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1" r:id="rId1"/>
  </p:sldMasterIdLst>
  <p:sldIdLst>
    <p:sldId id="256" r:id="rId2"/>
    <p:sldId id="258" r:id="rId3"/>
    <p:sldId id="260" r:id="rId4"/>
    <p:sldId id="261" r:id="rId5"/>
    <p:sldId id="275" r:id="rId6"/>
    <p:sldId id="262"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73" r:id="rId21"/>
    <p:sldId id="274" r:id="rId22"/>
    <p:sldId id="276"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p:cViewPr varScale="1">
        <p:scale>
          <a:sx n="118" d="100"/>
          <a:sy n="118" d="100"/>
        </p:scale>
        <p:origin x="3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3A15EF-0503-40FF-A809-007A8960EA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567E2A6-5100-4BAF-ADCE-4D938673E78B}">
      <dgm:prSet/>
      <dgm:spPr/>
      <dgm:t>
        <a:bodyPr/>
        <a:lstStyle/>
        <a:p>
          <a:r>
            <a:rPr lang="en-US"/>
            <a:t>Years compared : 2010 to 2016</a:t>
          </a:r>
        </a:p>
      </dgm:t>
    </dgm:pt>
    <dgm:pt modelId="{71F6CA29-C4C1-436E-ACAE-74518BC4A487}" type="parTrans" cxnId="{D3C32949-91F6-4791-BE35-F60881564F16}">
      <dgm:prSet/>
      <dgm:spPr/>
      <dgm:t>
        <a:bodyPr/>
        <a:lstStyle/>
        <a:p>
          <a:endParaRPr lang="en-US"/>
        </a:p>
      </dgm:t>
    </dgm:pt>
    <dgm:pt modelId="{FB274152-2EEF-419E-A271-C9FD8D487C1D}" type="sibTrans" cxnId="{D3C32949-91F6-4791-BE35-F60881564F16}">
      <dgm:prSet/>
      <dgm:spPr/>
      <dgm:t>
        <a:bodyPr/>
        <a:lstStyle/>
        <a:p>
          <a:endParaRPr lang="en-US"/>
        </a:p>
      </dgm:t>
    </dgm:pt>
    <dgm:pt modelId="{5481B10B-4EC5-4602-9EBC-92B4283352DD}">
      <dgm:prSet/>
      <dgm:spPr/>
      <dgm:t>
        <a:bodyPr/>
        <a:lstStyle/>
        <a:p>
          <a:r>
            <a:rPr lang="en-US"/>
            <a:t>Compare the world’s income per person(US $) and economic growth(%)</a:t>
          </a:r>
        </a:p>
      </dgm:t>
    </dgm:pt>
    <dgm:pt modelId="{89EE5B12-356A-44F7-A87D-B75E8CA00B44}" type="parTrans" cxnId="{609C986B-1358-4446-9C96-1CF6DA6A5790}">
      <dgm:prSet/>
      <dgm:spPr/>
      <dgm:t>
        <a:bodyPr/>
        <a:lstStyle/>
        <a:p>
          <a:endParaRPr lang="en-US"/>
        </a:p>
      </dgm:t>
    </dgm:pt>
    <dgm:pt modelId="{E69F32B1-2057-4882-924A-F1118BD793F1}" type="sibTrans" cxnId="{609C986B-1358-4446-9C96-1CF6DA6A5790}">
      <dgm:prSet/>
      <dgm:spPr/>
      <dgm:t>
        <a:bodyPr/>
        <a:lstStyle/>
        <a:p>
          <a:endParaRPr lang="en-US"/>
        </a:p>
      </dgm:t>
    </dgm:pt>
    <dgm:pt modelId="{F2703472-46F8-457D-B3B1-BBD1DFC64038}">
      <dgm:prSet/>
      <dgm:spPr/>
      <dgm:t>
        <a:bodyPr/>
        <a:lstStyle/>
        <a:p>
          <a:r>
            <a:rPr lang="en-US"/>
            <a:t>Compare the mean income per person and mean economic growth using a World Choropleth Map </a:t>
          </a:r>
        </a:p>
      </dgm:t>
    </dgm:pt>
    <dgm:pt modelId="{BBCF132D-BCD4-4810-885E-0AEE0E58CA63}" type="parTrans" cxnId="{766C748B-994A-4C97-A145-302AAC1ADC94}">
      <dgm:prSet/>
      <dgm:spPr/>
      <dgm:t>
        <a:bodyPr/>
        <a:lstStyle/>
        <a:p>
          <a:endParaRPr lang="en-US"/>
        </a:p>
      </dgm:t>
    </dgm:pt>
    <dgm:pt modelId="{20CB28B4-693C-4072-A0F7-612397650CFF}" type="sibTrans" cxnId="{766C748B-994A-4C97-A145-302AAC1ADC94}">
      <dgm:prSet/>
      <dgm:spPr/>
      <dgm:t>
        <a:bodyPr/>
        <a:lstStyle/>
        <a:p>
          <a:endParaRPr lang="en-US"/>
        </a:p>
      </dgm:t>
    </dgm:pt>
    <dgm:pt modelId="{37683CC0-F2E4-40C5-AAC7-453EB5E55DAB}">
      <dgm:prSet/>
      <dgm:spPr/>
      <dgm:t>
        <a:bodyPr/>
        <a:lstStyle/>
        <a:p>
          <a:r>
            <a:rPr lang="en-US"/>
            <a:t>Figure out the top 10 richest countries of the world and see the trends of their income per person and economic growth </a:t>
          </a:r>
        </a:p>
      </dgm:t>
    </dgm:pt>
    <dgm:pt modelId="{2400B344-1ABA-47E9-A693-24800BB3BDB7}" type="parTrans" cxnId="{331EC2DF-A9ED-437E-81A0-B4C3E5CD95CE}">
      <dgm:prSet/>
      <dgm:spPr/>
      <dgm:t>
        <a:bodyPr/>
        <a:lstStyle/>
        <a:p>
          <a:endParaRPr lang="en-US"/>
        </a:p>
      </dgm:t>
    </dgm:pt>
    <dgm:pt modelId="{5EFCA238-DCB3-4E0E-B8DC-42BD3F946D21}" type="sibTrans" cxnId="{331EC2DF-A9ED-437E-81A0-B4C3E5CD95CE}">
      <dgm:prSet/>
      <dgm:spPr/>
      <dgm:t>
        <a:bodyPr/>
        <a:lstStyle/>
        <a:p>
          <a:endParaRPr lang="en-US"/>
        </a:p>
      </dgm:t>
    </dgm:pt>
    <dgm:pt modelId="{28F6D56C-3BB8-4749-8338-F39E71338747}">
      <dgm:prSet/>
      <dgm:spPr/>
      <dgm:t>
        <a:bodyPr/>
        <a:lstStyle/>
        <a:p>
          <a:r>
            <a:rPr lang="en-US"/>
            <a:t>Compare the income per person and economic growth of G-20 nations</a:t>
          </a:r>
        </a:p>
      </dgm:t>
    </dgm:pt>
    <dgm:pt modelId="{8CBE3E5C-24E2-4460-BCB1-1B12285A2474}" type="parTrans" cxnId="{1B77D251-9C28-453E-BA0B-8F7CCF6E59E5}">
      <dgm:prSet/>
      <dgm:spPr/>
      <dgm:t>
        <a:bodyPr/>
        <a:lstStyle/>
        <a:p>
          <a:endParaRPr lang="en-US"/>
        </a:p>
      </dgm:t>
    </dgm:pt>
    <dgm:pt modelId="{279E58DF-CD47-4EAC-863D-A131B98F4822}" type="sibTrans" cxnId="{1B77D251-9C28-453E-BA0B-8F7CCF6E59E5}">
      <dgm:prSet/>
      <dgm:spPr/>
      <dgm:t>
        <a:bodyPr/>
        <a:lstStyle/>
        <a:p>
          <a:endParaRPr lang="en-US"/>
        </a:p>
      </dgm:t>
    </dgm:pt>
    <dgm:pt modelId="{997D260A-C901-40B4-A761-DB9D4745525E}">
      <dgm:prSet/>
      <dgm:spPr/>
      <dgm:t>
        <a:bodyPr/>
        <a:lstStyle/>
        <a:p>
          <a:r>
            <a:rPr lang="en-US"/>
            <a:t>Single out the fastest growing countries in terms of income per person and economic growth from the G-20 nations</a:t>
          </a:r>
        </a:p>
      </dgm:t>
    </dgm:pt>
    <dgm:pt modelId="{ACE8E7FC-3C2F-4707-8BB0-C29DB87BAD6E}" type="parTrans" cxnId="{2315E35A-114A-47DC-BB1A-518090ED674F}">
      <dgm:prSet/>
      <dgm:spPr/>
      <dgm:t>
        <a:bodyPr/>
        <a:lstStyle/>
        <a:p>
          <a:endParaRPr lang="en-US"/>
        </a:p>
      </dgm:t>
    </dgm:pt>
    <dgm:pt modelId="{C601AA61-5A4F-4DD8-9252-A83BB4A59FEE}" type="sibTrans" cxnId="{2315E35A-114A-47DC-BB1A-518090ED674F}">
      <dgm:prSet/>
      <dgm:spPr/>
      <dgm:t>
        <a:bodyPr/>
        <a:lstStyle/>
        <a:p>
          <a:endParaRPr lang="en-US"/>
        </a:p>
      </dgm:t>
    </dgm:pt>
    <dgm:pt modelId="{8F2B4D43-9AB9-4C1E-9962-FA36BDAC0DF1}">
      <dgm:prSet/>
      <dgm:spPr/>
      <dgm:t>
        <a:bodyPr/>
        <a:lstStyle/>
        <a:p>
          <a:r>
            <a:rPr lang="en-US"/>
            <a:t>Compare the income per person and economic growth of SAARC countries</a:t>
          </a:r>
        </a:p>
      </dgm:t>
    </dgm:pt>
    <dgm:pt modelId="{C6DFA90C-B1B9-4BBB-8CA8-45648D189428}" type="parTrans" cxnId="{B213FBC3-D2BF-488C-B167-11E72B79EC49}">
      <dgm:prSet/>
      <dgm:spPr/>
      <dgm:t>
        <a:bodyPr/>
        <a:lstStyle/>
        <a:p>
          <a:endParaRPr lang="en-US"/>
        </a:p>
      </dgm:t>
    </dgm:pt>
    <dgm:pt modelId="{A7BBAFEE-B4B3-4CDE-8064-A114FFC8AC7C}" type="sibTrans" cxnId="{B213FBC3-D2BF-488C-B167-11E72B79EC49}">
      <dgm:prSet/>
      <dgm:spPr/>
      <dgm:t>
        <a:bodyPr/>
        <a:lstStyle/>
        <a:p>
          <a:endParaRPr lang="en-US"/>
        </a:p>
      </dgm:t>
    </dgm:pt>
    <dgm:pt modelId="{3A6F9C57-741E-E542-A36E-CA9A8865FC3F}" type="pres">
      <dgm:prSet presAssocID="{EF3A15EF-0503-40FF-A809-007A8960EAB4}" presName="Name0" presStyleCnt="0">
        <dgm:presLayoutVars>
          <dgm:dir/>
          <dgm:resizeHandles val="exact"/>
        </dgm:presLayoutVars>
      </dgm:prSet>
      <dgm:spPr/>
    </dgm:pt>
    <dgm:pt modelId="{9C55957F-CEDA-C344-B0A5-CB6ED9F39C24}" type="pres">
      <dgm:prSet presAssocID="{3567E2A6-5100-4BAF-ADCE-4D938673E78B}" presName="node" presStyleLbl="node1" presStyleIdx="0" presStyleCnt="7">
        <dgm:presLayoutVars>
          <dgm:bulletEnabled val="1"/>
        </dgm:presLayoutVars>
      </dgm:prSet>
      <dgm:spPr/>
    </dgm:pt>
    <dgm:pt modelId="{CB6575E8-B8B0-2347-840B-93619303C0CB}" type="pres">
      <dgm:prSet presAssocID="{FB274152-2EEF-419E-A271-C9FD8D487C1D}" presName="sibTrans" presStyleLbl="sibTrans1D1" presStyleIdx="0" presStyleCnt="6"/>
      <dgm:spPr/>
    </dgm:pt>
    <dgm:pt modelId="{C98F5A99-D0DB-3243-B109-884E73C5E566}" type="pres">
      <dgm:prSet presAssocID="{FB274152-2EEF-419E-A271-C9FD8D487C1D}" presName="connectorText" presStyleLbl="sibTrans1D1" presStyleIdx="0" presStyleCnt="6"/>
      <dgm:spPr/>
    </dgm:pt>
    <dgm:pt modelId="{A572AADB-06B2-C241-B766-85295F48ADD0}" type="pres">
      <dgm:prSet presAssocID="{5481B10B-4EC5-4602-9EBC-92B4283352DD}" presName="node" presStyleLbl="node1" presStyleIdx="1" presStyleCnt="7">
        <dgm:presLayoutVars>
          <dgm:bulletEnabled val="1"/>
        </dgm:presLayoutVars>
      </dgm:prSet>
      <dgm:spPr/>
    </dgm:pt>
    <dgm:pt modelId="{09268E6D-AE0D-F549-928C-C55F6A204CEE}" type="pres">
      <dgm:prSet presAssocID="{E69F32B1-2057-4882-924A-F1118BD793F1}" presName="sibTrans" presStyleLbl="sibTrans1D1" presStyleIdx="1" presStyleCnt="6"/>
      <dgm:spPr/>
    </dgm:pt>
    <dgm:pt modelId="{9C39D989-21B2-4349-A2B1-194EC5476133}" type="pres">
      <dgm:prSet presAssocID="{E69F32B1-2057-4882-924A-F1118BD793F1}" presName="connectorText" presStyleLbl="sibTrans1D1" presStyleIdx="1" presStyleCnt="6"/>
      <dgm:spPr/>
    </dgm:pt>
    <dgm:pt modelId="{B2FD4D7A-5525-1849-A23B-86B2A2A81E2B}" type="pres">
      <dgm:prSet presAssocID="{F2703472-46F8-457D-B3B1-BBD1DFC64038}" presName="node" presStyleLbl="node1" presStyleIdx="2" presStyleCnt="7">
        <dgm:presLayoutVars>
          <dgm:bulletEnabled val="1"/>
        </dgm:presLayoutVars>
      </dgm:prSet>
      <dgm:spPr/>
    </dgm:pt>
    <dgm:pt modelId="{2CFBD8D6-4490-A34D-A328-B1FC1AE365D5}" type="pres">
      <dgm:prSet presAssocID="{20CB28B4-693C-4072-A0F7-612397650CFF}" presName="sibTrans" presStyleLbl="sibTrans1D1" presStyleIdx="2" presStyleCnt="6"/>
      <dgm:spPr/>
    </dgm:pt>
    <dgm:pt modelId="{A4EF8589-CFEF-8345-933A-63F24F1F67C0}" type="pres">
      <dgm:prSet presAssocID="{20CB28B4-693C-4072-A0F7-612397650CFF}" presName="connectorText" presStyleLbl="sibTrans1D1" presStyleIdx="2" presStyleCnt="6"/>
      <dgm:spPr/>
    </dgm:pt>
    <dgm:pt modelId="{D7D2E2B2-7E29-B443-9AB0-E382FD697190}" type="pres">
      <dgm:prSet presAssocID="{37683CC0-F2E4-40C5-AAC7-453EB5E55DAB}" presName="node" presStyleLbl="node1" presStyleIdx="3" presStyleCnt="7">
        <dgm:presLayoutVars>
          <dgm:bulletEnabled val="1"/>
        </dgm:presLayoutVars>
      </dgm:prSet>
      <dgm:spPr/>
    </dgm:pt>
    <dgm:pt modelId="{FD052B50-75A1-BD49-B2A9-C168240E4000}" type="pres">
      <dgm:prSet presAssocID="{5EFCA238-DCB3-4E0E-B8DC-42BD3F946D21}" presName="sibTrans" presStyleLbl="sibTrans1D1" presStyleIdx="3" presStyleCnt="6"/>
      <dgm:spPr/>
    </dgm:pt>
    <dgm:pt modelId="{4239CEC2-6747-2F49-B2D7-A071C1483827}" type="pres">
      <dgm:prSet presAssocID="{5EFCA238-DCB3-4E0E-B8DC-42BD3F946D21}" presName="connectorText" presStyleLbl="sibTrans1D1" presStyleIdx="3" presStyleCnt="6"/>
      <dgm:spPr/>
    </dgm:pt>
    <dgm:pt modelId="{5581B0C8-6661-184D-A820-F240ECC80A43}" type="pres">
      <dgm:prSet presAssocID="{28F6D56C-3BB8-4749-8338-F39E71338747}" presName="node" presStyleLbl="node1" presStyleIdx="4" presStyleCnt="7">
        <dgm:presLayoutVars>
          <dgm:bulletEnabled val="1"/>
        </dgm:presLayoutVars>
      </dgm:prSet>
      <dgm:spPr/>
    </dgm:pt>
    <dgm:pt modelId="{58373941-0554-7549-B3E9-094B7E739E85}" type="pres">
      <dgm:prSet presAssocID="{279E58DF-CD47-4EAC-863D-A131B98F4822}" presName="sibTrans" presStyleLbl="sibTrans1D1" presStyleIdx="4" presStyleCnt="6"/>
      <dgm:spPr/>
    </dgm:pt>
    <dgm:pt modelId="{5959CFED-92E4-4642-8E3A-E024696A29EC}" type="pres">
      <dgm:prSet presAssocID="{279E58DF-CD47-4EAC-863D-A131B98F4822}" presName="connectorText" presStyleLbl="sibTrans1D1" presStyleIdx="4" presStyleCnt="6"/>
      <dgm:spPr/>
    </dgm:pt>
    <dgm:pt modelId="{E0442E36-0A7F-8842-AA3E-63B748357E9C}" type="pres">
      <dgm:prSet presAssocID="{997D260A-C901-40B4-A761-DB9D4745525E}" presName="node" presStyleLbl="node1" presStyleIdx="5" presStyleCnt="7">
        <dgm:presLayoutVars>
          <dgm:bulletEnabled val="1"/>
        </dgm:presLayoutVars>
      </dgm:prSet>
      <dgm:spPr/>
    </dgm:pt>
    <dgm:pt modelId="{C8BF7236-D53C-E049-8E3F-7251E54056E6}" type="pres">
      <dgm:prSet presAssocID="{C601AA61-5A4F-4DD8-9252-A83BB4A59FEE}" presName="sibTrans" presStyleLbl="sibTrans1D1" presStyleIdx="5" presStyleCnt="6"/>
      <dgm:spPr/>
    </dgm:pt>
    <dgm:pt modelId="{D8804020-774E-3045-B30C-7DBF07487A34}" type="pres">
      <dgm:prSet presAssocID="{C601AA61-5A4F-4DD8-9252-A83BB4A59FEE}" presName="connectorText" presStyleLbl="sibTrans1D1" presStyleIdx="5" presStyleCnt="6"/>
      <dgm:spPr/>
    </dgm:pt>
    <dgm:pt modelId="{6AD0097B-F37D-244F-A196-8E5A3B2B4ED0}" type="pres">
      <dgm:prSet presAssocID="{8F2B4D43-9AB9-4C1E-9962-FA36BDAC0DF1}" presName="node" presStyleLbl="node1" presStyleIdx="6" presStyleCnt="7">
        <dgm:presLayoutVars>
          <dgm:bulletEnabled val="1"/>
        </dgm:presLayoutVars>
      </dgm:prSet>
      <dgm:spPr/>
    </dgm:pt>
  </dgm:ptLst>
  <dgm:cxnLst>
    <dgm:cxn modelId="{EAE24001-9903-1045-995C-2340F99B061D}" type="presOf" srcId="{37683CC0-F2E4-40C5-AAC7-453EB5E55DAB}" destId="{D7D2E2B2-7E29-B443-9AB0-E382FD697190}" srcOrd="0" destOrd="0" presId="urn:microsoft.com/office/officeart/2016/7/layout/RepeatingBendingProcessNew"/>
    <dgm:cxn modelId="{E5F80229-611A-354A-970D-5C95A77F7B0D}" type="presOf" srcId="{20CB28B4-693C-4072-A0F7-612397650CFF}" destId="{2CFBD8D6-4490-A34D-A328-B1FC1AE365D5}" srcOrd="0" destOrd="0" presId="urn:microsoft.com/office/officeart/2016/7/layout/RepeatingBendingProcessNew"/>
    <dgm:cxn modelId="{1458932E-F6C2-254D-BD85-9CDEBBC2151B}" type="presOf" srcId="{279E58DF-CD47-4EAC-863D-A131B98F4822}" destId="{58373941-0554-7549-B3E9-094B7E739E85}" srcOrd="0" destOrd="0" presId="urn:microsoft.com/office/officeart/2016/7/layout/RepeatingBendingProcessNew"/>
    <dgm:cxn modelId="{D566FD3F-D977-D144-9AF3-6F62F2DA51C4}" type="presOf" srcId="{F2703472-46F8-457D-B3B1-BBD1DFC64038}" destId="{B2FD4D7A-5525-1849-A23B-86B2A2A81E2B}" srcOrd="0" destOrd="0" presId="urn:microsoft.com/office/officeart/2016/7/layout/RepeatingBendingProcessNew"/>
    <dgm:cxn modelId="{CD940447-0F97-1F4D-AF09-16CB61AFF9FF}" type="presOf" srcId="{E69F32B1-2057-4882-924A-F1118BD793F1}" destId="{9C39D989-21B2-4349-A2B1-194EC5476133}" srcOrd="1" destOrd="0" presId="urn:microsoft.com/office/officeart/2016/7/layout/RepeatingBendingProcessNew"/>
    <dgm:cxn modelId="{46B47E47-B6B0-804A-98C8-F13DA6838167}" type="presOf" srcId="{C601AA61-5A4F-4DD8-9252-A83BB4A59FEE}" destId="{D8804020-774E-3045-B30C-7DBF07487A34}" srcOrd="1" destOrd="0" presId="urn:microsoft.com/office/officeart/2016/7/layout/RepeatingBendingProcessNew"/>
    <dgm:cxn modelId="{841CAD48-415F-A848-B5F0-83B09FBE5235}" type="presOf" srcId="{20CB28B4-693C-4072-A0F7-612397650CFF}" destId="{A4EF8589-CFEF-8345-933A-63F24F1F67C0}" srcOrd="1" destOrd="0" presId="urn:microsoft.com/office/officeart/2016/7/layout/RepeatingBendingProcessNew"/>
    <dgm:cxn modelId="{D396C448-A092-FF4E-B809-5684BC90B55D}" type="presOf" srcId="{28F6D56C-3BB8-4749-8338-F39E71338747}" destId="{5581B0C8-6661-184D-A820-F240ECC80A43}" srcOrd="0" destOrd="0" presId="urn:microsoft.com/office/officeart/2016/7/layout/RepeatingBendingProcessNew"/>
    <dgm:cxn modelId="{D3C32949-91F6-4791-BE35-F60881564F16}" srcId="{EF3A15EF-0503-40FF-A809-007A8960EAB4}" destId="{3567E2A6-5100-4BAF-ADCE-4D938673E78B}" srcOrd="0" destOrd="0" parTransId="{71F6CA29-C4C1-436E-ACAE-74518BC4A487}" sibTransId="{FB274152-2EEF-419E-A271-C9FD8D487C1D}"/>
    <dgm:cxn modelId="{1B77D251-9C28-453E-BA0B-8F7CCF6E59E5}" srcId="{EF3A15EF-0503-40FF-A809-007A8960EAB4}" destId="{28F6D56C-3BB8-4749-8338-F39E71338747}" srcOrd="4" destOrd="0" parTransId="{8CBE3E5C-24E2-4460-BCB1-1B12285A2474}" sibTransId="{279E58DF-CD47-4EAC-863D-A131B98F4822}"/>
    <dgm:cxn modelId="{48F54D54-1077-F043-A340-AD6326412AFB}" type="presOf" srcId="{3567E2A6-5100-4BAF-ADCE-4D938673E78B}" destId="{9C55957F-CEDA-C344-B0A5-CB6ED9F39C24}" srcOrd="0" destOrd="0" presId="urn:microsoft.com/office/officeart/2016/7/layout/RepeatingBendingProcessNew"/>
    <dgm:cxn modelId="{2315E35A-114A-47DC-BB1A-518090ED674F}" srcId="{EF3A15EF-0503-40FF-A809-007A8960EAB4}" destId="{997D260A-C901-40B4-A761-DB9D4745525E}" srcOrd="5" destOrd="0" parTransId="{ACE8E7FC-3C2F-4707-8BB0-C29DB87BAD6E}" sibTransId="{C601AA61-5A4F-4DD8-9252-A83BB4A59FEE}"/>
    <dgm:cxn modelId="{609C986B-1358-4446-9C96-1CF6DA6A5790}" srcId="{EF3A15EF-0503-40FF-A809-007A8960EAB4}" destId="{5481B10B-4EC5-4602-9EBC-92B4283352DD}" srcOrd="1" destOrd="0" parTransId="{89EE5B12-356A-44F7-A87D-B75E8CA00B44}" sibTransId="{E69F32B1-2057-4882-924A-F1118BD793F1}"/>
    <dgm:cxn modelId="{ED110E6C-787B-FE47-A6BC-0C2E70A3373A}" type="presOf" srcId="{5EFCA238-DCB3-4E0E-B8DC-42BD3F946D21}" destId="{FD052B50-75A1-BD49-B2A9-C168240E4000}" srcOrd="0" destOrd="0" presId="urn:microsoft.com/office/officeart/2016/7/layout/RepeatingBendingProcessNew"/>
    <dgm:cxn modelId="{6AD44B79-3718-9540-8E80-EAACE8B48B79}" type="presOf" srcId="{E69F32B1-2057-4882-924A-F1118BD793F1}" destId="{09268E6D-AE0D-F549-928C-C55F6A204CEE}" srcOrd="0" destOrd="0" presId="urn:microsoft.com/office/officeart/2016/7/layout/RepeatingBendingProcessNew"/>
    <dgm:cxn modelId="{E9411080-E034-FB42-84B5-638D6B9F1424}" type="presOf" srcId="{5481B10B-4EC5-4602-9EBC-92B4283352DD}" destId="{A572AADB-06B2-C241-B766-85295F48ADD0}" srcOrd="0" destOrd="0" presId="urn:microsoft.com/office/officeart/2016/7/layout/RepeatingBendingProcessNew"/>
    <dgm:cxn modelId="{E24C1182-F832-894A-8E0E-FAAE6C529F1D}" type="presOf" srcId="{EF3A15EF-0503-40FF-A809-007A8960EAB4}" destId="{3A6F9C57-741E-E542-A36E-CA9A8865FC3F}" srcOrd="0" destOrd="0" presId="urn:microsoft.com/office/officeart/2016/7/layout/RepeatingBendingProcessNew"/>
    <dgm:cxn modelId="{766C748B-994A-4C97-A145-302AAC1ADC94}" srcId="{EF3A15EF-0503-40FF-A809-007A8960EAB4}" destId="{F2703472-46F8-457D-B3B1-BBD1DFC64038}" srcOrd="2" destOrd="0" parTransId="{BBCF132D-BCD4-4810-885E-0AEE0E58CA63}" sibTransId="{20CB28B4-693C-4072-A0F7-612397650CFF}"/>
    <dgm:cxn modelId="{8BB6D395-7DDF-4A4A-AE5E-76833BF35076}" type="presOf" srcId="{997D260A-C901-40B4-A761-DB9D4745525E}" destId="{E0442E36-0A7F-8842-AA3E-63B748357E9C}" srcOrd="0" destOrd="0" presId="urn:microsoft.com/office/officeart/2016/7/layout/RepeatingBendingProcessNew"/>
    <dgm:cxn modelId="{B213FBC3-D2BF-488C-B167-11E72B79EC49}" srcId="{EF3A15EF-0503-40FF-A809-007A8960EAB4}" destId="{8F2B4D43-9AB9-4C1E-9962-FA36BDAC0DF1}" srcOrd="6" destOrd="0" parTransId="{C6DFA90C-B1B9-4BBB-8CA8-45648D189428}" sibTransId="{A7BBAFEE-B4B3-4CDE-8064-A114FFC8AC7C}"/>
    <dgm:cxn modelId="{D34938C5-15BD-9D41-A2D4-C9A9DBDFF33A}" type="presOf" srcId="{8F2B4D43-9AB9-4C1E-9962-FA36BDAC0DF1}" destId="{6AD0097B-F37D-244F-A196-8E5A3B2B4ED0}" srcOrd="0" destOrd="0" presId="urn:microsoft.com/office/officeart/2016/7/layout/RepeatingBendingProcessNew"/>
    <dgm:cxn modelId="{86D224D3-0DC2-B445-AC77-4F9183E6CA68}" type="presOf" srcId="{279E58DF-CD47-4EAC-863D-A131B98F4822}" destId="{5959CFED-92E4-4642-8E3A-E024696A29EC}" srcOrd="1" destOrd="0" presId="urn:microsoft.com/office/officeart/2016/7/layout/RepeatingBendingProcessNew"/>
    <dgm:cxn modelId="{202E84DC-FE7A-9D48-974B-AA09CDD1CC1B}" type="presOf" srcId="{5EFCA238-DCB3-4E0E-B8DC-42BD3F946D21}" destId="{4239CEC2-6747-2F49-B2D7-A071C1483827}" srcOrd="1" destOrd="0" presId="urn:microsoft.com/office/officeart/2016/7/layout/RepeatingBendingProcessNew"/>
    <dgm:cxn modelId="{331EC2DF-A9ED-437E-81A0-B4C3E5CD95CE}" srcId="{EF3A15EF-0503-40FF-A809-007A8960EAB4}" destId="{37683CC0-F2E4-40C5-AAC7-453EB5E55DAB}" srcOrd="3" destOrd="0" parTransId="{2400B344-1ABA-47E9-A693-24800BB3BDB7}" sibTransId="{5EFCA238-DCB3-4E0E-B8DC-42BD3F946D21}"/>
    <dgm:cxn modelId="{748585E3-5DCA-6D41-90E0-632F535D7FCB}" type="presOf" srcId="{FB274152-2EEF-419E-A271-C9FD8D487C1D}" destId="{CB6575E8-B8B0-2347-840B-93619303C0CB}" srcOrd="0" destOrd="0" presId="urn:microsoft.com/office/officeart/2016/7/layout/RepeatingBendingProcessNew"/>
    <dgm:cxn modelId="{6CAAF0F6-5337-2242-8218-A50100805997}" type="presOf" srcId="{FB274152-2EEF-419E-A271-C9FD8D487C1D}" destId="{C98F5A99-D0DB-3243-B109-884E73C5E566}" srcOrd="1" destOrd="0" presId="urn:microsoft.com/office/officeart/2016/7/layout/RepeatingBendingProcessNew"/>
    <dgm:cxn modelId="{0950C3FA-4AF0-C544-9D8B-E77A5D954053}" type="presOf" srcId="{C601AA61-5A4F-4DD8-9252-A83BB4A59FEE}" destId="{C8BF7236-D53C-E049-8E3F-7251E54056E6}" srcOrd="0" destOrd="0" presId="urn:microsoft.com/office/officeart/2016/7/layout/RepeatingBendingProcessNew"/>
    <dgm:cxn modelId="{B5E51713-1A6A-4649-85BF-768297788F2D}" type="presParOf" srcId="{3A6F9C57-741E-E542-A36E-CA9A8865FC3F}" destId="{9C55957F-CEDA-C344-B0A5-CB6ED9F39C24}" srcOrd="0" destOrd="0" presId="urn:microsoft.com/office/officeart/2016/7/layout/RepeatingBendingProcessNew"/>
    <dgm:cxn modelId="{191B5A9D-606C-9641-AF22-8296B4F1DDE3}" type="presParOf" srcId="{3A6F9C57-741E-E542-A36E-CA9A8865FC3F}" destId="{CB6575E8-B8B0-2347-840B-93619303C0CB}" srcOrd="1" destOrd="0" presId="urn:microsoft.com/office/officeart/2016/7/layout/RepeatingBendingProcessNew"/>
    <dgm:cxn modelId="{9F0C8302-0C8D-0445-88EE-192BCF75DADC}" type="presParOf" srcId="{CB6575E8-B8B0-2347-840B-93619303C0CB}" destId="{C98F5A99-D0DB-3243-B109-884E73C5E566}" srcOrd="0" destOrd="0" presId="urn:microsoft.com/office/officeart/2016/7/layout/RepeatingBendingProcessNew"/>
    <dgm:cxn modelId="{D5CCBFC5-8785-914D-89E7-139386D76680}" type="presParOf" srcId="{3A6F9C57-741E-E542-A36E-CA9A8865FC3F}" destId="{A572AADB-06B2-C241-B766-85295F48ADD0}" srcOrd="2" destOrd="0" presId="urn:microsoft.com/office/officeart/2016/7/layout/RepeatingBendingProcessNew"/>
    <dgm:cxn modelId="{406113C4-59CA-DF43-9A14-76CD84A41720}" type="presParOf" srcId="{3A6F9C57-741E-E542-A36E-CA9A8865FC3F}" destId="{09268E6D-AE0D-F549-928C-C55F6A204CEE}" srcOrd="3" destOrd="0" presId="urn:microsoft.com/office/officeart/2016/7/layout/RepeatingBendingProcessNew"/>
    <dgm:cxn modelId="{84B994CF-0855-554E-91D1-038ABEB65E99}" type="presParOf" srcId="{09268E6D-AE0D-F549-928C-C55F6A204CEE}" destId="{9C39D989-21B2-4349-A2B1-194EC5476133}" srcOrd="0" destOrd="0" presId="urn:microsoft.com/office/officeart/2016/7/layout/RepeatingBendingProcessNew"/>
    <dgm:cxn modelId="{C1A47D7E-993F-4E48-BFFF-B3A78EF9F8AF}" type="presParOf" srcId="{3A6F9C57-741E-E542-A36E-CA9A8865FC3F}" destId="{B2FD4D7A-5525-1849-A23B-86B2A2A81E2B}" srcOrd="4" destOrd="0" presId="urn:microsoft.com/office/officeart/2016/7/layout/RepeatingBendingProcessNew"/>
    <dgm:cxn modelId="{4D5F2CE3-5872-3D44-922C-011C98D21169}" type="presParOf" srcId="{3A6F9C57-741E-E542-A36E-CA9A8865FC3F}" destId="{2CFBD8D6-4490-A34D-A328-B1FC1AE365D5}" srcOrd="5" destOrd="0" presId="urn:microsoft.com/office/officeart/2016/7/layout/RepeatingBendingProcessNew"/>
    <dgm:cxn modelId="{3505C5B7-19AA-204E-9F82-B80E2B083267}" type="presParOf" srcId="{2CFBD8D6-4490-A34D-A328-B1FC1AE365D5}" destId="{A4EF8589-CFEF-8345-933A-63F24F1F67C0}" srcOrd="0" destOrd="0" presId="urn:microsoft.com/office/officeart/2016/7/layout/RepeatingBendingProcessNew"/>
    <dgm:cxn modelId="{7231E5A5-1158-7340-9D81-FE0E183C2061}" type="presParOf" srcId="{3A6F9C57-741E-E542-A36E-CA9A8865FC3F}" destId="{D7D2E2B2-7E29-B443-9AB0-E382FD697190}" srcOrd="6" destOrd="0" presId="urn:microsoft.com/office/officeart/2016/7/layout/RepeatingBendingProcessNew"/>
    <dgm:cxn modelId="{7E264522-3ACD-9C4A-9573-1CFFAA8FD968}" type="presParOf" srcId="{3A6F9C57-741E-E542-A36E-CA9A8865FC3F}" destId="{FD052B50-75A1-BD49-B2A9-C168240E4000}" srcOrd="7" destOrd="0" presId="urn:microsoft.com/office/officeart/2016/7/layout/RepeatingBendingProcessNew"/>
    <dgm:cxn modelId="{5B7BCAFC-6FB8-F445-B6AB-CC4C9803BE57}" type="presParOf" srcId="{FD052B50-75A1-BD49-B2A9-C168240E4000}" destId="{4239CEC2-6747-2F49-B2D7-A071C1483827}" srcOrd="0" destOrd="0" presId="urn:microsoft.com/office/officeart/2016/7/layout/RepeatingBendingProcessNew"/>
    <dgm:cxn modelId="{13E7CBE3-E8AB-C949-B892-D22AFBF1F6CB}" type="presParOf" srcId="{3A6F9C57-741E-E542-A36E-CA9A8865FC3F}" destId="{5581B0C8-6661-184D-A820-F240ECC80A43}" srcOrd="8" destOrd="0" presId="urn:microsoft.com/office/officeart/2016/7/layout/RepeatingBendingProcessNew"/>
    <dgm:cxn modelId="{3E5188BC-0815-0947-BDF0-2858E80EB520}" type="presParOf" srcId="{3A6F9C57-741E-E542-A36E-CA9A8865FC3F}" destId="{58373941-0554-7549-B3E9-094B7E739E85}" srcOrd="9" destOrd="0" presId="urn:microsoft.com/office/officeart/2016/7/layout/RepeatingBendingProcessNew"/>
    <dgm:cxn modelId="{93B0E08D-2B00-1E4A-B83C-CB74DEA83D14}" type="presParOf" srcId="{58373941-0554-7549-B3E9-094B7E739E85}" destId="{5959CFED-92E4-4642-8E3A-E024696A29EC}" srcOrd="0" destOrd="0" presId="urn:microsoft.com/office/officeart/2016/7/layout/RepeatingBendingProcessNew"/>
    <dgm:cxn modelId="{50F18520-7052-9245-945F-DE0817A4CC96}" type="presParOf" srcId="{3A6F9C57-741E-E542-A36E-CA9A8865FC3F}" destId="{E0442E36-0A7F-8842-AA3E-63B748357E9C}" srcOrd="10" destOrd="0" presId="urn:microsoft.com/office/officeart/2016/7/layout/RepeatingBendingProcessNew"/>
    <dgm:cxn modelId="{6B73D5C8-7B3A-9940-9703-75F962175AE6}" type="presParOf" srcId="{3A6F9C57-741E-E542-A36E-CA9A8865FC3F}" destId="{C8BF7236-D53C-E049-8E3F-7251E54056E6}" srcOrd="11" destOrd="0" presId="urn:microsoft.com/office/officeart/2016/7/layout/RepeatingBendingProcessNew"/>
    <dgm:cxn modelId="{E8134415-307E-8A46-9217-6CCBCEF48A31}" type="presParOf" srcId="{C8BF7236-D53C-E049-8E3F-7251E54056E6}" destId="{D8804020-774E-3045-B30C-7DBF07487A34}" srcOrd="0" destOrd="0" presId="urn:microsoft.com/office/officeart/2016/7/layout/RepeatingBendingProcessNew"/>
    <dgm:cxn modelId="{946F78BE-27A3-6D45-9321-8CE9D44AAB87}" type="presParOf" srcId="{3A6F9C57-741E-E542-A36E-CA9A8865FC3F}" destId="{6AD0097B-F37D-244F-A196-8E5A3B2B4ED0}" srcOrd="1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575E8-B8B0-2347-840B-93619303C0CB}">
      <dsp:nvSpPr>
        <dsp:cNvPr id="0" name=""/>
        <dsp:cNvSpPr/>
      </dsp:nvSpPr>
      <dsp:spPr>
        <a:xfrm>
          <a:off x="2143996" y="873527"/>
          <a:ext cx="462472" cy="91440"/>
        </a:xfrm>
        <a:custGeom>
          <a:avLst/>
          <a:gdLst/>
          <a:ahLst/>
          <a:cxnLst/>
          <a:rect l="0" t="0" r="0" b="0"/>
          <a:pathLst>
            <a:path>
              <a:moveTo>
                <a:pt x="0" y="45720"/>
              </a:moveTo>
              <a:lnTo>
                <a:pt x="462472"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916782"/>
        <a:ext cx="24653" cy="4930"/>
      </dsp:txXfrm>
    </dsp:sp>
    <dsp:sp modelId="{9C55957F-CEDA-C344-B0A5-CB6ED9F39C24}">
      <dsp:nvSpPr>
        <dsp:cNvPr id="0" name=""/>
        <dsp:cNvSpPr/>
      </dsp:nvSpPr>
      <dsp:spPr>
        <a:xfrm>
          <a:off x="2001" y="276109"/>
          <a:ext cx="2143794" cy="12862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Years compared : 2010 to 2016</a:t>
          </a:r>
        </a:p>
      </dsp:txBody>
      <dsp:txXfrm>
        <a:off x="2001" y="276109"/>
        <a:ext cx="2143794" cy="1286276"/>
      </dsp:txXfrm>
    </dsp:sp>
    <dsp:sp modelId="{09268E6D-AE0D-F549-928C-C55F6A204CEE}">
      <dsp:nvSpPr>
        <dsp:cNvPr id="0" name=""/>
        <dsp:cNvSpPr/>
      </dsp:nvSpPr>
      <dsp:spPr>
        <a:xfrm>
          <a:off x="4780863" y="873527"/>
          <a:ext cx="462472" cy="91440"/>
        </a:xfrm>
        <a:custGeom>
          <a:avLst/>
          <a:gdLst/>
          <a:ahLst/>
          <a:cxnLst/>
          <a:rect l="0" t="0" r="0" b="0"/>
          <a:pathLst>
            <a:path>
              <a:moveTo>
                <a:pt x="0" y="45720"/>
              </a:moveTo>
              <a:lnTo>
                <a:pt x="462472" y="45720"/>
              </a:lnTo>
            </a:path>
          </a:pathLst>
        </a:custGeom>
        <a:noFill/>
        <a:ln w="6350" cap="flat" cmpd="sng" algn="ctr">
          <a:solidFill>
            <a:schemeClr val="accent2">
              <a:hueOff val="381558"/>
              <a:satOff val="-8706"/>
              <a:lumOff val="3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916782"/>
        <a:ext cx="24653" cy="4930"/>
      </dsp:txXfrm>
    </dsp:sp>
    <dsp:sp modelId="{A572AADB-06B2-C241-B766-85295F48ADD0}">
      <dsp:nvSpPr>
        <dsp:cNvPr id="0" name=""/>
        <dsp:cNvSpPr/>
      </dsp:nvSpPr>
      <dsp:spPr>
        <a:xfrm>
          <a:off x="2638868" y="276109"/>
          <a:ext cx="2143794" cy="1286276"/>
        </a:xfrm>
        <a:prstGeom prst="rect">
          <a:avLst/>
        </a:prstGeom>
        <a:solidFill>
          <a:schemeClr val="accent2">
            <a:hueOff val="317965"/>
            <a:satOff val="-7255"/>
            <a:lumOff val="2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Compare the world’s income per person(US $) and economic growth(%)</a:t>
          </a:r>
        </a:p>
      </dsp:txBody>
      <dsp:txXfrm>
        <a:off x="2638868" y="276109"/>
        <a:ext cx="2143794" cy="1286276"/>
      </dsp:txXfrm>
    </dsp:sp>
    <dsp:sp modelId="{2CFBD8D6-4490-A34D-A328-B1FC1AE365D5}">
      <dsp:nvSpPr>
        <dsp:cNvPr id="0" name=""/>
        <dsp:cNvSpPr/>
      </dsp:nvSpPr>
      <dsp:spPr>
        <a:xfrm>
          <a:off x="7417731" y="873527"/>
          <a:ext cx="462472" cy="91440"/>
        </a:xfrm>
        <a:custGeom>
          <a:avLst/>
          <a:gdLst/>
          <a:ahLst/>
          <a:cxnLst/>
          <a:rect l="0" t="0" r="0" b="0"/>
          <a:pathLst>
            <a:path>
              <a:moveTo>
                <a:pt x="0" y="45720"/>
              </a:moveTo>
              <a:lnTo>
                <a:pt x="462472" y="45720"/>
              </a:lnTo>
            </a:path>
          </a:pathLst>
        </a:custGeom>
        <a:noFill/>
        <a:ln w="6350" cap="flat" cmpd="sng" algn="ctr">
          <a:solidFill>
            <a:schemeClr val="accent2">
              <a:hueOff val="763116"/>
              <a:satOff val="-17411"/>
              <a:lumOff val="64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916782"/>
        <a:ext cx="24653" cy="4930"/>
      </dsp:txXfrm>
    </dsp:sp>
    <dsp:sp modelId="{B2FD4D7A-5525-1849-A23B-86B2A2A81E2B}">
      <dsp:nvSpPr>
        <dsp:cNvPr id="0" name=""/>
        <dsp:cNvSpPr/>
      </dsp:nvSpPr>
      <dsp:spPr>
        <a:xfrm>
          <a:off x="5275736" y="276109"/>
          <a:ext cx="2143794" cy="1286276"/>
        </a:xfrm>
        <a:prstGeom prst="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Compare the mean income per person and mean economic growth using a World Choropleth Map </a:t>
          </a:r>
        </a:p>
      </dsp:txBody>
      <dsp:txXfrm>
        <a:off x="5275736" y="276109"/>
        <a:ext cx="2143794" cy="1286276"/>
      </dsp:txXfrm>
    </dsp:sp>
    <dsp:sp modelId="{FD052B50-75A1-BD49-B2A9-C168240E4000}">
      <dsp:nvSpPr>
        <dsp:cNvPr id="0" name=""/>
        <dsp:cNvSpPr/>
      </dsp:nvSpPr>
      <dsp:spPr>
        <a:xfrm>
          <a:off x="1073898" y="1560586"/>
          <a:ext cx="7910602" cy="462472"/>
        </a:xfrm>
        <a:custGeom>
          <a:avLst/>
          <a:gdLst/>
          <a:ahLst/>
          <a:cxnLst/>
          <a:rect l="0" t="0" r="0" b="0"/>
          <a:pathLst>
            <a:path>
              <a:moveTo>
                <a:pt x="7910602" y="0"/>
              </a:moveTo>
              <a:lnTo>
                <a:pt x="7910602" y="248336"/>
              </a:lnTo>
              <a:lnTo>
                <a:pt x="0" y="248336"/>
              </a:lnTo>
              <a:lnTo>
                <a:pt x="0" y="462472"/>
              </a:lnTo>
            </a:path>
          </a:pathLst>
        </a:custGeom>
        <a:noFill/>
        <a:ln w="6350" cap="flat" cmpd="sng" algn="ctr">
          <a:solidFill>
            <a:schemeClr val="accent2">
              <a:hueOff val="1144674"/>
              <a:satOff val="-26117"/>
              <a:lumOff val="9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1051" y="1789357"/>
        <a:ext cx="396297" cy="4930"/>
      </dsp:txXfrm>
    </dsp:sp>
    <dsp:sp modelId="{D7D2E2B2-7E29-B443-9AB0-E382FD697190}">
      <dsp:nvSpPr>
        <dsp:cNvPr id="0" name=""/>
        <dsp:cNvSpPr/>
      </dsp:nvSpPr>
      <dsp:spPr>
        <a:xfrm>
          <a:off x="7912603" y="276109"/>
          <a:ext cx="2143794" cy="1286276"/>
        </a:xfrm>
        <a:prstGeom prst="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Figure out the top 10 richest countries of the world and see the trends of their income per person and economic growth </a:t>
          </a:r>
        </a:p>
      </dsp:txBody>
      <dsp:txXfrm>
        <a:off x="7912603" y="276109"/>
        <a:ext cx="2143794" cy="1286276"/>
      </dsp:txXfrm>
    </dsp:sp>
    <dsp:sp modelId="{58373941-0554-7549-B3E9-094B7E739E85}">
      <dsp:nvSpPr>
        <dsp:cNvPr id="0" name=""/>
        <dsp:cNvSpPr/>
      </dsp:nvSpPr>
      <dsp:spPr>
        <a:xfrm>
          <a:off x="2143996" y="2652877"/>
          <a:ext cx="462472" cy="91440"/>
        </a:xfrm>
        <a:custGeom>
          <a:avLst/>
          <a:gdLst/>
          <a:ahLst/>
          <a:cxnLst/>
          <a:rect l="0" t="0" r="0" b="0"/>
          <a:pathLst>
            <a:path>
              <a:moveTo>
                <a:pt x="0" y="45720"/>
              </a:moveTo>
              <a:lnTo>
                <a:pt x="462472" y="45720"/>
              </a:lnTo>
            </a:path>
          </a:pathLst>
        </a:custGeom>
        <a:noFill/>
        <a:ln w="6350" cap="flat" cmpd="sng" algn="ctr">
          <a:solidFill>
            <a:schemeClr val="accent2">
              <a:hueOff val="1526231"/>
              <a:satOff val="-34822"/>
              <a:lumOff val="12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2696131"/>
        <a:ext cx="24653" cy="4930"/>
      </dsp:txXfrm>
    </dsp:sp>
    <dsp:sp modelId="{5581B0C8-6661-184D-A820-F240ECC80A43}">
      <dsp:nvSpPr>
        <dsp:cNvPr id="0" name=""/>
        <dsp:cNvSpPr/>
      </dsp:nvSpPr>
      <dsp:spPr>
        <a:xfrm>
          <a:off x="2001" y="2055458"/>
          <a:ext cx="2143794" cy="1286276"/>
        </a:xfrm>
        <a:prstGeom prst="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Compare the income per person and economic growth of G-20 nations</a:t>
          </a:r>
        </a:p>
      </dsp:txBody>
      <dsp:txXfrm>
        <a:off x="2001" y="2055458"/>
        <a:ext cx="2143794" cy="1286276"/>
      </dsp:txXfrm>
    </dsp:sp>
    <dsp:sp modelId="{C8BF7236-D53C-E049-8E3F-7251E54056E6}">
      <dsp:nvSpPr>
        <dsp:cNvPr id="0" name=""/>
        <dsp:cNvSpPr/>
      </dsp:nvSpPr>
      <dsp:spPr>
        <a:xfrm>
          <a:off x="4780863" y="2652877"/>
          <a:ext cx="462472" cy="91440"/>
        </a:xfrm>
        <a:custGeom>
          <a:avLst/>
          <a:gdLst/>
          <a:ahLst/>
          <a:cxnLst/>
          <a:rect l="0" t="0" r="0" b="0"/>
          <a:pathLst>
            <a:path>
              <a:moveTo>
                <a:pt x="0" y="45720"/>
              </a:moveTo>
              <a:lnTo>
                <a:pt x="462472" y="45720"/>
              </a:lnTo>
            </a:path>
          </a:pathLst>
        </a:custGeom>
        <a:noFill/>
        <a:ln w="6350" cap="flat" cmpd="sng" algn="ctr">
          <a:solidFill>
            <a:schemeClr val="accent2">
              <a:hueOff val="1907789"/>
              <a:satOff val="-43528"/>
              <a:lumOff val="16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2696131"/>
        <a:ext cx="24653" cy="4930"/>
      </dsp:txXfrm>
    </dsp:sp>
    <dsp:sp modelId="{E0442E36-0A7F-8842-AA3E-63B748357E9C}">
      <dsp:nvSpPr>
        <dsp:cNvPr id="0" name=""/>
        <dsp:cNvSpPr/>
      </dsp:nvSpPr>
      <dsp:spPr>
        <a:xfrm>
          <a:off x="2638868" y="2055458"/>
          <a:ext cx="2143794" cy="1286276"/>
        </a:xfrm>
        <a:prstGeom prst="rect">
          <a:avLst/>
        </a:prstGeom>
        <a:solidFill>
          <a:schemeClr val="accent2">
            <a:hueOff val="1589824"/>
            <a:satOff val="-36273"/>
            <a:lumOff val="133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Single out the fastest growing countries in terms of income per person and economic growth from the G-20 nations</a:t>
          </a:r>
        </a:p>
      </dsp:txBody>
      <dsp:txXfrm>
        <a:off x="2638868" y="2055458"/>
        <a:ext cx="2143794" cy="1286276"/>
      </dsp:txXfrm>
    </dsp:sp>
    <dsp:sp modelId="{6AD0097B-F37D-244F-A196-8E5A3B2B4ED0}">
      <dsp:nvSpPr>
        <dsp:cNvPr id="0" name=""/>
        <dsp:cNvSpPr/>
      </dsp:nvSpPr>
      <dsp:spPr>
        <a:xfrm>
          <a:off x="5275736" y="2055458"/>
          <a:ext cx="2143794" cy="1286276"/>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577850">
            <a:lnSpc>
              <a:spcPct val="90000"/>
            </a:lnSpc>
            <a:spcBef>
              <a:spcPct val="0"/>
            </a:spcBef>
            <a:spcAft>
              <a:spcPct val="35000"/>
            </a:spcAft>
            <a:buNone/>
          </a:pPr>
          <a:r>
            <a:rPr lang="en-US" sz="1300" kern="1200"/>
            <a:t>Compare the income per person and economic growth of SAARC countries</a:t>
          </a:r>
        </a:p>
      </dsp:txBody>
      <dsp:txXfrm>
        <a:off x="5275736" y="2055458"/>
        <a:ext cx="2143794" cy="12862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C2982-D32F-C047-9D48-5D25DA84FFCE}"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D7358C3-1AC1-AC44-BE67-F3AE88C2D265}" type="slidenum">
              <a:rPr lang="en-US" smtClean="0"/>
              <a:t>‹#›</a:t>
            </a:fld>
            <a:endParaRPr lang="en-US"/>
          </a:p>
        </p:txBody>
      </p:sp>
    </p:spTree>
    <p:extLst>
      <p:ext uri="{BB962C8B-B14F-4D97-AF65-F5344CB8AC3E}">
        <p14:creationId xmlns:p14="http://schemas.microsoft.com/office/powerpoint/2010/main" val="330752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6C2982-D32F-C047-9D48-5D25DA84FFCE}"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303683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C2982-D32F-C047-9D48-5D25DA84FFCE}"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10439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C2982-D32F-C047-9D48-5D25DA84FFCE}"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159359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26C2982-D32F-C047-9D48-5D25DA84FFCE}" type="datetimeFigureOut">
              <a:rPr lang="en-US" smtClean="0"/>
              <a:t>11/25/18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D7358C3-1AC1-AC44-BE67-F3AE88C2D265}" type="slidenum">
              <a:rPr lang="en-US" smtClean="0"/>
              <a:t>‹#›</a:t>
            </a:fld>
            <a:endParaRPr lang="en-US"/>
          </a:p>
        </p:txBody>
      </p:sp>
    </p:spTree>
    <p:extLst>
      <p:ext uri="{BB962C8B-B14F-4D97-AF65-F5344CB8AC3E}">
        <p14:creationId xmlns:p14="http://schemas.microsoft.com/office/powerpoint/2010/main" val="202810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C2982-D32F-C047-9D48-5D25DA84FFCE}"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225106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C2982-D32F-C047-9D48-5D25DA84FFCE}" type="datetimeFigureOut">
              <a:rPr lang="en-US" smtClean="0"/>
              <a:t>11/25/18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358C3-1AC1-AC44-BE67-F3AE88C2D26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63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6C2982-D32F-C047-9D48-5D25DA84FFCE}" type="datetimeFigureOut">
              <a:rPr lang="en-US" smtClean="0"/>
              <a:t>11/25/18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358C3-1AC1-AC44-BE67-F3AE88C2D26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24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C2982-D32F-C047-9D48-5D25DA84FFCE}" type="datetimeFigureOut">
              <a:rPr lang="en-US" smtClean="0"/>
              <a:t>11/25/18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156208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6C2982-D32F-C047-9D48-5D25DA84FFCE}"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28142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6C2982-D32F-C047-9D48-5D25DA84FFCE}" type="datetimeFigureOut">
              <a:rPr lang="en-US" smtClean="0"/>
              <a:t>11/25/18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D7358C3-1AC1-AC44-BE67-F3AE88C2D265}" type="slidenum">
              <a:rPr lang="en-US" smtClean="0"/>
              <a:t>‹#›</a:t>
            </a:fld>
            <a:endParaRPr lang="en-US"/>
          </a:p>
        </p:txBody>
      </p:sp>
    </p:spTree>
    <p:extLst>
      <p:ext uri="{BB962C8B-B14F-4D97-AF65-F5344CB8AC3E}">
        <p14:creationId xmlns:p14="http://schemas.microsoft.com/office/powerpoint/2010/main" val="398039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26C2982-D32F-C047-9D48-5D25DA84FFCE}" type="datetimeFigureOut">
              <a:rPr lang="en-US" smtClean="0"/>
              <a:t>11/25/18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D7358C3-1AC1-AC44-BE67-F3AE88C2D265}" type="slidenum">
              <a:rPr lang="en-US" smtClean="0"/>
              <a:t>‹#›</a:t>
            </a:fld>
            <a:endParaRPr lang="en-US"/>
          </a:p>
        </p:txBody>
      </p:sp>
    </p:spTree>
    <p:extLst>
      <p:ext uri="{BB962C8B-B14F-4D97-AF65-F5344CB8AC3E}">
        <p14:creationId xmlns:p14="http://schemas.microsoft.com/office/powerpoint/2010/main" val="3399357742"/>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ta.worldbank.org/indicator/NY.GDP.PCAP.CD" TargetMode="External"/><Relationship Id="rId2" Type="http://schemas.openxmlformats.org/officeDocument/2006/relationships/hyperlink" Target="https://plot.ly/python/choropleth-ma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indicator/NY.GDP.PCAP.KD.ZG" TargetMode="External"/><Relationship Id="rId2" Type="http://schemas.openxmlformats.org/officeDocument/2006/relationships/hyperlink" Target="https://data.worldbank.org/indicator/NY.GDP.PCAP.C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E3C6AD4-F071-EC49-AB97-939FCFE3C8D2}"/>
              </a:ext>
            </a:extLst>
          </p:cNvPr>
          <p:cNvSpPr>
            <a:spLocks noGrp="1"/>
          </p:cNvSpPr>
          <p:nvPr>
            <p:ph type="ctrTitle"/>
          </p:nvPr>
        </p:nvSpPr>
        <p:spPr>
          <a:xfrm>
            <a:off x="1051560" y="1110054"/>
            <a:ext cx="6558608" cy="4580300"/>
          </a:xfrm>
        </p:spPr>
        <p:txBody>
          <a:bodyPr>
            <a:normAutofit/>
          </a:bodyPr>
          <a:lstStyle/>
          <a:p>
            <a:pPr algn="r"/>
            <a:r>
              <a:rPr lang="en-US" sz="7500" dirty="0"/>
              <a:t>Analysis of economic growth and income inequality</a:t>
            </a:r>
          </a:p>
        </p:txBody>
      </p:sp>
      <p:sp>
        <p:nvSpPr>
          <p:cNvPr id="10" name="Rectangle 9">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BFC5DF6-554B-974F-A94A-73171638CB2E}"/>
              </a:ext>
            </a:extLst>
          </p:cNvPr>
          <p:cNvSpPr>
            <a:spLocks noGrp="1"/>
          </p:cNvSpPr>
          <p:nvPr>
            <p:ph type="subTitle" idx="1"/>
          </p:nvPr>
        </p:nvSpPr>
        <p:spPr>
          <a:xfrm>
            <a:off x="8091947" y="1678210"/>
            <a:ext cx="2989007" cy="3443988"/>
          </a:xfrm>
        </p:spPr>
        <p:txBody>
          <a:bodyPr anchor="ctr">
            <a:normAutofit/>
          </a:bodyPr>
          <a:lstStyle/>
          <a:p>
            <a:r>
              <a:rPr lang="en-US" sz="1700" dirty="0">
                <a:solidFill>
                  <a:srgbClr val="000000"/>
                </a:solidFill>
              </a:rPr>
              <a:t>PRADIP HAYU</a:t>
            </a:r>
          </a:p>
          <a:p>
            <a:r>
              <a:rPr lang="en-US" sz="1700" dirty="0">
                <a:solidFill>
                  <a:srgbClr val="000000"/>
                </a:solidFill>
              </a:rPr>
              <a:t>INDIVIDUAL PROJECT 2</a:t>
            </a:r>
          </a:p>
          <a:p>
            <a:r>
              <a:rPr lang="en-US" sz="1700" dirty="0">
                <a:solidFill>
                  <a:srgbClr val="000000"/>
                </a:solidFill>
              </a:rPr>
              <a:t>DATS 6103 DATA MINING</a:t>
            </a:r>
          </a:p>
          <a:p>
            <a:r>
              <a:rPr lang="en-US" sz="1700" dirty="0">
                <a:solidFill>
                  <a:srgbClr val="000000"/>
                </a:solidFill>
              </a:rPr>
              <a:t>27 NOVEMBER 2018</a:t>
            </a:r>
          </a:p>
        </p:txBody>
      </p:sp>
      <p:sp>
        <p:nvSpPr>
          <p:cNvPr id="14" name="Rectangle 13">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6305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62E2-08E8-B048-8CA3-F94C995A2F6C}"/>
              </a:ext>
            </a:extLst>
          </p:cNvPr>
          <p:cNvSpPr>
            <a:spLocks noGrp="1"/>
          </p:cNvSpPr>
          <p:nvPr>
            <p:ph type="title"/>
          </p:nvPr>
        </p:nvSpPr>
        <p:spPr/>
        <p:txBody>
          <a:bodyPr>
            <a:normAutofit/>
          </a:bodyPr>
          <a:lstStyle/>
          <a:p>
            <a:r>
              <a:rPr lang="en-US" sz="4000" dirty="0"/>
              <a:t>Top 10 Richest countries income per person trend</a:t>
            </a:r>
          </a:p>
        </p:txBody>
      </p:sp>
      <p:pic>
        <p:nvPicPr>
          <p:cNvPr id="5" name="Content Placeholder 4" descr="A close up of a map&#13;&#10;&#13;&#10;Description automatically generated">
            <a:extLst>
              <a:ext uri="{FF2B5EF4-FFF2-40B4-BE49-F238E27FC236}">
                <a16:creationId xmlns:a16="http://schemas.microsoft.com/office/drawing/2014/main" id="{83D15B4D-146D-CC46-A1BC-A067ADBB62B7}"/>
              </a:ext>
            </a:extLst>
          </p:cNvPr>
          <p:cNvPicPr>
            <a:picLocks noGrp="1" noChangeAspect="1"/>
          </p:cNvPicPr>
          <p:nvPr>
            <p:ph idx="1"/>
          </p:nvPr>
        </p:nvPicPr>
        <p:blipFill>
          <a:blip r:embed="rId2"/>
          <a:stretch>
            <a:fillRect/>
          </a:stretch>
        </p:blipFill>
        <p:spPr>
          <a:xfrm>
            <a:off x="1414818" y="1543957"/>
            <a:ext cx="9024582" cy="4051300"/>
          </a:xfrm>
        </p:spPr>
      </p:pic>
      <p:sp>
        <p:nvSpPr>
          <p:cNvPr id="8" name="TextBox 7">
            <a:extLst>
              <a:ext uri="{FF2B5EF4-FFF2-40B4-BE49-F238E27FC236}">
                <a16:creationId xmlns:a16="http://schemas.microsoft.com/office/drawing/2014/main" id="{3058EC60-01D8-F140-9ECE-3675EAD4AD45}"/>
              </a:ext>
            </a:extLst>
          </p:cNvPr>
          <p:cNvSpPr txBox="1"/>
          <p:nvPr/>
        </p:nvSpPr>
        <p:spPr>
          <a:xfrm>
            <a:off x="1789863" y="6101616"/>
            <a:ext cx="6200095" cy="369332"/>
          </a:xfrm>
          <a:prstGeom prst="rect">
            <a:avLst/>
          </a:prstGeom>
          <a:noFill/>
        </p:spPr>
        <p:txBody>
          <a:bodyPr wrap="none" rtlCol="0">
            <a:spAutoFit/>
          </a:bodyPr>
          <a:lstStyle/>
          <a:p>
            <a:r>
              <a:rPr lang="en-US" dirty="0"/>
              <a:t>Luxembourg’s income per person was above US $100,000</a:t>
            </a:r>
          </a:p>
        </p:txBody>
      </p:sp>
      <p:pic>
        <p:nvPicPr>
          <p:cNvPr id="10" name="Picture 9" descr="A close up of a device&#13;&#10;&#13;&#10;Description automatically generated">
            <a:extLst>
              <a:ext uri="{FF2B5EF4-FFF2-40B4-BE49-F238E27FC236}">
                <a16:creationId xmlns:a16="http://schemas.microsoft.com/office/drawing/2014/main" id="{0957629F-0FED-714F-9038-6EF2C39E06C4}"/>
              </a:ext>
            </a:extLst>
          </p:cNvPr>
          <p:cNvPicPr>
            <a:picLocks noChangeAspect="1"/>
          </p:cNvPicPr>
          <p:nvPr/>
        </p:nvPicPr>
        <p:blipFill>
          <a:blip r:embed="rId3"/>
          <a:stretch>
            <a:fillRect/>
          </a:stretch>
        </p:blipFill>
        <p:spPr>
          <a:xfrm>
            <a:off x="1505240" y="5442639"/>
            <a:ext cx="8665353" cy="571500"/>
          </a:xfrm>
          <a:prstGeom prst="rect">
            <a:avLst/>
          </a:prstGeom>
        </p:spPr>
      </p:pic>
    </p:spTree>
    <p:extLst>
      <p:ext uri="{BB962C8B-B14F-4D97-AF65-F5344CB8AC3E}">
        <p14:creationId xmlns:p14="http://schemas.microsoft.com/office/powerpoint/2010/main" val="427481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2A0C-62AD-804B-AE7E-04AE6DBCE114}"/>
              </a:ext>
            </a:extLst>
          </p:cNvPr>
          <p:cNvSpPr>
            <a:spLocks noGrp="1"/>
          </p:cNvSpPr>
          <p:nvPr>
            <p:ph type="title"/>
          </p:nvPr>
        </p:nvSpPr>
        <p:spPr/>
        <p:txBody>
          <a:bodyPr>
            <a:normAutofit/>
          </a:bodyPr>
          <a:lstStyle/>
          <a:p>
            <a:r>
              <a:rPr lang="en-US" sz="3900" dirty="0"/>
              <a:t>Top 10 Richest countries economic growth trend</a:t>
            </a:r>
          </a:p>
        </p:txBody>
      </p:sp>
      <p:pic>
        <p:nvPicPr>
          <p:cNvPr id="5" name="Content Placeholder 4" descr="A close up of a logo&#13;&#10;&#13;&#10;Description automatically generated">
            <a:extLst>
              <a:ext uri="{FF2B5EF4-FFF2-40B4-BE49-F238E27FC236}">
                <a16:creationId xmlns:a16="http://schemas.microsoft.com/office/drawing/2014/main" id="{D2311621-EC5D-8A40-99CD-74C7D9A83B80}"/>
              </a:ext>
            </a:extLst>
          </p:cNvPr>
          <p:cNvPicPr>
            <a:picLocks noGrp="1" noChangeAspect="1"/>
          </p:cNvPicPr>
          <p:nvPr>
            <p:ph idx="1"/>
          </p:nvPr>
        </p:nvPicPr>
        <p:blipFill>
          <a:blip r:embed="rId2"/>
          <a:stretch>
            <a:fillRect/>
          </a:stretch>
        </p:blipFill>
        <p:spPr>
          <a:xfrm>
            <a:off x="1510441" y="1403350"/>
            <a:ext cx="7927473" cy="4051300"/>
          </a:xfrm>
        </p:spPr>
      </p:pic>
      <p:sp>
        <p:nvSpPr>
          <p:cNvPr id="8" name="TextBox 7">
            <a:extLst>
              <a:ext uri="{FF2B5EF4-FFF2-40B4-BE49-F238E27FC236}">
                <a16:creationId xmlns:a16="http://schemas.microsoft.com/office/drawing/2014/main" id="{8CFE289F-0FCD-5D46-971D-5E88D911F7F0}"/>
              </a:ext>
            </a:extLst>
          </p:cNvPr>
          <p:cNvSpPr txBox="1"/>
          <p:nvPr/>
        </p:nvSpPr>
        <p:spPr>
          <a:xfrm>
            <a:off x="1045029" y="6302829"/>
            <a:ext cx="6783588" cy="369332"/>
          </a:xfrm>
          <a:prstGeom prst="rect">
            <a:avLst/>
          </a:prstGeom>
          <a:noFill/>
        </p:spPr>
        <p:txBody>
          <a:bodyPr wrap="none" rtlCol="0">
            <a:spAutoFit/>
          </a:bodyPr>
          <a:lstStyle/>
          <a:p>
            <a:r>
              <a:rPr lang="en-US" dirty="0"/>
              <a:t>Ireland’s economic growth reached a peak 24.376534% in 2015</a:t>
            </a:r>
          </a:p>
        </p:txBody>
      </p:sp>
      <p:pic>
        <p:nvPicPr>
          <p:cNvPr id="10" name="Picture 9" descr="A close up of a device&#13;&#10;&#13;&#10;Description automatically generated">
            <a:extLst>
              <a:ext uri="{FF2B5EF4-FFF2-40B4-BE49-F238E27FC236}">
                <a16:creationId xmlns:a16="http://schemas.microsoft.com/office/drawing/2014/main" id="{62AD8C4F-D46C-3A46-87B9-DDD8BC994F90}"/>
              </a:ext>
            </a:extLst>
          </p:cNvPr>
          <p:cNvPicPr>
            <a:picLocks noChangeAspect="1"/>
          </p:cNvPicPr>
          <p:nvPr/>
        </p:nvPicPr>
        <p:blipFill>
          <a:blip r:embed="rId3"/>
          <a:stretch>
            <a:fillRect/>
          </a:stretch>
        </p:blipFill>
        <p:spPr>
          <a:xfrm>
            <a:off x="1432452" y="5302373"/>
            <a:ext cx="8430004" cy="571500"/>
          </a:xfrm>
          <a:prstGeom prst="rect">
            <a:avLst/>
          </a:prstGeom>
        </p:spPr>
      </p:pic>
    </p:spTree>
    <p:extLst>
      <p:ext uri="{BB962C8B-B14F-4D97-AF65-F5344CB8AC3E}">
        <p14:creationId xmlns:p14="http://schemas.microsoft.com/office/powerpoint/2010/main" val="189642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2DAF-5514-1E48-88AA-013F5A7514B1}"/>
              </a:ext>
            </a:extLst>
          </p:cNvPr>
          <p:cNvSpPr>
            <a:spLocks noGrp="1"/>
          </p:cNvSpPr>
          <p:nvPr>
            <p:ph type="title"/>
          </p:nvPr>
        </p:nvSpPr>
        <p:spPr/>
        <p:txBody>
          <a:bodyPr/>
          <a:lstStyle/>
          <a:p>
            <a:r>
              <a:rPr lang="en-US" dirty="0"/>
              <a:t>Income per person g-20 nations</a:t>
            </a:r>
          </a:p>
        </p:txBody>
      </p:sp>
      <p:pic>
        <p:nvPicPr>
          <p:cNvPr id="5" name="Content Placeholder 4">
            <a:extLst>
              <a:ext uri="{FF2B5EF4-FFF2-40B4-BE49-F238E27FC236}">
                <a16:creationId xmlns:a16="http://schemas.microsoft.com/office/drawing/2014/main" id="{84248B69-A74F-9D47-917B-BC8B7FDEC1AF}"/>
              </a:ext>
            </a:extLst>
          </p:cNvPr>
          <p:cNvPicPr>
            <a:picLocks noGrp="1" noChangeAspect="1"/>
          </p:cNvPicPr>
          <p:nvPr>
            <p:ph idx="1"/>
          </p:nvPr>
        </p:nvPicPr>
        <p:blipFill>
          <a:blip r:embed="rId2"/>
          <a:stretch>
            <a:fillRect/>
          </a:stretch>
        </p:blipFill>
        <p:spPr>
          <a:xfrm>
            <a:off x="728663" y="1643063"/>
            <a:ext cx="10393489" cy="4529137"/>
          </a:xfrm>
        </p:spPr>
      </p:pic>
      <p:sp>
        <p:nvSpPr>
          <p:cNvPr id="6" name="TextBox 5">
            <a:extLst>
              <a:ext uri="{FF2B5EF4-FFF2-40B4-BE49-F238E27FC236}">
                <a16:creationId xmlns:a16="http://schemas.microsoft.com/office/drawing/2014/main" id="{3CC693BA-E186-CE4D-8EA4-27AC6D99B8FD}"/>
              </a:ext>
            </a:extLst>
          </p:cNvPr>
          <p:cNvSpPr txBox="1"/>
          <p:nvPr/>
        </p:nvSpPr>
        <p:spPr>
          <a:xfrm>
            <a:off x="3566432" y="6373368"/>
            <a:ext cx="4216539" cy="369332"/>
          </a:xfrm>
          <a:prstGeom prst="rect">
            <a:avLst/>
          </a:prstGeom>
          <a:noFill/>
        </p:spPr>
        <p:txBody>
          <a:bodyPr wrap="none" rtlCol="0">
            <a:spAutoFit/>
          </a:bodyPr>
          <a:lstStyle/>
          <a:p>
            <a:r>
              <a:rPr lang="en-US" dirty="0"/>
              <a:t>Top 3: Australia, United States, Canada</a:t>
            </a:r>
          </a:p>
        </p:txBody>
      </p:sp>
    </p:spTree>
    <p:extLst>
      <p:ext uri="{BB962C8B-B14F-4D97-AF65-F5344CB8AC3E}">
        <p14:creationId xmlns:p14="http://schemas.microsoft.com/office/powerpoint/2010/main" val="174461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457-CFE8-FC40-899E-ED1E14F59AC8}"/>
              </a:ext>
            </a:extLst>
          </p:cNvPr>
          <p:cNvSpPr>
            <a:spLocks noGrp="1"/>
          </p:cNvSpPr>
          <p:nvPr>
            <p:ph type="title"/>
          </p:nvPr>
        </p:nvSpPr>
        <p:spPr/>
        <p:txBody>
          <a:bodyPr/>
          <a:lstStyle/>
          <a:p>
            <a:r>
              <a:rPr lang="en-US" dirty="0"/>
              <a:t>Economic growth g-20 nations</a:t>
            </a:r>
          </a:p>
        </p:txBody>
      </p:sp>
      <p:pic>
        <p:nvPicPr>
          <p:cNvPr id="5" name="Content Placeholder 4" descr="A picture containing writing implement, pencil, indoor, stationary&#13;&#10;&#13;&#10;Description automatically generated">
            <a:extLst>
              <a:ext uri="{FF2B5EF4-FFF2-40B4-BE49-F238E27FC236}">
                <a16:creationId xmlns:a16="http://schemas.microsoft.com/office/drawing/2014/main" id="{6D088DFE-59F4-2E41-B073-A500B79B4B1E}"/>
              </a:ext>
            </a:extLst>
          </p:cNvPr>
          <p:cNvPicPr>
            <a:picLocks noGrp="1" noChangeAspect="1"/>
          </p:cNvPicPr>
          <p:nvPr>
            <p:ph idx="1"/>
          </p:nvPr>
        </p:nvPicPr>
        <p:blipFill>
          <a:blip r:embed="rId2"/>
          <a:stretch>
            <a:fillRect/>
          </a:stretch>
        </p:blipFill>
        <p:spPr>
          <a:xfrm>
            <a:off x="957944" y="1665514"/>
            <a:ext cx="10192460" cy="4506686"/>
          </a:xfrm>
        </p:spPr>
      </p:pic>
      <p:sp>
        <p:nvSpPr>
          <p:cNvPr id="6" name="TextBox 5">
            <a:extLst>
              <a:ext uri="{FF2B5EF4-FFF2-40B4-BE49-F238E27FC236}">
                <a16:creationId xmlns:a16="http://schemas.microsoft.com/office/drawing/2014/main" id="{DC0F3062-D674-8945-A777-921B86F9B8F9}"/>
              </a:ext>
            </a:extLst>
          </p:cNvPr>
          <p:cNvSpPr txBox="1"/>
          <p:nvPr/>
        </p:nvSpPr>
        <p:spPr>
          <a:xfrm>
            <a:off x="2917371" y="6188702"/>
            <a:ext cx="7132402" cy="369332"/>
          </a:xfrm>
          <a:prstGeom prst="rect">
            <a:avLst/>
          </a:prstGeom>
          <a:noFill/>
        </p:spPr>
        <p:txBody>
          <a:bodyPr wrap="none" rtlCol="0">
            <a:spAutoFit/>
          </a:bodyPr>
          <a:lstStyle/>
          <a:p>
            <a:r>
              <a:rPr lang="en-US" dirty="0"/>
              <a:t>China tops the list in overall economic growth between 2010-2016</a:t>
            </a:r>
          </a:p>
        </p:txBody>
      </p:sp>
    </p:spTree>
    <p:extLst>
      <p:ext uri="{BB962C8B-B14F-4D97-AF65-F5344CB8AC3E}">
        <p14:creationId xmlns:p14="http://schemas.microsoft.com/office/powerpoint/2010/main" val="419910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5236-0FD1-724F-A369-DC421D81DACA}"/>
              </a:ext>
            </a:extLst>
          </p:cNvPr>
          <p:cNvSpPr>
            <a:spLocks noGrp="1"/>
          </p:cNvSpPr>
          <p:nvPr>
            <p:ph type="title"/>
          </p:nvPr>
        </p:nvSpPr>
        <p:spPr/>
        <p:txBody>
          <a:bodyPr/>
          <a:lstStyle/>
          <a:p>
            <a:r>
              <a:rPr lang="en-US" dirty="0"/>
              <a:t>AUSTRALIA vs china</a:t>
            </a:r>
          </a:p>
        </p:txBody>
      </p:sp>
      <p:pic>
        <p:nvPicPr>
          <p:cNvPr id="5" name="Content Placeholder 4" descr="A close up of a map&#13;&#10;&#13;&#10;Description automatically generated">
            <a:extLst>
              <a:ext uri="{FF2B5EF4-FFF2-40B4-BE49-F238E27FC236}">
                <a16:creationId xmlns:a16="http://schemas.microsoft.com/office/drawing/2014/main" id="{2C8B6323-FE86-E84D-8A0C-43E0262903CD}"/>
              </a:ext>
            </a:extLst>
          </p:cNvPr>
          <p:cNvPicPr>
            <a:picLocks noGrp="1" noChangeAspect="1"/>
          </p:cNvPicPr>
          <p:nvPr>
            <p:ph idx="1"/>
          </p:nvPr>
        </p:nvPicPr>
        <p:blipFill>
          <a:blip r:embed="rId2"/>
          <a:stretch>
            <a:fillRect/>
          </a:stretch>
        </p:blipFill>
        <p:spPr>
          <a:xfrm>
            <a:off x="1543050" y="2120900"/>
            <a:ext cx="8356630" cy="4051300"/>
          </a:xfrm>
        </p:spPr>
      </p:pic>
      <p:sp>
        <p:nvSpPr>
          <p:cNvPr id="6" name="TextBox 5">
            <a:extLst>
              <a:ext uri="{FF2B5EF4-FFF2-40B4-BE49-F238E27FC236}">
                <a16:creationId xmlns:a16="http://schemas.microsoft.com/office/drawing/2014/main" id="{FE1146F1-336A-F44E-B25B-50C39ADDA6AF}"/>
              </a:ext>
            </a:extLst>
          </p:cNvPr>
          <p:cNvSpPr txBox="1"/>
          <p:nvPr/>
        </p:nvSpPr>
        <p:spPr>
          <a:xfrm>
            <a:off x="2133600" y="6172200"/>
            <a:ext cx="8086894" cy="646331"/>
          </a:xfrm>
          <a:prstGeom prst="rect">
            <a:avLst/>
          </a:prstGeom>
          <a:noFill/>
        </p:spPr>
        <p:txBody>
          <a:bodyPr wrap="none" rtlCol="0">
            <a:spAutoFit/>
          </a:bodyPr>
          <a:lstStyle/>
          <a:p>
            <a:pPr marL="285750" indent="-285750">
              <a:buFont typeface="Wingdings" pitchFamily="2" charset="2"/>
              <a:buChar char="Ø"/>
            </a:pPr>
            <a:r>
              <a:rPr lang="en-US" dirty="0"/>
              <a:t>Income Per Person(US $) of Australia was way higher than that of China.</a:t>
            </a:r>
          </a:p>
          <a:p>
            <a:pPr marL="285750" indent="-285750">
              <a:buFont typeface="Wingdings" pitchFamily="2" charset="2"/>
              <a:buChar char="Ø"/>
            </a:pPr>
            <a:r>
              <a:rPr lang="en-US" dirty="0"/>
              <a:t>Economic Growth(%) of China was way higher than that of Australia.</a:t>
            </a:r>
          </a:p>
        </p:txBody>
      </p:sp>
    </p:spTree>
    <p:extLst>
      <p:ext uri="{BB962C8B-B14F-4D97-AF65-F5344CB8AC3E}">
        <p14:creationId xmlns:p14="http://schemas.microsoft.com/office/powerpoint/2010/main" val="274902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9E0E-6F2D-9442-9D1F-6F8BD2ED3826}"/>
              </a:ext>
            </a:extLst>
          </p:cNvPr>
          <p:cNvSpPr>
            <a:spLocks noGrp="1"/>
          </p:cNvSpPr>
          <p:nvPr>
            <p:ph type="title"/>
          </p:nvPr>
        </p:nvSpPr>
        <p:spPr/>
        <p:txBody>
          <a:bodyPr>
            <a:normAutofit/>
          </a:bodyPr>
          <a:lstStyle/>
          <a:p>
            <a:r>
              <a:rPr lang="en-US" sz="3300" dirty="0"/>
              <a:t>Fastest growing country - income per person – g20 nations </a:t>
            </a:r>
          </a:p>
        </p:txBody>
      </p:sp>
      <p:pic>
        <p:nvPicPr>
          <p:cNvPr id="5" name="Content Placeholder 4" descr="A screenshot of a cell phone&#13;&#10;&#13;&#10;Description automatically generated">
            <a:extLst>
              <a:ext uri="{FF2B5EF4-FFF2-40B4-BE49-F238E27FC236}">
                <a16:creationId xmlns:a16="http://schemas.microsoft.com/office/drawing/2014/main" id="{E4FD6765-E9D3-614C-9921-F8FA538C5D54}"/>
              </a:ext>
            </a:extLst>
          </p:cNvPr>
          <p:cNvPicPr>
            <a:picLocks noGrp="1" noChangeAspect="1"/>
          </p:cNvPicPr>
          <p:nvPr>
            <p:ph idx="1"/>
          </p:nvPr>
        </p:nvPicPr>
        <p:blipFill>
          <a:blip r:embed="rId2"/>
          <a:stretch>
            <a:fillRect/>
          </a:stretch>
        </p:blipFill>
        <p:spPr>
          <a:xfrm>
            <a:off x="1210457" y="1654629"/>
            <a:ext cx="9413999" cy="4517571"/>
          </a:xfrm>
        </p:spPr>
      </p:pic>
      <p:sp>
        <p:nvSpPr>
          <p:cNvPr id="6" name="TextBox 5">
            <a:extLst>
              <a:ext uri="{FF2B5EF4-FFF2-40B4-BE49-F238E27FC236}">
                <a16:creationId xmlns:a16="http://schemas.microsoft.com/office/drawing/2014/main" id="{D9BFDD45-23F5-014C-974C-BF443199B765}"/>
              </a:ext>
            </a:extLst>
          </p:cNvPr>
          <p:cNvSpPr txBox="1"/>
          <p:nvPr/>
        </p:nvSpPr>
        <p:spPr>
          <a:xfrm>
            <a:off x="1069848" y="6188702"/>
            <a:ext cx="9913838" cy="646331"/>
          </a:xfrm>
          <a:prstGeom prst="rect">
            <a:avLst/>
          </a:prstGeom>
          <a:noFill/>
        </p:spPr>
        <p:txBody>
          <a:bodyPr wrap="square" rtlCol="0">
            <a:spAutoFit/>
          </a:bodyPr>
          <a:lstStyle/>
          <a:p>
            <a:r>
              <a:rPr lang="en-US" dirty="0"/>
              <a:t>Top 3:  United States, Korea Republic, China</a:t>
            </a:r>
          </a:p>
          <a:p>
            <a:r>
              <a:rPr lang="en-US" dirty="0"/>
              <a:t>The difference of 2016 and 2010 income per person of G20 Nations was taken into account </a:t>
            </a:r>
          </a:p>
        </p:txBody>
      </p:sp>
    </p:spTree>
    <p:extLst>
      <p:ext uri="{BB962C8B-B14F-4D97-AF65-F5344CB8AC3E}">
        <p14:creationId xmlns:p14="http://schemas.microsoft.com/office/powerpoint/2010/main" val="275528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4CFA-7226-DA41-B3B6-D0B8683F859F}"/>
              </a:ext>
            </a:extLst>
          </p:cNvPr>
          <p:cNvSpPr>
            <a:spLocks noGrp="1"/>
          </p:cNvSpPr>
          <p:nvPr>
            <p:ph type="title"/>
          </p:nvPr>
        </p:nvSpPr>
        <p:spPr/>
        <p:txBody>
          <a:bodyPr>
            <a:normAutofit/>
          </a:bodyPr>
          <a:lstStyle/>
          <a:p>
            <a:r>
              <a:rPr lang="en-US" sz="3300" dirty="0"/>
              <a:t>Fastest growing country - Economic Growth - g20 nations</a:t>
            </a:r>
          </a:p>
        </p:txBody>
      </p:sp>
      <p:pic>
        <p:nvPicPr>
          <p:cNvPr id="5" name="Content Placeholder 4" descr="A screenshot of a cell phone&#13;&#10;&#13;&#10;Description automatically generated">
            <a:extLst>
              <a:ext uri="{FF2B5EF4-FFF2-40B4-BE49-F238E27FC236}">
                <a16:creationId xmlns:a16="http://schemas.microsoft.com/office/drawing/2014/main" id="{4BCA24F7-17D1-7844-AD2D-3346A67F9CFA}"/>
              </a:ext>
            </a:extLst>
          </p:cNvPr>
          <p:cNvPicPr>
            <a:picLocks noGrp="1" noChangeAspect="1"/>
          </p:cNvPicPr>
          <p:nvPr>
            <p:ph idx="1"/>
          </p:nvPr>
        </p:nvPicPr>
        <p:blipFill>
          <a:blip r:embed="rId2"/>
          <a:stretch>
            <a:fillRect/>
          </a:stretch>
        </p:blipFill>
        <p:spPr>
          <a:xfrm>
            <a:off x="1513114" y="1785257"/>
            <a:ext cx="8760632" cy="4386943"/>
          </a:xfrm>
        </p:spPr>
      </p:pic>
      <p:sp>
        <p:nvSpPr>
          <p:cNvPr id="7" name="TextBox 6">
            <a:extLst>
              <a:ext uri="{FF2B5EF4-FFF2-40B4-BE49-F238E27FC236}">
                <a16:creationId xmlns:a16="http://schemas.microsoft.com/office/drawing/2014/main" id="{F490E5F3-A217-A640-925D-7E5C01E69382}"/>
              </a:ext>
            </a:extLst>
          </p:cNvPr>
          <p:cNvSpPr txBox="1"/>
          <p:nvPr/>
        </p:nvSpPr>
        <p:spPr>
          <a:xfrm>
            <a:off x="707572" y="6188311"/>
            <a:ext cx="12267649" cy="646331"/>
          </a:xfrm>
          <a:prstGeom prst="rect">
            <a:avLst/>
          </a:prstGeom>
          <a:noFill/>
        </p:spPr>
        <p:txBody>
          <a:bodyPr wrap="square" rtlCol="0">
            <a:spAutoFit/>
          </a:bodyPr>
          <a:lstStyle/>
          <a:p>
            <a:r>
              <a:rPr lang="en-US" dirty="0"/>
              <a:t>United Kingdom and Australia were the only two G20 Nations with positive economic growth percent</a:t>
            </a:r>
          </a:p>
          <a:p>
            <a:r>
              <a:rPr lang="en-US" dirty="0"/>
              <a:t> when the difference between 2016 &amp; 2010 economic growth  was taken into account</a:t>
            </a:r>
          </a:p>
        </p:txBody>
      </p:sp>
    </p:spTree>
    <p:extLst>
      <p:ext uri="{BB962C8B-B14F-4D97-AF65-F5344CB8AC3E}">
        <p14:creationId xmlns:p14="http://schemas.microsoft.com/office/powerpoint/2010/main" val="232089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E770-46C5-E54F-860D-69DE02FBD8F3}"/>
              </a:ext>
            </a:extLst>
          </p:cNvPr>
          <p:cNvSpPr>
            <a:spLocks noGrp="1"/>
          </p:cNvSpPr>
          <p:nvPr>
            <p:ph type="title"/>
          </p:nvPr>
        </p:nvSpPr>
        <p:spPr/>
        <p:txBody>
          <a:bodyPr/>
          <a:lstStyle/>
          <a:p>
            <a:r>
              <a:rPr lang="en-US" dirty="0" err="1"/>
              <a:t>Saarc</a:t>
            </a:r>
            <a:r>
              <a:rPr lang="en-US" dirty="0"/>
              <a:t> countries income per person</a:t>
            </a:r>
          </a:p>
        </p:txBody>
      </p:sp>
      <p:pic>
        <p:nvPicPr>
          <p:cNvPr id="5" name="Content Placeholder 4" descr="A screenshot of a cell phone&#13;&#10;&#13;&#10;Description automatically generated">
            <a:extLst>
              <a:ext uri="{FF2B5EF4-FFF2-40B4-BE49-F238E27FC236}">
                <a16:creationId xmlns:a16="http://schemas.microsoft.com/office/drawing/2014/main" id="{2CE2FD65-6FE1-3D45-8E2A-99A454A03447}"/>
              </a:ext>
            </a:extLst>
          </p:cNvPr>
          <p:cNvPicPr>
            <a:picLocks noGrp="1" noChangeAspect="1"/>
          </p:cNvPicPr>
          <p:nvPr>
            <p:ph idx="1"/>
          </p:nvPr>
        </p:nvPicPr>
        <p:blipFill>
          <a:blip r:embed="rId2"/>
          <a:stretch>
            <a:fillRect/>
          </a:stretch>
        </p:blipFill>
        <p:spPr>
          <a:xfrm>
            <a:off x="1465468" y="1587500"/>
            <a:ext cx="8222818" cy="4051300"/>
          </a:xfrm>
        </p:spPr>
      </p:pic>
      <p:sp>
        <p:nvSpPr>
          <p:cNvPr id="6" name="TextBox 5">
            <a:extLst>
              <a:ext uri="{FF2B5EF4-FFF2-40B4-BE49-F238E27FC236}">
                <a16:creationId xmlns:a16="http://schemas.microsoft.com/office/drawing/2014/main" id="{8FDA3FCD-07AE-AE4D-9097-3E56F8206536}"/>
              </a:ext>
            </a:extLst>
          </p:cNvPr>
          <p:cNvSpPr txBox="1"/>
          <p:nvPr/>
        </p:nvSpPr>
        <p:spPr>
          <a:xfrm>
            <a:off x="1512258" y="6188702"/>
            <a:ext cx="8063489" cy="369332"/>
          </a:xfrm>
          <a:prstGeom prst="rect">
            <a:avLst/>
          </a:prstGeom>
          <a:noFill/>
        </p:spPr>
        <p:txBody>
          <a:bodyPr wrap="none" rtlCol="0">
            <a:spAutoFit/>
          </a:bodyPr>
          <a:lstStyle/>
          <a:p>
            <a:r>
              <a:rPr lang="en-US" dirty="0"/>
              <a:t>Maldives was way above in the spectrum followed by Sri Lanka and Bhutan</a:t>
            </a:r>
          </a:p>
        </p:txBody>
      </p:sp>
      <p:pic>
        <p:nvPicPr>
          <p:cNvPr id="8" name="Picture 7" descr="A close up of a device&#13;&#10;&#13;&#10;Description automatically generated">
            <a:extLst>
              <a:ext uri="{FF2B5EF4-FFF2-40B4-BE49-F238E27FC236}">
                <a16:creationId xmlns:a16="http://schemas.microsoft.com/office/drawing/2014/main" id="{3B5FC3DA-8B16-E248-AC09-47476DABF982}"/>
              </a:ext>
            </a:extLst>
          </p:cNvPr>
          <p:cNvPicPr>
            <a:picLocks noChangeAspect="1"/>
          </p:cNvPicPr>
          <p:nvPr/>
        </p:nvPicPr>
        <p:blipFill>
          <a:blip r:embed="rId3"/>
          <a:stretch>
            <a:fillRect/>
          </a:stretch>
        </p:blipFill>
        <p:spPr>
          <a:xfrm>
            <a:off x="1534889" y="5475515"/>
            <a:ext cx="8549018" cy="571500"/>
          </a:xfrm>
          <a:prstGeom prst="rect">
            <a:avLst/>
          </a:prstGeom>
        </p:spPr>
      </p:pic>
    </p:spTree>
    <p:extLst>
      <p:ext uri="{BB962C8B-B14F-4D97-AF65-F5344CB8AC3E}">
        <p14:creationId xmlns:p14="http://schemas.microsoft.com/office/powerpoint/2010/main" val="292609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A53A-3425-9441-9C31-D6515709CE38}"/>
              </a:ext>
            </a:extLst>
          </p:cNvPr>
          <p:cNvSpPr>
            <a:spLocks noGrp="1"/>
          </p:cNvSpPr>
          <p:nvPr>
            <p:ph type="title"/>
          </p:nvPr>
        </p:nvSpPr>
        <p:spPr/>
        <p:txBody>
          <a:bodyPr/>
          <a:lstStyle/>
          <a:p>
            <a:r>
              <a:rPr lang="en-US" dirty="0" err="1"/>
              <a:t>Saarc</a:t>
            </a:r>
            <a:r>
              <a:rPr lang="en-US" dirty="0"/>
              <a:t> countries economic growth</a:t>
            </a:r>
          </a:p>
        </p:txBody>
      </p:sp>
      <p:pic>
        <p:nvPicPr>
          <p:cNvPr id="5" name="Content Placeholder 4" descr="A close up of a logo&#13;&#10;&#13;&#10;Description automatically generated">
            <a:extLst>
              <a:ext uri="{FF2B5EF4-FFF2-40B4-BE49-F238E27FC236}">
                <a16:creationId xmlns:a16="http://schemas.microsoft.com/office/drawing/2014/main" id="{92608254-6089-3149-B95F-41194569FD35}"/>
              </a:ext>
            </a:extLst>
          </p:cNvPr>
          <p:cNvPicPr>
            <a:picLocks noGrp="1" noChangeAspect="1"/>
          </p:cNvPicPr>
          <p:nvPr>
            <p:ph idx="1"/>
          </p:nvPr>
        </p:nvPicPr>
        <p:blipFill>
          <a:blip r:embed="rId2"/>
          <a:stretch>
            <a:fillRect/>
          </a:stretch>
        </p:blipFill>
        <p:spPr>
          <a:xfrm>
            <a:off x="1707056" y="1674586"/>
            <a:ext cx="7937687" cy="4051300"/>
          </a:xfrm>
        </p:spPr>
      </p:pic>
      <p:sp>
        <p:nvSpPr>
          <p:cNvPr id="6" name="TextBox 5">
            <a:extLst>
              <a:ext uri="{FF2B5EF4-FFF2-40B4-BE49-F238E27FC236}">
                <a16:creationId xmlns:a16="http://schemas.microsoft.com/office/drawing/2014/main" id="{ADCFBE5D-356C-5A40-8828-A2AC6C8593B3}"/>
              </a:ext>
            </a:extLst>
          </p:cNvPr>
          <p:cNvSpPr txBox="1"/>
          <p:nvPr/>
        </p:nvSpPr>
        <p:spPr>
          <a:xfrm>
            <a:off x="905989" y="6050202"/>
            <a:ext cx="10744736" cy="923330"/>
          </a:xfrm>
          <a:prstGeom prst="rect">
            <a:avLst/>
          </a:prstGeom>
          <a:noFill/>
        </p:spPr>
        <p:txBody>
          <a:bodyPr wrap="none" rtlCol="0">
            <a:spAutoFit/>
          </a:bodyPr>
          <a:lstStyle/>
          <a:p>
            <a:r>
              <a:rPr lang="en-US" dirty="0"/>
              <a:t>Pakistan is the only SAARC nation which has consistently increased in annual economic growth rate. </a:t>
            </a:r>
          </a:p>
          <a:p>
            <a:r>
              <a:rPr lang="en-US" dirty="0"/>
              <a:t>However, the growth rate percentage is fairly small.</a:t>
            </a:r>
          </a:p>
          <a:p>
            <a:endParaRPr lang="en-US" dirty="0"/>
          </a:p>
        </p:txBody>
      </p:sp>
      <p:pic>
        <p:nvPicPr>
          <p:cNvPr id="7" name="Picture 6" descr="A close up of a device&#13;&#10;&#13;&#10;Description automatically generated">
            <a:extLst>
              <a:ext uri="{FF2B5EF4-FFF2-40B4-BE49-F238E27FC236}">
                <a16:creationId xmlns:a16="http://schemas.microsoft.com/office/drawing/2014/main" id="{66F67CBD-39E9-F647-A187-E2D7D08A3546}"/>
              </a:ext>
            </a:extLst>
          </p:cNvPr>
          <p:cNvPicPr>
            <a:picLocks noChangeAspect="1"/>
          </p:cNvPicPr>
          <p:nvPr/>
        </p:nvPicPr>
        <p:blipFill>
          <a:blip r:embed="rId3"/>
          <a:stretch>
            <a:fillRect/>
          </a:stretch>
        </p:blipFill>
        <p:spPr>
          <a:xfrm>
            <a:off x="1611085" y="5573489"/>
            <a:ext cx="8472821" cy="571500"/>
          </a:xfrm>
          <a:prstGeom prst="rect">
            <a:avLst/>
          </a:prstGeom>
        </p:spPr>
      </p:pic>
    </p:spTree>
    <p:extLst>
      <p:ext uri="{BB962C8B-B14F-4D97-AF65-F5344CB8AC3E}">
        <p14:creationId xmlns:p14="http://schemas.microsoft.com/office/powerpoint/2010/main" val="345134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9AB8-529F-7C46-8918-DE4FA83EA348}"/>
              </a:ext>
            </a:extLst>
          </p:cNvPr>
          <p:cNvSpPr>
            <a:spLocks noGrp="1"/>
          </p:cNvSpPr>
          <p:nvPr>
            <p:ph type="title"/>
          </p:nvPr>
        </p:nvSpPr>
        <p:spPr/>
        <p:txBody>
          <a:bodyPr>
            <a:normAutofit/>
          </a:bodyPr>
          <a:lstStyle/>
          <a:p>
            <a:r>
              <a:rPr lang="en-US" sz="3500" dirty="0"/>
              <a:t>Maldives income per person &amp; economic growth, 2010-2016</a:t>
            </a:r>
          </a:p>
        </p:txBody>
      </p:sp>
      <p:pic>
        <p:nvPicPr>
          <p:cNvPr id="5" name="Content Placeholder 4" descr="A close up of a logo&#13;&#10;&#13;&#10;Description automatically generated">
            <a:extLst>
              <a:ext uri="{FF2B5EF4-FFF2-40B4-BE49-F238E27FC236}">
                <a16:creationId xmlns:a16="http://schemas.microsoft.com/office/drawing/2014/main" id="{1E61DE80-61C3-7F42-A27F-B7970326A5F6}"/>
              </a:ext>
            </a:extLst>
          </p:cNvPr>
          <p:cNvPicPr>
            <a:picLocks noGrp="1" noChangeAspect="1"/>
          </p:cNvPicPr>
          <p:nvPr>
            <p:ph idx="1"/>
          </p:nvPr>
        </p:nvPicPr>
        <p:blipFill>
          <a:blip r:embed="rId2"/>
          <a:stretch>
            <a:fillRect/>
          </a:stretch>
        </p:blipFill>
        <p:spPr>
          <a:xfrm>
            <a:off x="916722" y="2093976"/>
            <a:ext cx="4135555" cy="4051300"/>
          </a:xfrm>
        </p:spPr>
      </p:pic>
      <p:pic>
        <p:nvPicPr>
          <p:cNvPr id="7" name="Picture 6" descr="A screenshot of a cell phone&#13;&#10;&#13;&#10;Description automatically generated">
            <a:extLst>
              <a:ext uri="{FF2B5EF4-FFF2-40B4-BE49-F238E27FC236}">
                <a16:creationId xmlns:a16="http://schemas.microsoft.com/office/drawing/2014/main" id="{D3D1871D-5244-AD41-AF62-6D718C313CFC}"/>
              </a:ext>
            </a:extLst>
          </p:cNvPr>
          <p:cNvPicPr>
            <a:picLocks noChangeAspect="1"/>
          </p:cNvPicPr>
          <p:nvPr/>
        </p:nvPicPr>
        <p:blipFill>
          <a:blip r:embed="rId3"/>
          <a:stretch>
            <a:fillRect/>
          </a:stretch>
        </p:blipFill>
        <p:spPr>
          <a:xfrm>
            <a:off x="4943276" y="1676400"/>
            <a:ext cx="6608025" cy="4343401"/>
          </a:xfrm>
          <a:prstGeom prst="rect">
            <a:avLst/>
          </a:prstGeom>
        </p:spPr>
      </p:pic>
      <p:sp>
        <p:nvSpPr>
          <p:cNvPr id="8" name="TextBox 7">
            <a:extLst>
              <a:ext uri="{FF2B5EF4-FFF2-40B4-BE49-F238E27FC236}">
                <a16:creationId xmlns:a16="http://schemas.microsoft.com/office/drawing/2014/main" id="{A0EA7195-9206-D24F-A111-2A78A772E9E4}"/>
              </a:ext>
            </a:extLst>
          </p:cNvPr>
          <p:cNvSpPr txBox="1"/>
          <p:nvPr/>
        </p:nvSpPr>
        <p:spPr>
          <a:xfrm>
            <a:off x="261257" y="6145276"/>
            <a:ext cx="11274497" cy="646331"/>
          </a:xfrm>
          <a:prstGeom prst="rect">
            <a:avLst/>
          </a:prstGeom>
          <a:noFill/>
        </p:spPr>
        <p:txBody>
          <a:bodyPr wrap="none" rtlCol="0">
            <a:spAutoFit/>
          </a:bodyPr>
          <a:lstStyle/>
          <a:p>
            <a:r>
              <a:rPr lang="en-US" dirty="0"/>
              <a:t>Maldives income per person fairly increased throughout 2010-2016. However, the economic growth rates </a:t>
            </a:r>
          </a:p>
          <a:p>
            <a:r>
              <a:rPr lang="en-US" dirty="0"/>
              <a:t>were negatives during 2012 and 2015</a:t>
            </a:r>
          </a:p>
        </p:txBody>
      </p:sp>
    </p:spTree>
    <p:extLst>
      <p:ext uri="{BB962C8B-B14F-4D97-AF65-F5344CB8AC3E}">
        <p14:creationId xmlns:p14="http://schemas.microsoft.com/office/powerpoint/2010/main" val="26726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DF7C-517F-7840-B953-80C5EF66A164}"/>
              </a:ext>
            </a:extLst>
          </p:cNvPr>
          <p:cNvSpPr>
            <a:spLocks noGrp="1"/>
          </p:cNvSpPr>
          <p:nvPr>
            <p:ph type="title"/>
          </p:nvPr>
        </p:nvSpPr>
        <p:spPr>
          <a:xfrm>
            <a:off x="1069848" y="484632"/>
            <a:ext cx="10058400" cy="1609344"/>
          </a:xfrm>
        </p:spPr>
        <p:txBody>
          <a:bodyPr>
            <a:normAutofit/>
          </a:bodyPr>
          <a:lstStyle/>
          <a:p>
            <a:r>
              <a:rPr lang="en-US"/>
              <a:t>mission</a:t>
            </a:r>
            <a:endParaRPr lang="en-US" dirty="0"/>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D51AF9-8713-431E-BD5B-90CCBF86CC23}"/>
              </a:ext>
            </a:extLst>
          </p:cNvPr>
          <p:cNvGraphicFramePr>
            <a:graphicFrameLocks noGrp="1"/>
          </p:cNvGraphicFramePr>
          <p:nvPr>
            <p:ph idx="1"/>
            <p:extLst>
              <p:ext uri="{D42A27DB-BD31-4B8C-83A1-F6EECF244321}">
                <p14:modId xmlns:p14="http://schemas.microsoft.com/office/powerpoint/2010/main" val="110646917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788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3F53-D043-FB47-8167-47A62E3F8012}"/>
              </a:ext>
            </a:extLst>
          </p:cNvPr>
          <p:cNvSpPr>
            <a:spLocks noGrp="1"/>
          </p:cNvSpPr>
          <p:nvPr>
            <p:ph type="title"/>
          </p:nvPr>
        </p:nvSpPr>
        <p:spPr>
          <a:xfrm>
            <a:off x="1066800" y="0"/>
            <a:ext cx="10058400" cy="903513"/>
          </a:xfrm>
        </p:spPr>
        <p:txBody>
          <a:bodyPr>
            <a:normAutofit/>
          </a:bodyPr>
          <a:lstStyle/>
          <a:p>
            <a:r>
              <a:rPr lang="en-US" dirty="0"/>
              <a:t>conclusions</a:t>
            </a:r>
          </a:p>
        </p:txBody>
      </p:sp>
      <p:sp>
        <p:nvSpPr>
          <p:cNvPr id="4" name="TextBox 3">
            <a:extLst>
              <a:ext uri="{FF2B5EF4-FFF2-40B4-BE49-F238E27FC236}">
                <a16:creationId xmlns:a16="http://schemas.microsoft.com/office/drawing/2014/main" id="{C41A2495-5026-8640-829A-DB8ADE1E8A23}"/>
              </a:ext>
            </a:extLst>
          </p:cNvPr>
          <p:cNvSpPr txBox="1"/>
          <p:nvPr/>
        </p:nvSpPr>
        <p:spPr>
          <a:xfrm>
            <a:off x="783771" y="819558"/>
            <a:ext cx="9695157" cy="7709803"/>
          </a:xfrm>
          <a:prstGeom prst="rect">
            <a:avLst/>
          </a:prstGeom>
          <a:noFill/>
        </p:spPr>
        <p:txBody>
          <a:bodyPr wrap="square" rtlCol="0">
            <a:spAutoFit/>
          </a:bodyPr>
          <a:lstStyle/>
          <a:p>
            <a:pPr marL="285750" indent="-285750">
              <a:buFont typeface="Wingdings" pitchFamily="2" charset="2"/>
              <a:buChar char="Ø"/>
            </a:pPr>
            <a:r>
              <a:rPr lang="en-US" sz="1650" dirty="0"/>
              <a:t>No particular relationship/ No fixed pattern of increase or decrease between world’s income per person and economic growth.</a:t>
            </a:r>
          </a:p>
          <a:p>
            <a:pPr marL="285750" indent="-285750">
              <a:buFont typeface="Wingdings" pitchFamily="2" charset="2"/>
              <a:buChar char="Ø"/>
            </a:pPr>
            <a:r>
              <a:rPr lang="en-US" sz="1650" dirty="0"/>
              <a:t>Top 3 in terms of world’s mean income per person(US $): (1) Norway (2) Switzerland (3)Australia.</a:t>
            </a:r>
          </a:p>
          <a:p>
            <a:pPr marL="285750" indent="-285750">
              <a:buFont typeface="Wingdings" pitchFamily="2" charset="2"/>
              <a:buChar char="Ø"/>
            </a:pPr>
            <a:r>
              <a:rPr lang="en-US" sz="1650" dirty="0"/>
              <a:t>Top 3 in terms of world’s in terms of world’s economic growth(%) : (1) China (2) Mongolia (3) Myanmar. It is also important to note that annual percentage growth rate of GDP per capita is based on constant local currency. </a:t>
            </a:r>
          </a:p>
          <a:p>
            <a:pPr marL="285750" indent="-285750">
              <a:buFont typeface="Wingdings" pitchFamily="2" charset="2"/>
              <a:buChar char="Ø"/>
            </a:pPr>
            <a:r>
              <a:rPr lang="en-US" sz="1650" dirty="0"/>
              <a:t>Based on 2016 dataset, Luxembourg, Switzerland, Norway, Ireland, Iceland, Qatar, United States, Singapore, Denmark and Sweden were the top 10 richest countries. It was also found out that Luxembourg’s income per person was well above $100,000 between 2010-2016.</a:t>
            </a:r>
          </a:p>
          <a:p>
            <a:pPr marL="285750" indent="-285750">
              <a:buFont typeface="Wingdings" pitchFamily="2" charset="2"/>
              <a:buChar char="Ø"/>
            </a:pPr>
            <a:r>
              <a:rPr lang="en-US" sz="1650" dirty="0"/>
              <a:t>It was amazing to see Ireland’s economic growth of 24.376534% in 2015.</a:t>
            </a:r>
          </a:p>
          <a:p>
            <a:pPr marL="285750" indent="-285750">
              <a:buFont typeface="Wingdings" pitchFamily="2" charset="2"/>
              <a:buChar char="Ø"/>
            </a:pPr>
            <a:r>
              <a:rPr lang="en-US" sz="1650" dirty="0"/>
              <a:t>Top 3 among G20 Nations in terms of Income Per Person were Australia, United States, Canada</a:t>
            </a:r>
          </a:p>
          <a:p>
            <a:pPr marL="285750" indent="-285750">
              <a:buFont typeface="Wingdings" pitchFamily="2" charset="2"/>
              <a:buChar char="Ø"/>
            </a:pPr>
            <a:r>
              <a:rPr lang="en-US" sz="1650" dirty="0"/>
              <a:t>China topped the list of G20 Nations in overall economic growth between 2010-2016.</a:t>
            </a:r>
          </a:p>
          <a:p>
            <a:pPr marL="285750" indent="-285750">
              <a:buFont typeface="Wingdings" pitchFamily="2" charset="2"/>
              <a:buChar char="Ø"/>
            </a:pPr>
            <a:r>
              <a:rPr lang="en-US" sz="1650" dirty="0"/>
              <a:t>Income Per Person(US $) of Australia was way higher than that of China. However, Economic Growth(%) of China was way higher than that of Australia. This clearly demonstrates economic growth and income inequality.</a:t>
            </a:r>
          </a:p>
          <a:p>
            <a:pPr marL="285750" indent="-285750">
              <a:buFont typeface="Wingdings" pitchFamily="2" charset="2"/>
              <a:buChar char="Ø"/>
            </a:pPr>
            <a:r>
              <a:rPr lang="en-US" sz="1650" dirty="0"/>
              <a:t>Top 3 were United States, Korea Republic and China when the difference of 2016 and 2010 income per person of G20 Nations was taken into account. Also, United Kingdom and Australia only had positive economic growth percent when the difference of 2016 and 2010 economic growth of G20 nations was implemented.</a:t>
            </a:r>
          </a:p>
          <a:p>
            <a:pPr marL="285750" indent="-285750">
              <a:buFont typeface="Wingdings" pitchFamily="2" charset="2"/>
              <a:buChar char="Ø"/>
            </a:pPr>
            <a:r>
              <a:rPr lang="en-US" sz="1650" dirty="0"/>
              <a:t>Out of all the SAARC countries, Maldives had the highest income per person.  However, Pakistan was the only SAARC nation which had consistently increased in annual economic growth rate. </a:t>
            </a:r>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a:p>
            <a:pPr marL="285750" indent="-285750">
              <a:buFont typeface="Wingdings" pitchFamily="2" charset="2"/>
              <a:buChar char="Ø"/>
            </a:pPr>
            <a:endParaRPr lang="en-US" sz="1650" dirty="0"/>
          </a:p>
        </p:txBody>
      </p:sp>
    </p:spTree>
    <p:extLst>
      <p:ext uri="{BB962C8B-B14F-4D97-AF65-F5344CB8AC3E}">
        <p14:creationId xmlns:p14="http://schemas.microsoft.com/office/powerpoint/2010/main" val="165718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5F2-B996-1543-8A34-3B3A5BD2533E}"/>
              </a:ext>
            </a:extLst>
          </p:cNvPr>
          <p:cNvSpPr>
            <a:spLocks noGrp="1"/>
          </p:cNvSpPr>
          <p:nvPr>
            <p:ph type="title"/>
          </p:nvPr>
        </p:nvSpPr>
        <p:spPr/>
        <p:txBody>
          <a:bodyPr/>
          <a:lstStyle/>
          <a:p>
            <a:r>
              <a:rPr lang="en-US" dirty="0"/>
              <a:t>Learning processes</a:t>
            </a:r>
          </a:p>
        </p:txBody>
      </p:sp>
      <p:sp>
        <p:nvSpPr>
          <p:cNvPr id="3" name="Content Placeholder 2">
            <a:extLst>
              <a:ext uri="{FF2B5EF4-FFF2-40B4-BE49-F238E27FC236}">
                <a16:creationId xmlns:a16="http://schemas.microsoft.com/office/drawing/2014/main" id="{FA201030-E7C2-F04D-B758-9C7080380754}"/>
              </a:ext>
            </a:extLst>
          </p:cNvPr>
          <p:cNvSpPr>
            <a:spLocks noGrp="1"/>
          </p:cNvSpPr>
          <p:nvPr>
            <p:ph idx="1"/>
          </p:nvPr>
        </p:nvSpPr>
        <p:spPr/>
        <p:txBody>
          <a:bodyPr/>
          <a:lstStyle/>
          <a:p>
            <a:pPr>
              <a:buFont typeface="Wingdings" pitchFamily="2" charset="2"/>
              <a:buChar char="Ø"/>
            </a:pPr>
            <a:r>
              <a:rPr lang="en-US" dirty="0"/>
              <a:t>Python is a fun language</a:t>
            </a:r>
          </a:p>
          <a:p>
            <a:pPr>
              <a:buFont typeface="Wingdings" pitchFamily="2" charset="2"/>
              <a:buChar char="Ø"/>
            </a:pPr>
            <a:r>
              <a:rPr lang="en-US" dirty="0"/>
              <a:t>“A picture speaks a thousand words” - Matplotlib is a popular Python library that helps a person to visualize the data clearly and understand it thoroughly. </a:t>
            </a:r>
            <a:r>
              <a:rPr lang="en-US" dirty="0" err="1"/>
              <a:t>Plotly</a:t>
            </a:r>
            <a:r>
              <a:rPr lang="en-US" dirty="0"/>
              <a:t> serves the same function empowered by online collaborative data analysis and graphing tool.</a:t>
            </a:r>
          </a:p>
          <a:p>
            <a:pPr>
              <a:buFont typeface="Wingdings" pitchFamily="2" charset="2"/>
              <a:buChar char="Ø"/>
            </a:pPr>
            <a:r>
              <a:rPr lang="en-US" dirty="0"/>
              <a:t> Build something, anything to keep learning Python</a:t>
            </a:r>
          </a:p>
          <a:p>
            <a:pPr>
              <a:buFont typeface="Wingdings" pitchFamily="2" charset="2"/>
              <a:buChar char="Ø"/>
            </a:pPr>
            <a:r>
              <a:rPr lang="en-US" dirty="0"/>
              <a:t>With more experience in Python, I can definitely improve my code</a:t>
            </a:r>
          </a:p>
        </p:txBody>
      </p:sp>
    </p:spTree>
    <p:extLst>
      <p:ext uri="{BB962C8B-B14F-4D97-AF65-F5344CB8AC3E}">
        <p14:creationId xmlns:p14="http://schemas.microsoft.com/office/powerpoint/2010/main" val="1892293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ECE4-95FB-D94A-8D5A-DCA0E95650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A7DAB09-8D4A-A348-8E42-A40AF63E3249}"/>
              </a:ext>
            </a:extLst>
          </p:cNvPr>
          <p:cNvSpPr>
            <a:spLocks noGrp="1"/>
          </p:cNvSpPr>
          <p:nvPr>
            <p:ph idx="1"/>
          </p:nvPr>
        </p:nvSpPr>
        <p:spPr/>
        <p:txBody>
          <a:bodyPr>
            <a:normAutofit/>
          </a:bodyPr>
          <a:lstStyle/>
          <a:p>
            <a:r>
              <a:rPr lang="en-US" dirty="0"/>
              <a:t>Choropleth Maps. (n.d.). Retrieved November 10, 2018, from </a:t>
            </a:r>
            <a:r>
              <a:rPr lang="en-US" u="sng" dirty="0">
                <a:solidFill>
                  <a:srgbClr val="FFC000"/>
                </a:solidFill>
                <a:hlinkClick r:id="rId2">
                  <a:extLst>
                    <a:ext uri="{A12FA001-AC4F-418D-AE19-62706E023703}">
                      <ahyp:hlinkClr xmlns:ahyp="http://schemas.microsoft.com/office/drawing/2018/hyperlinkcolor" val="tx"/>
                    </a:ext>
                  </a:extLst>
                </a:hlinkClick>
              </a:rPr>
              <a:t>https://plot.ly/python/choropleth-maps/</a:t>
            </a:r>
            <a:endParaRPr lang="en-US" dirty="0">
              <a:solidFill>
                <a:srgbClr val="FFC000"/>
              </a:solidFill>
            </a:endParaRPr>
          </a:p>
          <a:p>
            <a:r>
              <a:rPr lang="en-US" dirty="0"/>
              <a:t>GDP per capita (current US$). (n.d.). Retrieved November 10, 2018, from </a:t>
            </a:r>
            <a:r>
              <a:rPr lang="en-US" u="sng" dirty="0">
                <a:solidFill>
                  <a:srgbClr val="FFC000"/>
                </a:solidFill>
                <a:hlinkClick r:id="rId3">
                  <a:extLst>
                    <a:ext uri="{A12FA001-AC4F-418D-AE19-62706E023703}">
                      <ahyp:hlinkClr xmlns:ahyp="http://schemas.microsoft.com/office/drawing/2018/hyperlinkcolor" val="tx"/>
                    </a:ext>
                  </a:extLst>
                </a:hlinkClick>
              </a:rPr>
              <a:t>https://data.worldbank.org/indicator/NY.GDP.PCAP.CD</a:t>
            </a:r>
            <a:endParaRPr lang="en-US" dirty="0">
              <a:solidFill>
                <a:srgbClr val="FFC000"/>
              </a:solidFill>
            </a:endParaRPr>
          </a:p>
          <a:p>
            <a:r>
              <a:rPr lang="en-US" dirty="0"/>
              <a:t>GDP per capita growth (annual %). (n.d.). Retrieved November 10, 2018, from </a:t>
            </a:r>
            <a:r>
              <a:rPr lang="en-US" u="sng" dirty="0">
                <a:solidFill>
                  <a:srgbClr val="FFC000"/>
                </a:solidFill>
              </a:rPr>
              <a:t>https://data.worldbank.org/indicator/NY.GDP.PCAP.KD.ZG</a:t>
            </a:r>
          </a:p>
          <a:p>
            <a:endParaRPr lang="en-US" dirty="0"/>
          </a:p>
        </p:txBody>
      </p:sp>
    </p:spTree>
    <p:extLst>
      <p:ext uri="{BB962C8B-B14F-4D97-AF65-F5344CB8AC3E}">
        <p14:creationId xmlns:p14="http://schemas.microsoft.com/office/powerpoint/2010/main" val="62172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56DAB-3989-FF4A-8021-22A4CECB6100}"/>
              </a:ext>
            </a:extLst>
          </p:cNvPr>
          <p:cNvSpPr txBox="1"/>
          <p:nvPr/>
        </p:nvSpPr>
        <p:spPr>
          <a:xfrm>
            <a:off x="2383971" y="2416628"/>
            <a:ext cx="8028607"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45172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1607-53FC-2649-85A4-E05CAB586FA2}"/>
              </a:ext>
            </a:extLst>
          </p:cNvPr>
          <p:cNvSpPr>
            <a:spLocks noGrp="1"/>
          </p:cNvSpPr>
          <p:nvPr>
            <p:ph type="title"/>
          </p:nvPr>
        </p:nvSpPr>
        <p:spPr>
          <a:xfrm>
            <a:off x="1069848" y="484632"/>
            <a:ext cx="10058400" cy="1609344"/>
          </a:xfrm>
        </p:spPr>
        <p:txBody>
          <a:bodyPr/>
          <a:lstStyle/>
          <a:p>
            <a:r>
              <a:rPr lang="en-US"/>
              <a:t>DATASET SOURCE</a:t>
            </a:r>
            <a:endParaRPr lang="en-US" dirty="0"/>
          </a:p>
        </p:txBody>
      </p:sp>
      <p:sp>
        <p:nvSpPr>
          <p:cNvPr id="3" name="Content Placeholder 2">
            <a:extLst>
              <a:ext uri="{FF2B5EF4-FFF2-40B4-BE49-F238E27FC236}">
                <a16:creationId xmlns:a16="http://schemas.microsoft.com/office/drawing/2014/main" id="{3CE68E39-88CC-9B4E-888C-E33906CE69A4}"/>
              </a:ext>
            </a:extLst>
          </p:cNvPr>
          <p:cNvSpPr>
            <a:spLocks noGrp="1"/>
          </p:cNvSpPr>
          <p:nvPr>
            <p:ph idx="1"/>
          </p:nvPr>
        </p:nvSpPr>
        <p:spPr>
          <a:xfrm>
            <a:off x="1069848" y="2121408"/>
            <a:ext cx="10058400" cy="4050792"/>
          </a:xfrm>
        </p:spPr>
        <p:txBody>
          <a:bodyPr>
            <a:normAutofit/>
          </a:bodyPr>
          <a:lstStyle/>
          <a:p>
            <a:pPr>
              <a:buFont typeface="Wingdings" pitchFamily="2" charset="2"/>
              <a:buChar char="Ø"/>
            </a:pPr>
            <a:r>
              <a:rPr lang="en-US"/>
              <a:t>World Bank Open Data</a:t>
            </a:r>
          </a:p>
          <a:p>
            <a:pPr>
              <a:buFont typeface="Wingdings" pitchFamily="2" charset="2"/>
              <a:buChar char="Ø"/>
            </a:pPr>
            <a:r>
              <a:rPr lang="en-US"/>
              <a:t>Links : (1) </a:t>
            </a:r>
            <a:r>
              <a:rPr lang="en-US" u="sng">
                <a:hlinkClick r:id="rId2"/>
              </a:rPr>
              <a:t>https://data.worldbank.org/indicator/NY.GDP.PCAP.CD</a:t>
            </a:r>
            <a:endParaRPr lang="en-US" u="sng"/>
          </a:p>
          <a:p>
            <a:pPr marL="822960" lvl="3" indent="0">
              <a:buNone/>
            </a:pPr>
            <a:r>
              <a:rPr lang="en-US" sz="2000"/>
              <a:t>   (2) </a:t>
            </a:r>
            <a:r>
              <a:rPr lang="en-US" sz="2000" u="sng">
                <a:solidFill>
                  <a:srgbClr val="FFC000"/>
                </a:solidFill>
                <a:hlinkClick r:id="rId3"/>
              </a:rPr>
              <a:t>https://data.worldbank.org/indicator/NY.GDP.PCAP.KD.ZG</a:t>
            </a:r>
            <a:endParaRPr lang="en-US"/>
          </a:p>
          <a:p>
            <a:pPr>
              <a:buFont typeface="Wingdings" pitchFamily="2" charset="2"/>
              <a:buChar char="Ø"/>
            </a:pPr>
            <a:r>
              <a:rPr lang="en-US"/>
              <a:t>Databases used were: (1) GDP Per Capita (Current US $) and (2) GDP Per Capita Growth (Annual %)</a:t>
            </a:r>
          </a:p>
          <a:p>
            <a:pPr>
              <a:buFont typeface="Wingdings" pitchFamily="2" charset="2"/>
              <a:buChar char="Ø"/>
            </a:pPr>
            <a:r>
              <a:rPr lang="en-US"/>
              <a:t>Databases include data of the world  for the period 1960-2017</a:t>
            </a:r>
          </a:p>
          <a:p>
            <a:pPr>
              <a:buFont typeface="Wingdings" pitchFamily="2" charset="2"/>
              <a:buChar char="Ø"/>
            </a:pPr>
            <a:r>
              <a:rPr lang="en-US"/>
              <a:t>Databases were last updated on 10/18/18</a:t>
            </a:r>
            <a:endParaRPr lang="en-US" dirty="0"/>
          </a:p>
        </p:txBody>
      </p:sp>
    </p:spTree>
    <p:extLst>
      <p:ext uri="{BB962C8B-B14F-4D97-AF65-F5344CB8AC3E}">
        <p14:creationId xmlns:p14="http://schemas.microsoft.com/office/powerpoint/2010/main" val="68035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A31B-7ADE-C346-ADB3-5F08C792F0E2}"/>
              </a:ext>
            </a:extLst>
          </p:cNvPr>
          <p:cNvSpPr>
            <a:spLocks noGrp="1"/>
          </p:cNvSpPr>
          <p:nvPr>
            <p:ph type="title"/>
          </p:nvPr>
        </p:nvSpPr>
        <p:spPr>
          <a:xfrm>
            <a:off x="1069848" y="-97971"/>
            <a:ext cx="10058400" cy="2191947"/>
          </a:xfrm>
        </p:spPr>
        <p:txBody>
          <a:bodyPr>
            <a:normAutofit/>
          </a:bodyPr>
          <a:lstStyle/>
          <a:p>
            <a:r>
              <a:rPr lang="en-US" dirty="0"/>
              <a:t>Raw data</a:t>
            </a:r>
          </a:p>
        </p:txBody>
      </p:sp>
      <p:pic>
        <p:nvPicPr>
          <p:cNvPr id="5" name="Content Placeholder 4" descr="A close up of a piece of paper&#13;&#10;&#13;&#10;Description automatically generated">
            <a:extLst>
              <a:ext uri="{FF2B5EF4-FFF2-40B4-BE49-F238E27FC236}">
                <a16:creationId xmlns:a16="http://schemas.microsoft.com/office/drawing/2014/main" id="{F8598714-C3DF-2341-BB96-4B1093D1056C}"/>
              </a:ext>
            </a:extLst>
          </p:cNvPr>
          <p:cNvPicPr>
            <a:picLocks noGrp="1" noChangeAspect="1"/>
          </p:cNvPicPr>
          <p:nvPr>
            <p:ph idx="1"/>
          </p:nvPr>
        </p:nvPicPr>
        <p:blipFill>
          <a:blip r:embed="rId2"/>
          <a:stretch>
            <a:fillRect/>
          </a:stretch>
        </p:blipFill>
        <p:spPr>
          <a:xfrm>
            <a:off x="1069975" y="1473798"/>
            <a:ext cx="10268585" cy="4561242"/>
          </a:xfrm>
        </p:spPr>
      </p:pic>
      <p:sp>
        <p:nvSpPr>
          <p:cNvPr id="4" name="TextBox 3">
            <a:extLst>
              <a:ext uri="{FF2B5EF4-FFF2-40B4-BE49-F238E27FC236}">
                <a16:creationId xmlns:a16="http://schemas.microsoft.com/office/drawing/2014/main" id="{B3205550-B066-324C-B2E3-153B3D9EA1C7}"/>
              </a:ext>
            </a:extLst>
          </p:cNvPr>
          <p:cNvSpPr txBox="1"/>
          <p:nvPr/>
        </p:nvSpPr>
        <p:spPr>
          <a:xfrm>
            <a:off x="1311735" y="6114850"/>
            <a:ext cx="9233682" cy="646331"/>
          </a:xfrm>
          <a:prstGeom prst="rect">
            <a:avLst/>
          </a:prstGeom>
          <a:noFill/>
        </p:spPr>
        <p:txBody>
          <a:bodyPr wrap="none" rtlCol="0">
            <a:spAutoFit/>
          </a:bodyPr>
          <a:lstStyle/>
          <a:p>
            <a:r>
              <a:rPr lang="en-US" dirty="0"/>
              <a:t>There were a lot of  blank values which were filled with zeroes in order to use the data</a:t>
            </a:r>
          </a:p>
          <a:p>
            <a:endParaRPr lang="en-US" dirty="0"/>
          </a:p>
        </p:txBody>
      </p:sp>
    </p:spTree>
    <p:extLst>
      <p:ext uri="{BB962C8B-B14F-4D97-AF65-F5344CB8AC3E}">
        <p14:creationId xmlns:p14="http://schemas.microsoft.com/office/powerpoint/2010/main" val="281886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EE9-1B5B-F841-BACE-19DE5A6AE432}"/>
              </a:ext>
            </a:extLst>
          </p:cNvPr>
          <p:cNvSpPr>
            <a:spLocks noGrp="1"/>
          </p:cNvSpPr>
          <p:nvPr>
            <p:ph type="title"/>
          </p:nvPr>
        </p:nvSpPr>
        <p:spPr/>
        <p:txBody>
          <a:bodyPr/>
          <a:lstStyle/>
          <a:p>
            <a:r>
              <a:rPr lang="en-US" dirty="0"/>
              <a:t>Raw data</a:t>
            </a:r>
          </a:p>
        </p:txBody>
      </p:sp>
      <p:pic>
        <p:nvPicPr>
          <p:cNvPr id="5" name="Content Placeholder 4" descr="A close up of a device&#13;&#10;&#13;&#10;Description automatically generated">
            <a:extLst>
              <a:ext uri="{FF2B5EF4-FFF2-40B4-BE49-F238E27FC236}">
                <a16:creationId xmlns:a16="http://schemas.microsoft.com/office/drawing/2014/main" id="{14F5ECE4-ADBC-3A41-A725-6CB4E511C749}"/>
              </a:ext>
            </a:extLst>
          </p:cNvPr>
          <p:cNvPicPr>
            <a:picLocks noGrp="1" noChangeAspect="1"/>
          </p:cNvPicPr>
          <p:nvPr>
            <p:ph idx="1"/>
          </p:nvPr>
        </p:nvPicPr>
        <p:blipFill>
          <a:blip r:embed="rId2"/>
          <a:stretch>
            <a:fillRect/>
          </a:stretch>
        </p:blipFill>
        <p:spPr>
          <a:xfrm>
            <a:off x="1069975" y="1656678"/>
            <a:ext cx="10058400" cy="4356745"/>
          </a:xfrm>
        </p:spPr>
      </p:pic>
      <p:sp>
        <p:nvSpPr>
          <p:cNvPr id="6" name="TextBox 5">
            <a:extLst>
              <a:ext uri="{FF2B5EF4-FFF2-40B4-BE49-F238E27FC236}">
                <a16:creationId xmlns:a16="http://schemas.microsoft.com/office/drawing/2014/main" id="{82DB5199-FC6B-494A-8F18-037A8BA20FD9}"/>
              </a:ext>
            </a:extLst>
          </p:cNvPr>
          <p:cNvSpPr txBox="1"/>
          <p:nvPr/>
        </p:nvSpPr>
        <p:spPr>
          <a:xfrm>
            <a:off x="1742740" y="6072052"/>
            <a:ext cx="9233682" cy="923330"/>
          </a:xfrm>
          <a:prstGeom prst="rect">
            <a:avLst/>
          </a:prstGeom>
          <a:noFill/>
        </p:spPr>
        <p:txBody>
          <a:bodyPr wrap="none" rtlCol="0">
            <a:spAutoFit/>
          </a:bodyPr>
          <a:lstStyle/>
          <a:p>
            <a:r>
              <a:rPr lang="en-US" dirty="0"/>
              <a:t>There were a lot of  blank values which were filled with zeroes in order to use the data</a:t>
            </a:r>
          </a:p>
          <a:p>
            <a:endParaRPr lang="en-US" dirty="0"/>
          </a:p>
          <a:p>
            <a:endParaRPr lang="en-US" dirty="0"/>
          </a:p>
        </p:txBody>
      </p:sp>
    </p:spTree>
    <p:extLst>
      <p:ext uri="{BB962C8B-B14F-4D97-AF65-F5344CB8AC3E}">
        <p14:creationId xmlns:p14="http://schemas.microsoft.com/office/powerpoint/2010/main" val="321194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1225-3523-1F4E-BDFC-1C267958E148}"/>
              </a:ext>
            </a:extLst>
          </p:cNvPr>
          <p:cNvSpPr>
            <a:spLocks noGrp="1"/>
          </p:cNvSpPr>
          <p:nvPr>
            <p:ph type="title"/>
          </p:nvPr>
        </p:nvSpPr>
        <p:spPr>
          <a:xfrm>
            <a:off x="1271588" y="484632"/>
            <a:ext cx="9856660" cy="758381"/>
          </a:xfrm>
        </p:spPr>
        <p:txBody>
          <a:bodyPr>
            <a:noAutofit/>
          </a:bodyPr>
          <a:lstStyle/>
          <a:p>
            <a:r>
              <a:rPr lang="en-US" sz="3500"/>
              <a:t>World’s income per person (US $)vs economic growth (%)</a:t>
            </a:r>
            <a:endParaRPr lang="en-US" sz="3500" dirty="0"/>
          </a:p>
        </p:txBody>
      </p:sp>
      <p:pic>
        <p:nvPicPr>
          <p:cNvPr id="8" name="Content Placeholder 7" descr="A close up of a map&#13;&#10;&#13;&#10;Description automatically generated">
            <a:extLst>
              <a:ext uri="{FF2B5EF4-FFF2-40B4-BE49-F238E27FC236}">
                <a16:creationId xmlns:a16="http://schemas.microsoft.com/office/drawing/2014/main" id="{FD250ACF-FCD9-F44A-AE5A-C7DDD823892C}"/>
              </a:ext>
            </a:extLst>
          </p:cNvPr>
          <p:cNvPicPr>
            <a:picLocks noGrp="1" noChangeAspect="1"/>
          </p:cNvPicPr>
          <p:nvPr>
            <p:ph idx="1"/>
          </p:nvPr>
        </p:nvPicPr>
        <p:blipFill>
          <a:blip r:embed="rId2"/>
          <a:stretch>
            <a:fillRect/>
          </a:stretch>
        </p:blipFill>
        <p:spPr>
          <a:xfrm>
            <a:off x="2202851" y="1861073"/>
            <a:ext cx="7305163" cy="3893615"/>
          </a:xfrm>
        </p:spPr>
      </p:pic>
      <p:sp>
        <p:nvSpPr>
          <p:cNvPr id="9" name="TextBox 8">
            <a:extLst>
              <a:ext uri="{FF2B5EF4-FFF2-40B4-BE49-F238E27FC236}">
                <a16:creationId xmlns:a16="http://schemas.microsoft.com/office/drawing/2014/main" id="{FD2E7460-4ECD-B544-BFDD-67FD6D75EC7F}"/>
              </a:ext>
            </a:extLst>
          </p:cNvPr>
          <p:cNvSpPr txBox="1"/>
          <p:nvPr/>
        </p:nvSpPr>
        <p:spPr>
          <a:xfrm>
            <a:off x="1154177" y="5380672"/>
            <a:ext cx="9402510" cy="1477328"/>
          </a:xfrm>
          <a:prstGeom prst="rect">
            <a:avLst/>
          </a:prstGeom>
          <a:noFill/>
        </p:spPr>
        <p:txBody>
          <a:bodyPr wrap="none" rtlCol="0">
            <a:spAutoFit/>
          </a:bodyPr>
          <a:lstStyle/>
          <a:p>
            <a:pPr marL="285750" indent="-285750">
              <a:buFont typeface="Wingdings" pitchFamily="2" charset="2"/>
              <a:buChar char="Ø"/>
            </a:pPr>
            <a:r>
              <a:rPr lang="en-US" dirty="0"/>
              <a:t>No particular relationship between world’s income per person and economic growth</a:t>
            </a:r>
          </a:p>
          <a:p>
            <a:pPr marL="285750" indent="-285750">
              <a:buFont typeface="Wingdings" pitchFamily="2" charset="2"/>
              <a:buChar char="Ø"/>
            </a:pPr>
            <a:r>
              <a:rPr lang="en-US" dirty="0"/>
              <a:t>Increase in world’s income per person from 2010 to 2014</a:t>
            </a:r>
          </a:p>
          <a:p>
            <a:pPr marL="285750" indent="-285750">
              <a:buFont typeface="Wingdings" pitchFamily="2" charset="2"/>
              <a:buChar char="Ø"/>
            </a:pPr>
            <a:r>
              <a:rPr lang="en-US" dirty="0"/>
              <a:t>Decrease in world’s economic growth from 2010 to 2012</a:t>
            </a:r>
          </a:p>
          <a:p>
            <a:pPr marL="285750" indent="-285750">
              <a:buFont typeface="Wingdings" pitchFamily="2" charset="2"/>
              <a:buChar char="Ø"/>
            </a:pPr>
            <a:r>
              <a:rPr lang="en-US" dirty="0"/>
              <a:t>No fixed pattern of increase or decrease in income per person and economic growth</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66690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9A71-5B96-4B48-9312-B3FDF6E2C4DC}"/>
              </a:ext>
            </a:extLst>
          </p:cNvPr>
          <p:cNvSpPr>
            <a:spLocks noGrp="1"/>
          </p:cNvSpPr>
          <p:nvPr>
            <p:ph type="title"/>
          </p:nvPr>
        </p:nvSpPr>
        <p:spPr/>
        <p:txBody>
          <a:bodyPr>
            <a:normAutofit/>
          </a:bodyPr>
          <a:lstStyle/>
          <a:p>
            <a:r>
              <a:rPr lang="en-US" sz="5200" dirty="0"/>
              <a:t>World’s MEAN income per person (US $)</a:t>
            </a:r>
          </a:p>
        </p:txBody>
      </p:sp>
      <p:pic>
        <p:nvPicPr>
          <p:cNvPr id="5" name="Content Placeholder 4" descr="A screenshot of a cell phone&#13;&#10;&#13;&#10;Description automatically generated">
            <a:extLst>
              <a:ext uri="{FF2B5EF4-FFF2-40B4-BE49-F238E27FC236}">
                <a16:creationId xmlns:a16="http://schemas.microsoft.com/office/drawing/2014/main" id="{166AD5DA-1D8D-7B41-B84C-D90014EB4D73}"/>
              </a:ext>
            </a:extLst>
          </p:cNvPr>
          <p:cNvPicPr>
            <a:picLocks noGrp="1" noChangeAspect="1"/>
          </p:cNvPicPr>
          <p:nvPr>
            <p:ph idx="1"/>
          </p:nvPr>
        </p:nvPicPr>
        <p:blipFill>
          <a:blip r:embed="rId2"/>
          <a:stretch>
            <a:fillRect/>
          </a:stretch>
        </p:blipFill>
        <p:spPr>
          <a:xfrm>
            <a:off x="1247887" y="1560838"/>
            <a:ext cx="8651793" cy="4611362"/>
          </a:xfrm>
        </p:spPr>
      </p:pic>
      <p:sp>
        <p:nvSpPr>
          <p:cNvPr id="6" name="TextBox 5">
            <a:extLst>
              <a:ext uri="{FF2B5EF4-FFF2-40B4-BE49-F238E27FC236}">
                <a16:creationId xmlns:a16="http://schemas.microsoft.com/office/drawing/2014/main" id="{CD66FFB4-E7EA-4043-B5D3-78BA298F4D60}"/>
              </a:ext>
            </a:extLst>
          </p:cNvPr>
          <p:cNvSpPr txBox="1"/>
          <p:nvPr/>
        </p:nvSpPr>
        <p:spPr>
          <a:xfrm>
            <a:off x="3420677" y="5492821"/>
            <a:ext cx="2520562" cy="1200329"/>
          </a:xfrm>
          <a:prstGeom prst="rect">
            <a:avLst/>
          </a:prstGeom>
          <a:noFill/>
        </p:spPr>
        <p:txBody>
          <a:bodyPr wrap="none" rtlCol="0">
            <a:spAutoFit/>
          </a:bodyPr>
          <a:lstStyle/>
          <a:p>
            <a:r>
              <a:rPr lang="en-US" b="1" u="sng" dirty="0">
                <a:solidFill>
                  <a:srgbClr val="FF0000"/>
                </a:solidFill>
              </a:rPr>
              <a:t> </a:t>
            </a:r>
            <a:r>
              <a:rPr lang="en-US" b="1" u="sng" dirty="0"/>
              <a:t>Top 3:</a:t>
            </a:r>
          </a:p>
          <a:p>
            <a:pPr marL="285750" indent="-285750">
              <a:buFont typeface="Wingdings" pitchFamily="2" charset="2"/>
              <a:buChar char="Ø"/>
            </a:pPr>
            <a:r>
              <a:rPr lang="en-US" dirty="0"/>
              <a:t>Norway :  90.83K</a:t>
            </a:r>
          </a:p>
          <a:p>
            <a:pPr marL="285750" indent="-285750">
              <a:buFont typeface="Wingdings" pitchFamily="2" charset="2"/>
              <a:buChar char="Ø"/>
            </a:pPr>
            <a:r>
              <a:rPr lang="en-US" dirty="0"/>
              <a:t>Switzerland: 82.88K</a:t>
            </a:r>
          </a:p>
          <a:p>
            <a:pPr marL="285750" indent="-285750">
              <a:buFont typeface="Wingdings" pitchFamily="2" charset="2"/>
              <a:buChar char="Ø"/>
            </a:pPr>
            <a:r>
              <a:rPr lang="en-US" dirty="0"/>
              <a:t>Australia: 59.86K</a:t>
            </a:r>
          </a:p>
        </p:txBody>
      </p:sp>
    </p:spTree>
    <p:extLst>
      <p:ext uri="{BB962C8B-B14F-4D97-AF65-F5344CB8AC3E}">
        <p14:creationId xmlns:p14="http://schemas.microsoft.com/office/powerpoint/2010/main" val="222009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82EC-DD0A-8643-ADFE-96F88F8F8810}"/>
              </a:ext>
            </a:extLst>
          </p:cNvPr>
          <p:cNvSpPr>
            <a:spLocks noGrp="1"/>
          </p:cNvSpPr>
          <p:nvPr>
            <p:ph type="title"/>
          </p:nvPr>
        </p:nvSpPr>
        <p:spPr/>
        <p:txBody>
          <a:bodyPr/>
          <a:lstStyle/>
          <a:p>
            <a:r>
              <a:rPr lang="en-US" dirty="0"/>
              <a:t>World’s Economic growth (%)</a:t>
            </a:r>
          </a:p>
        </p:txBody>
      </p:sp>
      <p:pic>
        <p:nvPicPr>
          <p:cNvPr id="5" name="Content Placeholder 4">
            <a:extLst>
              <a:ext uri="{FF2B5EF4-FFF2-40B4-BE49-F238E27FC236}">
                <a16:creationId xmlns:a16="http://schemas.microsoft.com/office/drawing/2014/main" id="{07ED94D6-3709-3841-AD8C-F86F3863F4AB}"/>
              </a:ext>
            </a:extLst>
          </p:cNvPr>
          <p:cNvPicPr>
            <a:picLocks noGrp="1" noChangeAspect="1"/>
          </p:cNvPicPr>
          <p:nvPr>
            <p:ph idx="1"/>
          </p:nvPr>
        </p:nvPicPr>
        <p:blipFill>
          <a:blip r:embed="rId2"/>
          <a:stretch>
            <a:fillRect/>
          </a:stretch>
        </p:blipFill>
        <p:spPr>
          <a:xfrm>
            <a:off x="1427300" y="1874856"/>
            <a:ext cx="8415947" cy="4200525"/>
          </a:xfrm>
        </p:spPr>
      </p:pic>
      <p:sp>
        <p:nvSpPr>
          <p:cNvPr id="6" name="TextBox 5">
            <a:extLst>
              <a:ext uri="{FF2B5EF4-FFF2-40B4-BE49-F238E27FC236}">
                <a16:creationId xmlns:a16="http://schemas.microsoft.com/office/drawing/2014/main" id="{4A4457FC-2AA4-CE43-A41A-338AB071DC24}"/>
              </a:ext>
            </a:extLst>
          </p:cNvPr>
          <p:cNvSpPr txBox="1"/>
          <p:nvPr/>
        </p:nvSpPr>
        <p:spPr>
          <a:xfrm>
            <a:off x="1219073" y="5514805"/>
            <a:ext cx="2243884" cy="1477328"/>
          </a:xfrm>
          <a:prstGeom prst="rect">
            <a:avLst/>
          </a:prstGeom>
          <a:noFill/>
        </p:spPr>
        <p:txBody>
          <a:bodyPr wrap="none" rtlCol="0">
            <a:spAutoFit/>
          </a:bodyPr>
          <a:lstStyle/>
          <a:p>
            <a:r>
              <a:rPr lang="en-US" dirty="0">
                <a:solidFill>
                  <a:srgbClr val="FF0000"/>
                </a:solidFill>
              </a:rPr>
              <a:t> </a:t>
            </a:r>
            <a:r>
              <a:rPr lang="en-US" b="1" u="sng" dirty="0"/>
              <a:t>Top 3:</a:t>
            </a:r>
          </a:p>
          <a:p>
            <a:pPr marL="285750" indent="-285750">
              <a:buFont typeface="Wingdings" pitchFamily="2" charset="2"/>
              <a:buChar char="Ø"/>
            </a:pPr>
            <a:r>
              <a:rPr lang="en-US" dirty="0"/>
              <a:t>China :  7.56%</a:t>
            </a:r>
          </a:p>
          <a:p>
            <a:pPr marL="285750" indent="-285750">
              <a:buFont typeface="Wingdings" pitchFamily="2" charset="2"/>
              <a:buChar char="Ø"/>
            </a:pPr>
            <a:r>
              <a:rPr lang="en-US" dirty="0"/>
              <a:t>Mongolia: 6.51%</a:t>
            </a:r>
          </a:p>
          <a:p>
            <a:pPr marL="285750" indent="-285750">
              <a:buFont typeface="Wingdings" pitchFamily="2" charset="2"/>
              <a:buChar char="Ø"/>
            </a:pPr>
            <a:r>
              <a:rPr lang="en-US" dirty="0"/>
              <a:t>Myanmar: 6.49%</a:t>
            </a:r>
          </a:p>
          <a:p>
            <a:endParaRPr lang="en-US" dirty="0"/>
          </a:p>
        </p:txBody>
      </p:sp>
      <p:sp>
        <p:nvSpPr>
          <p:cNvPr id="7" name="TextBox 6">
            <a:extLst>
              <a:ext uri="{FF2B5EF4-FFF2-40B4-BE49-F238E27FC236}">
                <a16:creationId xmlns:a16="http://schemas.microsoft.com/office/drawing/2014/main" id="{37FAF701-FF98-3E4A-868C-C402877675CE}"/>
              </a:ext>
            </a:extLst>
          </p:cNvPr>
          <p:cNvSpPr txBox="1"/>
          <p:nvPr/>
        </p:nvSpPr>
        <p:spPr>
          <a:xfrm>
            <a:off x="4247163" y="5930303"/>
            <a:ext cx="7216399" cy="646331"/>
          </a:xfrm>
          <a:prstGeom prst="rect">
            <a:avLst/>
          </a:prstGeom>
          <a:noFill/>
        </p:spPr>
        <p:txBody>
          <a:bodyPr wrap="none" rtlCol="0">
            <a:spAutoFit/>
          </a:bodyPr>
          <a:lstStyle/>
          <a:p>
            <a:r>
              <a:rPr lang="en-US" dirty="0"/>
              <a:t>Note: Annual percentage growth rate of GDP per capita is based on</a:t>
            </a:r>
          </a:p>
          <a:p>
            <a:r>
              <a:rPr lang="en-US" dirty="0"/>
              <a:t> constant local currency.</a:t>
            </a:r>
          </a:p>
        </p:txBody>
      </p:sp>
    </p:spTree>
    <p:extLst>
      <p:ext uri="{BB962C8B-B14F-4D97-AF65-F5344CB8AC3E}">
        <p14:creationId xmlns:p14="http://schemas.microsoft.com/office/powerpoint/2010/main" val="59125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D812-A748-2F4C-8B3D-60BA98F1F4BA}"/>
              </a:ext>
            </a:extLst>
          </p:cNvPr>
          <p:cNvSpPr>
            <a:spLocks noGrp="1"/>
          </p:cNvSpPr>
          <p:nvPr>
            <p:ph type="title"/>
          </p:nvPr>
        </p:nvSpPr>
        <p:spPr/>
        <p:txBody>
          <a:bodyPr/>
          <a:lstStyle/>
          <a:p>
            <a:r>
              <a:rPr lang="en-US" dirty="0"/>
              <a:t>Top 10 richest countries</a:t>
            </a:r>
          </a:p>
        </p:txBody>
      </p:sp>
      <p:pic>
        <p:nvPicPr>
          <p:cNvPr id="5" name="Content Placeholder 4" descr="A close up of a logo&#13;&#10;&#13;&#10;Description automatically generated">
            <a:extLst>
              <a:ext uri="{FF2B5EF4-FFF2-40B4-BE49-F238E27FC236}">
                <a16:creationId xmlns:a16="http://schemas.microsoft.com/office/drawing/2014/main" id="{35EEBB48-78E2-DF4B-A5DF-3AF027B2338C}"/>
              </a:ext>
            </a:extLst>
          </p:cNvPr>
          <p:cNvPicPr>
            <a:picLocks noGrp="1" noChangeAspect="1"/>
          </p:cNvPicPr>
          <p:nvPr>
            <p:ph idx="1"/>
          </p:nvPr>
        </p:nvPicPr>
        <p:blipFill>
          <a:blip r:embed="rId2"/>
          <a:stretch>
            <a:fillRect/>
          </a:stretch>
        </p:blipFill>
        <p:spPr>
          <a:xfrm>
            <a:off x="2275113" y="1676400"/>
            <a:ext cx="5971857" cy="5007427"/>
          </a:xfrm>
        </p:spPr>
      </p:pic>
      <p:sp>
        <p:nvSpPr>
          <p:cNvPr id="6" name="TextBox 5">
            <a:extLst>
              <a:ext uri="{FF2B5EF4-FFF2-40B4-BE49-F238E27FC236}">
                <a16:creationId xmlns:a16="http://schemas.microsoft.com/office/drawing/2014/main" id="{40656A1F-8296-C84C-BC3C-1E54D1A1FC91}"/>
              </a:ext>
            </a:extLst>
          </p:cNvPr>
          <p:cNvSpPr txBox="1"/>
          <p:nvPr/>
        </p:nvSpPr>
        <p:spPr>
          <a:xfrm>
            <a:off x="7575407" y="6314495"/>
            <a:ext cx="3753656" cy="369332"/>
          </a:xfrm>
          <a:prstGeom prst="rect">
            <a:avLst/>
          </a:prstGeom>
          <a:noFill/>
        </p:spPr>
        <p:txBody>
          <a:bodyPr wrap="none" rtlCol="0">
            <a:spAutoFit/>
          </a:bodyPr>
          <a:lstStyle/>
          <a:p>
            <a:r>
              <a:rPr lang="en-US" dirty="0"/>
              <a:t>Based on 2016 Income Per Person</a:t>
            </a:r>
          </a:p>
        </p:txBody>
      </p:sp>
    </p:spTree>
    <p:extLst>
      <p:ext uri="{BB962C8B-B14F-4D97-AF65-F5344CB8AC3E}">
        <p14:creationId xmlns:p14="http://schemas.microsoft.com/office/powerpoint/2010/main" val="547871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83</TotalTime>
  <Words>1062</Words>
  <Application>Microsoft Macintosh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Rockwell</vt:lpstr>
      <vt:lpstr>Rockwell Condensed</vt:lpstr>
      <vt:lpstr>Rockwell Extra Bold</vt:lpstr>
      <vt:lpstr>Wingdings</vt:lpstr>
      <vt:lpstr>Wood Type</vt:lpstr>
      <vt:lpstr>Analysis of economic growth and income inequality</vt:lpstr>
      <vt:lpstr>mission</vt:lpstr>
      <vt:lpstr>DATASET SOURCE</vt:lpstr>
      <vt:lpstr>Raw data</vt:lpstr>
      <vt:lpstr>Raw data</vt:lpstr>
      <vt:lpstr>World’s income per person (US $)vs economic growth (%)</vt:lpstr>
      <vt:lpstr>World’s MEAN income per person (US $)</vt:lpstr>
      <vt:lpstr>World’s Economic growth (%)</vt:lpstr>
      <vt:lpstr>Top 10 richest countries</vt:lpstr>
      <vt:lpstr>Top 10 Richest countries income per person trend</vt:lpstr>
      <vt:lpstr>Top 10 Richest countries economic growth trend</vt:lpstr>
      <vt:lpstr>Income per person g-20 nations</vt:lpstr>
      <vt:lpstr>Economic growth g-20 nations</vt:lpstr>
      <vt:lpstr>AUSTRALIA vs china</vt:lpstr>
      <vt:lpstr>Fastest growing country - income per person – g20 nations </vt:lpstr>
      <vt:lpstr>Fastest growing country - Economic Growth - g20 nations</vt:lpstr>
      <vt:lpstr>Saarc countries income per person</vt:lpstr>
      <vt:lpstr>Saarc countries economic growth</vt:lpstr>
      <vt:lpstr>Maldives income per person &amp; economic growth, 2010-2016</vt:lpstr>
      <vt:lpstr>conclusions</vt:lpstr>
      <vt:lpstr>Learning processes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economic growth and income inequality</dc:title>
  <dc:creator>Microsoft Office User</dc:creator>
  <cp:lastModifiedBy>Microsoft Office User</cp:lastModifiedBy>
  <cp:revision>11</cp:revision>
  <dcterms:created xsi:type="dcterms:W3CDTF">2018-11-26T06:34:28Z</dcterms:created>
  <dcterms:modified xsi:type="dcterms:W3CDTF">2018-11-26T07:59:45Z</dcterms:modified>
</cp:coreProperties>
</file>