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516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946" y="2298652"/>
            <a:ext cx="3632296" cy="363229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268968" y="2724676"/>
            <a:ext cx="6046232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81"/>
              </a:lnSpc>
              <a:buNone/>
            </a:pPr>
            <a:r>
              <a:rPr lang="en-US" sz="4465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Expense Tracker App</a:t>
            </a:r>
            <a:endParaRPr lang="en-US" sz="4465" dirty="0"/>
          </a:p>
        </p:txBody>
      </p:sp>
      <p:sp>
        <p:nvSpPr>
          <p:cNvPr id="7" name="Text 2"/>
          <p:cNvSpPr/>
          <p:nvPr/>
        </p:nvSpPr>
        <p:spPr>
          <a:xfrm>
            <a:off x="793790" y="3913465"/>
            <a:ext cx="7556421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Welcome to our comprehensive guide on building an Expense Tracker App using ASP.NET Core MVC and SyncFusion components. This application demonstrates the development of a robust and feature-rich enterprise solution from scratch.</a:t>
            </a:r>
            <a:endParaRPr lang="en-US" sz="178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181344"/>
            <a:ext cx="929330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ASP.NET Core MVC Architecture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457099"/>
            <a:ext cx="3978116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Model-View-Controller (MVC)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392573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MVC architecture pattern separates the application into distinct components for data, presentation, and logic.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45709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ASP.NET Core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038243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ASP.NET Core provides a lightweight and modular framework for building web applications.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457099"/>
            <a:ext cx="3619024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SyncFusion Components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038243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SyncFusion offers a suite of high-quality UI components to enhance the user experience and functionality of the application.</a:t>
            </a:r>
            <a:endParaRPr lang="en-US" sz="178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573" y="271682"/>
            <a:ext cx="5769811" cy="261072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3543" y="3154085"/>
            <a:ext cx="9683115" cy="6460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87"/>
              </a:lnSpc>
              <a:buNone/>
            </a:pPr>
            <a:r>
              <a:rPr lang="en-US" sz="4069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SyncFusion Components Integration</a:t>
            </a:r>
            <a:endParaRPr lang="en-US" sz="4069" dirty="0"/>
          </a:p>
        </p:txBody>
      </p:sp>
      <p:sp>
        <p:nvSpPr>
          <p:cNvPr id="6" name="Shape 2"/>
          <p:cNvSpPr/>
          <p:nvPr/>
        </p:nvSpPr>
        <p:spPr>
          <a:xfrm>
            <a:off x="723543" y="4342686"/>
            <a:ext cx="465058" cy="465058"/>
          </a:xfrm>
          <a:prstGeom prst="roundRect">
            <a:avLst>
              <a:gd name="adj" fmla="val 6668"/>
            </a:avLst>
          </a:prstGeom>
          <a:solidFill>
            <a:srgbClr val="26262B"/>
          </a:solidFill>
          <a:ln/>
        </p:spPr>
      </p:sp>
      <p:sp>
        <p:nvSpPr>
          <p:cNvPr id="7" name="Text 3"/>
          <p:cNvSpPr/>
          <p:nvPr/>
        </p:nvSpPr>
        <p:spPr>
          <a:xfrm>
            <a:off x="890468" y="4420195"/>
            <a:ext cx="131207" cy="310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2"/>
              </a:lnSpc>
              <a:buNone/>
            </a:pPr>
            <a:r>
              <a:rPr lang="en-US" sz="2442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442" dirty="0"/>
          </a:p>
        </p:txBody>
      </p:sp>
      <p:sp>
        <p:nvSpPr>
          <p:cNvPr id="8" name="Text 4"/>
          <p:cNvSpPr/>
          <p:nvPr/>
        </p:nvSpPr>
        <p:spPr>
          <a:xfrm>
            <a:off x="1395293" y="4342686"/>
            <a:ext cx="2584013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3"/>
              </a:lnSpc>
              <a:buNone/>
            </a:pPr>
            <a:r>
              <a:rPr lang="en-US" sz="2035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Grid</a:t>
            </a:r>
            <a:endParaRPr lang="en-US" sz="2035" dirty="0"/>
          </a:p>
        </p:txBody>
      </p:sp>
      <p:sp>
        <p:nvSpPr>
          <p:cNvPr id="9" name="Text 5"/>
          <p:cNvSpPr/>
          <p:nvPr/>
        </p:nvSpPr>
        <p:spPr>
          <a:xfrm>
            <a:off x="1395293" y="4789527"/>
            <a:ext cx="5816560" cy="991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1628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SyncFusion Grid component provides a powerful and flexible way to display and manage data, including features like sorting, filtering, and editing.</a:t>
            </a:r>
            <a:endParaRPr lang="en-US" sz="1628" dirty="0"/>
          </a:p>
        </p:txBody>
      </p:sp>
      <p:sp>
        <p:nvSpPr>
          <p:cNvPr id="10" name="Shape 6"/>
          <p:cNvSpPr/>
          <p:nvPr/>
        </p:nvSpPr>
        <p:spPr>
          <a:xfrm>
            <a:off x="7418546" y="4342686"/>
            <a:ext cx="465058" cy="465058"/>
          </a:xfrm>
          <a:prstGeom prst="roundRect">
            <a:avLst>
              <a:gd name="adj" fmla="val 6668"/>
            </a:avLst>
          </a:prstGeom>
          <a:solidFill>
            <a:srgbClr val="26262B"/>
          </a:solidFill>
          <a:ln/>
        </p:spPr>
      </p:sp>
      <p:sp>
        <p:nvSpPr>
          <p:cNvPr id="11" name="Text 7"/>
          <p:cNvSpPr/>
          <p:nvPr/>
        </p:nvSpPr>
        <p:spPr>
          <a:xfrm>
            <a:off x="7554397" y="4420195"/>
            <a:ext cx="193238" cy="310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2"/>
              </a:lnSpc>
              <a:buNone/>
            </a:pPr>
            <a:r>
              <a:rPr lang="en-US" sz="2442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442" dirty="0"/>
          </a:p>
        </p:txBody>
      </p:sp>
      <p:sp>
        <p:nvSpPr>
          <p:cNvPr id="12" name="Text 8"/>
          <p:cNvSpPr/>
          <p:nvPr/>
        </p:nvSpPr>
        <p:spPr>
          <a:xfrm>
            <a:off x="8090297" y="4342686"/>
            <a:ext cx="2584013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3"/>
              </a:lnSpc>
              <a:buNone/>
            </a:pPr>
            <a:r>
              <a:rPr lang="en-US" sz="2035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Chart</a:t>
            </a:r>
            <a:endParaRPr lang="en-US" sz="2035" dirty="0"/>
          </a:p>
        </p:txBody>
      </p:sp>
      <p:sp>
        <p:nvSpPr>
          <p:cNvPr id="13" name="Text 9"/>
          <p:cNvSpPr/>
          <p:nvPr/>
        </p:nvSpPr>
        <p:spPr>
          <a:xfrm>
            <a:off x="8090297" y="4789527"/>
            <a:ext cx="5816560" cy="991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1628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SyncFusion Chart component enables the visualization of data trends and insights, helping users to better understand their expenses.</a:t>
            </a:r>
            <a:endParaRPr lang="en-US" sz="1628" dirty="0"/>
          </a:p>
        </p:txBody>
      </p:sp>
      <p:sp>
        <p:nvSpPr>
          <p:cNvPr id="14" name="Shape 10"/>
          <p:cNvSpPr/>
          <p:nvPr/>
        </p:nvSpPr>
        <p:spPr>
          <a:xfrm>
            <a:off x="723543" y="6220658"/>
            <a:ext cx="465058" cy="465058"/>
          </a:xfrm>
          <a:prstGeom prst="roundRect">
            <a:avLst>
              <a:gd name="adj" fmla="val 6668"/>
            </a:avLst>
          </a:prstGeom>
          <a:solidFill>
            <a:srgbClr val="26262B"/>
          </a:solidFill>
          <a:ln/>
        </p:spPr>
      </p:sp>
      <p:sp>
        <p:nvSpPr>
          <p:cNvPr id="15" name="Text 11"/>
          <p:cNvSpPr/>
          <p:nvPr/>
        </p:nvSpPr>
        <p:spPr>
          <a:xfrm>
            <a:off x="859869" y="6298168"/>
            <a:ext cx="192286" cy="310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2"/>
              </a:lnSpc>
              <a:buNone/>
            </a:pPr>
            <a:r>
              <a:rPr lang="en-US" sz="2442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442" dirty="0"/>
          </a:p>
        </p:txBody>
      </p:sp>
      <p:sp>
        <p:nvSpPr>
          <p:cNvPr id="16" name="Text 12"/>
          <p:cNvSpPr/>
          <p:nvPr/>
        </p:nvSpPr>
        <p:spPr>
          <a:xfrm>
            <a:off x="1395293" y="6220658"/>
            <a:ext cx="2584013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3"/>
              </a:lnSpc>
              <a:buNone/>
            </a:pPr>
            <a:r>
              <a:rPr lang="en-US" sz="2035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Side Menu</a:t>
            </a:r>
            <a:endParaRPr lang="en-US" sz="2035" dirty="0"/>
          </a:p>
        </p:txBody>
      </p:sp>
      <p:sp>
        <p:nvSpPr>
          <p:cNvPr id="17" name="Text 13"/>
          <p:cNvSpPr/>
          <p:nvPr/>
        </p:nvSpPr>
        <p:spPr>
          <a:xfrm>
            <a:off x="1395293" y="6667500"/>
            <a:ext cx="5816560" cy="991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1628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SyncFusion Side Menu component provides a navigation system that allows users to easily access different features of the application.</a:t>
            </a:r>
            <a:endParaRPr lang="en-US" sz="1628" dirty="0"/>
          </a:p>
        </p:txBody>
      </p:sp>
      <p:sp>
        <p:nvSpPr>
          <p:cNvPr id="18" name="Shape 14"/>
          <p:cNvSpPr/>
          <p:nvPr/>
        </p:nvSpPr>
        <p:spPr>
          <a:xfrm>
            <a:off x="7418546" y="6220658"/>
            <a:ext cx="465058" cy="465058"/>
          </a:xfrm>
          <a:prstGeom prst="roundRect">
            <a:avLst>
              <a:gd name="adj" fmla="val 6668"/>
            </a:avLst>
          </a:prstGeom>
          <a:solidFill>
            <a:srgbClr val="26262B"/>
          </a:solidFill>
          <a:ln/>
        </p:spPr>
      </p:sp>
      <p:sp>
        <p:nvSpPr>
          <p:cNvPr id="19" name="Text 15"/>
          <p:cNvSpPr/>
          <p:nvPr/>
        </p:nvSpPr>
        <p:spPr>
          <a:xfrm>
            <a:off x="7549991" y="6298168"/>
            <a:ext cx="202168" cy="310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42"/>
              </a:lnSpc>
              <a:buNone/>
            </a:pPr>
            <a:r>
              <a:rPr lang="en-US" sz="2442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</a:t>
            </a:r>
            <a:endParaRPr lang="en-US" sz="2442" dirty="0"/>
          </a:p>
        </p:txBody>
      </p:sp>
      <p:sp>
        <p:nvSpPr>
          <p:cNvPr id="20" name="Text 16"/>
          <p:cNvSpPr/>
          <p:nvPr/>
        </p:nvSpPr>
        <p:spPr>
          <a:xfrm>
            <a:off x="8090297" y="6220658"/>
            <a:ext cx="2584013" cy="3228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3"/>
              </a:lnSpc>
              <a:buNone/>
            </a:pPr>
            <a:r>
              <a:rPr lang="en-US" sz="2035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Dockable Side Bar</a:t>
            </a:r>
            <a:endParaRPr lang="en-US" sz="2035" dirty="0"/>
          </a:p>
        </p:txBody>
      </p:sp>
      <p:sp>
        <p:nvSpPr>
          <p:cNvPr id="21" name="Text 17"/>
          <p:cNvSpPr/>
          <p:nvPr/>
        </p:nvSpPr>
        <p:spPr>
          <a:xfrm>
            <a:off x="8090297" y="6667500"/>
            <a:ext cx="5816560" cy="9919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4"/>
              </a:lnSpc>
              <a:buNone/>
            </a:pPr>
            <a:r>
              <a:rPr lang="en-US" sz="1628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SyncFusion Dockable Side Bar component allows users to customize the layout of the application by docking different panels and components.</a:t>
            </a:r>
            <a:endParaRPr lang="en-US" sz="162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8" y="2987397"/>
            <a:ext cx="4982885" cy="22548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90893" y="713661"/>
            <a:ext cx="7735014" cy="12580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53"/>
              </a:lnSpc>
              <a:buNone/>
            </a:pPr>
            <a:r>
              <a:rPr lang="en-US" sz="3962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CRUD Operations for Categories</a:t>
            </a:r>
            <a:endParaRPr lang="en-US" sz="3962" dirty="0"/>
          </a:p>
        </p:txBody>
      </p:sp>
      <p:sp>
        <p:nvSpPr>
          <p:cNvPr id="6" name="Shape 2"/>
          <p:cNvSpPr/>
          <p:nvPr/>
        </p:nvSpPr>
        <p:spPr>
          <a:xfrm>
            <a:off x="6481286" y="2273498"/>
            <a:ext cx="22860" cy="5242322"/>
          </a:xfrm>
          <a:prstGeom prst="roundRect">
            <a:avLst>
              <a:gd name="adj" fmla="val 132082"/>
            </a:avLst>
          </a:prstGeom>
          <a:solidFill>
            <a:srgbClr val="3F3F44"/>
          </a:solidFill>
          <a:ln/>
        </p:spPr>
      </p:sp>
      <p:sp>
        <p:nvSpPr>
          <p:cNvPr id="7" name="Shape 3"/>
          <p:cNvSpPr/>
          <p:nvPr/>
        </p:nvSpPr>
        <p:spPr>
          <a:xfrm>
            <a:off x="6696254" y="2714744"/>
            <a:ext cx="704493" cy="22860"/>
          </a:xfrm>
          <a:prstGeom prst="roundRect">
            <a:avLst>
              <a:gd name="adj" fmla="val 132082"/>
            </a:avLst>
          </a:prstGeom>
          <a:solidFill>
            <a:srgbClr val="3F3F44"/>
          </a:solidFill>
          <a:ln/>
        </p:spPr>
      </p:sp>
      <p:sp>
        <p:nvSpPr>
          <p:cNvPr id="8" name="Shape 4"/>
          <p:cNvSpPr/>
          <p:nvPr/>
        </p:nvSpPr>
        <p:spPr>
          <a:xfrm>
            <a:off x="6266319" y="2499836"/>
            <a:ext cx="452795" cy="452795"/>
          </a:xfrm>
          <a:prstGeom prst="roundRect">
            <a:avLst>
              <a:gd name="adj" fmla="val 6668"/>
            </a:avLst>
          </a:prstGeom>
          <a:solidFill>
            <a:srgbClr val="26262B"/>
          </a:solidFill>
          <a:ln/>
        </p:spPr>
      </p:sp>
      <p:sp>
        <p:nvSpPr>
          <p:cNvPr id="9" name="Text 5"/>
          <p:cNvSpPr/>
          <p:nvPr/>
        </p:nvSpPr>
        <p:spPr>
          <a:xfrm>
            <a:off x="6428839" y="2575203"/>
            <a:ext cx="127754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7"/>
              </a:lnSpc>
              <a:buNone/>
            </a:pPr>
            <a:r>
              <a:rPr lang="en-US" sz="2377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377" dirty="0"/>
          </a:p>
        </p:txBody>
      </p:sp>
      <p:sp>
        <p:nvSpPr>
          <p:cNvPr id="10" name="Text 6"/>
          <p:cNvSpPr/>
          <p:nvPr/>
        </p:nvSpPr>
        <p:spPr>
          <a:xfrm>
            <a:off x="7599759" y="2474714"/>
            <a:ext cx="2516148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r>
              <a:rPr lang="en-US" sz="198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Create</a:t>
            </a:r>
            <a:endParaRPr lang="en-US" sz="1981" dirty="0"/>
          </a:p>
        </p:txBody>
      </p:sp>
      <p:sp>
        <p:nvSpPr>
          <p:cNvPr id="11" name="Text 7"/>
          <p:cNvSpPr/>
          <p:nvPr/>
        </p:nvSpPr>
        <p:spPr>
          <a:xfrm>
            <a:off x="7599759" y="2909888"/>
            <a:ext cx="6326148" cy="322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6"/>
              </a:lnSpc>
              <a:buNone/>
            </a:pPr>
            <a:r>
              <a:rPr lang="en-US" sz="158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create new categories to organize their expenses.</a:t>
            </a:r>
            <a:endParaRPr lang="en-US" sz="1585" dirty="0"/>
          </a:p>
        </p:txBody>
      </p:sp>
      <p:sp>
        <p:nvSpPr>
          <p:cNvPr id="12" name="Shape 8"/>
          <p:cNvSpPr/>
          <p:nvPr/>
        </p:nvSpPr>
        <p:spPr>
          <a:xfrm>
            <a:off x="6696254" y="4075628"/>
            <a:ext cx="704493" cy="22860"/>
          </a:xfrm>
          <a:prstGeom prst="roundRect">
            <a:avLst>
              <a:gd name="adj" fmla="val 132082"/>
            </a:avLst>
          </a:prstGeom>
          <a:solidFill>
            <a:srgbClr val="3F3F44"/>
          </a:solidFill>
          <a:ln/>
        </p:spPr>
      </p:sp>
      <p:sp>
        <p:nvSpPr>
          <p:cNvPr id="13" name="Shape 9"/>
          <p:cNvSpPr/>
          <p:nvPr/>
        </p:nvSpPr>
        <p:spPr>
          <a:xfrm>
            <a:off x="6266319" y="3860721"/>
            <a:ext cx="452795" cy="452795"/>
          </a:xfrm>
          <a:prstGeom prst="roundRect">
            <a:avLst>
              <a:gd name="adj" fmla="val 6668"/>
            </a:avLst>
          </a:prstGeom>
          <a:solidFill>
            <a:srgbClr val="26262B"/>
          </a:solidFill>
          <a:ln/>
        </p:spPr>
      </p:sp>
      <p:sp>
        <p:nvSpPr>
          <p:cNvPr id="14" name="Text 10"/>
          <p:cNvSpPr/>
          <p:nvPr/>
        </p:nvSpPr>
        <p:spPr>
          <a:xfrm>
            <a:off x="6398597" y="3936087"/>
            <a:ext cx="188119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7"/>
              </a:lnSpc>
              <a:buNone/>
            </a:pPr>
            <a:r>
              <a:rPr lang="en-US" sz="2377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377" dirty="0"/>
          </a:p>
        </p:txBody>
      </p:sp>
      <p:sp>
        <p:nvSpPr>
          <p:cNvPr id="15" name="Text 11"/>
          <p:cNvSpPr/>
          <p:nvPr/>
        </p:nvSpPr>
        <p:spPr>
          <a:xfrm>
            <a:off x="7599759" y="3835598"/>
            <a:ext cx="2516148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r>
              <a:rPr lang="en-US" sz="198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Read</a:t>
            </a:r>
            <a:endParaRPr lang="en-US" sz="1981" dirty="0"/>
          </a:p>
        </p:txBody>
      </p:sp>
      <p:sp>
        <p:nvSpPr>
          <p:cNvPr id="16" name="Text 12"/>
          <p:cNvSpPr/>
          <p:nvPr/>
        </p:nvSpPr>
        <p:spPr>
          <a:xfrm>
            <a:off x="7599759" y="4270772"/>
            <a:ext cx="6326148" cy="322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6"/>
              </a:lnSpc>
              <a:buNone/>
            </a:pPr>
            <a:r>
              <a:rPr lang="en-US" sz="158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view a list of existing categories.</a:t>
            </a:r>
            <a:endParaRPr lang="en-US" sz="1585" dirty="0"/>
          </a:p>
        </p:txBody>
      </p:sp>
      <p:sp>
        <p:nvSpPr>
          <p:cNvPr id="17" name="Shape 13"/>
          <p:cNvSpPr/>
          <p:nvPr/>
        </p:nvSpPr>
        <p:spPr>
          <a:xfrm>
            <a:off x="6696254" y="5436513"/>
            <a:ext cx="704493" cy="22860"/>
          </a:xfrm>
          <a:prstGeom prst="roundRect">
            <a:avLst>
              <a:gd name="adj" fmla="val 132082"/>
            </a:avLst>
          </a:prstGeom>
          <a:solidFill>
            <a:srgbClr val="3F3F44"/>
          </a:solidFill>
          <a:ln/>
        </p:spPr>
      </p:sp>
      <p:sp>
        <p:nvSpPr>
          <p:cNvPr id="18" name="Shape 14"/>
          <p:cNvSpPr/>
          <p:nvPr/>
        </p:nvSpPr>
        <p:spPr>
          <a:xfrm>
            <a:off x="6266319" y="5221605"/>
            <a:ext cx="452795" cy="452795"/>
          </a:xfrm>
          <a:prstGeom prst="roundRect">
            <a:avLst>
              <a:gd name="adj" fmla="val 6668"/>
            </a:avLst>
          </a:prstGeom>
          <a:solidFill>
            <a:srgbClr val="26262B"/>
          </a:solidFill>
          <a:ln/>
        </p:spPr>
      </p:sp>
      <p:sp>
        <p:nvSpPr>
          <p:cNvPr id="19" name="Text 15"/>
          <p:cNvSpPr/>
          <p:nvPr/>
        </p:nvSpPr>
        <p:spPr>
          <a:xfrm>
            <a:off x="6399074" y="5296972"/>
            <a:ext cx="187166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7"/>
              </a:lnSpc>
              <a:buNone/>
            </a:pPr>
            <a:r>
              <a:rPr lang="en-US" sz="2377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377" dirty="0"/>
          </a:p>
        </p:txBody>
      </p:sp>
      <p:sp>
        <p:nvSpPr>
          <p:cNvPr id="20" name="Text 16"/>
          <p:cNvSpPr/>
          <p:nvPr/>
        </p:nvSpPr>
        <p:spPr>
          <a:xfrm>
            <a:off x="7599759" y="5196483"/>
            <a:ext cx="2516148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r>
              <a:rPr lang="en-US" sz="198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Update</a:t>
            </a:r>
            <a:endParaRPr lang="en-US" sz="1981" dirty="0"/>
          </a:p>
        </p:txBody>
      </p:sp>
      <p:sp>
        <p:nvSpPr>
          <p:cNvPr id="21" name="Text 17"/>
          <p:cNvSpPr/>
          <p:nvPr/>
        </p:nvSpPr>
        <p:spPr>
          <a:xfrm>
            <a:off x="7599759" y="5631656"/>
            <a:ext cx="6326148" cy="322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6"/>
              </a:lnSpc>
              <a:buNone/>
            </a:pPr>
            <a:r>
              <a:rPr lang="en-US" sz="158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modify the details of existing categories.</a:t>
            </a:r>
            <a:endParaRPr lang="en-US" sz="1585" dirty="0"/>
          </a:p>
        </p:txBody>
      </p:sp>
      <p:sp>
        <p:nvSpPr>
          <p:cNvPr id="22" name="Shape 18"/>
          <p:cNvSpPr/>
          <p:nvPr/>
        </p:nvSpPr>
        <p:spPr>
          <a:xfrm>
            <a:off x="6696254" y="6797397"/>
            <a:ext cx="704493" cy="22860"/>
          </a:xfrm>
          <a:prstGeom prst="roundRect">
            <a:avLst>
              <a:gd name="adj" fmla="val 132082"/>
            </a:avLst>
          </a:prstGeom>
          <a:solidFill>
            <a:srgbClr val="3F3F44"/>
          </a:solidFill>
          <a:ln/>
        </p:spPr>
      </p:sp>
      <p:sp>
        <p:nvSpPr>
          <p:cNvPr id="23" name="Shape 19"/>
          <p:cNvSpPr/>
          <p:nvPr/>
        </p:nvSpPr>
        <p:spPr>
          <a:xfrm>
            <a:off x="6266319" y="6582489"/>
            <a:ext cx="452795" cy="452795"/>
          </a:xfrm>
          <a:prstGeom prst="roundRect">
            <a:avLst>
              <a:gd name="adj" fmla="val 6668"/>
            </a:avLst>
          </a:prstGeom>
          <a:solidFill>
            <a:srgbClr val="26262B"/>
          </a:solidFill>
          <a:ln/>
        </p:spPr>
      </p:sp>
      <p:sp>
        <p:nvSpPr>
          <p:cNvPr id="24" name="Text 20"/>
          <p:cNvSpPr/>
          <p:nvPr/>
        </p:nvSpPr>
        <p:spPr>
          <a:xfrm>
            <a:off x="6394311" y="6657856"/>
            <a:ext cx="196810" cy="301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7"/>
              </a:lnSpc>
              <a:buNone/>
            </a:pPr>
            <a:r>
              <a:rPr lang="en-US" sz="2377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4</a:t>
            </a:r>
            <a:endParaRPr lang="en-US" sz="2377" dirty="0"/>
          </a:p>
        </p:txBody>
      </p:sp>
      <p:sp>
        <p:nvSpPr>
          <p:cNvPr id="25" name="Text 21"/>
          <p:cNvSpPr/>
          <p:nvPr/>
        </p:nvSpPr>
        <p:spPr>
          <a:xfrm>
            <a:off x="7599759" y="6557367"/>
            <a:ext cx="2516148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7"/>
              </a:lnSpc>
              <a:buNone/>
            </a:pPr>
            <a:r>
              <a:rPr lang="en-US" sz="198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Delete</a:t>
            </a:r>
            <a:endParaRPr lang="en-US" sz="1981" dirty="0"/>
          </a:p>
        </p:txBody>
      </p:sp>
      <p:sp>
        <p:nvSpPr>
          <p:cNvPr id="26" name="Text 22"/>
          <p:cNvSpPr/>
          <p:nvPr/>
        </p:nvSpPr>
        <p:spPr>
          <a:xfrm>
            <a:off x="7599759" y="6992541"/>
            <a:ext cx="6326148" cy="322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6"/>
              </a:lnSpc>
              <a:buNone/>
            </a:pPr>
            <a:r>
              <a:rPr lang="en-US" sz="158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remove unnecessary categories from the list.</a:t>
            </a:r>
            <a:endParaRPr lang="en-US" sz="15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" y="2867144"/>
            <a:ext cx="4932998" cy="24953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60902" y="610433"/>
            <a:ext cx="7594997" cy="1383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45"/>
              </a:lnSpc>
              <a:buNone/>
            </a:pPr>
            <a:r>
              <a:rPr lang="en-US" sz="4356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Dashboard with Chart Elements</a:t>
            </a:r>
            <a:endParaRPr lang="en-US" sz="4356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902" y="2325291"/>
            <a:ext cx="553164" cy="55316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260902" y="3099673"/>
            <a:ext cx="2836426" cy="345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3"/>
              </a:lnSpc>
              <a:buNone/>
            </a:pPr>
            <a:r>
              <a:rPr lang="en-US" sz="2178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Expense Breakdown</a:t>
            </a:r>
            <a:endParaRPr lang="en-US" sz="2178" dirty="0"/>
          </a:p>
        </p:txBody>
      </p:sp>
      <p:sp>
        <p:nvSpPr>
          <p:cNvPr id="8" name="Text 3"/>
          <p:cNvSpPr/>
          <p:nvPr/>
        </p:nvSpPr>
        <p:spPr>
          <a:xfrm>
            <a:off x="6260902" y="3578066"/>
            <a:ext cx="3631525" cy="10622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8"/>
              </a:lnSpc>
              <a:buNone/>
            </a:pPr>
            <a:r>
              <a:rPr lang="en-US" sz="1742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Visualize the distribution of expenses across different categories using charts.</a:t>
            </a:r>
            <a:endParaRPr lang="en-US" sz="1742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254" y="2325291"/>
            <a:ext cx="553164" cy="5531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224254" y="3099673"/>
            <a:ext cx="2766179" cy="345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3"/>
              </a:lnSpc>
              <a:buNone/>
            </a:pPr>
            <a:r>
              <a:rPr lang="en-US" sz="2178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Monthly Expenses</a:t>
            </a:r>
            <a:endParaRPr lang="en-US" sz="2178" dirty="0"/>
          </a:p>
        </p:txBody>
      </p:sp>
      <p:sp>
        <p:nvSpPr>
          <p:cNvPr id="11" name="Text 5"/>
          <p:cNvSpPr/>
          <p:nvPr/>
        </p:nvSpPr>
        <p:spPr>
          <a:xfrm>
            <a:off x="10224254" y="3578066"/>
            <a:ext cx="3631644" cy="708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8"/>
              </a:lnSpc>
              <a:buNone/>
            </a:pPr>
            <a:r>
              <a:rPr lang="en-US" sz="1742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Track expenses over time to identify patterns and trends.</a:t>
            </a:r>
            <a:endParaRPr lang="en-US" sz="1742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902" y="5304115"/>
            <a:ext cx="553164" cy="55316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260902" y="6078498"/>
            <a:ext cx="2766179" cy="345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3"/>
              </a:lnSpc>
              <a:buNone/>
            </a:pPr>
            <a:r>
              <a:rPr lang="en-US" sz="2178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Budget Tracking</a:t>
            </a:r>
            <a:endParaRPr lang="en-US" sz="2178" dirty="0"/>
          </a:p>
        </p:txBody>
      </p:sp>
      <p:sp>
        <p:nvSpPr>
          <p:cNvPr id="14" name="Text 7"/>
          <p:cNvSpPr/>
          <p:nvPr/>
        </p:nvSpPr>
        <p:spPr>
          <a:xfrm>
            <a:off x="6260902" y="6556891"/>
            <a:ext cx="3631525" cy="708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8"/>
              </a:lnSpc>
              <a:buNone/>
            </a:pPr>
            <a:r>
              <a:rPr lang="en-US" sz="1742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Compare actual spending against a pre-defined budget.</a:t>
            </a:r>
            <a:endParaRPr lang="en-US" sz="1742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4254" y="5304115"/>
            <a:ext cx="553164" cy="553164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224254" y="6078498"/>
            <a:ext cx="2968943" cy="345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3"/>
              </a:lnSpc>
              <a:buNone/>
            </a:pPr>
            <a:r>
              <a:rPr lang="en-US" sz="2178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Category Breakdown</a:t>
            </a:r>
            <a:endParaRPr lang="en-US" sz="2178" dirty="0"/>
          </a:p>
        </p:txBody>
      </p:sp>
      <p:sp>
        <p:nvSpPr>
          <p:cNvPr id="17" name="Text 9"/>
          <p:cNvSpPr/>
          <p:nvPr/>
        </p:nvSpPr>
        <p:spPr>
          <a:xfrm>
            <a:off x="10224254" y="6556891"/>
            <a:ext cx="3631644" cy="10622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8"/>
              </a:lnSpc>
              <a:buNone/>
            </a:pPr>
            <a:r>
              <a:rPr lang="en-US" sz="1742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Analyze spending by category to understand where money is being allocated.</a:t>
            </a:r>
            <a:endParaRPr lang="en-US" sz="17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370" y="1332845"/>
            <a:ext cx="2854080" cy="556391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5"/>
              </a:lnSpc>
              <a:buNone/>
            </a:pPr>
            <a:r>
              <a:rPr lang="en-US" sz="4348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Side Menu with Dockable Side Bar</a:t>
            </a:r>
            <a:endParaRPr lang="en-US" sz="434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695128" y="2540794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Navigation</a:t>
            </a:r>
            <a:endParaRPr lang="en-US" sz="2174" dirty="0"/>
          </a:p>
        </p:txBody>
      </p:sp>
      <p:sp>
        <p:nvSpPr>
          <p:cNvPr id="9" name="Text 3"/>
          <p:cNvSpPr/>
          <p:nvPr/>
        </p:nvSpPr>
        <p:spPr>
          <a:xfrm>
            <a:off x="7695128" y="3018353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side menu provides easy access to different sections of the application.</a:t>
            </a:r>
            <a:endParaRPr lang="en-US" sz="1739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695128" y="4307919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Customization</a:t>
            </a:r>
            <a:endParaRPr lang="en-US" sz="2174" dirty="0"/>
          </a:p>
        </p:txBody>
      </p:sp>
      <p:sp>
        <p:nvSpPr>
          <p:cNvPr id="12" name="Text 5"/>
          <p:cNvSpPr/>
          <p:nvPr/>
        </p:nvSpPr>
        <p:spPr>
          <a:xfrm>
            <a:off x="7695128" y="4785479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Users can customize the layout of the application by docking the side bar to different positions.</a:t>
            </a:r>
            <a:endParaRPr lang="en-US" sz="1739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695128" y="6075045"/>
            <a:ext cx="276117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Efficiency</a:t>
            </a:r>
            <a:endParaRPr lang="en-US" sz="2174" dirty="0"/>
          </a:p>
        </p:txBody>
      </p:sp>
      <p:sp>
        <p:nvSpPr>
          <p:cNvPr id="15" name="Text 7"/>
          <p:cNvSpPr/>
          <p:nvPr/>
        </p:nvSpPr>
        <p:spPr>
          <a:xfrm>
            <a:off x="7695128" y="6552605"/>
            <a:ext cx="6162199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dockable side bar improves the user experience by providing a streamlined and organized interface.</a:t>
            </a:r>
            <a:endParaRPr lang="en-US" sz="173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737717"/>
            <a:ext cx="1188041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Transaction Grid with Paging and Sorting</a:t>
            </a:r>
            <a:endParaRPr lang="en-US" sz="4465" dirty="0"/>
          </a:p>
        </p:txBody>
      </p:sp>
      <p:sp>
        <p:nvSpPr>
          <p:cNvPr id="5" name="Shape 2"/>
          <p:cNvSpPr/>
          <p:nvPr/>
        </p:nvSpPr>
        <p:spPr>
          <a:xfrm>
            <a:off x="793790" y="2786658"/>
            <a:ext cx="13042821" cy="3705225"/>
          </a:xfrm>
          <a:prstGeom prst="roundRect">
            <a:avLst>
              <a:gd name="adj" fmla="val 91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801410" y="279427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028224" y="2937986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Feature</a:t>
            </a:r>
            <a:endParaRPr lang="en-US" sz="1786" dirty="0"/>
          </a:p>
        </p:txBody>
      </p:sp>
      <p:sp>
        <p:nvSpPr>
          <p:cNvPr id="8" name="Text 5"/>
          <p:cNvSpPr/>
          <p:nvPr/>
        </p:nvSpPr>
        <p:spPr>
          <a:xfrm>
            <a:off x="7545824" y="2937986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Description</a:t>
            </a:r>
            <a:endParaRPr lang="en-US" sz="1786" dirty="0"/>
          </a:p>
        </p:txBody>
      </p:sp>
      <p:sp>
        <p:nvSpPr>
          <p:cNvPr id="9" name="Shape 6"/>
          <p:cNvSpPr/>
          <p:nvPr/>
        </p:nvSpPr>
        <p:spPr>
          <a:xfrm>
            <a:off x="801410" y="344459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028224" y="3588306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Paging</a:t>
            </a:r>
            <a:endParaRPr lang="en-US" sz="1786" dirty="0"/>
          </a:p>
        </p:txBody>
      </p:sp>
      <p:sp>
        <p:nvSpPr>
          <p:cNvPr id="11" name="Text 8"/>
          <p:cNvSpPr/>
          <p:nvPr/>
        </p:nvSpPr>
        <p:spPr>
          <a:xfrm>
            <a:off x="7545824" y="3588306"/>
            <a:ext cx="60563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Displays data in manageable chunks, allowing users to navigate through large datasets.</a:t>
            </a:r>
            <a:endParaRPr lang="en-US" sz="1786" dirty="0"/>
          </a:p>
        </p:txBody>
      </p:sp>
      <p:sp>
        <p:nvSpPr>
          <p:cNvPr id="12" name="Shape 9"/>
          <p:cNvSpPr/>
          <p:nvPr/>
        </p:nvSpPr>
        <p:spPr>
          <a:xfrm>
            <a:off x="801410" y="4457819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028224" y="4601528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Sorting</a:t>
            </a:r>
            <a:endParaRPr lang="en-US" sz="1786" dirty="0"/>
          </a:p>
        </p:txBody>
      </p:sp>
      <p:sp>
        <p:nvSpPr>
          <p:cNvPr id="14" name="Text 11"/>
          <p:cNvSpPr/>
          <p:nvPr/>
        </p:nvSpPr>
        <p:spPr>
          <a:xfrm>
            <a:off x="7545824" y="4601528"/>
            <a:ext cx="60563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Enables users to arrange transactions by different criteria, such as date, amount, or category.</a:t>
            </a:r>
            <a:endParaRPr lang="en-US" sz="1786" dirty="0"/>
          </a:p>
        </p:txBody>
      </p:sp>
      <p:sp>
        <p:nvSpPr>
          <p:cNvPr id="15" name="Shape 12"/>
          <p:cNvSpPr/>
          <p:nvPr/>
        </p:nvSpPr>
        <p:spPr>
          <a:xfrm>
            <a:off x="801410" y="5471041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1028224" y="5614749"/>
            <a:ext cx="6056352" cy="362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Filtering</a:t>
            </a:r>
            <a:endParaRPr lang="en-US" sz="1786" dirty="0"/>
          </a:p>
        </p:txBody>
      </p:sp>
      <p:sp>
        <p:nvSpPr>
          <p:cNvPr id="17" name="Text 14"/>
          <p:cNvSpPr/>
          <p:nvPr/>
        </p:nvSpPr>
        <p:spPr>
          <a:xfrm>
            <a:off x="7545824" y="5614749"/>
            <a:ext cx="605635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Provides users with the ability to narrow down the displayed transactions based on specific criteria.</a:t>
            </a:r>
            <a:endParaRPr lang="en-US" sz="178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2328624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 and Key Takeaways</a:t>
            </a:r>
            <a:endParaRPr lang="en-US" sz="4465" dirty="0"/>
          </a:p>
        </p:txBody>
      </p:sp>
      <p:sp>
        <p:nvSpPr>
          <p:cNvPr id="7" name="Text 2"/>
          <p:cNvSpPr/>
          <p:nvPr/>
        </p:nvSpPr>
        <p:spPr>
          <a:xfrm>
            <a:off x="793790" y="4086344"/>
            <a:ext cx="7556421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Expense Tracker App effectively demonstrates the power of ASP.NET Core MVC and SyncFusion components for developing enterprise-grade applications. The app provides comprehensive features like data management, visualization, and user-friendly interface elements.</a:t>
            </a:r>
            <a:endParaRPr lang="en-US" sz="178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477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TC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Pradip Warkhade</cp:lastModifiedBy>
  <cp:revision>2</cp:revision>
  <dcterms:created xsi:type="dcterms:W3CDTF">2024-08-13T18:51:58Z</dcterms:created>
  <dcterms:modified xsi:type="dcterms:W3CDTF">2024-08-13T18:53:47Z</dcterms:modified>
</cp:coreProperties>
</file>