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12192000" cy="6858000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E596F781-D5C1-4286-80E0-6ADC258BC303}">
          <p14:sldIdLst>
            <p14:sldId id="257"/>
            <p14:sldId id="259"/>
          </p14:sldIdLst>
        </p14:section>
        <p14:section name="layout" id="{42D7988C-56B1-4D54-B30B-ADA010D5711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2" autoAdjust="0"/>
    <p:restoredTop sz="93913" autoAdjust="0"/>
  </p:normalViewPr>
  <p:slideViewPr>
    <p:cSldViewPr snapToGrid="0">
      <p:cViewPr>
        <p:scale>
          <a:sx n="100" d="100"/>
          <a:sy n="100" d="100"/>
        </p:scale>
        <p:origin x="64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wmf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wmf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19" y="478088"/>
            <a:ext cx="2158708" cy="954000"/>
          </a:xfrm>
          <a:prstGeom prst="rect">
            <a:avLst/>
          </a:prstGeom>
        </p:spPr>
      </p:pic>
      <p:pic>
        <p:nvPicPr>
          <p:cNvPr id="19" name="KIT Logo">
            <a:extLst>
              <a:ext uri="{FF2B5EF4-FFF2-40B4-BE49-F238E27FC236}">
                <a16:creationId xmlns="" xmlns:a16="http://schemas.microsoft.com/office/drawing/2014/main" id="{4090895A-30BF-4A15-94E0-FFEF7CFE8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sp>
        <p:nvSpPr>
          <p:cNvPr id="39" name="Bildplatzhalter 38"/>
          <p:cNvSpPr>
            <a:spLocks noGrp="1"/>
          </p:cNvSpPr>
          <p:nvPr>
            <p:ph type="pic" sz="quarter" idx="11"/>
          </p:nvPr>
        </p:nvSpPr>
        <p:spPr>
          <a:xfrm>
            <a:off x="3603625" y="-4763"/>
            <a:ext cx="3600450" cy="3233738"/>
          </a:xfrm>
          <a:custGeom>
            <a:avLst/>
            <a:gdLst>
              <a:gd name="connsiteX0" fmla="*/ 552450 w 3600450"/>
              <a:gd name="connsiteY0" fmla="*/ 0 h 3233738"/>
              <a:gd name="connsiteX1" fmla="*/ 2371725 w 3600450"/>
              <a:gd name="connsiteY1" fmla="*/ 0 h 3233738"/>
              <a:gd name="connsiteX2" fmla="*/ 3600450 w 3600450"/>
              <a:gd name="connsiteY2" fmla="*/ 260350 h 3233738"/>
              <a:gd name="connsiteX3" fmla="*/ 2968625 w 3600450"/>
              <a:gd name="connsiteY3" fmla="*/ 3233738 h 3233738"/>
              <a:gd name="connsiteX4" fmla="*/ 0 w 3600450"/>
              <a:gd name="connsiteY4" fmla="*/ 2601913 h 323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50" h="3233738">
                <a:moveTo>
                  <a:pt x="552450" y="0"/>
                </a:moveTo>
                <a:lnTo>
                  <a:pt x="2371725" y="0"/>
                </a:lnTo>
                <a:lnTo>
                  <a:pt x="3600450" y="260350"/>
                </a:lnTo>
                <a:lnTo>
                  <a:pt x="2968625" y="3233738"/>
                </a:lnTo>
                <a:lnTo>
                  <a:pt x="0" y="260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2" name="Bildplatzhalter 41"/>
          <p:cNvSpPr>
            <a:spLocks noGrp="1"/>
          </p:cNvSpPr>
          <p:nvPr>
            <p:ph type="pic" sz="quarter" idx="12"/>
          </p:nvPr>
        </p:nvSpPr>
        <p:spPr>
          <a:xfrm>
            <a:off x="4816475" y="3098800"/>
            <a:ext cx="3600450" cy="3603625"/>
          </a:xfrm>
          <a:custGeom>
            <a:avLst/>
            <a:gdLst>
              <a:gd name="connsiteX0" fmla="*/ 631825 w 3600450"/>
              <a:gd name="connsiteY0" fmla="*/ 0 h 3603625"/>
              <a:gd name="connsiteX1" fmla="*/ 3600450 w 3600450"/>
              <a:gd name="connsiteY1" fmla="*/ 633413 h 3603625"/>
              <a:gd name="connsiteX2" fmla="*/ 2968625 w 3600450"/>
              <a:gd name="connsiteY2" fmla="*/ 3603625 h 3603625"/>
              <a:gd name="connsiteX3" fmla="*/ 0 w 3600450"/>
              <a:gd name="connsiteY3" fmla="*/ 2971800 h 360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450" h="3603625">
                <a:moveTo>
                  <a:pt x="631825" y="0"/>
                </a:moveTo>
                <a:lnTo>
                  <a:pt x="3600450" y="633413"/>
                </a:lnTo>
                <a:lnTo>
                  <a:pt x="2968625" y="3603625"/>
                </a:lnTo>
                <a:lnTo>
                  <a:pt x="0" y="2971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5" name="Bildplatzhalter 44"/>
          <p:cNvSpPr>
            <a:spLocks noGrp="1"/>
          </p:cNvSpPr>
          <p:nvPr>
            <p:ph type="pic" sz="quarter" idx="13"/>
          </p:nvPr>
        </p:nvSpPr>
        <p:spPr>
          <a:xfrm>
            <a:off x="7864475" y="1939925"/>
            <a:ext cx="4327525" cy="4918075"/>
          </a:xfrm>
          <a:custGeom>
            <a:avLst/>
            <a:gdLst>
              <a:gd name="connsiteX0" fmla="*/ 1044575 w 4327525"/>
              <a:gd name="connsiteY0" fmla="*/ 0 h 4918075"/>
              <a:gd name="connsiteX1" fmla="*/ 4327525 w 4327525"/>
              <a:gd name="connsiteY1" fmla="*/ 695325 h 4918075"/>
              <a:gd name="connsiteX2" fmla="*/ 4327525 w 4327525"/>
              <a:gd name="connsiteY2" fmla="*/ 4918075 h 4918075"/>
              <a:gd name="connsiteX3" fmla="*/ 0 w 4327525"/>
              <a:gd name="connsiteY3" fmla="*/ 4918075 h 491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525" h="4918075">
                <a:moveTo>
                  <a:pt x="1044575" y="0"/>
                </a:moveTo>
                <a:lnTo>
                  <a:pt x="4327525" y="695325"/>
                </a:lnTo>
                <a:lnTo>
                  <a:pt x="4327525" y="4918075"/>
                </a:lnTo>
                <a:lnTo>
                  <a:pt x="0" y="49180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6680200" y="2447925"/>
            <a:ext cx="971550" cy="973138"/>
          </a:xfrm>
          <a:custGeom>
            <a:avLst/>
            <a:gdLst>
              <a:gd name="T0" fmla="*/ 504 w 612"/>
              <a:gd name="T1" fmla="*/ 613 h 613"/>
              <a:gd name="T2" fmla="*/ 0 w 612"/>
              <a:gd name="T3" fmla="*/ 506 h 613"/>
              <a:gd name="T4" fmla="*/ 106 w 612"/>
              <a:gd name="T5" fmla="*/ 0 h 613"/>
              <a:gd name="T6" fmla="*/ 612 w 612"/>
              <a:gd name="T7" fmla="*/ 108 h 613"/>
              <a:gd name="T8" fmla="*/ 504 w 612"/>
              <a:gd name="T9" fmla="*/ 61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" h="613">
                <a:moveTo>
                  <a:pt x="504" y="613"/>
                </a:moveTo>
                <a:lnTo>
                  <a:pt x="0" y="506"/>
                </a:lnTo>
                <a:lnTo>
                  <a:pt x="106" y="0"/>
                </a:lnTo>
                <a:lnTo>
                  <a:pt x="612" y="108"/>
                </a:lnTo>
                <a:lnTo>
                  <a:pt x="504" y="6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>
            <a:off x="7832725" y="1746250"/>
            <a:ext cx="971550" cy="971550"/>
          </a:xfrm>
          <a:custGeom>
            <a:avLst/>
            <a:gdLst>
              <a:gd name="T0" fmla="*/ 504 w 612"/>
              <a:gd name="T1" fmla="*/ 612 h 612"/>
              <a:gd name="T2" fmla="*/ 0 w 612"/>
              <a:gd name="T3" fmla="*/ 504 h 612"/>
              <a:gd name="T4" fmla="*/ 106 w 612"/>
              <a:gd name="T5" fmla="*/ 0 h 612"/>
              <a:gd name="T6" fmla="*/ 612 w 612"/>
              <a:gd name="T7" fmla="*/ 108 h 612"/>
              <a:gd name="T8" fmla="*/ 504 w 61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" h="612">
                <a:moveTo>
                  <a:pt x="504" y="612"/>
                </a:moveTo>
                <a:lnTo>
                  <a:pt x="0" y="504"/>
                </a:lnTo>
                <a:lnTo>
                  <a:pt x="106" y="0"/>
                </a:lnTo>
                <a:lnTo>
                  <a:pt x="612" y="108"/>
                </a:lnTo>
                <a:lnTo>
                  <a:pt x="504" y="6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>
            <a:off x="11099800" y="1492250"/>
            <a:ext cx="971550" cy="971550"/>
          </a:xfrm>
          <a:custGeom>
            <a:avLst/>
            <a:gdLst>
              <a:gd name="T0" fmla="*/ 504 w 612"/>
              <a:gd name="T1" fmla="*/ 612 h 612"/>
              <a:gd name="T2" fmla="*/ 0 w 612"/>
              <a:gd name="T3" fmla="*/ 506 h 612"/>
              <a:gd name="T4" fmla="*/ 106 w 612"/>
              <a:gd name="T5" fmla="*/ 0 h 612"/>
              <a:gd name="T6" fmla="*/ 612 w 612"/>
              <a:gd name="T7" fmla="*/ 108 h 612"/>
              <a:gd name="T8" fmla="*/ 504 w 61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" h="612">
                <a:moveTo>
                  <a:pt x="504" y="612"/>
                </a:moveTo>
                <a:lnTo>
                  <a:pt x="0" y="506"/>
                </a:lnTo>
                <a:lnTo>
                  <a:pt x="106" y="0"/>
                </a:lnTo>
                <a:lnTo>
                  <a:pt x="612" y="108"/>
                </a:lnTo>
                <a:lnTo>
                  <a:pt x="504" y="6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30" name="Freeform 10"/>
          <p:cNvSpPr>
            <a:spLocks/>
          </p:cNvSpPr>
          <p:nvPr/>
        </p:nvSpPr>
        <p:spPr bwMode="auto">
          <a:xfrm>
            <a:off x="4651375" y="6178550"/>
            <a:ext cx="1851025" cy="679450"/>
          </a:xfrm>
          <a:custGeom>
            <a:avLst/>
            <a:gdLst>
              <a:gd name="T0" fmla="*/ 1124 w 1166"/>
              <a:gd name="T1" fmla="*/ 428 h 428"/>
              <a:gd name="T2" fmla="*/ 1166 w 1166"/>
              <a:gd name="T3" fmla="*/ 228 h 428"/>
              <a:gd name="T4" fmla="*/ 90 w 1166"/>
              <a:gd name="T5" fmla="*/ 0 h 428"/>
              <a:gd name="T6" fmla="*/ 0 w 1166"/>
              <a:gd name="T7" fmla="*/ 428 h 428"/>
              <a:gd name="T8" fmla="*/ 1124 w 1166"/>
              <a:gd name="T9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428">
                <a:moveTo>
                  <a:pt x="1124" y="428"/>
                </a:moveTo>
                <a:lnTo>
                  <a:pt x="1166" y="228"/>
                </a:lnTo>
                <a:lnTo>
                  <a:pt x="90" y="0"/>
                </a:lnTo>
                <a:lnTo>
                  <a:pt x="0" y="428"/>
                </a:lnTo>
                <a:lnTo>
                  <a:pt x="1124" y="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pic>
        <p:nvPicPr>
          <p:cNvPr id="16" name="KIT Rahm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5"/>
            <a:ext cx="12191998" cy="6856285"/>
          </a:xfrm>
          <a:prstGeom prst="rect">
            <a:avLst/>
          </a:prstGeom>
        </p:spPr>
      </p:pic>
      <p:sp>
        <p:nvSpPr>
          <p:cNvPr id="28" name="Text Box KIT – Die Forschungsuniversität ...">
            <a:extLst>
              <a:ext uri="{FF2B5EF4-FFF2-40B4-BE49-F238E27FC236}">
                <a16:creationId xmlns=""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</a:t>
            </a:r>
            <a:r>
              <a:rPr lang="de-DE" sz="1100" baseline="0" noProof="0" dirty="0"/>
              <a:t> </a:t>
            </a:r>
            <a:r>
              <a:rPr lang="de-DE" sz="1100" noProof="0" dirty="0"/>
              <a:t>– Die Forschungsuniversität in der Helmholtz-Gemeinschaft</a:t>
            </a:r>
          </a:p>
        </p:txBody>
      </p:sp>
      <p:sp>
        <p:nvSpPr>
          <p:cNvPr id="29" name="Text Box www.wbk.kit.edu">
            <a:extLst>
              <a:ext uri="{FF2B5EF4-FFF2-40B4-BE49-F238E27FC236}">
                <a16:creationId xmlns=""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596" y="6417776"/>
            <a:ext cx="237710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 noProof="0" dirty="0">
                <a:solidFill>
                  <a:schemeClr val="bg1"/>
                </a:solidFill>
              </a:rPr>
              <a:t>www.wbk.kit.edu</a:t>
            </a:r>
          </a:p>
        </p:txBody>
      </p:sp>
      <p:sp>
        <p:nvSpPr>
          <p:cNvPr id="35" name="Bildplatzhalter 34"/>
          <p:cNvSpPr>
            <a:spLocks noGrp="1"/>
          </p:cNvSpPr>
          <p:nvPr>
            <p:ph type="pic" sz="quarter" idx="10"/>
          </p:nvPr>
        </p:nvSpPr>
        <p:spPr>
          <a:xfrm>
            <a:off x="0" y="1939925"/>
            <a:ext cx="5343525" cy="4918075"/>
          </a:xfrm>
          <a:custGeom>
            <a:avLst/>
            <a:gdLst>
              <a:gd name="connsiteX0" fmla="*/ 0 w 5343525"/>
              <a:gd name="connsiteY0" fmla="*/ 0 h 4918075"/>
              <a:gd name="connsiteX1" fmla="*/ 5343525 w 5343525"/>
              <a:gd name="connsiteY1" fmla="*/ 1136650 h 4918075"/>
              <a:gd name="connsiteX2" fmla="*/ 4540250 w 5343525"/>
              <a:gd name="connsiteY2" fmla="*/ 4918075 h 4918075"/>
              <a:gd name="connsiteX3" fmla="*/ 0 w 5343525"/>
              <a:gd name="connsiteY3" fmla="*/ 4918075 h 491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3525" h="4918075">
                <a:moveTo>
                  <a:pt x="0" y="0"/>
                </a:moveTo>
                <a:lnTo>
                  <a:pt x="5343525" y="1136650"/>
                </a:lnTo>
                <a:lnTo>
                  <a:pt x="4540250" y="4918075"/>
                </a:lnTo>
                <a:lnTo>
                  <a:pt x="0" y="49180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233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939926"/>
            <a:ext cx="5343525" cy="4918075"/>
          </a:xfrm>
          <a:custGeom>
            <a:avLst/>
            <a:gdLst>
              <a:gd name="connsiteX0" fmla="*/ 0 w 5343525"/>
              <a:gd name="connsiteY0" fmla="*/ 0 h 4918075"/>
              <a:gd name="connsiteX1" fmla="*/ 5343525 w 5343525"/>
              <a:gd name="connsiteY1" fmla="*/ 1136650 h 4918075"/>
              <a:gd name="connsiteX2" fmla="*/ 4540250 w 5343525"/>
              <a:gd name="connsiteY2" fmla="*/ 4918075 h 4918075"/>
              <a:gd name="connsiteX3" fmla="*/ 0 w 5343525"/>
              <a:gd name="connsiteY3" fmla="*/ 4918075 h 491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3525" h="4918075">
                <a:moveTo>
                  <a:pt x="0" y="0"/>
                </a:moveTo>
                <a:lnTo>
                  <a:pt x="5343525" y="1136650"/>
                </a:lnTo>
                <a:lnTo>
                  <a:pt x="4540250" y="4918075"/>
                </a:lnTo>
                <a:lnTo>
                  <a:pt x="0" y="4918075"/>
                </a:lnTo>
                <a:close/>
              </a:path>
            </a:pathLst>
          </a:cu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19" y="478088"/>
            <a:ext cx="2158708" cy="95400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16475" y="3098800"/>
            <a:ext cx="3600450" cy="3603625"/>
          </a:xfrm>
          <a:custGeom>
            <a:avLst/>
            <a:gdLst>
              <a:gd name="connsiteX0" fmla="*/ 631825 w 3600450"/>
              <a:gd name="connsiteY0" fmla="*/ 0 h 3603625"/>
              <a:gd name="connsiteX1" fmla="*/ 3600450 w 3600450"/>
              <a:gd name="connsiteY1" fmla="*/ 633413 h 3603625"/>
              <a:gd name="connsiteX2" fmla="*/ 2968625 w 3600450"/>
              <a:gd name="connsiteY2" fmla="*/ 3603625 h 3603625"/>
              <a:gd name="connsiteX3" fmla="*/ 0 w 3600450"/>
              <a:gd name="connsiteY3" fmla="*/ 2971800 h 360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450" h="3603625">
                <a:moveTo>
                  <a:pt x="631825" y="0"/>
                </a:moveTo>
                <a:lnTo>
                  <a:pt x="3600450" y="633413"/>
                </a:lnTo>
                <a:lnTo>
                  <a:pt x="2968625" y="3603625"/>
                </a:lnTo>
                <a:lnTo>
                  <a:pt x="0" y="2971800"/>
                </a:lnTo>
                <a:close/>
              </a:path>
            </a:pathLst>
          </a:custGeom>
        </p:spPr>
      </p:pic>
      <p:pic>
        <p:nvPicPr>
          <p:cNvPr id="19" name="KIT Logo">
            <a:extLst>
              <a:ext uri="{FF2B5EF4-FFF2-40B4-BE49-F238E27FC236}">
                <a16:creationId xmlns="" xmlns:a16="http://schemas.microsoft.com/office/drawing/2014/main" id="{4090895A-30BF-4A15-94E0-FFEF7CFE87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03625" y="-4763"/>
            <a:ext cx="3600450" cy="3233738"/>
          </a:xfrm>
          <a:custGeom>
            <a:avLst/>
            <a:gdLst>
              <a:gd name="connsiteX0" fmla="*/ 552450 w 3600450"/>
              <a:gd name="connsiteY0" fmla="*/ 0 h 3233738"/>
              <a:gd name="connsiteX1" fmla="*/ 2371725 w 3600450"/>
              <a:gd name="connsiteY1" fmla="*/ 0 h 3233738"/>
              <a:gd name="connsiteX2" fmla="*/ 3600450 w 3600450"/>
              <a:gd name="connsiteY2" fmla="*/ 260350 h 3233738"/>
              <a:gd name="connsiteX3" fmla="*/ 2968625 w 3600450"/>
              <a:gd name="connsiteY3" fmla="*/ 3233738 h 3233738"/>
              <a:gd name="connsiteX4" fmla="*/ 0 w 3600450"/>
              <a:gd name="connsiteY4" fmla="*/ 2601913 h 323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450" h="3233738">
                <a:moveTo>
                  <a:pt x="552450" y="0"/>
                </a:moveTo>
                <a:lnTo>
                  <a:pt x="2371725" y="0"/>
                </a:lnTo>
                <a:lnTo>
                  <a:pt x="3600450" y="260350"/>
                </a:lnTo>
                <a:lnTo>
                  <a:pt x="2968625" y="3233738"/>
                </a:lnTo>
                <a:lnTo>
                  <a:pt x="0" y="2601913"/>
                </a:lnTo>
                <a:close/>
              </a:path>
            </a:pathLst>
          </a:custGeom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6680200" y="2447925"/>
            <a:ext cx="971550" cy="973138"/>
          </a:xfrm>
          <a:custGeom>
            <a:avLst/>
            <a:gdLst>
              <a:gd name="T0" fmla="*/ 504 w 612"/>
              <a:gd name="T1" fmla="*/ 613 h 613"/>
              <a:gd name="T2" fmla="*/ 0 w 612"/>
              <a:gd name="T3" fmla="*/ 506 h 613"/>
              <a:gd name="T4" fmla="*/ 106 w 612"/>
              <a:gd name="T5" fmla="*/ 0 h 613"/>
              <a:gd name="T6" fmla="*/ 612 w 612"/>
              <a:gd name="T7" fmla="*/ 108 h 613"/>
              <a:gd name="T8" fmla="*/ 504 w 612"/>
              <a:gd name="T9" fmla="*/ 61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" h="613">
                <a:moveTo>
                  <a:pt x="504" y="613"/>
                </a:moveTo>
                <a:lnTo>
                  <a:pt x="0" y="506"/>
                </a:lnTo>
                <a:lnTo>
                  <a:pt x="106" y="0"/>
                </a:lnTo>
                <a:lnTo>
                  <a:pt x="612" y="108"/>
                </a:lnTo>
                <a:lnTo>
                  <a:pt x="504" y="6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>
            <a:off x="7832725" y="1746250"/>
            <a:ext cx="971550" cy="971550"/>
          </a:xfrm>
          <a:custGeom>
            <a:avLst/>
            <a:gdLst>
              <a:gd name="T0" fmla="*/ 504 w 612"/>
              <a:gd name="T1" fmla="*/ 612 h 612"/>
              <a:gd name="T2" fmla="*/ 0 w 612"/>
              <a:gd name="T3" fmla="*/ 504 h 612"/>
              <a:gd name="T4" fmla="*/ 106 w 612"/>
              <a:gd name="T5" fmla="*/ 0 h 612"/>
              <a:gd name="T6" fmla="*/ 612 w 612"/>
              <a:gd name="T7" fmla="*/ 108 h 612"/>
              <a:gd name="T8" fmla="*/ 504 w 61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" h="612">
                <a:moveTo>
                  <a:pt x="504" y="612"/>
                </a:moveTo>
                <a:lnTo>
                  <a:pt x="0" y="504"/>
                </a:lnTo>
                <a:lnTo>
                  <a:pt x="106" y="0"/>
                </a:lnTo>
                <a:lnTo>
                  <a:pt x="612" y="108"/>
                </a:lnTo>
                <a:lnTo>
                  <a:pt x="504" y="6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>
            <a:off x="11099800" y="1492250"/>
            <a:ext cx="971550" cy="971550"/>
          </a:xfrm>
          <a:custGeom>
            <a:avLst/>
            <a:gdLst>
              <a:gd name="T0" fmla="*/ 504 w 612"/>
              <a:gd name="T1" fmla="*/ 612 h 612"/>
              <a:gd name="T2" fmla="*/ 0 w 612"/>
              <a:gd name="T3" fmla="*/ 506 h 612"/>
              <a:gd name="T4" fmla="*/ 106 w 612"/>
              <a:gd name="T5" fmla="*/ 0 h 612"/>
              <a:gd name="T6" fmla="*/ 612 w 612"/>
              <a:gd name="T7" fmla="*/ 108 h 612"/>
              <a:gd name="T8" fmla="*/ 504 w 61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" h="612">
                <a:moveTo>
                  <a:pt x="504" y="612"/>
                </a:moveTo>
                <a:lnTo>
                  <a:pt x="0" y="506"/>
                </a:lnTo>
                <a:lnTo>
                  <a:pt x="106" y="0"/>
                </a:lnTo>
                <a:lnTo>
                  <a:pt x="612" y="108"/>
                </a:lnTo>
                <a:lnTo>
                  <a:pt x="504" y="6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30" name="Freeform 10"/>
          <p:cNvSpPr>
            <a:spLocks/>
          </p:cNvSpPr>
          <p:nvPr/>
        </p:nvSpPr>
        <p:spPr bwMode="auto">
          <a:xfrm>
            <a:off x="4651375" y="6178550"/>
            <a:ext cx="1851025" cy="679450"/>
          </a:xfrm>
          <a:custGeom>
            <a:avLst/>
            <a:gdLst>
              <a:gd name="T0" fmla="*/ 1124 w 1166"/>
              <a:gd name="T1" fmla="*/ 428 h 428"/>
              <a:gd name="T2" fmla="*/ 1166 w 1166"/>
              <a:gd name="T3" fmla="*/ 228 h 428"/>
              <a:gd name="T4" fmla="*/ 90 w 1166"/>
              <a:gd name="T5" fmla="*/ 0 h 428"/>
              <a:gd name="T6" fmla="*/ 0 w 1166"/>
              <a:gd name="T7" fmla="*/ 428 h 428"/>
              <a:gd name="T8" fmla="*/ 1124 w 1166"/>
              <a:gd name="T9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428">
                <a:moveTo>
                  <a:pt x="1124" y="428"/>
                </a:moveTo>
                <a:lnTo>
                  <a:pt x="1166" y="228"/>
                </a:lnTo>
                <a:lnTo>
                  <a:pt x="90" y="0"/>
                </a:lnTo>
                <a:lnTo>
                  <a:pt x="0" y="428"/>
                </a:lnTo>
                <a:lnTo>
                  <a:pt x="1124" y="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4475" y="1939925"/>
            <a:ext cx="4327525" cy="4918075"/>
          </a:xfrm>
          <a:custGeom>
            <a:avLst/>
            <a:gdLst>
              <a:gd name="connsiteX0" fmla="*/ 1044575 w 4327525"/>
              <a:gd name="connsiteY0" fmla="*/ 0 h 4918075"/>
              <a:gd name="connsiteX1" fmla="*/ 4327525 w 4327525"/>
              <a:gd name="connsiteY1" fmla="*/ 695325 h 4918075"/>
              <a:gd name="connsiteX2" fmla="*/ 4327525 w 4327525"/>
              <a:gd name="connsiteY2" fmla="*/ 4918075 h 4918075"/>
              <a:gd name="connsiteX3" fmla="*/ 0 w 4327525"/>
              <a:gd name="connsiteY3" fmla="*/ 4918075 h 491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525" h="4918075">
                <a:moveTo>
                  <a:pt x="1044575" y="0"/>
                </a:moveTo>
                <a:lnTo>
                  <a:pt x="4327525" y="695325"/>
                </a:lnTo>
                <a:lnTo>
                  <a:pt x="4327525" y="4918075"/>
                </a:lnTo>
                <a:lnTo>
                  <a:pt x="0" y="4918075"/>
                </a:lnTo>
                <a:close/>
              </a:path>
            </a:pathLst>
          </a:custGeom>
        </p:spPr>
      </p:pic>
      <p:sp>
        <p:nvSpPr>
          <p:cNvPr id="34" name="Rechteck 33"/>
          <p:cNvSpPr/>
          <p:nvPr/>
        </p:nvSpPr>
        <p:spPr>
          <a:xfrm>
            <a:off x="0" y="2843213"/>
            <a:ext cx="844550" cy="1757362"/>
          </a:xfrm>
          <a:prstGeom prst="rect">
            <a:avLst/>
          </a:prstGeom>
          <a:solidFill>
            <a:srgbClr val="323A45">
              <a:alpha val="90000"/>
            </a:srgbClr>
          </a:solidFill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de-DE" sz="5500" b="1" cap="all" baseline="0" noProof="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-6350" y="4662490"/>
            <a:ext cx="844550" cy="494772"/>
          </a:xfrm>
          <a:prstGeom prst="rect">
            <a:avLst/>
          </a:prstGeom>
          <a:solidFill>
            <a:srgbClr val="323A45">
              <a:alpha val="90000"/>
            </a:srgbClr>
          </a:solidFill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de-DE" sz="5500" b="1" cap="all" baseline="0" noProof="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7" name="Textplatzhalter 2">
            <a:extLst>
              <a:ext uri="{FF2B5EF4-FFF2-40B4-BE49-F238E27FC236}">
                <a16:creationId xmlns="" xmlns:a16="http://schemas.microsoft.com/office/drawing/2014/main" id="{D2029950-8FB7-4FA1-8167-CD4B08500C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8200" y="4662490"/>
            <a:ext cx="10515600" cy="494772"/>
          </a:xfrm>
          <a:prstGeom prst="rect">
            <a:avLst/>
          </a:prstGeom>
          <a:solidFill>
            <a:srgbClr val="323A45">
              <a:alpha val="90000"/>
            </a:srgbClr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pic>
        <p:nvPicPr>
          <p:cNvPr id="16" name="KIT Rahm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58"/>
            <a:ext cx="12191998" cy="6856285"/>
          </a:xfrm>
          <a:prstGeom prst="rect">
            <a:avLst/>
          </a:prstGeom>
        </p:spPr>
      </p:pic>
      <p:sp>
        <p:nvSpPr>
          <p:cNvPr id="38" name="Textplatzhalter 21"/>
          <p:cNvSpPr>
            <a:spLocks noGrp="1"/>
          </p:cNvSpPr>
          <p:nvPr>
            <p:ph type="body" sz="quarter" idx="11"/>
          </p:nvPr>
        </p:nvSpPr>
        <p:spPr>
          <a:xfrm>
            <a:off x="844550" y="2843213"/>
            <a:ext cx="10515600" cy="1757362"/>
          </a:xfrm>
          <a:prstGeom prst="rect">
            <a:avLst/>
          </a:prstGeom>
          <a:solidFill>
            <a:srgbClr val="323A45">
              <a:alpha val="90000"/>
            </a:srgb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5500" b="1" cap="none" baseline="0" smtClean="0">
                <a:solidFill>
                  <a:schemeClr val="bg1"/>
                </a:solidFill>
                <a:ea typeface="+mj-ea"/>
                <a:cs typeface="+mj-cs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>
              <a:spcBef>
                <a:spcPct val="0"/>
              </a:spcBef>
            </a:pPr>
            <a:r>
              <a:rPr lang="de-DE" noProof="0" smtClean="0"/>
              <a:t>Textmasterformat bearbeiten</a:t>
            </a:r>
          </a:p>
        </p:txBody>
      </p:sp>
      <p:sp>
        <p:nvSpPr>
          <p:cNvPr id="28" name="Text Box KIT – Die Forschungsuniversität ...">
            <a:extLst>
              <a:ext uri="{FF2B5EF4-FFF2-40B4-BE49-F238E27FC236}">
                <a16:creationId xmlns=""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</a:t>
            </a:r>
            <a:r>
              <a:rPr lang="de-DE" sz="1100" baseline="0" noProof="0" dirty="0"/>
              <a:t> </a:t>
            </a:r>
            <a:r>
              <a:rPr lang="de-DE" sz="1100" noProof="0" dirty="0"/>
              <a:t>– Die Forschungsuniversität in der Helmholtz-Gemeinschaft</a:t>
            </a:r>
          </a:p>
        </p:txBody>
      </p:sp>
      <p:sp>
        <p:nvSpPr>
          <p:cNvPr id="29" name="Text Box www.wbk.kit.edu">
            <a:extLst>
              <a:ext uri="{FF2B5EF4-FFF2-40B4-BE49-F238E27FC236}">
                <a16:creationId xmlns=""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596" y="6417776"/>
            <a:ext cx="237710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 noProof="0" dirty="0">
                <a:solidFill>
                  <a:schemeClr val="bg1"/>
                </a:solidFill>
              </a:rPr>
              <a:t>www.wbk.kit.edu</a:t>
            </a:r>
          </a:p>
        </p:txBody>
      </p:sp>
    </p:spTree>
    <p:extLst>
      <p:ext uri="{BB962C8B-B14F-4D97-AF65-F5344CB8AC3E}">
        <p14:creationId xmlns:p14="http://schemas.microsoft.com/office/powerpoint/2010/main" val="417747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de-DE" i="0" u="none" spc="400" noProof="0" dirty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7" name="Textplatzhalter"/>
          <p:cNvSpPr>
            <a:spLocks noGrp="1"/>
          </p:cNvSpPr>
          <p:nvPr>
            <p:ph type="body" sz="quarter" idx="27" hasCustomPrompt="1"/>
          </p:nvPr>
        </p:nvSpPr>
        <p:spPr>
          <a:xfrm>
            <a:off x="532284" y="1025843"/>
            <a:ext cx="9178008" cy="241300"/>
          </a:xfrm>
          <a:prstGeom prst="rect">
            <a:avLst/>
          </a:prstGeom>
        </p:spPr>
        <p:txBody>
          <a:bodyPr vert="horz" lIns="0" tIns="54000" rIns="0" bIns="54000" rtlCol="0" anchor="ctr">
            <a:noAutofit/>
          </a:bodyPr>
          <a:lstStyle>
            <a:lvl1pPr>
              <a:defRPr lang="de-DE" sz="1400" cap="none" spc="400" baseline="0" noProof="0" dirty="0">
                <a:solidFill>
                  <a:srgbClr val="646464"/>
                </a:solidFill>
                <a:latin typeface="+mj-lt"/>
              </a:defRPr>
            </a:lvl1pPr>
          </a:lstStyle>
          <a:p>
            <a:pPr marL="0" lvl="0" indent="0" defTabSz="45717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noProof="0" dirty="0"/>
              <a:t>Untertitel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8"/>
          </p:nvPr>
        </p:nvSpPr>
        <p:spPr>
          <a:xfrm>
            <a:off x="524664" y="1266825"/>
            <a:ext cx="11142000" cy="4852988"/>
          </a:xfrm>
        </p:spPr>
        <p:txBody>
          <a:bodyPr vert="horz" lIns="0" tIns="54000" rIns="0" bIns="54000" rtlCol="0">
            <a:noAutofit/>
          </a:bodyPr>
          <a:lstStyle>
            <a:lvl1pPr marL="180975" indent="-180975">
              <a:buFont typeface="Wingdings" panose="05000000000000000000" pitchFamily="2" charset="2"/>
              <a:buChar char="§"/>
              <a:defRPr lang="de-DE" smtClean="0"/>
            </a:lvl1pPr>
            <a:lvl2pPr marL="542925" indent="-180975">
              <a:buFont typeface="Wingdings" panose="05000000000000000000" pitchFamily="2" charset="2"/>
              <a:buChar char="§"/>
              <a:defRPr lang="de-DE" smtClean="0"/>
            </a:lvl2pPr>
            <a:lvl3pPr marL="895350" indent="-180975">
              <a:buFont typeface="Wingdings" panose="05000000000000000000" pitchFamily="2" charset="2"/>
              <a:buChar char="§"/>
              <a:defRPr lang="de-DE" smtClean="0"/>
            </a:lvl3pPr>
            <a:lvl4pPr marL="1257300" indent="-180975">
              <a:buFont typeface="Wingdings" panose="05000000000000000000" pitchFamily="2" charset="2"/>
              <a:buChar char="§"/>
              <a:defRPr lang="de-DE" smtClean="0"/>
            </a:lvl4pPr>
            <a:lvl5pPr marL="1619250" indent="-176213">
              <a:buFont typeface="Wingdings" panose="05000000000000000000" pitchFamily="2" charset="2"/>
              <a:buChar char="§"/>
              <a:defRPr lang="de-DE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272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e mit Quellen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"/>
          <p:cNvSpPr>
            <a:spLocks noGrp="1"/>
          </p:cNvSpPr>
          <p:nvPr>
            <p:ph type="body" sz="quarter" idx="27" hasCustomPrompt="1"/>
          </p:nvPr>
        </p:nvSpPr>
        <p:spPr>
          <a:xfrm>
            <a:off x="532284" y="1025843"/>
            <a:ext cx="9178008" cy="241300"/>
          </a:xfrm>
          <a:prstGeom prst="rect">
            <a:avLst/>
          </a:prstGeom>
        </p:spPr>
        <p:txBody>
          <a:bodyPr vert="horz" lIns="0" tIns="54000" rIns="0" bIns="54000" rtlCol="0" anchor="ctr">
            <a:noAutofit/>
          </a:bodyPr>
          <a:lstStyle>
            <a:lvl1pPr>
              <a:defRPr lang="de-DE" sz="1400" cap="none" spc="400" baseline="0" noProof="0" dirty="0">
                <a:solidFill>
                  <a:srgbClr val="646464"/>
                </a:solidFill>
                <a:latin typeface="+mj-lt"/>
              </a:defRPr>
            </a:lvl1pPr>
          </a:lstStyle>
          <a:p>
            <a:pPr marL="0" lvl="0" indent="0" defTabSz="45717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noProof="0" dirty="0"/>
              <a:t>Untertitel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8"/>
          </p:nvPr>
        </p:nvSpPr>
        <p:spPr>
          <a:xfrm>
            <a:off x="524664" y="1266825"/>
            <a:ext cx="11142000" cy="4852988"/>
          </a:xfrm>
        </p:spPr>
        <p:txBody>
          <a:bodyPr vert="horz" lIns="0" tIns="54000" rIns="0" bIns="54000" rtlCol="0">
            <a:noAutofit/>
          </a:bodyPr>
          <a:lstStyle>
            <a:lvl1pPr marL="180975" indent="-180975">
              <a:buFont typeface="Wingdings" panose="05000000000000000000" pitchFamily="2" charset="2"/>
              <a:buChar char="§"/>
              <a:defRPr lang="de-DE" smtClean="0"/>
            </a:lvl1pPr>
            <a:lvl2pPr marL="542925" indent="-180975">
              <a:buFont typeface="Wingdings" panose="05000000000000000000" pitchFamily="2" charset="2"/>
              <a:buChar char="§"/>
              <a:defRPr lang="de-DE" smtClean="0"/>
            </a:lvl2pPr>
            <a:lvl3pPr marL="895350" indent="-180975">
              <a:buFont typeface="Wingdings" panose="05000000000000000000" pitchFamily="2" charset="2"/>
              <a:buChar char="§"/>
              <a:defRPr lang="de-DE" smtClean="0"/>
            </a:lvl3pPr>
            <a:lvl4pPr marL="1257300" indent="-180975">
              <a:buFont typeface="Wingdings" panose="05000000000000000000" pitchFamily="2" charset="2"/>
              <a:buChar char="§"/>
              <a:defRPr lang="de-DE" smtClean="0"/>
            </a:lvl4pPr>
            <a:lvl5pPr marL="1619250" indent="-176213">
              <a:buFont typeface="Wingdings" panose="05000000000000000000" pitchFamily="2" charset="2"/>
              <a:buChar char="§"/>
              <a:defRPr lang="de-DE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992469" y="6119813"/>
            <a:ext cx="3674195" cy="204787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de-DE" sz="1000" smtClean="0">
                <a:solidFill>
                  <a:schemeClr val="bg2"/>
                </a:solidFill>
              </a:defRPr>
            </a:lvl1pPr>
            <a:lvl2pPr marL="171450" indent="0">
              <a:buFont typeface="Arial" panose="020B0604020202020204" pitchFamily="34" charset="0"/>
              <a:buNone/>
              <a:defRPr lang="de-DE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de-DE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de-DE" sz="1800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de-DE" sz="1800">
                <a:solidFill>
                  <a:schemeClr val="lt1"/>
                </a:solidFill>
              </a:defRPr>
            </a:lvl5pPr>
          </a:lstStyle>
          <a:p>
            <a:pPr marL="0" lvl="0" algn="r"/>
            <a:r>
              <a:rPr lang="de-DE" noProof="0" dirty="0" smtClean="0"/>
              <a:t>Quelle(n):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24664" y="329652"/>
            <a:ext cx="9178008" cy="696191"/>
          </a:xfrm>
        </p:spPr>
        <p:txBody>
          <a:bodyPr vert="horz" lIns="0" tIns="0" rIns="0" bIns="0" rtlCol="0" anchor="t">
            <a:noAutofit/>
          </a:bodyPr>
          <a:lstStyle>
            <a:lvl1pPr>
              <a:defRPr lang="de-DE" i="0" u="none" spc="400" noProof="0" dirty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8920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e vertrau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de-DE" i="0" u="none" spc="400" noProof="0" dirty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7" name="Textplatzhalter"/>
          <p:cNvSpPr>
            <a:spLocks noGrp="1"/>
          </p:cNvSpPr>
          <p:nvPr>
            <p:ph type="body" sz="quarter" idx="27" hasCustomPrompt="1"/>
          </p:nvPr>
        </p:nvSpPr>
        <p:spPr>
          <a:xfrm>
            <a:off x="532284" y="1025843"/>
            <a:ext cx="9178008" cy="241300"/>
          </a:xfrm>
          <a:prstGeom prst="rect">
            <a:avLst/>
          </a:prstGeom>
        </p:spPr>
        <p:txBody>
          <a:bodyPr vert="horz" lIns="0" tIns="54000" rIns="0" bIns="54000" rtlCol="0" anchor="ctr">
            <a:noAutofit/>
          </a:bodyPr>
          <a:lstStyle>
            <a:lvl1pPr>
              <a:defRPr lang="de-DE" sz="1400" cap="none" spc="400" baseline="0" noProof="0" dirty="0">
                <a:solidFill>
                  <a:srgbClr val="646464"/>
                </a:solidFill>
                <a:latin typeface="+mj-lt"/>
              </a:defRPr>
            </a:lvl1pPr>
          </a:lstStyle>
          <a:p>
            <a:pPr marL="0" lvl="0" indent="0" defTabSz="45717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noProof="0" dirty="0"/>
              <a:t>Untertitel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8"/>
          </p:nvPr>
        </p:nvSpPr>
        <p:spPr>
          <a:xfrm>
            <a:off x="524664" y="1266825"/>
            <a:ext cx="11142000" cy="4852988"/>
          </a:xfrm>
        </p:spPr>
        <p:txBody>
          <a:bodyPr vert="horz" lIns="0" tIns="54000" rIns="0" bIns="54000" rtlCol="0">
            <a:noAutofit/>
          </a:bodyPr>
          <a:lstStyle>
            <a:lvl1pPr marL="180975" indent="-180975">
              <a:buFont typeface="Wingdings" panose="05000000000000000000" pitchFamily="2" charset="2"/>
              <a:buChar char="§"/>
              <a:defRPr lang="de-DE" smtClean="0"/>
            </a:lvl1pPr>
            <a:lvl2pPr marL="542925" indent="-180975">
              <a:buFont typeface="Wingdings" panose="05000000000000000000" pitchFamily="2" charset="2"/>
              <a:buChar char="§"/>
              <a:defRPr lang="de-DE" smtClean="0"/>
            </a:lvl2pPr>
            <a:lvl3pPr marL="895350" indent="-180975">
              <a:buFont typeface="Wingdings" panose="05000000000000000000" pitchFamily="2" charset="2"/>
              <a:buChar char="§"/>
              <a:defRPr lang="de-DE" smtClean="0"/>
            </a:lvl3pPr>
            <a:lvl4pPr marL="1257300" indent="-180975">
              <a:buFont typeface="Wingdings" panose="05000000000000000000" pitchFamily="2" charset="2"/>
              <a:buChar char="§"/>
              <a:defRPr lang="de-DE" smtClean="0"/>
            </a:lvl4pPr>
            <a:lvl5pPr marL="1619250" indent="-176213">
              <a:buFont typeface="Wingdings" panose="05000000000000000000" pitchFamily="2" charset="2"/>
              <a:buChar char="§"/>
              <a:defRPr lang="de-DE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992469" y="6119813"/>
            <a:ext cx="3674195" cy="204787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de-DE" sz="1000" smtClean="0">
                <a:solidFill>
                  <a:schemeClr val="bg2"/>
                </a:solidFill>
              </a:defRPr>
            </a:lvl1pPr>
            <a:lvl2pPr marL="171450" indent="0">
              <a:buFont typeface="Arial" panose="020B0604020202020204" pitchFamily="34" charset="0"/>
              <a:buNone/>
              <a:defRPr lang="de-DE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de-DE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de-DE" sz="1800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de-DE" sz="1800">
                <a:solidFill>
                  <a:schemeClr val="lt1"/>
                </a:solidFill>
              </a:defRPr>
            </a:lvl5pPr>
          </a:lstStyle>
          <a:p>
            <a:pPr marL="0" lvl="0" algn="r"/>
            <a:r>
              <a:rPr lang="de-DE" noProof="0" dirty="0" smtClean="0"/>
              <a:t>Quelle(n):</a:t>
            </a:r>
            <a:endParaRPr lang="de-DE" noProof="0" dirty="0"/>
          </a:p>
        </p:txBody>
      </p:sp>
      <p:sp>
        <p:nvSpPr>
          <p:cNvPr id="8" name="Textfeld 7"/>
          <p:cNvSpPr txBox="1"/>
          <p:nvPr/>
        </p:nvSpPr>
        <p:spPr>
          <a:xfrm>
            <a:off x="7609349" y="6427470"/>
            <a:ext cx="1875861" cy="349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de-DE" b="0" i="0" spc="-100" baseline="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VERTRAULICH</a:t>
            </a:r>
          </a:p>
        </p:txBody>
      </p:sp>
    </p:spTree>
    <p:extLst>
      <p:ext uri="{BB962C8B-B14F-4D97-AF65-F5344CB8AC3E}">
        <p14:creationId xmlns:p14="http://schemas.microsoft.com/office/powerpoint/2010/main" val="194192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uppenbild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817"/>
          <a:stretch/>
        </p:blipFill>
        <p:spPr>
          <a:xfrm>
            <a:off x="0" y="112734"/>
            <a:ext cx="12192000" cy="60548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b="7351"/>
          <a:stretch/>
        </p:blipFill>
        <p:spPr>
          <a:xfrm>
            <a:off x="-1" y="1"/>
            <a:ext cx="12192002" cy="635390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0310" y="197299"/>
            <a:ext cx="1673050" cy="7710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97299"/>
            <a:ext cx="1744786" cy="771075"/>
          </a:xfrm>
          <a:prstGeom prst="rect">
            <a:avLst/>
          </a:prstGeom>
        </p:spPr>
      </p:pic>
      <p:sp>
        <p:nvSpPr>
          <p:cNvPr id="6" name="TextBox 13"/>
          <p:cNvSpPr txBox="1"/>
          <p:nvPr/>
        </p:nvSpPr>
        <p:spPr>
          <a:xfrm>
            <a:off x="8944531" y="5510132"/>
            <a:ext cx="2495135" cy="6076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sz="1100" b="1" dirty="0" smtClean="0">
                <a:solidFill>
                  <a:schemeClr val="accent1"/>
                </a:solidFill>
                <a:latin typeface="+mn-lt"/>
                <a:ea typeface="Raleway Medium" charset="0"/>
                <a:cs typeface="Raleway Medium" charset="0"/>
              </a:rPr>
              <a:t>wbk</a:t>
            </a:r>
            <a:r>
              <a:rPr lang="de-DE" sz="1100" b="1" dirty="0" smtClean="0">
                <a:solidFill>
                  <a:schemeClr val="tx2"/>
                </a:solidFill>
                <a:latin typeface="+mn-lt"/>
                <a:ea typeface="Raleway Medium" charset="0"/>
                <a:cs typeface="Raleway Medium" charset="0"/>
              </a:rPr>
              <a:t> </a:t>
            </a:r>
            <a:r>
              <a:rPr lang="de-DE" sz="1100" b="1" dirty="0" smtClean="0">
                <a:solidFill>
                  <a:schemeClr val="bg1"/>
                </a:solidFill>
                <a:latin typeface="+mn-lt"/>
                <a:ea typeface="Raleway Medium" charset="0"/>
                <a:cs typeface="Raleway Medium" charset="0"/>
              </a:rPr>
              <a:t>Institut für Produktionstechnik</a:t>
            </a:r>
          </a:p>
          <a:p>
            <a:pPr algn="r"/>
            <a:r>
              <a:rPr lang="de-DE" sz="1100" dirty="0" smtClean="0">
                <a:solidFill>
                  <a:schemeClr val="bg1"/>
                </a:solidFill>
                <a:latin typeface="+mn-lt"/>
                <a:ea typeface="Raleway Medium" charset="0"/>
                <a:cs typeface="Raleway Medium" charset="0"/>
              </a:rPr>
              <a:t>Kaiserstraße 12 </a:t>
            </a:r>
          </a:p>
          <a:p>
            <a:pPr algn="r"/>
            <a:r>
              <a:rPr lang="de-DE" sz="1100" dirty="0" smtClean="0">
                <a:solidFill>
                  <a:schemeClr val="bg1"/>
                </a:solidFill>
                <a:latin typeface="+mn-lt"/>
                <a:ea typeface="Raleway Medium" charset="0"/>
                <a:cs typeface="Raleway Medium" charset="0"/>
              </a:rPr>
              <a:t>76131 Karlsruhe</a:t>
            </a:r>
          </a:p>
          <a:p>
            <a:pPr algn="r"/>
            <a:r>
              <a:rPr lang="de-DE" sz="1100" b="1" dirty="0" smtClean="0">
                <a:solidFill>
                  <a:schemeClr val="bg1"/>
                </a:solidFill>
                <a:latin typeface="+mn-lt"/>
                <a:ea typeface="Raleway Medium" charset="0"/>
                <a:cs typeface="Raleway Medium" charset="0"/>
              </a:rPr>
              <a:t>https://www.wbk.kit.edu/</a:t>
            </a:r>
            <a:endParaRPr lang="de-DE" sz="1100" b="1" dirty="0">
              <a:solidFill>
                <a:schemeClr val="bg1"/>
              </a:solidFill>
              <a:latin typeface="+mn-lt"/>
              <a:ea typeface="Raleway Medium" charset="0"/>
              <a:cs typeface="Raleway Medium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5478128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de-DE" dirty="0" smtClean="0"/>
              <a:t>Max Mustermann,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5667017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Akademischer Mitarbeiter</a:t>
            </a:r>
            <a:endParaRPr lang="de-DE" dirty="0"/>
          </a:p>
        </p:txBody>
      </p:sp>
      <p:sp>
        <p:nvSpPr>
          <p:cNvPr id="21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52425" y="5855906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Tel.: +49 1523 9501234</a:t>
            </a:r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6044794"/>
            <a:ext cx="2149475" cy="144000"/>
          </a:xfrm>
        </p:spPr>
        <p:txBody>
          <a:bodyPr tIns="0" b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 sz="11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/>
            </a:pPr>
            <a:r>
              <a:rPr lang="de-DE" dirty="0" smtClean="0"/>
              <a:t>E-Mail: max.mustermann@kit.edu</a:t>
            </a:r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2832809" y="5480400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de-DE" dirty="0" smtClean="0"/>
              <a:t>Max Mustermann,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4" name="Textplatzhalt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2832809" y="5669289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Akademischer Mitarbeiter</a:t>
            </a:r>
            <a:endParaRPr lang="de-DE" dirty="0"/>
          </a:p>
        </p:txBody>
      </p:sp>
      <p:sp>
        <p:nvSpPr>
          <p:cNvPr id="25" name="Textplatzhalt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2832809" y="5858178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Tel.: +49 1523 9501234</a:t>
            </a:r>
            <a:endParaRPr lang="de-DE" dirty="0"/>
          </a:p>
        </p:txBody>
      </p:sp>
      <p:sp>
        <p:nvSpPr>
          <p:cNvPr id="26" name="Textplatzhalt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2832809" y="6047066"/>
            <a:ext cx="2149475" cy="144000"/>
          </a:xfrm>
        </p:spPr>
        <p:txBody>
          <a:bodyPr tIns="0" b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 sz="11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/>
            </a:pPr>
            <a:r>
              <a:rPr lang="de-DE" dirty="0" smtClean="0"/>
              <a:t>E-Mail: max.mustermann@kit.edu</a:t>
            </a:r>
            <a:endParaRPr lang="de-DE" dirty="0"/>
          </a:p>
        </p:txBody>
      </p:sp>
      <p:sp>
        <p:nvSpPr>
          <p:cNvPr id="27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313193" y="5481164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de-DE" dirty="0" smtClean="0"/>
              <a:t>Max Mustermann,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8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5313193" y="5670053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Akademischer Mitarbeiter</a:t>
            </a:r>
            <a:endParaRPr lang="de-DE" dirty="0"/>
          </a:p>
        </p:txBody>
      </p:sp>
      <p:sp>
        <p:nvSpPr>
          <p:cNvPr id="29" name="Textplatzhalt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5313193" y="5858942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Tel.: +49 1523 9501234</a:t>
            </a:r>
            <a:endParaRPr lang="de-DE" dirty="0"/>
          </a:p>
        </p:txBody>
      </p:sp>
      <p:sp>
        <p:nvSpPr>
          <p:cNvPr id="30" name="Textplatzhalt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5313193" y="6047830"/>
            <a:ext cx="2149475" cy="144000"/>
          </a:xfrm>
        </p:spPr>
        <p:txBody>
          <a:bodyPr tIns="0" b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 sz="11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/>
            </a:pPr>
            <a:r>
              <a:rPr lang="de-DE" dirty="0" smtClean="0"/>
              <a:t>E-Mail: max.mustermann@kit.edu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31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 mit eige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b="7351"/>
          <a:stretch/>
        </p:blipFill>
        <p:spPr>
          <a:xfrm>
            <a:off x="-1" y="1"/>
            <a:ext cx="12192002" cy="635390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0310" y="197299"/>
            <a:ext cx="1673050" cy="7710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97299"/>
            <a:ext cx="1744786" cy="771075"/>
          </a:xfrm>
          <a:prstGeom prst="rect">
            <a:avLst/>
          </a:prstGeom>
        </p:spPr>
      </p:pic>
      <p:sp>
        <p:nvSpPr>
          <p:cNvPr id="6" name="TextBox 13"/>
          <p:cNvSpPr txBox="1"/>
          <p:nvPr/>
        </p:nvSpPr>
        <p:spPr>
          <a:xfrm>
            <a:off x="8944531" y="5510132"/>
            <a:ext cx="2495135" cy="6076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sz="1100" b="1" dirty="0" smtClean="0">
                <a:solidFill>
                  <a:schemeClr val="accent1"/>
                </a:solidFill>
                <a:latin typeface="+mn-lt"/>
                <a:ea typeface="Raleway Medium" charset="0"/>
                <a:cs typeface="Raleway Medium" charset="0"/>
              </a:rPr>
              <a:t>wbk</a:t>
            </a:r>
            <a:r>
              <a:rPr lang="de-DE" sz="1100" b="1" dirty="0" smtClean="0">
                <a:solidFill>
                  <a:schemeClr val="tx2"/>
                </a:solidFill>
                <a:latin typeface="+mn-lt"/>
                <a:ea typeface="Raleway Medium" charset="0"/>
                <a:cs typeface="Raleway Medium" charset="0"/>
              </a:rPr>
              <a:t> </a:t>
            </a:r>
            <a:r>
              <a:rPr lang="de-DE" sz="1100" b="1" dirty="0" smtClean="0">
                <a:solidFill>
                  <a:schemeClr val="bg1"/>
                </a:solidFill>
                <a:latin typeface="+mn-lt"/>
                <a:ea typeface="Raleway Medium" charset="0"/>
                <a:cs typeface="Raleway Medium" charset="0"/>
              </a:rPr>
              <a:t>Institut für Produktionstechnik</a:t>
            </a:r>
          </a:p>
          <a:p>
            <a:pPr algn="r"/>
            <a:r>
              <a:rPr lang="de-DE" sz="1100" dirty="0" smtClean="0">
                <a:solidFill>
                  <a:schemeClr val="bg1"/>
                </a:solidFill>
                <a:latin typeface="+mn-lt"/>
                <a:ea typeface="Raleway Medium" charset="0"/>
                <a:cs typeface="Raleway Medium" charset="0"/>
              </a:rPr>
              <a:t>Kaiserstraße 12 </a:t>
            </a:r>
          </a:p>
          <a:p>
            <a:pPr algn="r"/>
            <a:r>
              <a:rPr lang="de-DE" sz="1100" dirty="0" smtClean="0">
                <a:solidFill>
                  <a:schemeClr val="bg1"/>
                </a:solidFill>
                <a:latin typeface="+mn-lt"/>
                <a:ea typeface="Raleway Medium" charset="0"/>
                <a:cs typeface="Raleway Medium" charset="0"/>
              </a:rPr>
              <a:t>76131 Karlsruhe</a:t>
            </a:r>
          </a:p>
          <a:p>
            <a:pPr algn="r"/>
            <a:r>
              <a:rPr lang="de-DE" sz="1100" b="1" dirty="0" smtClean="0">
                <a:solidFill>
                  <a:schemeClr val="bg1"/>
                </a:solidFill>
                <a:latin typeface="+mn-lt"/>
                <a:ea typeface="Raleway Medium" charset="0"/>
                <a:cs typeface="Raleway Medium" charset="0"/>
              </a:rPr>
              <a:t>https://www.wbk.kit.edu/</a:t>
            </a:r>
            <a:endParaRPr lang="de-DE" sz="1100" b="1" dirty="0">
              <a:solidFill>
                <a:schemeClr val="bg1"/>
              </a:solidFill>
              <a:latin typeface="+mn-lt"/>
              <a:ea typeface="Raleway Medium" charset="0"/>
              <a:cs typeface="Raleway Medium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5478128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de-DE" dirty="0" smtClean="0"/>
              <a:t>Max Mustermann,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5667017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Akademischer Mitarbeiter</a:t>
            </a:r>
            <a:endParaRPr lang="de-DE" dirty="0"/>
          </a:p>
        </p:txBody>
      </p:sp>
      <p:sp>
        <p:nvSpPr>
          <p:cNvPr id="21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52425" y="5855906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Tel.: +49 1523 9501234</a:t>
            </a:r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2425" y="6044794"/>
            <a:ext cx="2149475" cy="144000"/>
          </a:xfrm>
        </p:spPr>
        <p:txBody>
          <a:bodyPr tIns="0" b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 sz="11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/>
            </a:pPr>
            <a:r>
              <a:rPr lang="de-DE" dirty="0" smtClean="0"/>
              <a:t>E-Mail: max.mustermann@kit.edu</a:t>
            </a:r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2832809" y="5480400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de-DE" dirty="0" smtClean="0"/>
              <a:t>Max Mustermann,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4" name="Textplatzhalt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2832809" y="5669289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Akademischer Mitarbeiter</a:t>
            </a:r>
            <a:endParaRPr lang="de-DE" dirty="0"/>
          </a:p>
        </p:txBody>
      </p:sp>
      <p:sp>
        <p:nvSpPr>
          <p:cNvPr id="25" name="Textplatzhalt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2832809" y="5858178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Tel.: +49 1523 9501234</a:t>
            </a:r>
            <a:endParaRPr lang="de-DE" dirty="0"/>
          </a:p>
        </p:txBody>
      </p:sp>
      <p:sp>
        <p:nvSpPr>
          <p:cNvPr id="26" name="Textplatzhalt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2832809" y="6047066"/>
            <a:ext cx="2149475" cy="144000"/>
          </a:xfrm>
        </p:spPr>
        <p:txBody>
          <a:bodyPr tIns="0" b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 sz="11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/>
            </a:pPr>
            <a:r>
              <a:rPr lang="de-DE" dirty="0" smtClean="0"/>
              <a:t>E-Mail: max.mustermann@kit.edu</a:t>
            </a:r>
            <a:endParaRPr lang="de-DE" dirty="0"/>
          </a:p>
        </p:txBody>
      </p:sp>
      <p:sp>
        <p:nvSpPr>
          <p:cNvPr id="27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313193" y="5481164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de-DE" dirty="0" smtClean="0"/>
              <a:t>Max Mustermann,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8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5313193" y="5670053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Akademischer Mitarbeiter</a:t>
            </a:r>
            <a:endParaRPr lang="de-DE" dirty="0"/>
          </a:p>
        </p:txBody>
      </p:sp>
      <p:sp>
        <p:nvSpPr>
          <p:cNvPr id="29" name="Textplatzhalt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5313193" y="5858942"/>
            <a:ext cx="2149475" cy="144000"/>
          </a:xfrm>
        </p:spPr>
        <p:txBody>
          <a:bodyPr tIns="0" bIns="0" anchor="ctr"/>
          <a:lstStyle>
            <a:lvl1pPr marL="0" indent="0">
              <a:spcBef>
                <a:spcPts val="0"/>
              </a:spcBef>
              <a:buNone/>
              <a:defRPr sz="1100" b="0"/>
            </a:lvl1pPr>
          </a:lstStyle>
          <a:p>
            <a:pPr lvl="0"/>
            <a:r>
              <a:rPr lang="de-DE" dirty="0" smtClean="0"/>
              <a:t>Tel.: +49 1523 9501234</a:t>
            </a:r>
            <a:endParaRPr lang="de-DE" dirty="0"/>
          </a:p>
        </p:txBody>
      </p:sp>
      <p:sp>
        <p:nvSpPr>
          <p:cNvPr id="30" name="Textplatzhalt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5313193" y="6047830"/>
            <a:ext cx="2149475" cy="144000"/>
          </a:xfrm>
        </p:spPr>
        <p:txBody>
          <a:bodyPr tIns="0" b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 sz="11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8000"/>
              <a:buFont typeface="Wingdings" panose="05000000000000000000" pitchFamily="2" charset="2"/>
              <a:buNone/>
              <a:tabLst/>
              <a:defRPr/>
            </a:pPr>
            <a:r>
              <a:rPr lang="de-DE" dirty="0" smtClean="0"/>
              <a:t>E-Mail: max.mustermann@kit.edu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7"/>
          </p:nvPr>
        </p:nvSpPr>
        <p:spPr>
          <a:xfrm>
            <a:off x="114299" y="996043"/>
            <a:ext cx="11968163" cy="4437195"/>
          </a:xfrm>
        </p:spPr>
        <p:txBody>
          <a:bodyPr anchor="t"/>
          <a:lstStyle>
            <a:lvl1pPr marL="0" indent="0" algn="ctr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4672012" y="1714501"/>
            <a:ext cx="2847975" cy="11430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smtClean="0"/>
              <a:t>1. Bild durch Klicken auf Symbol hinzufügen </a:t>
            </a:r>
            <a:br>
              <a:rPr lang="de-DE" dirty="0" smtClean="0"/>
            </a:br>
            <a:r>
              <a:rPr lang="de-DE" dirty="0" smtClean="0"/>
              <a:t>2. Bild auswählen und in den Hintergrund setzen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784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tandard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7" name="Textplatzhalter"/>
          <p:cNvSpPr>
            <a:spLocks noGrp="1"/>
          </p:cNvSpPr>
          <p:nvPr>
            <p:ph type="body" sz="quarter" idx="27" hasCustomPrompt="1"/>
          </p:nvPr>
        </p:nvSpPr>
        <p:spPr>
          <a:xfrm>
            <a:off x="532284" y="1025843"/>
            <a:ext cx="9178008" cy="241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171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1400" kern="1200" cap="none" spc="400" baseline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171" rtl="0" eaLnBrk="1" latinLnBrk="0" hangingPunct="1">
              <a:buFont typeface="Arial" panose="020B0604020202020204" pitchFamily="34" charset="0"/>
              <a:buNone/>
              <a:defRPr lang="de-DE" sz="951" kern="1200" cap="all" spc="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0" indent="0" algn="l" defTabSz="457171" rtl="0" eaLnBrk="1" latinLnBrk="0" hangingPunct="1">
              <a:buFont typeface="Arial" panose="020B0604020202020204" pitchFamily="34" charset="0"/>
              <a:buNone/>
              <a:defRPr lang="de-DE" sz="951" kern="1200" cap="all" spc="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0" indent="0" algn="l" defTabSz="457171" rtl="0" eaLnBrk="1" latinLnBrk="0" hangingPunct="1">
              <a:buFont typeface="Arial" panose="020B0604020202020204" pitchFamily="34" charset="0"/>
              <a:buNone/>
              <a:defRPr lang="de-DE" sz="951" kern="1200" cap="all" spc="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0" indent="0" algn="l" defTabSz="457171" rtl="0" eaLnBrk="1" latinLnBrk="0" hangingPunct="1">
              <a:buFont typeface="Arial" panose="020B0604020202020204" pitchFamily="34" charset="0"/>
              <a:buNone/>
              <a:defRPr lang="de-DE" sz="951" kern="1200" cap="all" spc="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8"/>
          </p:nvPr>
        </p:nvSpPr>
        <p:spPr>
          <a:xfrm>
            <a:off x="524664" y="1266825"/>
            <a:ext cx="11142000" cy="4852988"/>
          </a:xfrm>
        </p:spPr>
        <p:txBody>
          <a:bodyPr vert="horz" lIns="0" tIns="54000" rIns="0" bIns="54000" rtlCol="0">
            <a:noAutofit/>
          </a:bodyPr>
          <a:lstStyle>
            <a:lvl1pPr marL="180975" indent="-180975">
              <a:buFont typeface="Wingdings" panose="05000000000000000000" pitchFamily="2" charset="2"/>
              <a:buChar char="§"/>
              <a:defRPr lang="de-DE" smtClean="0"/>
            </a:lvl1pPr>
            <a:lvl2pPr marL="542925" indent="-180975">
              <a:buFont typeface="Wingdings" panose="05000000000000000000" pitchFamily="2" charset="2"/>
              <a:buChar char="§"/>
              <a:defRPr lang="de-DE" smtClean="0"/>
            </a:lvl2pPr>
            <a:lvl3pPr marL="895350" indent="-180975">
              <a:buFont typeface="Wingdings" panose="05000000000000000000" pitchFamily="2" charset="2"/>
              <a:buChar char="§"/>
              <a:defRPr lang="de-DE" smtClean="0"/>
            </a:lvl3pPr>
            <a:lvl4pPr marL="1257300" indent="-180975">
              <a:buFont typeface="Wingdings" panose="05000000000000000000" pitchFamily="2" charset="2"/>
              <a:buChar char="§"/>
              <a:defRPr lang="de-DE" smtClean="0"/>
            </a:lvl4pPr>
            <a:lvl5pPr marL="1619250" indent="-176213">
              <a:buFont typeface="Wingdings" panose="05000000000000000000" pitchFamily="2" charset="2"/>
              <a:buChar char="§"/>
              <a:defRPr lang="de-DE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992469" y="6119813"/>
            <a:ext cx="3674195" cy="204787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de-DE" sz="1000" smtClean="0">
                <a:solidFill>
                  <a:schemeClr val="bg2"/>
                </a:solidFill>
              </a:defRPr>
            </a:lvl1pPr>
            <a:lvl2pPr marL="171450" indent="0">
              <a:buFont typeface="Arial" panose="020B0604020202020204" pitchFamily="34" charset="0"/>
              <a:buNone/>
              <a:defRPr lang="de-DE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de-DE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de-DE" sz="1800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de-DE" sz="1800">
                <a:solidFill>
                  <a:schemeClr val="lt1"/>
                </a:solidFill>
              </a:defRPr>
            </a:lvl5pPr>
          </a:lstStyle>
          <a:p>
            <a:pPr marL="0" lvl="0" algn="r"/>
            <a:r>
              <a:rPr lang="de-DE" noProof="0" dirty="0" smtClean="0"/>
              <a:t>Quelle(n):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421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76FCF-EE63-4491-8B41-B728B927776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EDFF09-7EC7-4699-967C-9C4DA93000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641720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Folie" r:id="rId14" imgW="359" imgH="360" progId="TCLayout.ActiveDocument.1">
                  <p:embed/>
                </p:oleObj>
              </mc:Choice>
              <mc:Fallback>
                <p:oleObj name="think-cell Folie" r:id="rId14" imgW="359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28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7" name="KIT Rahm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5"/>
            <a:ext cx="12191998" cy="6856285"/>
          </a:xfrm>
          <a:prstGeom prst="rect">
            <a:avLst/>
          </a:prstGeom>
        </p:spPr>
      </p:pic>
      <p:sp>
        <p:nvSpPr>
          <p:cNvPr id="6" name="Foliennummer"/>
          <p:cNvSpPr/>
          <p:nvPr/>
        </p:nvSpPr>
        <p:spPr>
          <a:xfrm>
            <a:off x="279993" y="6488003"/>
            <a:ext cx="435385" cy="22112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lvl="0"/>
            <a:fld id="{B06C5D74-1435-4EE9-87E6-A6E325541371}" type="slidenum">
              <a:rPr lang="de-DE" sz="1200" b="1" noProof="0" smtClean="0"/>
              <a:pPr lvl="0"/>
              <a:t>‹Nr.›</a:t>
            </a:fld>
            <a:endParaRPr lang="de-DE" sz="1200" b="1" noProof="0" dirty="0"/>
          </a:p>
        </p:txBody>
      </p:sp>
      <p:sp>
        <p:nvSpPr>
          <p:cNvPr id="16" name="Fußzeile"/>
          <p:cNvSpPr/>
          <p:nvPr/>
        </p:nvSpPr>
        <p:spPr>
          <a:xfrm>
            <a:off x="2471616" y="6526565"/>
            <a:ext cx="4765875" cy="1440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lvl="0"/>
            <a:r>
              <a:rPr lang="de-DE" sz="1050" noProof="0" dirty="0">
                <a:solidFill>
                  <a:schemeClr val="tx1"/>
                </a:solidFill>
              </a:rPr>
              <a:t>Prof. Dr.-Ing. J. Fleischer, Prof. Dr.-Ing. G. Lanza, Prof. Dr.-Ing. habil. V. Schulze</a:t>
            </a:r>
          </a:p>
        </p:txBody>
      </p:sp>
      <p:pic>
        <p:nvPicPr>
          <p:cNvPr id="12" name="KIT Logo">
            <a:extLst>
              <a:ext uri="{FF2B5EF4-FFF2-40B4-BE49-F238E27FC236}">
                <a16:creationId xmlns="" xmlns:a16="http://schemas.microsoft.com/office/drawing/2014/main" id="{D02857D4-0246-458F-94E2-8F16CC0D7FB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336" y="329652"/>
            <a:ext cx="1440000" cy="663302"/>
          </a:xfrm>
          <a:prstGeom prst="rect">
            <a:avLst/>
          </a:prstGeom>
        </p:spPr>
      </p:pic>
      <p:pic>
        <p:nvPicPr>
          <p:cNvPr id="8" name="wbk Logo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1208" y="6461226"/>
            <a:ext cx="1916129" cy="352989"/>
          </a:xfrm>
          <a:prstGeom prst="rect">
            <a:avLst/>
          </a:prstGeom>
        </p:spPr>
      </p:pic>
      <p:sp>
        <p:nvSpPr>
          <p:cNvPr id="13" name="Datum"/>
          <p:cNvSpPr/>
          <p:nvPr/>
        </p:nvSpPr>
        <p:spPr>
          <a:xfrm>
            <a:off x="1233497" y="6526565"/>
            <a:ext cx="720000" cy="1440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lvl="0"/>
            <a:fld id="{2F987F82-1FD5-4490-8017-5DA7BC8E312A}" type="datetime1">
              <a:rPr lang="de-DE" sz="1050" noProof="0" smtClean="0"/>
              <a:pPr lvl="0"/>
              <a:t>02.06.2022</a:t>
            </a:fld>
            <a:endParaRPr lang="de-DE" sz="1050" noProof="0" dirty="0"/>
          </a:p>
        </p:txBody>
      </p:sp>
      <p:sp>
        <p:nvSpPr>
          <p:cNvPr id="5" name="Titelplatzhalter"/>
          <p:cNvSpPr>
            <a:spLocks noGrp="1"/>
          </p:cNvSpPr>
          <p:nvPr>
            <p:ph type="title"/>
          </p:nvPr>
        </p:nvSpPr>
        <p:spPr>
          <a:xfrm>
            <a:off x="524664" y="329652"/>
            <a:ext cx="9178008" cy="6961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524664" y="1266825"/>
            <a:ext cx="11142000" cy="4852800"/>
          </a:xfrm>
          <a:prstGeom prst="rect">
            <a:avLst/>
          </a:prstGeom>
        </p:spPr>
        <p:txBody>
          <a:bodyPr vert="horz" lIns="0" tIns="54000" rIns="0" bIns="5400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798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b="1" i="0" u="none" kern="1200" cap="none" spc="400" baseline="0" noProof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buSzPct val="88000"/>
        <a:buFont typeface="Wingdings" panose="05000000000000000000" pitchFamily="2" charset="2"/>
        <a:buChar char="§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2925" marR="0" indent="-180975" algn="l" defTabSz="358775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88000"/>
        <a:buFont typeface="Wingdings" panose="05000000000000000000" pitchFamily="2" charset="2"/>
        <a:buChar char="§"/>
        <a:tabLst>
          <a:tab pos="714375" algn="l"/>
        </a:tabLst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5350" marR="0" indent="-180975" algn="l" defTabSz="914400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88000"/>
        <a:buFont typeface="Wingdings" panose="05000000000000000000" pitchFamily="2" charset="2"/>
        <a:buChar char="§"/>
        <a:tabLst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lnSpc>
          <a:spcPct val="90000"/>
        </a:lnSpc>
        <a:spcBef>
          <a:spcPts val="600"/>
        </a:spcBef>
        <a:buSzPct val="88000"/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76213" algn="l" defTabSz="914400" rtl="0" eaLnBrk="1" latinLnBrk="0" hangingPunct="1">
        <a:lnSpc>
          <a:spcPct val="90000"/>
        </a:lnSpc>
        <a:spcBef>
          <a:spcPts val="600"/>
        </a:spcBef>
        <a:buSzPct val="88000"/>
        <a:buFont typeface="Wingdings" panose="05000000000000000000" pitchFamily="2" charset="2"/>
        <a:buChar char="§"/>
        <a:tabLst>
          <a:tab pos="2066925" algn="l"/>
        </a:tabLst>
        <a:defRPr lang="de-DE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33875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6">
          <p15:clr>
            <a:srgbClr val="F26B43"/>
          </p15:clr>
        </p15:guide>
        <p15:guide id="2" pos="330">
          <p15:clr>
            <a:srgbClr val="F26B43"/>
          </p15:clr>
        </p15:guide>
        <p15:guide id="3" pos="7350">
          <p15:clr>
            <a:srgbClr val="F26B43"/>
          </p15:clr>
        </p15:guide>
        <p15:guide id="4" orient="horz" pos="798">
          <p15:clr>
            <a:srgbClr val="F26B43"/>
          </p15:clr>
        </p15:guide>
        <p15:guide id="5" orient="horz" pos="38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069" y="189351"/>
            <a:ext cx="900000" cy="868731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24664" y="329652"/>
            <a:ext cx="6115118" cy="696191"/>
          </a:xfrm>
        </p:spPr>
        <p:txBody>
          <a:bodyPr/>
          <a:lstStyle/>
          <a:p>
            <a:r>
              <a:rPr lang="de-DE" dirty="0" smtClean="0"/>
              <a:t>„UML Verteilungsdiagram“</a:t>
            </a:r>
            <a:br>
              <a:rPr lang="de-DE" dirty="0" smtClean="0"/>
            </a:br>
            <a:r>
              <a:rPr lang="de-DE" b="0" dirty="0" smtClean="0"/>
              <a:t>Systemarchitektur</a:t>
            </a:r>
            <a:endParaRPr lang="de-DE" b="0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6805270" y="1023128"/>
            <a:ext cx="315644" cy="356924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7062318" y="1153160"/>
            <a:ext cx="460375" cy="2152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(GUI</a:t>
            </a:r>
            <a:endParaRPr lang="en-US" sz="1100" dirty="0">
              <a:solidFill>
                <a:schemeClr val="accent3"/>
              </a:solidFill>
              <a:ea typeface="Raleway Medium" charset="0"/>
              <a:cs typeface="Raleway Medium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73256" y="908386"/>
            <a:ext cx="404813" cy="2349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dirty="0" smtClean="0">
                <a:ea typeface="Raleway Medium" charset="0"/>
                <a:cs typeface="Raleway Medium" charset="0"/>
              </a:rPr>
              <a:t>User</a:t>
            </a:r>
            <a:endParaRPr lang="en-US" sz="1100" dirty="0">
              <a:ea typeface="Raleway Medium" charset="0"/>
              <a:cs typeface="Raleway Medium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417524" y="1548507"/>
            <a:ext cx="1709638" cy="2880166"/>
            <a:chOff x="5481017" y="1548507"/>
            <a:chExt cx="1709638" cy="2880166"/>
          </a:xfrm>
        </p:grpSpPr>
        <p:sp>
          <p:nvSpPr>
            <p:cNvPr id="2" name="Würfel 1"/>
            <p:cNvSpPr/>
            <p:nvPr/>
          </p:nvSpPr>
          <p:spPr>
            <a:xfrm>
              <a:off x="5481017" y="1548507"/>
              <a:ext cx="1709638" cy="2880166"/>
            </a:xfrm>
            <a:prstGeom prst="cube">
              <a:avLst>
                <a:gd name="adj" fmla="val 6723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28538" y="2149854"/>
              <a:ext cx="1276350" cy="21443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de-DE" sz="1200" b="1" dirty="0" err="1" smtClean="0">
                  <a:ea typeface="Raleway Medium" charset="0"/>
                  <a:cs typeface="Raleway Medium" charset="0"/>
                </a:rPr>
                <a:t>StationControl</a:t>
              </a:r>
              <a:endParaRPr lang="de-DE" sz="1200" b="1" dirty="0" smtClean="0">
                <a:ea typeface="Raleway Medium" charset="0"/>
                <a:cs typeface="Raleway Medium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de-DE" sz="1200" dirty="0" smtClean="0">
                  <a:ea typeface="Raleway Medium" charset="0"/>
                  <a:cs typeface="Raleway Medium" charset="0"/>
                </a:rPr>
                <a:t>Siehe folgende Slide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de-DE" sz="1200" dirty="0" smtClean="0">
                <a:ea typeface="Raleway Medium" charset="0"/>
                <a:cs typeface="Raleway Medium" charset="0"/>
              </a:endParaRPr>
            </a:p>
            <a:p>
              <a:r>
                <a:rPr lang="de-DE" sz="1200" b="1" dirty="0" err="1" smtClean="0">
                  <a:ea typeface="Raleway Medium" charset="0"/>
                  <a:cs typeface="Raleway Medium" charset="0"/>
                </a:rPr>
                <a:t>RobotControl</a:t>
              </a:r>
              <a:endParaRPr lang="de-DE" sz="1200" b="1" dirty="0" smtClean="0">
                <a:ea typeface="Raleway Medium" charset="0"/>
                <a:cs typeface="Raleway Medium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de-DE" sz="1200" dirty="0" smtClean="0">
                  <a:ea typeface="Raleway Medium" charset="0"/>
                  <a:cs typeface="Raleway Medium" charset="0"/>
                </a:rPr>
                <a:t>Pfadplanung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de-DE" sz="1200" dirty="0" smtClean="0">
                  <a:ea typeface="Raleway Medium" charset="0"/>
                  <a:cs typeface="Raleway Medium" charset="0"/>
                </a:rPr>
                <a:t>Suchprimitive</a:t>
              </a:r>
            </a:p>
            <a:p>
              <a:endParaRPr lang="de-DE" sz="1200" dirty="0" smtClean="0">
                <a:ea typeface="Raleway Medium" charset="0"/>
                <a:cs typeface="Raleway Medium" charset="0"/>
              </a:endParaRPr>
            </a:p>
            <a:p>
              <a:r>
                <a:rPr lang="de-DE" sz="1200" b="1" dirty="0" smtClean="0">
                  <a:ea typeface="Raleway Medium" charset="0"/>
                  <a:cs typeface="Raleway Medium" charset="0"/>
                </a:rPr>
                <a:t>Bildauswertung</a:t>
              </a:r>
              <a:br>
                <a:rPr lang="de-DE" sz="1200" b="1" dirty="0" smtClean="0">
                  <a:ea typeface="Raleway Medium" charset="0"/>
                  <a:cs typeface="Raleway Medium" charset="0"/>
                </a:rPr>
              </a:br>
              <a:r>
                <a:rPr lang="de-DE" sz="1200" dirty="0" err="1" smtClean="0">
                  <a:ea typeface="Raleway Medium" charset="0"/>
                  <a:cs typeface="Raleway Medium" charset="0"/>
                </a:rPr>
                <a:t>vision_opencv</a:t>
              </a:r>
              <a:endParaRPr lang="de-DE" sz="12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528538" y="1703399"/>
              <a:ext cx="1031082" cy="342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Intel </a:t>
              </a:r>
              <a:r>
                <a:rPr lang="en-US" sz="1200" b="1" dirty="0" err="1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N</a:t>
              </a:r>
              <a:r>
                <a:rPr lang="en-US" sz="1200" b="1" dirty="0" err="1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uc</a:t>
              </a:r>
              <a:endParaRPr lang="en-US" sz="1200" b="1" dirty="0" smtClean="0">
                <a:solidFill>
                  <a:schemeClr val="accent1"/>
                </a:solidFill>
                <a:ea typeface="Raleway Medium" charset="0"/>
                <a:cs typeface="Raleway Medium" charset="0"/>
              </a:endParaRPr>
            </a:p>
            <a:p>
              <a:r>
                <a:rPr lang="en-US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172.22.132.17</a:t>
              </a:r>
              <a:endParaRPr lang="en-US" sz="1200" dirty="0">
                <a:solidFill>
                  <a:schemeClr val="accent1"/>
                </a:solidFill>
                <a:ea typeface="Raleway Medium" charset="0"/>
                <a:cs typeface="Raleway Medium" charset="0"/>
              </a:endParaRP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2856979" y="1548507"/>
            <a:ext cx="1709638" cy="1260000"/>
            <a:chOff x="2271830" y="1548507"/>
            <a:chExt cx="1709638" cy="1260000"/>
          </a:xfrm>
        </p:grpSpPr>
        <p:sp>
          <p:nvSpPr>
            <p:cNvPr id="15" name="Würfel 14"/>
            <p:cNvSpPr/>
            <p:nvPr/>
          </p:nvSpPr>
          <p:spPr>
            <a:xfrm>
              <a:off x="2271830" y="1548507"/>
              <a:ext cx="1709638" cy="1260000"/>
            </a:xfrm>
            <a:prstGeom prst="cube">
              <a:avLst>
                <a:gd name="adj" fmla="val 93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321258" y="2221369"/>
              <a:ext cx="1276350" cy="3206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b="1" dirty="0" smtClean="0">
                  <a:ea typeface="Raleway Medium" charset="0"/>
                  <a:cs typeface="Raleway Medium" charset="0"/>
                </a:rPr>
                <a:t>RS232 listener</a:t>
              </a:r>
              <a:endParaRPr lang="en-US" sz="12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2321258" y="1728668"/>
              <a:ext cx="1031082" cy="342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UR10e</a:t>
              </a:r>
            </a:p>
            <a:p>
              <a:r>
                <a:rPr lang="en-US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172.22.132.15</a:t>
              </a:r>
              <a:endParaRPr lang="en-US" sz="1200" dirty="0">
                <a:solidFill>
                  <a:schemeClr val="accent1"/>
                </a:solidFill>
                <a:ea typeface="Raleway Medium" charset="0"/>
                <a:cs typeface="Raleway Medium" charset="0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856979" y="4788839"/>
            <a:ext cx="1709638" cy="1260000"/>
            <a:chOff x="2247379" y="4788839"/>
            <a:chExt cx="1709638" cy="1260000"/>
          </a:xfrm>
        </p:grpSpPr>
        <p:sp>
          <p:nvSpPr>
            <p:cNvPr id="19" name="Würfel 18"/>
            <p:cNvSpPr/>
            <p:nvPr/>
          </p:nvSpPr>
          <p:spPr>
            <a:xfrm>
              <a:off x="2247379" y="4788839"/>
              <a:ext cx="1709638" cy="1260000"/>
            </a:xfrm>
            <a:prstGeom prst="cube">
              <a:avLst>
                <a:gd name="adj" fmla="val 93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296807" y="5461701"/>
              <a:ext cx="1276350" cy="3206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b="1" dirty="0" smtClean="0">
                  <a:ea typeface="Raleway Medium" charset="0"/>
                  <a:cs typeface="Raleway Medium" charset="0"/>
                </a:rPr>
                <a:t>Estimated Torque</a:t>
              </a:r>
              <a:endParaRPr lang="en-US" sz="12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296807" y="4969000"/>
              <a:ext cx="1338318" cy="342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de-DE" sz="1200" b="1" dirty="0" err="1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Torque</a:t>
              </a:r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 </a:t>
              </a:r>
              <a:r>
                <a:rPr lang="de-DE" sz="1200" b="1" dirty="0" err="1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Estimator</a:t>
              </a:r>
              <a:endParaRPr lang="de-DE" sz="1200" b="1" dirty="0" smtClean="0">
                <a:solidFill>
                  <a:schemeClr val="accent1"/>
                </a:solidFill>
                <a:ea typeface="Raleway Medium" charset="0"/>
                <a:cs typeface="Raleway Medium" charset="0"/>
              </a:endParaRPr>
            </a:p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?</a:t>
              </a:r>
              <a:endParaRPr lang="de-DE" sz="1200" dirty="0">
                <a:solidFill>
                  <a:schemeClr val="accent1"/>
                </a:solidFill>
                <a:ea typeface="Raleway Medium" charset="0"/>
                <a:cs typeface="Raleway Medium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8027497" y="3168673"/>
            <a:ext cx="1709638" cy="1260000"/>
            <a:chOff x="7646497" y="3262339"/>
            <a:chExt cx="1709638" cy="1260000"/>
          </a:xfrm>
        </p:grpSpPr>
        <p:sp>
          <p:nvSpPr>
            <p:cNvPr id="22" name="Würfel 21"/>
            <p:cNvSpPr/>
            <p:nvPr/>
          </p:nvSpPr>
          <p:spPr>
            <a:xfrm>
              <a:off x="7646497" y="3262339"/>
              <a:ext cx="1709638" cy="1260000"/>
            </a:xfrm>
            <a:prstGeom prst="cube">
              <a:avLst>
                <a:gd name="adj" fmla="val 93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695925" y="3935201"/>
              <a:ext cx="1539550" cy="3206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b="1" dirty="0" smtClean="0">
                  <a:ea typeface="Raleway Medium" charset="0"/>
                  <a:cs typeface="Raleway Medium" charset="0"/>
                </a:rPr>
                <a:t>Schraubprogramme</a:t>
              </a:r>
            </a:p>
            <a:p>
              <a:r>
                <a:rPr lang="en-US" sz="1200" b="1" dirty="0" smtClean="0">
                  <a:ea typeface="Raleway Medium" charset="0"/>
                  <a:cs typeface="Raleway Medium" charset="0"/>
                </a:rPr>
                <a:t>MySQL Modul</a:t>
              </a:r>
              <a:endParaRPr lang="en-US" sz="12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695925" y="3442500"/>
              <a:ext cx="1539550" cy="342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Schraubersteuerung</a:t>
              </a:r>
            </a:p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172.22.132.19</a:t>
              </a:r>
              <a:endParaRPr lang="de-DE" sz="1200" dirty="0">
                <a:solidFill>
                  <a:schemeClr val="accent1"/>
                </a:solidFill>
                <a:ea typeface="Raleway Medium" charset="0"/>
                <a:cs typeface="Raleway Medium" charset="0"/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10264123" y="3168673"/>
            <a:ext cx="1709638" cy="1260000"/>
            <a:chOff x="9759553" y="3262339"/>
            <a:chExt cx="1709638" cy="1260000"/>
          </a:xfrm>
        </p:grpSpPr>
        <p:sp>
          <p:nvSpPr>
            <p:cNvPr id="25" name="Würfel 24"/>
            <p:cNvSpPr/>
            <p:nvPr/>
          </p:nvSpPr>
          <p:spPr>
            <a:xfrm>
              <a:off x="9759553" y="3262339"/>
              <a:ext cx="1709638" cy="1260000"/>
            </a:xfrm>
            <a:prstGeom prst="cube">
              <a:avLst>
                <a:gd name="adj" fmla="val 93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08981" y="3935201"/>
              <a:ext cx="1539550" cy="3206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b="1" dirty="0" smtClean="0">
                  <a:ea typeface="Raleway Medium" charset="0"/>
                  <a:cs typeface="Raleway Medium" charset="0"/>
                </a:rPr>
                <a:t>MySQL Server</a:t>
              </a:r>
              <a:endParaRPr lang="en-US" sz="12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9808981" y="3442500"/>
              <a:ext cx="1539550" cy="342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MySQL DB</a:t>
              </a:r>
            </a:p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?</a:t>
              </a:r>
              <a:endParaRPr lang="de-DE" sz="1200" dirty="0">
                <a:solidFill>
                  <a:schemeClr val="accent1"/>
                </a:solidFill>
                <a:ea typeface="Raleway Medium" charset="0"/>
                <a:cs typeface="Raleway Medium" charset="0"/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2856979" y="3168673"/>
            <a:ext cx="1709638" cy="1260000"/>
            <a:chOff x="2247379" y="3240755"/>
            <a:chExt cx="1709638" cy="1260000"/>
          </a:xfrm>
        </p:grpSpPr>
        <p:sp>
          <p:nvSpPr>
            <p:cNvPr id="28" name="Würfel 27"/>
            <p:cNvSpPr/>
            <p:nvPr/>
          </p:nvSpPr>
          <p:spPr>
            <a:xfrm>
              <a:off x="2247379" y="3240755"/>
              <a:ext cx="1709638" cy="1260000"/>
            </a:xfrm>
            <a:prstGeom prst="cube">
              <a:avLst>
                <a:gd name="adj" fmla="val 93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296807" y="3913617"/>
              <a:ext cx="1539550" cy="3206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b="1" dirty="0" smtClean="0">
                  <a:ea typeface="Raleway Medium" charset="0"/>
                  <a:cs typeface="Raleway Medium" charset="0"/>
                </a:rPr>
                <a:t>Clamp/Release</a:t>
              </a:r>
              <a:endParaRPr lang="en-US" sz="12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296807" y="3420916"/>
              <a:ext cx="1539550" cy="342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S7-1500</a:t>
              </a:r>
            </a:p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172.22.132.13</a:t>
              </a:r>
              <a:endParaRPr lang="de-DE" sz="1200" dirty="0">
                <a:solidFill>
                  <a:schemeClr val="accent1"/>
                </a:solidFill>
                <a:ea typeface="Raleway Medium" charset="0"/>
                <a:cs typeface="Raleway Medium" charset="0"/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477038" y="3168673"/>
            <a:ext cx="1709638" cy="1260000"/>
            <a:chOff x="350038" y="3265780"/>
            <a:chExt cx="1709638" cy="1260000"/>
          </a:xfrm>
        </p:grpSpPr>
        <p:sp>
          <p:nvSpPr>
            <p:cNvPr id="31" name="Würfel 30"/>
            <p:cNvSpPr/>
            <p:nvPr/>
          </p:nvSpPr>
          <p:spPr>
            <a:xfrm>
              <a:off x="350038" y="3265780"/>
              <a:ext cx="1709638" cy="1260000"/>
            </a:xfrm>
            <a:prstGeom prst="cube">
              <a:avLst>
                <a:gd name="adj" fmla="val 93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99466" y="3938642"/>
              <a:ext cx="1539550" cy="3206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b="1" dirty="0" smtClean="0">
                  <a:ea typeface="Raleway Medium" charset="0"/>
                  <a:cs typeface="Raleway Medium" charset="0"/>
                </a:rPr>
                <a:t>Clamp/Release</a:t>
              </a:r>
              <a:endParaRPr lang="en-US" sz="12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99466" y="3445941"/>
              <a:ext cx="1539550" cy="342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ET200 SP</a:t>
              </a:r>
            </a:p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172.22.132.14</a:t>
              </a:r>
              <a:endParaRPr lang="de-DE" sz="1200" dirty="0">
                <a:solidFill>
                  <a:schemeClr val="accent1"/>
                </a:solidFill>
                <a:ea typeface="Raleway Medium" charset="0"/>
                <a:cs typeface="Raleway Medium" charset="0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978069" y="4788839"/>
            <a:ext cx="1709638" cy="1260000"/>
            <a:chOff x="7597069" y="4788839"/>
            <a:chExt cx="1709638" cy="1260000"/>
          </a:xfrm>
        </p:grpSpPr>
        <p:sp>
          <p:nvSpPr>
            <p:cNvPr id="34" name="Würfel 33"/>
            <p:cNvSpPr/>
            <p:nvPr/>
          </p:nvSpPr>
          <p:spPr>
            <a:xfrm>
              <a:off x="7597069" y="4788839"/>
              <a:ext cx="1709638" cy="1260000"/>
            </a:xfrm>
            <a:prstGeom prst="cube">
              <a:avLst>
                <a:gd name="adj" fmla="val 93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7646497" y="5461701"/>
              <a:ext cx="1539550" cy="3206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b="1" dirty="0" smtClean="0">
                  <a:ea typeface="Raleway Medium" charset="0"/>
                  <a:cs typeface="Raleway Medium" charset="0"/>
                </a:rPr>
                <a:t>Get_Image.py</a:t>
              </a:r>
              <a:endParaRPr lang="en-US" sz="12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46497" y="4969000"/>
              <a:ext cx="1539550" cy="342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Apache Webserver</a:t>
              </a:r>
            </a:p>
            <a:p>
              <a:r>
                <a:rPr lang="de-DE" sz="1200" b="1" dirty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?</a:t>
              </a:r>
              <a:endParaRPr lang="de-DE" sz="1200" dirty="0">
                <a:solidFill>
                  <a:schemeClr val="accent1"/>
                </a:solidFill>
                <a:ea typeface="Raleway Medium" charset="0"/>
                <a:cs typeface="Raleway Medium" charset="0"/>
              </a:endParaRPr>
            </a:p>
          </p:txBody>
        </p:sp>
      </p:grpSp>
      <p:cxnSp>
        <p:nvCxnSpPr>
          <p:cNvPr id="37" name="Gerade Verbindung mit Pfeil 36"/>
          <p:cNvCxnSpPr/>
          <p:nvPr/>
        </p:nvCxnSpPr>
        <p:spPr>
          <a:xfrm>
            <a:off x="7303381" y="1959997"/>
            <a:ext cx="62865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7573256" y="2032397"/>
            <a:ext cx="404813" cy="2349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?</a:t>
            </a:r>
            <a:endParaRPr lang="en-US" sz="1100" dirty="0">
              <a:solidFill>
                <a:schemeClr val="accent3"/>
              </a:solidFill>
              <a:ea typeface="Raleway Medium" charset="0"/>
              <a:cs typeface="Raleway Medium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8108250" y="1651460"/>
            <a:ext cx="2095510" cy="6170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de-DE" sz="1400" dirty="0" err="1" smtClean="0">
                <a:ea typeface="Raleway Medium" charset="0"/>
                <a:cs typeface="Raleway Medium" charset="0"/>
              </a:rPr>
              <a:t>Approx</a:t>
            </a:r>
            <a:r>
              <a:rPr lang="de-DE" sz="1400" dirty="0" smtClean="0">
                <a:ea typeface="Raleway Medium" charset="0"/>
                <a:cs typeface="Raleway Medium" charset="0"/>
              </a:rPr>
              <a:t> </a:t>
            </a:r>
            <a:r>
              <a:rPr lang="de-DE" sz="1400" dirty="0" err="1" smtClean="0">
                <a:ea typeface="Raleway Medium" charset="0"/>
                <a:cs typeface="Raleway Medium" charset="0"/>
              </a:rPr>
              <a:t>Screw</a:t>
            </a:r>
            <a:r>
              <a:rPr lang="de-DE" sz="1400" dirty="0" smtClean="0">
                <a:ea typeface="Raleway Medium" charset="0"/>
                <a:cs typeface="Raleway Medium" charset="0"/>
              </a:rPr>
              <a:t> </a:t>
            </a:r>
            <a:r>
              <a:rPr lang="de-DE" sz="1400" dirty="0" err="1" smtClean="0">
                <a:ea typeface="Raleway Medium" charset="0"/>
                <a:cs typeface="Raleway Medium" charset="0"/>
              </a:rPr>
              <a:t>Positions</a:t>
            </a:r>
            <a:endParaRPr lang="de-DE" sz="1400" dirty="0" smtClean="0">
              <a:ea typeface="Raleway Medium" charset="0"/>
              <a:cs typeface="Raleway Medium" charset="0"/>
            </a:endParaRPr>
          </a:p>
          <a:p>
            <a:r>
              <a:rPr lang="de-DE" sz="1400" dirty="0" err="1" smtClean="0">
                <a:ea typeface="Raleway Medium" charset="0"/>
                <a:cs typeface="Raleway Medium" charset="0"/>
              </a:rPr>
              <a:t>Enable</a:t>
            </a:r>
            <a:endParaRPr lang="de-DE" sz="1400" dirty="0" smtClean="0">
              <a:ea typeface="Raleway Medium" charset="0"/>
              <a:cs typeface="Raleway Medium" charset="0"/>
            </a:endParaRPr>
          </a:p>
          <a:p>
            <a:r>
              <a:rPr lang="de-DE" sz="1400" dirty="0" err="1" smtClean="0">
                <a:ea typeface="Raleway Medium" charset="0"/>
                <a:cs typeface="Raleway Medium" charset="0"/>
              </a:rPr>
              <a:t>Xmcf</a:t>
            </a:r>
            <a:r>
              <a:rPr lang="de-DE" sz="1400" dirty="0" smtClean="0">
                <a:ea typeface="Raleway Medium" charset="0"/>
                <a:cs typeface="Raleway Medium" charset="0"/>
              </a:rPr>
              <a:t> </a:t>
            </a:r>
            <a:r>
              <a:rPr lang="de-DE" sz="1400" dirty="0" err="1" smtClean="0">
                <a:ea typeface="Raleway Medium" charset="0"/>
                <a:cs typeface="Raleway Medium" charset="0"/>
              </a:rPr>
              <a:t>file</a:t>
            </a:r>
            <a:endParaRPr lang="de-DE" sz="1400" dirty="0">
              <a:ea typeface="Raleway Medium" charset="0"/>
              <a:cs typeface="Raleway Medium" charset="0"/>
            </a:endParaRPr>
          </a:p>
        </p:txBody>
      </p:sp>
      <p:grpSp>
        <p:nvGrpSpPr>
          <p:cNvPr id="47" name="Gruppieren 46"/>
          <p:cNvGrpSpPr/>
          <p:nvPr/>
        </p:nvGrpSpPr>
        <p:grpSpPr>
          <a:xfrm>
            <a:off x="5417524" y="4788839"/>
            <a:ext cx="1709638" cy="1260000"/>
            <a:chOff x="4865565" y="4831701"/>
            <a:chExt cx="1709638" cy="1260000"/>
          </a:xfrm>
        </p:grpSpPr>
        <p:sp>
          <p:nvSpPr>
            <p:cNvPr id="40" name="Würfel 39"/>
            <p:cNvSpPr/>
            <p:nvPr/>
          </p:nvSpPr>
          <p:spPr>
            <a:xfrm>
              <a:off x="4865565" y="4831701"/>
              <a:ext cx="1709638" cy="1260000"/>
            </a:xfrm>
            <a:prstGeom prst="cube">
              <a:avLst>
                <a:gd name="adj" fmla="val 93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4914993" y="5504563"/>
              <a:ext cx="1276350" cy="3206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200" b="1" dirty="0" smtClean="0">
                  <a:ea typeface="Raleway Medium" charset="0"/>
                  <a:cs typeface="Raleway Medium" charset="0"/>
                </a:rPr>
                <a:t>Grip/release</a:t>
              </a:r>
              <a:endParaRPr lang="en-US" sz="12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914993" y="5011862"/>
              <a:ext cx="1338318" cy="342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Schraubengreifer</a:t>
              </a:r>
            </a:p>
            <a:p>
              <a:r>
                <a:rPr lang="de-DE" sz="1200" b="1" dirty="0" smtClean="0">
                  <a:solidFill>
                    <a:schemeClr val="accent1"/>
                  </a:solidFill>
                  <a:ea typeface="Raleway Medium" charset="0"/>
                  <a:cs typeface="Raleway Medium" charset="0"/>
                </a:rPr>
                <a:t>?</a:t>
              </a:r>
              <a:endParaRPr lang="de-DE" sz="1200" dirty="0">
                <a:solidFill>
                  <a:schemeClr val="accent1"/>
                </a:solidFill>
                <a:ea typeface="Raleway Medium" charset="0"/>
                <a:cs typeface="Raleway Medium" charset="0"/>
              </a:endParaRPr>
            </a:p>
          </p:txBody>
        </p:sp>
      </p:grpSp>
      <p:cxnSp>
        <p:nvCxnSpPr>
          <p:cNvPr id="52" name="Gerade Verbindung mit Pfeil 51"/>
          <p:cNvCxnSpPr/>
          <p:nvPr/>
        </p:nvCxnSpPr>
        <p:spPr>
          <a:xfrm>
            <a:off x="4732338" y="2074734"/>
            <a:ext cx="62865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4857685" y="2149853"/>
            <a:ext cx="460375" cy="2152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RS232</a:t>
            </a:r>
            <a:endParaRPr lang="en-US" sz="1100" dirty="0">
              <a:solidFill>
                <a:schemeClr val="accent3"/>
              </a:solidFill>
              <a:ea typeface="Raleway Medium" charset="0"/>
              <a:cs typeface="Raleway Medium" charset="0"/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4704068" y="3658784"/>
            <a:ext cx="62865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4715445" y="3721571"/>
            <a:ext cx="677365" cy="176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OPC UA</a:t>
            </a:r>
            <a:br>
              <a:rPr lang="en-US" sz="1100" b="1" dirty="0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</a:br>
            <a:endParaRPr lang="en-US" sz="1100" dirty="0">
              <a:solidFill>
                <a:schemeClr val="accent3"/>
              </a:solidFill>
              <a:ea typeface="Raleway Medium" charset="0"/>
              <a:cs typeface="Raleway Medium" charset="0"/>
            </a:endParaRPr>
          </a:p>
        </p:txBody>
      </p:sp>
      <p:cxnSp>
        <p:nvCxnSpPr>
          <p:cNvPr id="58" name="Gerade Verbindung mit Pfeil 57"/>
          <p:cNvCxnSpPr/>
          <p:nvPr/>
        </p:nvCxnSpPr>
        <p:spPr>
          <a:xfrm>
            <a:off x="2352675" y="3760772"/>
            <a:ext cx="468926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441287" y="3816923"/>
            <a:ext cx="287310" cy="21215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S7</a:t>
            </a:r>
            <a:endParaRPr lang="en-US" sz="1100" dirty="0">
              <a:solidFill>
                <a:schemeClr val="accent3"/>
              </a:solidFill>
              <a:ea typeface="Raleway Medium" charset="0"/>
              <a:cs typeface="Raleway Medium" charset="0"/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6246041" y="4510431"/>
            <a:ext cx="0" cy="268883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6352472" y="4560692"/>
            <a:ext cx="287310" cy="21215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?</a:t>
            </a:r>
            <a:endParaRPr lang="en-US" sz="1100" dirty="0">
              <a:solidFill>
                <a:schemeClr val="accent3"/>
              </a:solidFill>
              <a:ea typeface="Raleway Medium" charset="0"/>
              <a:cs typeface="Raleway Medium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772327" y="4733023"/>
            <a:ext cx="815089" cy="20977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dirty="0" err="1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Matlab</a:t>
            </a:r>
            <a:r>
              <a:rPr lang="en-US" sz="1100" b="1" dirty="0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 Toolbox</a:t>
            </a:r>
            <a:endParaRPr lang="en-US" sz="1100" dirty="0">
              <a:solidFill>
                <a:schemeClr val="accent3"/>
              </a:solidFill>
              <a:ea typeface="Raleway Medium" charset="0"/>
              <a:cs typeface="Raleway Medium" charset="0"/>
            </a:endParaRPr>
          </a:p>
        </p:txBody>
      </p:sp>
      <p:cxnSp>
        <p:nvCxnSpPr>
          <p:cNvPr id="73" name="Gerade Verbindung mit Pfeil 72"/>
          <p:cNvCxnSpPr/>
          <p:nvPr/>
        </p:nvCxnSpPr>
        <p:spPr>
          <a:xfrm rot="19800000">
            <a:off x="4690226" y="4550513"/>
            <a:ext cx="62865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7268307" y="3470389"/>
            <a:ext cx="62865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7346309" y="3545508"/>
            <a:ext cx="585722" cy="2152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dirty="0" err="1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Phidget</a:t>
            </a:r>
            <a:r>
              <a:rPr lang="en-US" sz="1100" b="1" dirty="0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 Board</a:t>
            </a:r>
            <a:endParaRPr lang="en-US" sz="1100" dirty="0">
              <a:solidFill>
                <a:schemeClr val="accent3"/>
              </a:solidFill>
              <a:ea typeface="Raleway Medium" charset="0"/>
              <a:cs typeface="Raleway Medium" charset="0"/>
            </a:endParaRPr>
          </a:p>
        </p:txBody>
      </p:sp>
      <p:cxnSp>
        <p:nvCxnSpPr>
          <p:cNvPr id="76" name="Gerade Verbindung mit Pfeil 75"/>
          <p:cNvCxnSpPr/>
          <p:nvPr/>
        </p:nvCxnSpPr>
        <p:spPr>
          <a:xfrm>
            <a:off x="9804933" y="3760772"/>
            <a:ext cx="44082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9952892" y="3871232"/>
            <a:ext cx="585722" cy="2152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?</a:t>
            </a:r>
            <a:endParaRPr lang="en-US" sz="1100" dirty="0">
              <a:solidFill>
                <a:schemeClr val="accent3"/>
              </a:solidFill>
              <a:ea typeface="Raleway Medium" charset="0"/>
              <a:cs typeface="Raleway Medium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515859" y="3377053"/>
            <a:ext cx="114793" cy="168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1" name="Gerade Verbindung mit Pfeil 80"/>
          <p:cNvCxnSpPr/>
          <p:nvPr/>
        </p:nvCxnSpPr>
        <p:spPr>
          <a:xfrm rot="1800000">
            <a:off x="7210926" y="4585836"/>
            <a:ext cx="62865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7268307" y="4612979"/>
            <a:ext cx="391207" cy="1758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  <a:ea typeface="Raleway Medium" charset="0"/>
                <a:cs typeface="Raleway Medium" charset="0"/>
              </a:rPr>
              <a:t>https</a:t>
            </a:r>
            <a:endParaRPr lang="en-US" sz="1100" dirty="0">
              <a:solidFill>
                <a:schemeClr val="accent3"/>
              </a:solidFill>
              <a:ea typeface="Raleway Medium" charset="0"/>
              <a:cs typeface="Raleway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24663" y="329652"/>
            <a:ext cx="6419061" cy="696191"/>
          </a:xfrm>
        </p:spPr>
        <p:txBody>
          <a:bodyPr/>
          <a:lstStyle/>
          <a:p>
            <a:r>
              <a:rPr lang="de-DE" dirty="0" smtClean="0"/>
              <a:t>„UML Komponentendiagram“</a:t>
            </a:r>
            <a:br>
              <a:rPr lang="de-DE" dirty="0" smtClean="0"/>
            </a:br>
            <a:r>
              <a:rPr lang="de-DE" b="0" dirty="0" smtClean="0"/>
              <a:t>Systemarchitektur</a:t>
            </a:r>
            <a:endParaRPr lang="de-DE" b="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28613" y="1029912"/>
            <a:ext cx="12590957" cy="5213595"/>
            <a:chOff x="228613" y="1029912"/>
            <a:chExt cx="12590957" cy="5213595"/>
          </a:xfrm>
        </p:grpSpPr>
        <p:sp>
          <p:nvSpPr>
            <p:cNvPr id="282" name="Rechteck 281"/>
            <p:cNvSpPr/>
            <p:nvPr/>
          </p:nvSpPr>
          <p:spPr>
            <a:xfrm>
              <a:off x="10263570" y="3469203"/>
              <a:ext cx="2556000" cy="2299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81" name="Rechteck 280"/>
            <p:cNvSpPr/>
            <p:nvPr/>
          </p:nvSpPr>
          <p:spPr>
            <a:xfrm>
              <a:off x="7635569" y="1097288"/>
              <a:ext cx="2556000" cy="2299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80" name="Rechteck 279"/>
            <p:cNvSpPr/>
            <p:nvPr/>
          </p:nvSpPr>
          <p:spPr>
            <a:xfrm>
              <a:off x="10263570" y="1097288"/>
              <a:ext cx="2556000" cy="2299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9" name="Rechteck 278"/>
            <p:cNvSpPr/>
            <p:nvPr/>
          </p:nvSpPr>
          <p:spPr>
            <a:xfrm>
              <a:off x="7635570" y="3469203"/>
              <a:ext cx="2556000" cy="2682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8" name="Rechteck 277"/>
            <p:cNvSpPr/>
            <p:nvPr/>
          </p:nvSpPr>
          <p:spPr>
            <a:xfrm>
              <a:off x="4986277" y="1097288"/>
              <a:ext cx="2556000" cy="2299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4964983" y="3469203"/>
              <a:ext cx="2598587" cy="2682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1" name="Rechteck 270"/>
            <p:cNvSpPr/>
            <p:nvPr/>
          </p:nvSpPr>
          <p:spPr>
            <a:xfrm>
              <a:off x="228613" y="1097288"/>
              <a:ext cx="2024645" cy="5071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0" name="Rechteck 269"/>
            <p:cNvSpPr/>
            <p:nvPr/>
          </p:nvSpPr>
          <p:spPr>
            <a:xfrm>
              <a:off x="2336983" y="3475065"/>
              <a:ext cx="2556000" cy="2671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2336983" y="1097288"/>
              <a:ext cx="2556000" cy="2299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576448" y="1482859"/>
              <a:ext cx="1440000" cy="40629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576448" y="1475685"/>
              <a:ext cx="1440000" cy="315134"/>
            </a:xfrm>
            <a:prstGeom prst="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576448" y="1789224"/>
              <a:ext cx="1440000" cy="25278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76448" y="1482886"/>
              <a:ext cx="1440000" cy="3079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&lt;&lt;</a:t>
              </a:r>
              <a:r>
                <a:rPr lang="en-US" sz="1000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rosnode</a:t>
              </a:r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&gt;&gt;</a:t>
              </a:r>
              <a:r>
                <a:rPr lang="en-US" sz="1000" b="1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/>
              </a:r>
              <a:br>
                <a:rPr lang="en-US" sz="1000" b="1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</a:br>
              <a:r>
                <a:rPr lang="en-US" sz="1000" b="1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StationControl</a:t>
              </a:r>
              <a:endParaRPr lang="en-US" sz="1000" b="1" dirty="0">
                <a:solidFill>
                  <a:schemeClr val="bg1"/>
                </a:solidFill>
                <a:ea typeface="Raleway Medium" charset="0"/>
                <a:cs typeface="Raleway Medium" charset="0"/>
              </a:endParaRP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576448" y="1898877"/>
              <a:ext cx="1440000" cy="117540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Process logic (Tool change, Move Requests, Clamping Requests, Gripping Requests)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Interfacing to other agents (Camera, User, other teams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err="1" smtClean="0">
                  <a:ea typeface="Raleway Medium" charset="0"/>
                  <a:cs typeface="Raleway Medium" charset="0"/>
                </a:rPr>
                <a:t>Rviz</a:t>
              </a:r>
              <a:r>
                <a:rPr lang="en-US" sz="800" dirty="0" smtClean="0">
                  <a:ea typeface="Raleway Medium" charset="0"/>
                  <a:cs typeface="Raleway Medium" charset="0"/>
                </a:rPr>
                <a:t> Simulation</a:t>
              </a: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76448" y="4368860"/>
              <a:ext cx="1440000" cy="41220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>
                  <a:ea typeface="Raleway Medium" charset="0"/>
                  <a:cs typeface="Raleway Medium" charset="0"/>
                </a:rPr>
                <a:t>r</a:t>
              </a:r>
              <a:r>
                <a:rPr lang="en-US" sz="800" dirty="0" err="1" smtClean="0">
                  <a:ea typeface="Raleway Medium" charset="0"/>
                  <a:cs typeface="Raleway Medium" charset="0"/>
                </a:rPr>
                <a:t>ospy</a:t>
              </a:r>
              <a:endParaRPr lang="en-US" sz="800" dirty="0" smtClean="0">
                <a:ea typeface="Raleway Medium" charset="0"/>
                <a:cs typeface="Raleway Medium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>
                  <a:ea typeface="Raleway Medium" charset="0"/>
                  <a:cs typeface="Raleway Medium" charset="0"/>
                </a:rPr>
                <a:t>r</a:t>
              </a:r>
              <a:r>
                <a:rPr lang="en-US" sz="800" dirty="0" err="1" smtClean="0">
                  <a:ea typeface="Raleway Medium" charset="0"/>
                  <a:cs typeface="Raleway Medium" charset="0"/>
                </a:rPr>
                <a:t>oscpp</a:t>
              </a:r>
              <a:endParaRPr lang="en-US" sz="800" dirty="0" smtClean="0">
                <a:ea typeface="Raleway Medium" charset="0"/>
                <a:cs typeface="Raleway Medium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 smtClean="0">
                  <a:ea typeface="Raleway Medium" charset="0"/>
                  <a:cs typeface="Raleway Medium" charset="0"/>
                </a:rPr>
                <a:t>Rviz</a:t>
              </a:r>
              <a:endParaRPr lang="en-US" sz="800" dirty="0" smtClean="0">
                <a:ea typeface="Raleway Medium" charset="0"/>
                <a:cs typeface="Raleway Medium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 smtClean="0">
                  <a:ea typeface="Raleway Medium" charset="0"/>
                  <a:cs typeface="Raleway Medium" charset="0"/>
                </a:rPr>
                <a:t>rosmsg</a:t>
              </a:r>
              <a:endParaRPr lang="en-US" sz="8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 rot="16200000">
              <a:off x="6661311" y="2539522"/>
              <a:ext cx="855609" cy="3161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dirty="0" err="1" smtClean="0">
                  <a:ea typeface="Raleway Medium" charset="0"/>
                  <a:cs typeface="Raleway Medium" charset="0"/>
                </a:rPr>
                <a:t>Phidgets</a:t>
              </a:r>
              <a:endParaRPr lang="en-US" sz="600" dirty="0" smtClean="0">
                <a:ea typeface="Raleway Medium" charset="0"/>
                <a:cs typeface="Raleway Medium" charset="0"/>
              </a:endParaRPr>
            </a:p>
            <a:p>
              <a:r>
                <a:rPr lang="en-US" sz="600" dirty="0" err="1" smtClean="0">
                  <a:ea typeface="Raleway Medium" charset="0"/>
                  <a:cs typeface="Raleway Medium" charset="0"/>
                </a:rPr>
                <a:t>Kuka_rsi_hw_interface</a:t>
              </a:r>
              <a:endParaRPr lang="en-US" sz="600" dirty="0" smtClean="0">
                <a:ea typeface="Raleway Medium" charset="0"/>
                <a:cs typeface="Raleway Medium" charset="0"/>
              </a:endParaRPr>
            </a:p>
            <a:p>
              <a:r>
                <a:rPr lang="en-US" sz="600" dirty="0" err="1">
                  <a:ea typeface="Raleway Medium" charset="0"/>
                  <a:cs typeface="Raleway Medium" charset="0"/>
                </a:rPr>
                <a:t>u</a:t>
              </a:r>
              <a:r>
                <a:rPr lang="en-US" sz="600" dirty="0" err="1" smtClean="0">
                  <a:ea typeface="Raleway Medium" charset="0"/>
                  <a:cs typeface="Raleway Medium" charset="0"/>
                </a:rPr>
                <a:t>r_rtde</a:t>
              </a:r>
              <a:endParaRPr lang="en-US" sz="6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6080760" y="5418882"/>
              <a:ext cx="6012180" cy="824625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alpha val="0"/>
                  </a:schemeClr>
                </a:gs>
                <a:gs pos="95000">
                  <a:schemeClr val="accent1">
                    <a:alpha val="10000"/>
                  </a:schemeClr>
                </a:gs>
                <a:gs pos="92000">
                  <a:schemeClr val="accent1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8979999" y="5428460"/>
              <a:ext cx="719847" cy="1944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de-DE" sz="1100" b="1" dirty="0" smtClean="0">
                  <a:solidFill>
                    <a:schemeClr val="bg1"/>
                  </a:solidFill>
                  <a:latin typeface="Raleway Medium" charset="0"/>
                  <a:ea typeface="Raleway Medium" charset="0"/>
                  <a:cs typeface="Raleway Medium" charset="0"/>
                </a:rPr>
                <a:t>Legende</a:t>
              </a:r>
              <a:endParaRPr lang="de-DE" sz="1100" b="1" dirty="0">
                <a:solidFill>
                  <a:schemeClr val="bg1"/>
                </a:solidFill>
                <a:latin typeface="Raleway Medium" charset="0"/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9037512" y="5672531"/>
              <a:ext cx="368673" cy="252000"/>
              <a:chOff x="7312672" y="389729"/>
              <a:chExt cx="368673" cy="252000"/>
            </a:xfrm>
          </p:grpSpPr>
          <p:cxnSp>
            <p:nvCxnSpPr>
              <p:cNvPr id="94" name="Gerader Verbinder 93"/>
              <p:cNvCxnSpPr/>
              <p:nvPr/>
            </p:nvCxnSpPr>
            <p:spPr>
              <a:xfrm flipV="1">
                <a:off x="7465345" y="515304"/>
                <a:ext cx="216000" cy="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Bogen 100"/>
              <p:cNvSpPr/>
              <p:nvPr/>
            </p:nvSpPr>
            <p:spPr>
              <a:xfrm>
                <a:off x="7312672" y="389729"/>
                <a:ext cx="252000" cy="252000"/>
              </a:xfrm>
              <a:prstGeom prst="arc">
                <a:avLst>
                  <a:gd name="adj1" fmla="val 16200000"/>
                  <a:gd name="adj2" fmla="val 538173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uppieren 9"/>
            <p:cNvGrpSpPr/>
            <p:nvPr/>
          </p:nvGrpSpPr>
          <p:grpSpPr>
            <a:xfrm>
              <a:off x="9628719" y="5660330"/>
              <a:ext cx="383865" cy="252000"/>
              <a:chOff x="7785584" y="392480"/>
              <a:chExt cx="383865" cy="252000"/>
            </a:xfrm>
          </p:grpSpPr>
          <p:cxnSp>
            <p:nvCxnSpPr>
              <p:cNvPr id="102" name="Gerader Verbinder 101"/>
              <p:cNvCxnSpPr/>
              <p:nvPr/>
            </p:nvCxnSpPr>
            <p:spPr>
              <a:xfrm flipV="1">
                <a:off x="7785584" y="518056"/>
                <a:ext cx="216000" cy="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Ellipse 104"/>
              <p:cNvSpPr/>
              <p:nvPr/>
            </p:nvSpPr>
            <p:spPr>
              <a:xfrm>
                <a:off x="7917449" y="39248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hteck 106"/>
            <p:cNvSpPr/>
            <p:nvPr/>
          </p:nvSpPr>
          <p:spPr>
            <a:xfrm>
              <a:off x="11558495" y="5689876"/>
              <a:ext cx="152400" cy="211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8951833" y="5927714"/>
              <a:ext cx="596696" cy="2415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800" b="1" i="1" dirty="0" smtClean="0">
                  <a:ea typeface="Raleway Medium" charset="0"/>
                  <a:cs typeface="Raleway Medium" charset="0"/>
                </a:rPr>
                <a:t>Subscribed topic</a:t>
              </a:r>
              <a:endParaRPr lang="en-US" sz="8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9605373" y="5935206"/>
              <a:ext cx="596696" cy="2415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800" b="1" i="1" dirty="0" smtClean="0">
                  <a:ea typeface="Raleway Medium" charset="0"/>
                  <a:cs typeface="Raleway Medium" charset="0"/>
                </a:rPr>
                <a:t>Published topic</a:t>
              </a:r>
              <a:endParaRPr lang="en-US" sz="8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10811805" y="5935206"/>
              <a:ext cx="596696" cy="2415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800" b="1" i="1" dirty="0" smtClean="0">
                  <a:ea typeface="Raleway Medium" charset="0"/>
                  <a:cs typeface="Raleway Medium" charset="0"/>
                </a:rPr>
                <a:t>Provided service</a:t>
              </a:r>
              <a:endParaRPr lang="en-US" sz="8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1328432" y="5935315"/>
              <a:ext cx="459849" cy="2415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800" b="1" i="1" dirty="0" smtClean="0">
                  <a:ea typeface="Raleway Medium" charset="0"/>
                  <a:cs typeface="Raleway Medium" charset="0"/>
                </a:rPr>
                <a:t>Ext HW interface</a:t>
              </a:r>
              <a:endParaRPr lang="en-US" sz="8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123" name="Textfeld 122"/>
            <p:cNvSpPr txBox="1"/>
            <p:nvPr/>
          </p:nvSpPr>
          <p:spPr>
            <a:xfrm rot="16200000">
              <a:off x="6986114" y="1497635"/>
              <a:ext cx="678902" cy="4743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ExecuteMovement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  <a:p>
              <a:r>
                <a:rPr lang="en-US" sz="600" i="1" dirty="0" smtClean="0">
                  <a:ea typeface="Raleway Medium" charset="0"/>
                  <a:cs typeface="Raleway Medium" charset="0"/>
                </a:rPr>
                <a:t>Unscrew</a:t>
              </a:r>
            </a:p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ChangeTool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124" name="Gruppieren 123"/>
            <p:cNvGrpSpPr/>
            <p:nvPr/>
          </p:nvGrpSpPr>
          <p:grpSpPr>
            <a:xfrm>
              <a:off x="10807058" y="5684910"/>
              <a:ext cx="358855" cy="198000"/>
              <a:chOff x="8414226" y="428402"/>
              <a:chExt cx="358855" cy="198000"/>
            </a:xfrm>
          </p:grpSpPr>
          <p:cxnSp>
            <p:nvCxnSpPr>
              <p:cNvPr id="125" name="Gerader Verbinder 124"/>
              <p:cNvCxnSpPr/>
              <p:nvPr/>
            </p:nvCxnSpPr>
            <p:spPr>
              <a:xfrm flipV="1">
                <a:off x="8414226" y="526977"/>
                <a:ext cx="216000" cy="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hteck 127"/>
              <p:cNvSpPr/>
              <p:nvPr/>
            </p:nvSpPr>
            <p:spPr>
              <a:xfrm rot="2700000">
                <a:off x="8575081" y="428402"/>
                <a:ext cx="198000" cy="19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10395492" y="5657485"/>
              <a:ext cx="227703" cy="252000"/>
              <a:chOff x="8706491" y="393828"/>
              <a:chExt cx="227703" cy="252000"/>
            </a:xfrm>
          </p:grpSpPr>
          <p:cxnSp>
            <p:nvCxnSpPr>
              <p:cNvPr id="106" name="Gerader Verbinder 105"/>
              <p:cNvCxnSpPr/>
              <p:nvPr/>
            </p:nvCxnSpPr>
            <p:spPr>
              <a:xfrm rot="10800000" flipV="1">
                <a:off x="8718194" y="519403"/>
                <a:ext cx="216000" cy="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Gleichschenkliges Dreieck 11"/>
              <p:cNvSpPr/>
              <p:nvPr/>
            </p:nvSpPr>
            <p:spPr>
              <a:xfrm rot="5400000">
                <a:off x="8652491" y="447828"/>
                <a:ext cx="252000" cy="144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Textfeld 130"/>
            <p:cNvSpPr txBox="1"/>
            <p:nvPr/>
          </p:nvSpPr>
          <p:spPr>
            <a:xfrm>
              <a:off x="10301187" y="5941970"/>
              <a:ext cx="596696" cy="2415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800" b="1" i="1" dirty="0" smtClean="0">
                  <a:ea typeface="Raleway Medium" charset="0"/>
                  <a:cs typeface="Raleway Medium" charset="0"/>
                </a:rPr>
                <a:t>Called service</a:t>
              </a:r>
              <a:endParaRPr lang="en-US" sz="800" i="1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133" name="Gruppieren 132"/>
            <p:cNvGrpSpPr>
              <a:grpSpLocks/>
            </p:cNvGrpSpPr>
            <p:nvPr/>
          </p:nvGrpSpPr>
          <p:grpSpPr>
            <a:xfrm>
              <a:off x="461157" y="1835877"/>
              <a:ext cx="113852" cy="126000"/>
              <a:chOff x="8706491" y="393828"/>
              <a:chExt cx="227703" cy="252000"/>
            </a:xfrm>
          </p:grpSpPr>
          <p:cxnSp>
            <p:nvCxnSpPr>
              <p:cNvPr id="135" name="Gerader Verbinder 134"/>
              <p:cNvCxnSpPr/>
              <p:nvPr/>
            </p:nvCxnSpPr>
            <p:spPr>
              <a:xfrm rot="10800000" flipV="1">
                <a:off x="8718194" y="519403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Gleichschenkliges Dreieck 137"/>
              <p:cNvSpPr/>
              <p:nvPr/>
            </p:nvSpPr>
            <p:spPr>
              <a:xfrm rot="5400000">
                <a:off x="8652491" y="447828"/>
                <a:ext cx="252000" cy="144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Textfeld 139"/>
            <p:cNvSpPr txBox="1"/>
            <p:nvPr/>
          </p:nvSpPr>
          <p:spPr>
            <a:xfrm rot="16200000">
              <a:off x="36598" y="1859895"/>
              <a:ext cx="683282" cy="1746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/>
              <a:r>
                <a:rPr lang="en-US" sz="800" i="1" dirty="0" smtClean="0">
                  <a:ea typeface="Raleway Medium" charset="0"/>
                  <a:cs typeface="Raleway Medium" charset="0"/>
                </a:rPr>
                <a:t>All services </a:t>
              </a:r>
              <a:endParaRPr lang="en-US" sz="800" i="1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5407313" y="1357723"/>
              <a:ext cx="1440000" cy="2002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5407313" y="1357724"/>
              <a:ext cx="1440000" cy="31513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5407313" y="1674432"/>
              <a:ext cx="1440000" cy="1384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5407313" y="1356538"/>
              <a:ext cx="1440000" cy="2444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&lt;&lt;</a:t>
              </a:r>
              <a:r>
                <a:rPr lang="en-US" sz="1000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rosnode</a:t>
              </a:r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&gt;&gt;</a:t>
              </a:r>
            </a:p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Robot</a:t>
              </a:r>
              <a:r>
                <a:rPr lang="en-US" sz="1000" b="1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Control</a:t>
              </a:r>
              <a:endParaRPr lang="en-US" sz="1000" b="1" dirty="0">
                <a:solidFill>
                  <a:schemeClr val="bg1"/>
                </a:solidFill>
                <a:ea typeface="Raleway Medium" charset="0"/>
                <a:cs typeface="Raleway Medium" charset="0"/>
              </a:endParaRPr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5407313" y="1679939"/>
              <a:ext cx="1440000" cy="13721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Plan </a:t>
              </a:r>
              <a:r>
                <a:rPr lang="en-US" sz="800" dirty="0">
                  <a:ea typeface="Raleway Medium" charset="0"/>
                  <a:cs typeface="Raleway Medium" charset="0"/>
                </a:rPr>
                <a:t>and execute </a:t>
              </a:r>
              <a:r>
                <a:rPr lang="en-US" sz="800" dirty="0" smtClean="0">
                  <a:ea typeface="Raleway Medium" charset="0"/>
                  <a:cs typeface="Raleway Medium" charset="0"/>
                </a:rPr>
                <a:t>trajectories </a:t>
              </a:r>
              <a:r>
                <a:rPr lang="en-US" sz="800" dirty="0">
                  <a:ea typeface="Raleway Medium" charset="0"/>
                  <a:cs typeface="Raleway Medium" charset="0"/>
                </a:rPr>
                <a:t>to </a:t>
              </a:r>
              <a:br>
                <a:rPr lang="en-US" sz="800" dirty="0">
                  <a:ea typeface="Raleway Medium" charset="0"/>
                  <a:cs typeface="Raleway Medium" charset="0"/>
                </a:rPr>
              </a:br>
              <a:r>
                <a:rPr lang="en-US" sz="800" dirty="0">
                  <a:ea typeface="Raleway Medium" charset="0"/>
                  <a:cs typeface="Raleway Medium" charset="0"/>
                </a:rPr>
                <a:t>specified goals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Receiving </a:t>
              </a:r>
              <a:r>
                <a:rPr lang="en-US" sz="800" dirty="0">
                  <a:ea typeface="Raleway Medium" charset="0"/>
                  <a:cs typeface="Raleway Medium" charset="0"/>
                </a:rPr>
                <a:t>actual TCP poses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Change </a:t>
              </a:r>
              <a:r>
                <a:rPr lang="en-US" sz="800" dirty="0">
                  <a:ea typeface="Raleway Medium" charset="0"/>
                  <a:cs typeface="Raleway Medium" charset="0"/>
                </a:rPr>
                <a:t>tools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Set </a:t>
              </a:r>
              <a:r>
                <a:rPr lang="en-US" sz="800" dirty="0">
                  <a:ea typeface="Raleway Medium" charset="0"/>
                  <a:cs typeface="Raleway Medium" charset="0"/>
                </a:rPr>
                <a:t>different </a:t>
              </a:r>
              <a:r>
                <a:rPr lang="en-US" sz="800" dirty="0" err="1">
                  <a:ea typeface="Raleway Medium" charset="0"/>
                  <a:cs typeface="Raleway Medium" charset="0"/>
                </a:rPr>
                <a:t>forcemodes</a:t>
              </a:r>
              <a:endParaRPr lang="en-US" sz="800" dirty="0">
                <a:ea typeface="Raleway Medium" charset="0"/>
                <a:cs typeface="Raleway Medium" charset="0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Set </a:t>
              </a:r>
              <a:r>
                <a:rPr lang="en-US" sz="800" dirty="0">
                  <a:ea typeface="Raleway Medium" charset="0"/>
                  <a:cs typeface="Raleway Medium" charset="0"/>
                </a:rPr>
                <a:t>robot into </a:t>
              </a:r>
              <a:r>
                <a:rPr lang="en-US" sz="800" dirty="0" err="1">
                  <a:ea typeface="Raleway Medium" charset="0"/>
                  <a:cs typeface="Raleway Medium" charset="0"/>
                </a:rPr>
                <a:t>freedrive</a:t>
              </a:r>
              <a:r>
                <a:rPr lang="en-US" sz="800" dirty="0">
                  <a:ea typeface="Raleway Medium" charset="0"/>
                  <a:cs typeface="Raleway Medium" charset="0"/>
                </a:rPr>
                <a:t> mode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Set </a:t>
              </a:r>
              <a:r>
                <a:rPr lang="en-US" sz="800" dirty="0">
                  <a:ea typeface="Raleway Medium" charset="0"/>
                  <a:cs typeface="Raleway Medium" charset="0"/>
                </a:rPr>
                <a:t>parameters (velocity, acceleration…) </a:t>
              </a:r>
              <a:endParaRPr lang="en-US" sz="800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146" name="Textfeld 145"/>
            <p:cNvSpPr txBox="1"/>
            <p:nvPr/>
          </p:nvSpPr>
          <p:spPr>
            <a:xfrm>
              <a:off x="5407313" y="3086431"/>
              <a:ext cx="1440000" cy="2888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800" dirty="0" err="1"/>
                <a:t>catkin</a:t>
              </a:r>
              <a:endParaRPr lang="de-DE" sz="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800" dirty="0" err="1" smtClean="0"/>
                <a:t>roscpp</a:t>
              </a:r>
              <a:endParaRPr lang="de-DE" sz="800" dirty="0"/>
            </a:p>
          </p:txBody>
        </p:sp>
        <p:grpSp>
          <p:nvGrpSpPr>
            <p:cNvPr id="155" name="Gruppieren 154"/>
            <p:cNvGrpSpPr>
              <a:grpSpLocks/>
            </p:cNvGrpSpPr>
            <p:nvPr/>
          </p:nvGrpSpPr>
          <p:grpSpPr>
            <a:xfrm>
              <a:off x="6847313" y="1729363"/>
              <a:ext cx="179428" cy="99000"/>
              <a:chOff x="8414226" y="428402"/>
              <a:chExt cx="358855" cy="198000"/>
            </a:xfrm>
          </p:grpSpPr>
          <p:cxnSp>
            <p:nvCxnSpPr>
              <p:cNvPr id="158" name="Gerader Verbinder 157"/>
              <p:cNvCxnSpPr/>
              <p:nvPr/>
            </p:nvCxnSpPr>
            <p:spPr>
              <a:xfrm flipV="1">
                <a:off x="8414226" y="526977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hteck 166"/>
              <p:cNvSpPr/>
              <p:nvPr/>
            </p:nvSpPr>
            <p:spPr>
              <a:xfrm rot="2700000">
                <a:off x="8575081" y="428402"/>
                <a:ext cx="198000" cy="19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echteck 169"/>
            <p:cNvSpPr>
              <a:spLocks/>
            </p:cNvSpPr>
            <p:nvPr/>
          </p:nvSpPr>
          <p:spPr>
            <a:xfrm>
              <a:off x="6786219" y="2821263"/>
              <a:ext cx="106680" cy="148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8" name="Gruppieren 167"/>
            <p:cNvGrpSpPr>
              <a:grpSpLocks/>
            </p:cNvGrpSpPr>
            <p:nvPr/>
          </p:nvGrpSpPr>
          <p:grpSpPr>
            <a:xfrm rot="10800000">
              <a:off x="5216195" y="2074259"/>
              <a:ext cx="191932" cy="126000"/>
              <a:chOff x="7785584" y="392480"/>
              <a:chExt cx="383865" cy="252000"/>
            </a:xfrm>
          </p:grpSpPr>
          <p:cxnSp>
            <p:nvCxnSpPr>
              <p:cNvPr id="169" name="Gerader Verbinder 168"/>
              <p:cNvCxnSpPr/>
              <p:nvPr/>
            </p:nvCxnSpPr>
            <p:spPr>
              <a:xfrm flipV="1">
                <a:off x="7785584" y="518056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Ellipse 170"/>
              <p:cNvSpPr/>
              <p:nvPr/>
            </p:nvSpPr>
            <p:spPr>
              <a:xfrm>
                <a:off x="7917449" y="39248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feld 172"/>
            <p:cNvSpPr txBox="1"/>
            <p:nvPr/>
          </p:nvSpPr>
          <p:spPr>
            <a:xfrm rot="16200000">
              <a:off x="4809556" y="1980427"/>
              <a:ext cx="678902" cy="991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RobotState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174" name="Textfeld 173"/>
            <p:cNvSpPr txBox="1"/>
            <p:nvPr/>
          </p:nvSpPr>
          <p:spPr>
            <a:xfrm rot="16200000">
              <a:off x="12181193" y="4569362"/>
              <a:ext cx="855609" cy="3161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dirty="0" err="1" smtClean="0">
                  <a:ea typeface="Raleway Medium" charset="0"/>
                  <a:cs typeface="Raleway Medium" charset="0"/>
                </a:rPr>
                <a:t>ApacheWebserver</a:t>
              </a:r>
              <a:r>
                <a:rPr lang="en-US" sz="600" dirty="0" smtClean="0">
                  <a:ea typeface="Raleway Medium" charset="0"/>
                  <a:cs typeface="Raleway Medium" charset="0"/>
                </a:rPr>
                <a:t> https</a:t>
              </a:r>
              <a:endParaRPr lang="en-US" sz="6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175" name="Textfeld 174"/>
            <p:cNvSpPr txBox="1"/>
            <p:nvPr/>
          </p:nvSpPr>
          <p:spPr>
            <a:xfrm rot="16200000">
              <a:off x="12252985" y="4051288"/>
              <a:ext cx="762693" cy="1237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UpdateScrewInfo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176" name="Rechteck 175"/>
            <p:cNvSpPr/>
            <p:nvPr/>
          </p:nvSpPr>
          <p:spPr>
            <a:xfrm>
              <a:off x="10929308" y="3780299"/>
              <a:ext cx="1440000" cy="9120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Rechteck 176"/>
            <p:cNvSpPr/>
            <p:nvPr/>
          </p:nvSpPr>
          <p:spPr>
            <a:xfrm>
              <a:off x="10929308" y="3780300"/>
              <a:ext cx="1440000" cy="31513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10929308" y="4097009"/>
              <a:ext cx="1440000" cy="343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Textfeld 178"/>
            <p:cNvSpPr txBox="1"/>
            <p:nvPr/>
          </p:nvSpPr>
          <p:spPr>
            <a:xfrm>
              <a:off x="10929308" y="3779114"/>
              <a:ext cx="1440000" cy="31589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&lt;&lt;</a:t>
              </a:r>
              <a:r>
                <a:rPr lang="en-US" sz="1000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rosnode</a:t>
              </a:r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&gt;&gt;</a:t>
              </a:r>
            </a:p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ImageProcessing</a:t>
              </a:r>
              <a:endParaRPr lang="en-US" sz="1000" b="1" dirty="0">
                <a:solidFill>
                  <a:schemeClr val="bg1"/>
                </a:solidFill>
                <a:ea typeface="Raleway Medium" charset="0"/>
                <a:cs typeface="Raleway Medium" charset="0"/>
              </a:endParaRPr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10929308" y="4126321"/>
              <a:ext cx="1440000" cy="3140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Image Acquisition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Image Processing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endParaRPr lang="en-US" sz="8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181" name="Textfeld 180"/>
            <p:cNvSpPr txBox="1"/>
            <p:nvPr/>
          </p:nvSpPr>
          <p:spPr>
            <a:xfrm>
              <a:off x="10929308" y="4466009"/>
              <a:ext cx="1440000" cy="423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>
                  <a:ea typeface="Raleway Medium" charset="0"/>
                  <a:cs typeface="Raleway Medium" charset="0"/>
                </a:rPr>
                <a:t>vision_opencv</a:t>
              </a:r>
              <a:endParaRPr lang="en-US" sz="800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182" name="Gruppieren 181"/>
            <p:cNvGrpSpPr>
              <a:grpSpLocks/>
            </p:cNvGrpSpPr>
            <p:nvPr/>
          </p:nvGrpSpPr>
          <p:grpSpPr>
            <a:xfrm>
              <a:off x="12369308" y="4151939"/>
              <a:ext cx="179428" cy="99000"/>
              <a:chOff x="8414226" y="428402"/>
              <a:chExt cx="358855" cy="198000"/>
            </a:xfrm>
          </p:grpSpPr>
          <p:cxnSp>
            <p:nvCxnSpPr>
              <p:cNvPr id="183" name="Gerader Verbinder 182"/>
              <p:cNvCxnSpPr/>
              <p:nvPr/>
            </p:nvCxnSpPr>
            <p:spPr>
              <a:xfrm flipV="1">
                <a:off x="8414226" y="526977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Rechteck 183"/>
              <p:cNvSpPr/>
              <p:nvPr/>
            </p:nvSpPr>
            <p:spPr>
              <a:xfrm rot="2700000">
                <a:off x="8575081" y="428402"/>
                <a:ext cx="198000" cy="19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Rechteck 184"/>
            <p:cNvSpPr>
              <a:spLocks/>
            </p:cNvSpPr>
            <p:nvPr/>
          </p:nvSpPr>
          <p:spPr>
            <a:xfrm>
              <a:off x="12322500" y="4501804"/>
              <a:ext cx="106680" cy="148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6" name="Gruppieren 185"/>
            <p:cNvGrpSpPr>
              <a:grpSpLocks/>
            </p:cNvGrpSpPr>
            <p:nvPr/>
          </p:nvGrpSpPr>
          <p:grpSpPr>
            <a:xfrm rot="10800000">
              <a:off x="10738190" y="4325375"/>
              <a:ext cx="191932" cy="126000"/>
              <a:chOff x="7785584" y="392480"/>
              <a:chExt cx="383865" cy="252000"/>
            </a:xfrm>
          </p:grpSpPr>
          <p:cxnSp>
            <p:nvCxnSpPr>
              <p:cNvPr id="187" name="Gerader Verbinder 186"/>
              <p:cNvCxnSpPr/>
              <p:nvPr/>
            </p:nvCxnSpPr>
            <p:spPr>
              <a:xfrm flipV="1">
                <a:off x="7785584" y="518056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Ellipse 187"/>
              <p:cNvSpPr/>
              <p:nvPr/>
            </p:nvSpPr>
            <p:spPr>
              <a:xfrm>
                <a:off x="7917449" y="39248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9" name="Textfeld 188"/>
            <p:cNvSpPr txBox="1"/>
            <p:nvPr/>
          </p:nvSpPr>
          <p:spPr>
            <a:xfrm rot="16200000">
              <a:off x="10331551" y="4231543"/>
              <a:ext cx="678902" cy="991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RobotState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191" name="Textfeld 190"/>
            <p:cNvSpPr txBox="1"/>
            <p:nvPr/>
          </p:nvSpPr>
          <p:spPr>
            <a:xfrm rot="16200000">
              <a:off x="12300261" y="1582656"/>
              <a:ext cx="550985" cy="23467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ClampInitialize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  <a:p>
              <a:r>
                <a:rPr lang="en-US" sz="600" i="1" dirty="0" smtClean="0">
                  <a:ea typeface="Raleway Medium" charset="0"/>
                  <a:cs typeface="Raleway Medium" charset="0"/>
                </a:rPr>
                <a:t>Clamp</a:t>
              </a: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10807058" y="1384862"/>
              <a:ext cx="1440000" cy="10880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10807058" y="1384863"/>
              <a:ext cx="1440000" cy="31513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10807058" y="1701571"/>
              <a:ext cx="1440000" cy="337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10807058" y="1383677"/>
              <a:ext cx="1440000" cy="2444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&lt;&lt;</a:t>
              </a:r>
              <a:r>
                <a:rPr lang="en-US" sz="1000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rosnode</a:t>
              </a:r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&gt;&gt;</a:t>
              </a:r>
            </a:p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ClampingVice</a:t>
              </a:r>
              <a:endParaRPr lang="en-US" sz="1000" b="1" dirty="0">
                <a:solidFill>
                  <a:schemeClr val="bg1"/>
                </a:solidFill>
                <a:ea typeface="Raleway Medium" charset="0"/>
                <a:cs typeface="Raleway Medium" charset="0"/>
              </a:endParaRPr>
            </a:p>
          </p:txBody>
        </p:sp>
        <p:sp>
          <p:nvSpPr>
            <p:cNvPr id="196" name="Textfeld 195"/>
            <p:cNvSpPr txBox="1"/>
            <p:nvPr/>
          </p:nvSpPr>
          <p:spPr>
            <a:xfrm>
              <a:off x="10807058" y="1730884"/>
              <a:ext cx="1440000" cy="2939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OPCUA Communication to PLC S7-1500</a:t>
              </a:r>
              <a:endParaRPr lang="en-US" sz="8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197" name="Textfeld 196"/>
            <p:cNvSpPr txBox="1"/>
            <p:nvPr/>
          </p:nvSpPr>
          <p:spPr>
            <a:xfrm>
              <a:off x="10807058" y="2067353"/>
              <a:ext cx="1440000" cy="423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>
                  <a:ea typeface="Raleway Medium" charset="0"/>
                  <a:cs typeface="Raleway Medium" charset="0"/>
                </a:rPr>
                <a:t>ros_opcua_communication</a:t>
              </a:r>
              <a:endParaRPr lang="en-US" sz="800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198" name="Gruppieren 197"/>
            <p:cNvGrpSpPr>
              <a:grpSpLocks/>
            </p:cNvGrpSpPr>
            <p:nvPr/>
          </p:nvGrpSpPr>
          <p:grpSpPr>
            <a:xfrm>
              <a:off x="12247058" y="1756502"/>
              <a:ext cx="179428" cy="99000"/>
              <a:chOff x="8414226" y="428402"/>
              <a:chExt cx="358855" cy="198000"/>
            </a:xfrm>
          </p:grpSpPr>
          <p:cxnSp>
            <p:nvCxnSpPr>
              <p:cNvPr id="199" name="Gerader Verbinder 198"/>
              <p:cNvCxnSpPr/>
              <p:nvPr/>
            </p:nvCxnSpPr>
            <p:spPr>
              <a:xfrm flipV="1">
                <a:off x="8414226" y="526977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Rechteck 199"/>
              <p:cNvSpPr/>
              <p:nvPr/>
            </p:nvSpPr>
            <p:spPr>
              <a:xfrm rot="2700000">
                <a:off x="8575081" y="428402"/>
                <a:ext cx="198000" cy="19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6" name="Textfeld 205"/>
            <p:cNvSpPr txBox="1"/>
            <p:nvPr/>
          </p:nvSpPr>
          <p:spPr>
            <a:xfrm rot="16200000">
              <a:off x="6906280" y="3973315"/>
              <a:ext cx="510336" cy="2284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ReadXmlFile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WriteXmlFile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5400643" y="3730793"/>
              <a:ext cx="1440000" cy="1668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5400643" y="3730795"/>
              <a:ext cx="1440000" cy="31513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5400643" y="4047503"/>
              <a:ext cx="1440000" cy="10070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Textfeld 209"/>
            <p:cNvSpPr txBox="1"/>
            <p:nvPr/>
          </p:nvSpPr>
          <p:spPr>
            <a:xfrm>
              <a:off x="5400643" y="3729609"/>
              <a:ext cx="1440000" cy="2444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&lt;&lt;</a:t>
              </a:r>
              <a:r>
                <a:rPr lang="en-US" sz="1000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rosnode</a:t>
              </a:r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&gt;&gt;</a:t>
              </a:r>
            </a:p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GeometryPreProcess</a:t>
              </a:r>
              <a:endParaRPr lang="en-US" sz="1000" b="1" dirty="0">
                <a:solidFill>
                  <a:schemeClr val="bg1"/>
                </a:solidFill>
                <a:ea typeface="Raleway Medium" charset="0"/>
                <a:cs typeface="Raleway Medium" charset="0"/>
              </a:endParaRPr>
            </a:p>
          </p:txBody>
        </p:sp>
        <p:sp>
          <p:nvSpPr>
            <p:cNvPr id="211" name="Textfeld 210"/>
            <p:cNvSpPr txBox="1"/>
            <p:nvPr/>
          </p:nvSpPr>
          <p:spPr>
            <a:xfrm>
              <a:off x="5400643" y="4067644"/>
              <a:ext cx="1440000" cy="84475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Publish part info from provided xml file</a:t>
              </a:r>
              <a:endParaRPr lang="en-US" sz="800" dirty="0">
                <a:ea typeface="Raleway Medium" charset="0"/>
                <a:cs typeface="Raleway Medium" charset="0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Export updated part info to xml file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Publish current part info to network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Evaluate part Info updates</a:t>
              </a:r>
            </a:p>
          </p:txBody>
        </p:sp>
        <p:sp>
          <p:nvSpPr>
            <p:cNvPr id="212" name="Textfeld 211"/>
            <p:cNvSpPr txBox="1"/>
            <p:nvPr/>
          </p:nvSpPr>
          <p:spPr>
            <a:xfrm>
              <a:off x="5417766" y="5065639"/>
              <a:ext cx="1440000" cy="423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 smtClean="0">
                  <a:ea typeface="Raleway Medium" charset="0"/>
                  <a:cs typeface="Raleway Medium" charset="0"/>
                </a:rPr>
                <a:t>TinyXML</a:t>
              </a:r>
              <a:endParaRPr lang="en-US" sz="800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213" name="Gruppieren 212"/>
            <p:cNvGrpSpPr>
              <a:grpSpLocks/>
            </p:cNvGrpSpPr>
            <p:nvPr/>
          </p:nvGrpSpPr>
          <p:grpSpPr>
            <a:xfrm>
              <a:off x="6835867" y="4102434"/>
              <a:ext cx="179428" cy="99000"/>
              <a:chOff x="8414226" y="428402"/>
              <a:chExt cx="358855" cy="198000"/>
            </a:xfrm>
          </p:grpSpPr>
          <p:cxnSp>
            <p:nvCxnSpPr>
              <p:cNvPr id="214" name="Gerader Verbinder 213"/>
              <p:cNvCxnSpPr/>
              <p:nvPr/>
            </p:nvCxnSpPr>
            <p:spPr>
              <a:xfrm flipV="1">
                <a:off x="8414226" y="526977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hteck 214"/>
              <p:cNvSpPr/>
              <p:nvPr/>
            </p:nvSpPr>
            <p:spPr>
              <a:xfrm rot="2700000">
                <a:off x="8575081" y="428402"/>
                <a:ext cx="198000" cy="19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uppieren 215"/>
            <p:cNvGrpSpPr>
              <a:grpSpLocks/>
            </p:cNvGrpSpPr>
            <p:nvPr/>
          </p:nvGrpSpPr>
          <p:grpSpPr>
            <a:xfrm rot="10800000">
              <a:off x="5209164" y="4563748"/>
              <a:ext cx="191932" cy="126000"/>
              <a:chOff x="7785584" y="392480"/>
              <a:chExt cx="383865" cy="252000"/>
            </a:xfrm>
          </p:grpSpPr>
          <p:cxnSp>
            <p:nvCxnSpPr>
              <p:cNvPr id="217" name="Gerader Verbinder 216"/>
              <p:cNvCxnSpPr/>
              <p:nvPr/>
            </p:nvCxnSpPr>
            <p:spPr>
              <a:xfrm flipV="1">
                <a:off x="7785584" y="518056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Ellipse 217"/>
              <p:cNvSpPr/>
              <p:nvPr/>
            </p:nvSpPr>
            <p:spPr>
              <a:xfrm>
                <a:off x="7917449" y="39248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Textfeld 218"/>
            <p:cNvSpPr txBox="1"/>
            <p:nvPr/>
          </p:nvSpPr>
          <p:spPr>
            <a:xfrm rot="16200000">
              <a:off x="4968363" y="4540068"/>
              <a:ext cx="367147" cy="991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PartInfo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220" name="Gruppieren 219"/>
            <p:cNvGrpSpPr>
              <a:grpSpLocks/>
            </p:cNvGrpSpPr>
            <p:nvPr/>
          </p:nvGrpSpPr>
          <p:grpSpPr>
            <a:xfrm>
              <a:off x="5208921" y="4094845"/>
              <a:ext cx="184336" cy="126000"/>
              <a:chOff x="7312672" y="389729"/>
              <a:chExt cx="368673" cy="252000"/>
            </a:xfrm>
          </p:grpSpPr>
          <p:cxnSp>
            <p:nvCxnSpPr>
              <p:cNvPr id="221" name="Gerader Verbinder 220"/>
              <p:cNvCxnSpPr/>
              <p:nvPr/>
            </p:nvCxnSpPr>
            <p:spPr>
              <a:xfrm flipV="1">
                <a:off x="7465345" y="515304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Bogen 221"/>
              <p:cNvSpPr/>
              <p:nvPr/>
            </p:nvSpPr>
            <p:spPr>
              <a:xfrm>
                <a:off x="7312672" y="389729"/>
                <a:ext cx="252000" cy="252000"/>
              </a:xfrm>
              <a:prstGeom prst="arc">
                <a:avLst>
                  <a:gd name="adj1" fmla="val 16200000"/>
                  <a:gd name="adj2" fmla="val 5381736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45720" tIns="22860" rIns="45720" bIns="2286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Textfeld 222"/>
            <p:cNvSpPr txBox="1"/>
            <p:nvPr/>
          </p:nvSpPr>
          <p:spPr>
            <a:xfrm rot="16200000">
              <a:off x="4811996" y="3894257"/>
              <a:ext cx="779799" cy="991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SuggestedPartUpdate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224" name="Textfeld 223"/>
            <p:cNvSpPr txBox="1"/>
            <p:nvPr/>
          </p:nvSpPr>
          <p:spPr>
            <a:xfrm rot="16200000">
              <a:off x="9570139" y="4063359"/>
              <a:ext cx="584589" cy="2284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EstimateToqrue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225" name="Rechteck 224"/>
            <p:cNvSpPr/>
            <p:nvPr/>
          </p:nvSpPr>
          <p:spPr>
            <a:xfrm>
              <a:off x="8101629" y="3857963"/>
              <a:ext cx="1440000" cy="11541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8101629" y="3857965"/>
              <a:ext cx="1440000" cy="31513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8101629" y="4174674"/>
              <a:ext cx="1440000" cy="575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Textfeld 227"/>
            <p:cNvSpPr txBox="1"/>
            <p:nvPr/>
          </p:nvSpPr>
          <p:spPr>
            <a:xfrm>
              <a:off x="8101629" y="3856779"/>
              <a:ext cx="1440000" cy="2444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&lt;&lt;</a:t>
              </a:r>
              <a:r>
                <a:rPr lang="en-US" sz="1000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rosnode</a:t>
              </a:r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&gt;&gt;</a:t>
              </a:r>
            </a:p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TorqueEstimator</a:t>
              </a:r>
              <a:endParaRPr lang="en-US" sz="1000" b="1" dirty="0">
                <a:solidFill>
                  <a:schemeClr val="bg1"/>
                </a:solidFill>
                <a:ea typeface="Raleway Medium" charset="0"/>
                <a:cs typeface="Raleway Medium" charset="0"/>
              </a:endParaRPr>
            </a:p>
          </p:txBody>
        </p:sp>
        <p:sp>
          <p:nvSpPr>
            <p:cNvPr id="229" name="Textfeld 228"/>
            <p:cNvSpPr txBox="1"/>
            <p:nvPr/>
          </p:nvSpPr>
          <p:spPr>
            <a:xfrm>
              <a:off x="8101629" y="4194814"/>
              <a:ext cx="1440000" cy="84475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Estimate the breakaway torque of part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Estimate maximum applicable torque of part</a:t>
              </a:r>
            </a:p>
          </p:txBody>
        </p:sp>
        <p:sp>
          <p:nvSpPr>
            <p:cNvPr id="230" name="Textfeld 229"/>
            <p:cNvSpPr txBox="1"/>
            <p:nvPr/>
          </p:nvSpPr>
          <p:spPr>
            <a:xfrm>
              <a:off x="8117484" y="4807730"/>
              <a:ext cx="1440000" cy="2409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 smtClean="0">
                  <a:ea typeface="Raleway Medium" charset="0"/>
                  <a:cs typeface="Raleway Medium" charset="0"/>
                </a:rPr>
                <a:t>matlab</a:t>
              </a:r>
              <a:endParaRPr lang="en-US" sz="800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231" name="Gruppieren 230"/>
            <p:cNvGrpSpPr>
              <a:grpSpLocks/>
            </p:cNvGrpSpPr>
            <p:nvPr/>
          </p:nvGrpSpPr>
          <p:grpSpPr>
            <a:xfrm>
              <a:off x="9536853" y="4229604"/>
              <a:ext cx="179428" cy="99000"/>
              <a:chOff x="8414226" y="428402"/>
              <a:chExt cx="358855" cy="198000"/>
            </a:xfrm>
          </p:grpSpPr>
          <p:cxnSp>
            <p:nvCxnSpPr>
              <p:cNvPr id="232" name="Gerader Verbinder 231"/>
              <p:cNvCxnSpPr/>
              <p:nvPr/>
            </p:nvCxnSpPr>
            <p:spPr>
              <a:xfrm flipV="1">
                <a:off x="8414226" y="526977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eck 232"/>
              <p:cNvSpPr/>
              <p:nvPr/>
            </p:nvSpPr>
            <p:spPr>
              <a:xfrm rot="2700000">
                <a:off x="8575081" y="428402"/>
                <a:ext cx="198000" cy="19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uppieren 233"/>
            <p:cNvGrpSpPr>
              <a:grpSpLocks/>
            </p:cNvGrpSpPr>
            <p:nvPr/>
          </p:nvGrpSpPr>
          <p:grpSpPr>
            <a:xfrm rot="10800000">
              <a:off x="7910150" y="4690918"/>
              <a:ext cx="191932" cy="126000"/>
              <a:chOff x="7785584" y="392480"/>
              <a:chExt cx="383865" cy="252000"/>
            </a:xfrm>
          </p:grpSpPr>
          <p:cxnSp>
            <p:nvCxnSpPr>
              <p:cNvPr id="235" name="Gerader Verbinder 234"/>
              <p:cNvCxnSpPr/>
              <p:nvPr/>
            </p:nvCxnSpPr>
            <p:spPr>
              <a:xfrm flipV="1">
                <a:off x="7785584" y="518056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Ellipse 235"/>
              <p:cNvSpPr/>
              <p:nvPr/>
            </p:nvSpPr>
            <p:spPr>
              <a:xfrm>
                <a:off x="7917449" y="39248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feld 236"/>
            <p:cNvSpPr txBox="1"/>
            <p:nvPr/>
          </p:nvSpPr>
          <p:spPr>
            <a:xfrm rot="16200000">
              <a:off x="7720212" y="4172417"/>
              <a:ext cx="367147" cy="991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PartInfo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238" name="Gruppieren 237"/>
            <p:cNvGrpSpPr>
              <a:grpSpLocks/>
            </p:cNvGrpSpPr>
            <p:nvPr/>
          </p:nvGrpSpPr>
          <p:grpSpPr>
            <a:xfrm>
              <a:off x="7909907" y="4222015"/>
              <a:ext cx="184336" cy="126000"/>
              <a:chOff x="7312672" y="389729"/>
              <a:chExt cx="368673" cy="252000"/>
            </a:xfrm>
          </p:grpSpPr>
          <p:cxnSp>
            <p:nvCxnSpPr>
              <p:cNvPr id="239" name="Gerader Verbinder 238"/>
              <p:cNvCxnSpPr/>
              <p:nvPr/>
            </p:nvCxnSpPr>
            <p:spPr>
              <a:xfrm flipV="1">
                <a:off x="7465345" y="515304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Bogen 239"/>
              <p:cNvSpPr/>
              <p:nvPr/>
            </p:nvSpPr>
            <p:spPr>
              <a:xfrm>
                <a:off x="7312672" y="389729"/>
                <a:ext cx="252000" cy="252000"/>
              </a:xfrm>
              <a:prstGeom prst="arc">
                <a:avLst>
                  <a:gd name="adj1" fmla="val 16200000"/>
                  <a:gd name="adj2" fmla="val 5381736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45720" tIns="22860" rIns="45720" bIns="2286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0" name="Textfeld 259"/>
            <p:cNvSpPr txBox="1"/>
            <p:nvPr/>
          </p:nvSpPr>
          <p:spPr>
            <a:xfrm rot="16200000">
              <a:off x="7437793" y="4817223"/>
              <a:ext cx="779799" cy="991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SuggestedPartUpdate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3" name="Gruppieren 2"/>
            <p:cNvGrpSpPr>
              <a:grpSpLocks/>
            </p:cNvGrpSpPr>
            <p:nvPr/>
          </p:nvGrpSpPr>
          <p:grpSpPr>
            <a:xfrm>
              <a:off x="7007419" y="5475379"/>
              <a:ext cx="576000" cy="473116"/>
              <a:chOff x="7285552" y="5112089"/>
              <a:chExt cx="1440000" cy="1182789"/>
            </a:xfrm>
          </p:grpSpPr>
          <p:sp>
            <p:nvSpPr>
              <p:cNvPr id="113" name="Rechteck 112"/>
              <p:cNvSpPr/>
              <p:nvPr/>
            </p:nvSpPr>
            <p:spPr>
              <a:xfrm>
                <a:off x="7285552" y="5113273"/>
                <a:ext cx="1440000" cy="1154185"/>
              </a:xfrm>
              <a:prstGeom prst="rect">
                <a:avLst/>
              </a:prstGeom>
              <a:solidFill>
                <a:schemeClr val="bg1"/>
              </a:solidFill>
              <a:ln w="381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7285552" y="5113275"/>
                <a:ext cx="1440000" cy="315134"/>
              </a:xfrm>
              <a:prstGeom prst="rect">
                <a:avLst/>
              </a:prstGeom>
              <a:solidFill>
                <a:schemeClr val="accent4"/>
              </a:solidFill>
              <a:ln w="381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Rechteck 114"/>
              <p:cNvSpPr/>
              <p:nvPr/>
            </p:nvSpPr>
            <p:spPr>
              <a:xfrm>
                <a:off x="7285552" y="5429984"/>
                <a:ext cx="1440000" cy="575850"/>
              </a:xfrm>
              <a:prstGeom prst="rect">
                <a:avLst/>
              </a:prstGeom>
              <a:solidFill>
                <a:schemeClr val="bg1"/>
              </a:solidFill>
              <a:ln w="381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Textfeld 115"/>
              <p:cNvSpPr txBox="1"/>
              <p:nvPr/>
            </p:nvSpPr>
            <p:spPr>
              <a:xfrm>
                <a:off x="7285552" y="5112089"/>
                <a:ext cx="1440000" cy="244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1000" b="1" dirty="0">
                  <a:solidFill>
                    <a:schemeClr val="bg1"/>
                  </a:solidFill>
                  <a:ea typeface="Raleway Medium" charset="0"/>
                  <a:cs typeface="Raleway Medium" charset="0"/>
                </a:endParaRPr>
              </a:p>
            </p:txBody>
          </p:sp>
          <p:sp>
            <p:nvSpPr>
              <p:cNvPr id="117" name="Textfeld 116"/>
              <p:cNvSpPr txBox="1"/>
              <p:nvPr/>
            </p:nvSpPr>
            <p:spPr>
              <a:xfrm>
                <a:off x="7285552" y="5450124"/>
                <a:ext cx="1440000" cy="844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endParaRPr lang="en-US" sz="800" dirty="0" smtClean="0">
                  <a:ea typeface="Raleway Medium" charset="0"/>
                  <a:cs typeface="Raleway Medium" charset="0"/>
                </a:endParaRPr>
              </a:p>
            </p:txBody>
          </p:sp>
        </p:grpSp>
        <p:sp>
          <p:nvSpPr>
            <p:cNvPr id="137" name="Textfeld 136"/>
            <p:cNvSpPr txBox="1"/>
            <p:nvPr/>
          </p:nvSpPr>
          <p:spPr>
            <a:xfrm>
              <a:off x="8001530" y="5966476"/>
              <a:ext cx="519754" cy="2415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800" b="1" i="1" dirty="0" smtClean="0">
                  <a:ea typeface="Raleway Medium" charset="0"/>
                  <a:cs typeface="Raleway Medium" charset="0"/>
                </a:rPr>
                <a:t>External package</a:t>
              </a:r>
              <a:endParaRPr lang="en-US" sz="800" b="1" i="1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7946263" y="5467297"/>
              <a:ext cx="576657" cy="463180"/>
              <a:chOff x="7046504" y="5495240"/>
              <a:chExt cx="576657" cy="463180"/>
            </a:xfrm>
          </p:grpSpPr>
          <p:sp>
            <p:nvSpPr>
              <p:cNvPr id="147" name="Rechteck 146"/>
              <p:cNvSpPr/>
              <p:nvPr/>
            </p:nvSpPr>
            <p:spPr>
              <a:xfrm>
                <a:off x="7046504" y="5496746"/>
                <a:ext cx="576000" cy="461674"/>
              </a:xfrm>
              <a:prstGeom prst="rect">
                <a:avLst/>
              </a:prstGeom>
              <a:solidFill>
                <a:schemeClr val="bg1"/>
              </a:solidFill>
              <a:ln w="381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8" name="Rechteck 147"/>
              <p:cNvSpPr/>
              <p:nvPr/>
            </p:nvSpPr>
            <p:spPr>
              <a:xfrm>
                <a:off x="7047161" y="5495240"/>
                <a:ext cx="576000" cy="126054"/>
              </a:xfrm>
              <a:prstGeom prst="rect">
                <a:avLst/>
              </a:prstGeom>
              <a:solidFill>
                <a:schemeClr val="accent4"/>
              </a:solidFill>
              <a:ln w="381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9" name="Rechteck 148"/>
              <p:cNvSpPr/>
              <p:nvPr/>
            </p:nvSpPr>
            <p:spPr>
              <a:xfrm>
                <a:off x="7046504" y="5623430"/>
                <a:ext cx="576000" cy="230340"/>
              </a:xfrm>
              <a:prstGeom prst="rect">
                <a:avLst/>
              </a:prstGeom>
              <a:solidFill>
                <a:schemeClr val="bg1"/>
              </a:solidFill>
              <a:ln w="381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feld 151"/>
            <p:cNvSpPr txBox="1"/>
            <p:nvPr/>
          </p:nvSpPr>
          <p:spPr>
            <a:xfrm>
              <a:off x="7027206" y="5958420"/>
              <a:ext cx="837310" cy="2415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800" b="1" i="1" dirty="0" smtClean="0">
                  <a:ea typeface="Raleway Medium" charset="0"/>
                  <a:cs typeface="Raleway Medium" charset="0"/>
                </a:rPr>
                <a:t>Own implementation</a:t>
              </a:r>
              <a:endParaRPr lang="en-US" sz="800" b="1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 rot="16200000">
              <a:off x="3956259" y="4830014"/>
              <a:ext cx="855609" cy="3161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dirty="0" err="1" smtClean="0">
                  <a:ea typeface="Raleway Medium" charset="0"/>
                  <a:cs typeface="Raleway Medium" charset="0"/>
                </a:rPr>
                <a:t>Phidgets</a:t>
              </a:r>
              <a:endParaRPr lang="en-US" sz="600" dirty="0" smtClean="0">
                <a:ea typeface="Raleway Medium" charset="0"/>
                <a:cs typeface="Raleway Medium" charset="0"/>
              </a:endParaRPr>
            </a:p>
            <a:p>
              <a:r>
                <a:rPr lang="en-US" sz="600" dirty="0" err="1" smtClean="0">
                  <a:ea typeface="Raleway Medium" charset="0"/>
                  <a:cs typeface="Raleway Medium" charset="0"/>
                </a:rPr>
                <a:t>Kuka_rsi_hw_interface</a:t>
              </a:r>
              <a:endParaRPr lang="en-US" sz="600" dirty="0" smtClean="0">
                <a:ea typeface="Raleway Medium" charset="0"/>
                <a:cs typeface="Raleway Medium" charset="0"/>
              </a:endParaRPr>
            </a:p>
            <a:p>
              <a:r>
                <a:rPr lang="en-US" sz="600" dirty="0" err="1">
                  <a:ea typeface="Raleway Medium" charset="0"/>
                  <a:cs typeface="Raleway Medium" charset="0"/>
                </a:rPr>
                <a:t>u</a:t>
              </a:r>
              <a:r>
                <a:rPr lang="en-US" sz="600" dirty="0" err="1" smtClean="0">
                  <a:ea typeface="Raleway Medium" charset="0"/>
                  <a:cs typeface="Raleway Medium" charset="0"/>
                </a:rPr>
                <a:t>r_rtde</a:t>
              </a:r>
              <a:endParaRPr lang="en-US" sz="6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2702261" y="3648215"/>
              <a:ext cx="1440000" cy="1795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2702261" y="3648216"/>
              <a:ext cx="1440000" cy="31513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2702261" y="3964924"/>
              <a:ext cx="1440000" cy="1043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2702261" y="3647030"/>
              <a:ext cx="1440000" cy="2444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&lt;&lt;</a:t>
              </a:r>
              <a:r>
                <a:rPr lang="en-US" sz="1000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rosnode</a:t>
              </a:r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&gt;&gt;</a:t>
              </a:r>
            </a:p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KukaControl</a:t>
              </a:r>
              <a:endParaRPr lang="en-US" sz="1000" b="1" dirty="0">
                <a:solidFill>
                  <a:schemeClr val="bg1"/>
                </a:solidFill>
                <a:ea typeface="Raleway Medium" charset="0"/>
                <a:cs typeface="Raleway Medium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2702261" y="3994237"/>
              <a:ext cx="1440000" cy="1014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Calculate trajectory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Communicate with robot periphery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Communicate with screwdriver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Communicate with screw gripper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Execute Trajectory</a:t>
              </a:r>
              <a:endParaRPr lang="en-US" sz="8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2702261" y="5019727"/>
              <a:ext cx="1440000" cy="423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 smtClean="0">
                  <a:ea typeface="Raleway Medium" charset="0"/>
                  <a:cs typeface="Raleway Medium" charset="0"/>
                </a:rPr>
                <a:t>moveit</a:t>
              </a:r>
              <a:endParaRPr lang="en-US" sz="800" dirty="0" smtClean="0">
                <a:ea typeface="Raleway Medium" charset="0"/>
                <a:cs typeface="Raleway Medium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 smtClean="0">
                  <a:ea typeface="Raleway Medium" charset="0"/>
                  <a:cs typeface="Raleway Medium" charset="0"/>
                </a:rPr>
                <a:t>Kuka_rsi_hw_interface</a:t>
              </a:r>
              <a:endParaRPr lang="en-US" sz="800" dirty="0">
                <a:ea typeface="Raleway Medium" charset="0"/>
                <a:cs typeface="Raleway Medium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 smtClean="0">
                  <a:ea typeface="Raleway Medium" charset="0"/>
                  <a:cs typeface="Raleway Medium" charset="0"/>
                </a:rPr>
                <a:t>ros_phidget</a:t>
              </a:r>
              <a:endParaRPr lang="en-US" sz="800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162" name="Gruppieren 161"/>
            <p:cNvGrpSpPr>
              <a:grpSpLocks/>
            </p:cNvGrpSpPr>
            <p:nvPr/>
          </p:nvGrpSpPr>
          <p:grpSpPr>
            <a:xfrm>
              <a:off x="4142261" y="4019855"/>
              <a:ext cx="179428" cy="99000"/>
              <a:chOff x="8414226" y="428402"/>
              <a:chExt cx="358855" cy="198000"/>
            </a:xfrm>
          </p:grpSpPr>
          <p:cxnSp>
            <p:nvCxnSpPr>
              <p:cNvPr id="163" name="Gerader Verbinder 162"/>
              <p:cNvCxnSpPr/>
              <p:nvPr/>
            </p:nvCxnSpPr>
            <p:spPr>
              <a:xfrm flipV="1">
                <a:off x="8414226" y="526977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hteck 163"/>
              <p:cNvSpPr/>
              <p:nvPr/>
            </p:nvSpPr>
            <p:spPr>
              <a:xfrm rot="2700000">
                <a:off x="8575081" y="428402"/>
                <a:ext cx="198000" cy="19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hteck 164"/>
            <p:cNvSpPr>
              <a:spLocks/>
            </p:cNvSpPr>
            <p:nvPr/>
          </p:nvSpPr>
          <p:spPr>
            <a:xfrm>
              <a:off x="4081167" y="5111755"/>
              <a:ext cx="106680" cy="148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6" name="Gruppieren 165"/>
            <p:cNvGrpSpPr>
              <a:grpSpLocks/>
            </p:cNvGrpSpPr>
            <p:nvPr/>
          </p:nvGrpSpPr>
          <p:grpSpPr>
            <a:xfrm rot="10800000">
              <a:off x="2511143" y="4364751"/>
              <a:ext cx="191932" cy="126000"/>
              <a:chOff x="7785584" y="392480"/>
              <a:chExt cx="383865" cy="252000"/>
            </a:xfrm>
          </p:grpSpPr>
          <p:cxnSp>
            <p:nvCxnSpPr>
              <p:cNvPr id="172" name="Gerader Verbinder 171"/>
              <p:cNvCxnSpPr/>
              <p:nvPr/>
            </p:nvCxnSpPr>
            <p:spPr>
              <a:xfrm flipV="1">
                <a:off x="7785584" y="518056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Ellipse 189"/>
              <p:cNvSpPr/>
              <p:nvPr/>
            </p:nvSpPr>
            <p:spPr>
              <a:xfrm>
                <a:off x="7917449" y="39248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1" name="Textfeld 200"/>
            <p:cNvSpPr txBox="1"/>
            <p:nvPr/>
          </p:nvSpPr>
          <p:spPr>
            <a:xfrm rot="16200000">
              <a:off x="2104504" y="4270919"/>
              <a:ext cx="678902" cy="991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RobotState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203" name="Textfeld 202"/>
            <p:cNvSpPr txBox="1"/>
            <p:nvPr/>
          </p:nvSpPr>
          <p:spPr>
            <a:xfrm rot="16200000">
              <a:off x="4309894" y="1622114"/>
              <a:ext cx="678902" cy="4743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ExecuteMovement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  <a:p>
              <a:r>
                <a:rPr lang="en-US" sz="600" i="1" dirty="0" smtClean="0">
                  <a:ea typeface="Raleway Medium" charset="0"/>
                  <a:cs typeface="Raleway Medium" charset="0"/>
                </a:rPr>
                <a:t>Unscrew</a:t>
              </a:r>
            </a:p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ChangeTool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2731093" y="1482202"/>
              <a:ext cx="1440000" cy="1795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2731093" y="1482203"/>
              <a:ext cx="1440000" cy="31513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Rechteck 240"/>
            <p:cNvSpPr/>
            <p:nvPr/>
          </p:nvSpPr>
          <p:spPr>
            <a:xfrm>
              <a:off x="2731093" y="1798911"/>
              <a:ext cx="1440000" cy="1043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Textfeld 241"/>
            <p:cNvSpPr txBox="1"/>
            <p:nvPr/>
          </p:nvSpPr>
          <p:spPr>
            <a:xfrm>
              <a:off x="2731093" y="1481017"/>
              <a:ext cx="1440000" cy="2444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&lt;&lt;</a:t>
              </a:r>
              <a:r>
                <a:rPr lang="en-US" sz="1000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rosnode</a:t>
              </a:r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&gt;&gt;</a:t>
              </a:r>
            </a:p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Task</a:t>
              </a:r>
              <a:r>
                <a:rPr lang="en-US" sz="1000" b="1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Control</a:t>
              </a:r>
              <a:endParaRPr lang="en-US" sz="1000" b="1" dirty="0">
                <a:solidFill>
                  <a:schemeClr val="bg1"/>
                </a:solidFill>
                <a:ea typeface="Raleway Medium" charset="0"/>
                <a:cs typeface="Raleway Medium" charset="0"/>
              </a:endParaRPr>
            </a:p>
          </p:txBody>
        </p:sp>
        <p:sp>
          <p:nvSpPr>
            <p:cNvPr id="243" name="Textfeld 242"/>
            <p:cNvSpPr txBox="1"/>
            <p:nvPr/>
          </p:nvSpPr>
          <p:spPr>
            <a:xfrm>
              <a:off x="2731093" y="1828224"/>
              <a:ext cx="1440000" cy="1014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Interface </a:t>
              </a:r>
              <a:r>
                <a:rPr lang="en-US" sz="800" dirty="0">
                  <a:ea typeface="Raleway Medium" charset="0"/>
                  <a:cs typeface="Raleway Medium" charset="0"/>
                </a:rPr>
                <a:t>to superior controller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Provide </a:t>
              </a:r>
              <a:r>
                <a:rPr lang="en-US" sz="800" dirty="0">
                  <a:ea typeface="Raleway Medium" charset="0"/>
                  <a:cs typeface="Raleway Medium" charset="0"/>
                </a:rPr>
                <a:t>tasks (</a:t>
              </a:r>
              <a:r>
                <a:rPr lang="en-US" sz="800" dirty="0" err="1">
                  <a:ea typeface="Raleway Medium" charset="0"/>
                  <a:cs typeface="Raleway Medium" charset="0"/>
                </a:rPr>
                <a:t>searchmotions</a:t>
              </a:r>
              <a:r>
                <a:rPr lang="en-US" sz="800" dirty="0">
                  <a:ea typeface="Raleway Medium" charset="0"/>
                  <a:cs typeface="Raleway Medium" charset="0"/>
                </a:rPr>
                <a:t>…)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>
                  <a:ea typeface="Raleway Medium" charset="0"/>
                  <a:cs typeface="Raleway Medium" charset="0"/>
                </a:rPr>
                <a:t>waiting for task request via </a:t>
              </a:r>
              <a:r>
                <a:rPr lang="en-US" sz="800" dirty="0" err="1" smtClean="0">
                  <a:ea typeface="Raleway Medium" charset="0"/>
                  <a:cs typeface="Raleway Medium" charset="0"/>
                </a:rPr>
                <a:t>ros</a:t>
              </a:r>
              <a:r>
                <a:rPr lang="en-US" sz="800" dirty="0">
                  <a:ea typeface="Raleway Medium" charset="0"/>
                  <a:cs typeface="Raleway Medium" charset="0"/>
                </a:rPr>
                <a:t> </a:t>
              </a:r>
              <a:r>
                <a:rPr lang="en-US" sz="800" dirty="0" smtClean="0">
                  <a:ea typeface="Raleway Medium" charset="0"/>
                  <a:cs typeface="Raleway Medium" charset="0"/>
                </a:rPr>
                <a:t>services</a:t>
              </a:r>
              <a:endParaRPr lang="en-US" sz="800" dirty="0">
                <a:ea typeface="Raleway Medium" charset="0"/>
                <a:cs typeface="Raleway Medium" charset="0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endParaRPr lang="en-US" sz="800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244" name="Textfeld 243"/>
            <p:cNvSpPr txBox="1"/>
            <p:nvPr/>
          </p:nvSpPr>
          <p:spPr>
            <a:xfrm>
              <a:off x="2731093" y="2853714"/>
              <a:ext cx="1440000" cy="423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>
                  <a:ea typeface="Raleway Medium" charset="0"/>
                  <a:cs typeface="Raleway Medium" charset="0"/>
                </a:rPr>
                <a:t>catkin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>
                  <a:ea typeface="Raleway Medium" charset="0"/>
                  <a:cs typeface="Raleway Medium" charset="0"/>
                </a:rPr>
                <a:t>roscpp</a:t>
              </a:r>
              <a:endParaRPr lang="en-US" sz="800" dirty="0">
                <a:ea typeface="Raleway Medium" charset="0"/>
                <a:cs typeface="Raleway Medium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>
                  <a:ea typeface="Raleway Medium" charset="0"/>
                  <a:cs typeface="Raleway Medium" charset="0"/>
                </a:rPr>
                <a:t>ros_msgs</a:t>
              </a:r>
              <a:endParaRPr lang="en-US" sz="800" dirty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245" name="Gruppieren 244"/>
            <p:cNvGrpSpPr>
              <a:grpSpLocks/>
            </p:cNvGrpSpPr>
            <p:nvPr/>
          </p:nvGrpSpPr>
          <p:grpSpPr>
            <a:xfrm>
              <a:off x="4171093" y="1853842"/>
              <a:ext cx="179428" cy="99000"/>
              <a:chOff x="8414226" y="428402"/>
              <a:chExt cx="358855" cy="198000"/>
            </a:xfrm>
          </p:grpSpPr>
          <p:cxnSp>
            <p:nvCxnSpPr>
              <p:cNvPr id="246" name="Gerader Verbinder 245"/>
              <p:cNvCxnSpPr/>
              <p:nvPr/>
            </p:nvCxnSpPr>
            <p:spPr>
              <a:xfrm flipV="1">
                <a:off x="8414226" y="526977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Rechteck 246"/>
              <p:cNvSpPr/>
              <p:nvPr/>
            </p:nvSpPr>
            <p:spPr>
              <a:xfrm rot="2700000">
                <a:off x="8575081" y="428402"/>
                <a:ext cx="198000" cy="19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uppieren 248"/>
            <p:cNvGrpSpPr>
              <a:grpSpLocks/>
            </p:cNvGrpSpPr>
            <p:nvPr/>
          </p:nvGrpSpPr>
          <p:grpSpPr>
            <a:xfrm rot="10800000">
              <a:off x="2539975" y="2198738"/>
              <a:ext cx="191932" cy="126000"/>
              <a:chOff x="7785584" y="392480"/>
              <a:chExt cx="383865" cy="252000"/>
            </a:xfrm>
          </p:grpSpPr>
          <p:cxnSp>
            <p:nvCxnSpPr>
              <p:cNvPr id="250" name="Gerader Verbinder 249"/>
              <p:cNvCxnSpPr/>
              <p:nvPr/>
            </p:nvCxnSpPr>
            <p:spPr>
              <a:xfrm flipV="1">
                <a:off x="7785584" y="518056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Ellipse 250"/>
              <p:cNvSpPr/>
              <p:nvPr/>
            </p:nvSpPr>
            <p:spPr>
              <a:xfrm>
                <a:off x="7917449" y="39248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Textfeld 251"/>
            <p:cNvSpPr txBox="1"/>
            <p:nvPr/>
          </p:nvSpPr>
          <p:spPr>
            <a:xfrm rot="16200000">
              <a:off x="2133336" y="2104906"/>
              <a:ext cx="678902" cy="991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RobotState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253" name="Textfeld 252"/>
            <p:cNvSpPr txBox="1"/>
            <p:nvPr/>
          </p:nvSpPr>
          <p:spPr>
            <a:xfrm rot="16200000">
              <a:off x="9400322" y="2161389"/>
              <a:ext cx="855609" cy="3161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dirty="0" err="1" smtClean="0">
                  <a:ea typeface="Raleway Medium" charset="0"/>
                  <a:cs typeface="Raleway Medium" charset="0"/>
                </a:rPr>
                <a:t>ApacheWebserver</a:t>
              </a:r>
              <a:r>
                <a:rPr lang="en-US" sz="600" dirty="0" smtClean="0">
                  <a:ea typeface="Raleway Medium" charset="0"/>
                  <a:cs typeface="Raleway Medium" charset="0"/>
                </a:rPr>
                <a:t> https</a:t>
              </a:r>
              <a:endParaRPr lang="en-US" sz="6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254" name="Textfeld 253"/>
            <p:cNvSpPr txBox="1"/>
            <p:nvPr/>
          </p:nvSpPr>
          <p:spPr>
            <a:xfrm rot="16200000">
              <a:off x="9472114" y="1643315"/>
              <a:ext cx="762693" cy="1237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UpdateScrewInfo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255" name="Rechteck 254"/>
            <p:cNvSpPr/>
            <p:nvPr/>
          </p:nvSpPr>
          <p:spPr>
            <a:xfrm>
              <a:off x="8148437" y="1372326"/>
              <a:ext cx="1440000" cy="9120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8148437" y="1372327"/>
              <a:ext cx="1440000" cy="31513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8148437" y="1689036"/>
              <a:ext cx="1440000" cy="343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8148437" y="1371141"/>
              <a:ext cx="1440000" cy="31589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&lt;&lt;</a:t>
              </a:r>
              <a:r>
                <a:rPr lang="en-US" sz="1000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rosnode</a:t>
              </a:r>
              <a:r>
                <a:rPr lang="en-US" sz="1000" dirty="0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&gt;&gt;</a:t>
              </a:r>
            </a:p>
            <a:p>
              <a:pPr algn="ctr"/>
              <a:r>
                <a:rPr lang="en-US" sz="1000" b="1" dirty="0" err="1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p</a:t>
              </a:r>
              <a:r>
                <a:rPr lang="en-US" sz="1000" b="1" dirty="0" err="1" smtClean="0">
                  <a:solidFill>
                    <a:schemeClr val="bg1"/>
                  </a:solidFill>
                  <a:ea typeface="Raleway Medium" charset="0"/>
                  <a:cs typeface="Raleway Medium" charset="0"/>
                </a:rPr>
                <a:t>hidgets_ik</a:t>
              </a:r>
              <a:endParaRPr lang="en-US" sz="1000" b="1" dirty="0">
                <a:solidFill>
                  <a:schemeClr val="bg1"/>
                </a:solidFill>
                <a:ea typeface="Raleway Medium" charset="0"/>
                <a:cs typeface="Raleway Medium" charset="0"/>
              </a:endParaRPr>
            </a:p>
          </p:txBody>
        </p:sp>
        <p:sp>
          <p:nvSpPr>
            <p:cNvPr id="259" name="Textfeld 258"/>
            <p:cNvSpPr txBox="1"/>
            <p:nvPr/>
          </p:nvSpPr>
          <p:spPr>
            <a:xfrm>
              <a:off x="8148437" y="1718348"/>
              <a:ext cx="1440000" cy="3140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Image Acquisition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800" dirty="0" smtClean="0">
                  <a:ea typeface="Raleway Medium" charset="0"/>
                  <a:cs typeface="Raleway Medium" charset="0"/>
                </a:rPr>
                <a:t>Image Processing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endParaRPr lang="en-US" sz="800" dirty="0">
                <a:ea typeface="Raleway Medium" charset="0"/>
                <a:cs typeface="Raleway Medium" charset="0"/>
              </a:endParaRPr>
            </a:p>
          </p:txBody>
        </p:sp>
        <p:sp>
          <p:nvSpPr>
            <p:cNvPr id="261" name="Textfeld 260"/>
            <p:cNvSpPr txBox="1"/>
            <p:nvPr/>
          </p:nvSpPr>
          <p:spPr>
            <a:xfrm>
              <a:off x="8148437" y="2058036"/>
              <a:ext cx="1440000" cy="4235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800" dirty="0" err="1">
                  <a:ea typeface="Raleway Medium" charset="0"/>
                  <a:cs typeface="Raleway Medium" charset="0"/>
                </a:rPr>
                <a:t>vision_opencv</a:t>
              </a:r>
              <a:endParaRPr lang="en-US" sz="800" dirty="0" smtClean="0">
                <a:ea typeface="Raleway Medium" charset="0"/>
                <a:cs typeface="Raleway Medium" charset="0"/>
              </a:endParaRPr>
            </a:p>
          </p:txBody>
        </p:sp>
        <p:grpSp>
          <p:nvGrpSpPr>
            <p:cNvPr id="262" name="Gruppieren 261"/>
            <p:cNvGrpSpPr>
              <a:grpSpLocks/>
            </p:cNvGrpSpPr>
            <p:nvPr/>
          </p:nvGrpSpPr>
          <p:grpSpPr>
            <a:xfrm>
              <a:off x="9588437" y="1743966"/>
              <a:ext cx="179428" cy="99000"/>
              <a:chOff x="8414226" y="428402"/>
              <a:chExt cx="358855" cy="198000"/>
            </a:xfrm>
          </p:grpSpPr>
          <p:cxnSp>
            <p:nvCxnSpPr>
              <p:cNvPr id="263" name="Gerader Verbinder 262"/>
              <p:cNvCxnSpPr/>
              <p:nvPr/>
            </p:nvCxnSpPr>
            <p:spPr>
              <a:xfrm flipV="1">
                <a:off x="8414226" y="526977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hteck 263"/>
              <p:cNvSpPr/>
              <p:nvPr/>
            </p:nvSpPr>
            <p:spPr>
              <a:xfrm rot="2700000">
                <a:off x="8575081" y="428402"/>
                <a:ext cx="198000" cy="19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65" name="Rechteck 264"/>
            <p:cNvSpPr>
              <a:spLocks/>
            </p:cNvSpPr>
            <p:nvPr/>
          </p:nvSpPr>
          <p:spPr>
            <a:xfrm>
              <a:off x="9541629" y="2093831"/>
              <a:ext cx="106680" cy="148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66" name="Gruppieren 265"/>
            <p:cNvGrpSpPr>
              <a:grpSpLocks/>
            </p:cNvGrpSpPr>
            <p:nvPr/>
          </p:nvGrpSpPr>
          <p:grpSpPr>
            <a:xfrm rot="10800000">
              <a:off x="7957319" y="1917402"/>
              <a:ext cx="191932" cy="126000"/>
              <a:chOff x="7785584" y="392480"/>
              <a:chExt cx="383865" cy="252000"/>
            </a:xfrm>
          </p:grpSpPr>
          <p:cxnSp>
            <p:nvCxnSpPr>
              <p:cNvPr id="267" name="Gerader Verbinder 266"/>
              <p:cNvCxnSpPr/>
              <p:nvPr/>
            </p:nvCxnSpPr>
            <p:spPr>
              <a:xfrm flipV="1">
                <a:off x="7785584" y="518056"/>
                <a:ext cx="216000" cy="84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Ellipse 267"/>
              <p:cNvSpPr/>
              <p:nvPr/>
            </p:nvSpPr>
            <p:spPr>
              <a:xfrm>
                <a:off x="7917449" y="39248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69" name="Textfeld 268"/>
            <p:cNvSpPr txBox="1"/>
            <p:nvPr/>
          </p:nvSpPr>
          <p:spPr>
            <a:xfrm rot="16200000">
              <a:off x="7550680" y="1823570"/>
              <a:ext cx="678902" cy="991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600" i="1" dirty="0" err="1" smtClean="0">
                  <a:ea typeface="Raleway Medium" charset="0"/>
                  <a:cs typeface="Raleway Medium" charset="0"/>
                </a:rPr>
                <a:t>RobotState</a:t>
              </a:r>
              <a:endParaRPr lang="en-US" sz="600" i="1" dirty="0" smtClean="0">
                <a:ea typeface="Raleway Medium" charset="0"/>
                <a:cs typeface="Raleway Medium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889298" y="1029912"/>
              <a:ext cx="2033835" cy="301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de-DE" sz="1100" b="1" dirty="0" err="1" smtClean="0">
                  <a:latin typeface="Raleway Medium" charset="0"/>
                  <a:ea typeface="Raleway Medium" charset="0"/>
                  <a:cs typeface="Raleway Medium" charset="0"/>
                </a:rPr>
                <a:t>Phidgets</a:t>
              </a:r>
              <a:r>
                <a:rPr lang="de-DE" sz="1100" b="1" dirty="0" smtClean="0">
                  <a:latin typeface="Raleway Medium" charset="0"/>
                  <a:ea typeface="Raleway Medium" charset="0"/>
                  <a:cs typeface="Raleway Medium" charset="0"/>
                </a:rPr>
                <a:t> Library</a:t>
              </a:r>
              <a:endParaRPr lang="de-DE" sz="1100" b="1" dirty="0">
                <a:latin typeface="Raleway Medium" charset="0"/>
                <a:ea typeface="Raleway Medium" charset="0"/>
                <a:cs typeface="Raleway Medium" charset="0"/>
              </a:endParaRPr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295336" y="1133139"/>
              <a:ext cx="2033835" cy="301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de-DE" sz="1100" b="1" dirty="0" smtClean="0">
                  <a:latin typeface="Raleway Medium" charset="0"/>
                  <a:ea typeface="Raleway Medium" charset="0"/>
                  <a:cs typeface="Raleway Medium" charset="0"/>
                </a:rPr>
                <a:t>Station Control Library</a:t>
              </a:r>
              <a:endParaRPr lang="de-DE" sz="1100" b="1" dirty="0">
                <a:latin typeface="Raleway Medium" charset="0"/>
                <a:ea typeface="Raleway Medium" charset="0"/>
                <a:cs typeface="Raleway Medium" charset="0"/>
              </a:endParaRPr>
            </a:p>
          </p:txBody>
        </p:sp>
        <p:sp>
          <p:nvSpPr>
            <p:cNvPr id="276" name="Textfeld 275"/>
            <p:cNvSpPr txBox="1"/>
            <p:nvPr/>
          </p:nvSpPr>
          <p:spPr>
            <a:xfrm>
              <a:off x="2427272" y="1101192"/>
              <a:ext cx="2033835" cy="301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de-DE" sz="1100" b="1" dirty="0" smtClean="0">
                  <a:latin typeface="Raleway Medium" charset="0"/>
                  <a:ea typeface="Raleway Medium" charset="0"/>
                  <a:cs typeface="Raleway Medium" charset="0"/>
                </a:rPr>
                <a:t>Task Control Library</a:t>
              </a:r>
              <a:endParaRPr lang="de-DE" sz="1100" b="1" dirty="0">
                <a:latin typeface="Raleway Medium" charset="0"/>
                <a:ea typeface="Raleway Medium" charset="0"/>
                <a:cs typeface="Raleway Medium" charset="0"/>
              </a:endParaRPr>
            </a:p>
          </p:txBody>
        </p:sp>
        <p:sp>
          <p:nvSpPr>
            <p:cNvPr id="277" name="Textfeld 276"/>
            <p:cNvSpPr txBox="1"/>
            <p:nvPr/>
          </p:nvSpPr>
          <p:spPr>
            <a:xfrm>
              <a:off x="2536473" y="5853770"/>
              <a:ext cx="2033835" cy="301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de-DE" sz="1100" b="1" dirty="0" smtClean="0">
                  <a:latin typeface="Raleway Medium" charset="0"/>
                  <a:ea typeface="Raleway Medium" charset="0"/>
                  <a:cs typeface="Raleway Medium" charset="0"/>
                </a:rPr>
                <a:t>Kuka Control Library</a:t>
              </a:r>
              <a:endParaRPr lang="de-DE" sz="1100" b="1" dirty="0">
                <a:latin typeface="Raleway Medium" charset="0"/>
                <a:ea typeface="Raleway Medium" charset="0"/>
                <a:cs typeface="Raleway Medium" charset="0"/>
              </a:endParaRPr>
            </a:p>
          </p:txBody>
        </p:sp>
        <p:sp>
          <p:nvSpPr>
            <p:cNvPr id="283" name="Textfeld 282"/>
            <p:cNvSpPr txBox="1"/>
            <p:nvPr/>
          </p:nvSpPr>
          <p:spPr>
            <a:xfrm>
              <a:off x="10632390" y="1039739"/>
              <a:ext cx="2033835" cy="301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de-DE" sz="1100" b="1" dirty="0" smtClean="0">
                  <a:latin typeface="Raleway Medium" charset="0"/>
                  <a:ea typeface="Raleway Medium" charset="0"/>
                  <a:cs typeface="Raleway Medium" charset="0"/>
                </a:rPr>
                <a:t>?</a:t>
              </a:r>
              <a:endParaRPr lang="de-DE" sz="1100" b="1" dirty="0">
                <a:latin typeface="Raleway Medium" charset="0"/>
                <a:ea typeface="Raleway Medium" charset="0"/>
                <a:cs typeface="Raleway Medium" charset="0"/>
              </a:endParaRPr>
            </a:p>
          </p:txBody>
        </p:sp>
        <p:sp>
          <p:nvSpPr>
            <p:cNvPr id="284" name="Textfeld 283"/>
            <p:cNvSpPr txBox="1"/>
            <p:nvPr/>
          </p:nvSpPr>
          <p:spPr>
            <a:xfrm>
              <a:off x="5728598" y="1058169"/>
              <a:ext cx="2033835" cy="301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de-DE" sz="1100" b="1" dirty="0" smtClean="0">
                  <a:latin typeface="Raleway Medium" charset="0"/>
                  <a:ea typeface="Raleway Medium" charset="0"/>
                  <a:cs typeface="Raleway Medium" charset="0"/>
                </a:rPr>
                <a:t>?</a:t>
              </a:r>
              <a:endParaRPr lang="de-DE" sz="1100" b="1" dirty="0">
                <a:latin typeface="Raleway Medium" charset="0"/>
                <a:ea typeface="Raleway Medium" charset="0"/>
                <a:cs typeface="Raleway Medium" charset="0"/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>
              <a:off x="5986484" y="3469080"/>
              <a:ext cx="2033835" cy="301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de-DE" sz="1100" b="1" dirty="0" smtClean="0">
                  <a:latin typeface="Raleway Medium" charset="0"/>
                  <a:ea typeface="Raleway Medium" charset="0"/>
                  <a:cs typeface="Raleway Medium" charset="0"/>
                </a:rPr>
                <a:t>?</a:t>
              </a:r>
              <a:endParaRPr lang="de-DE" sz="1100" b="1" dirty="0">
                <a:latin typeface="Raleway Medium" charset="0"/>
                <a:ea typeface="Raleway Medium" charset="0"/>
                <a:cs typeface="Raleway Medium" charset="0"/>
              </a:endParaRP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8657071" y="3516881"/>
              <a:ext cx="2033835" cy="301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de-DE" sz="1100" b="1" dirty="0" smtClean="0">
                  <a:latin typeface="Raleway Medium" charset="0"/>
                  <a:ea typeface="Raleway Medium" charset="0"/>
                  <a:cs typeface="Raleway Medium" charset="0"/>
                </a:rPr>
                <a:t>?</a:t>
              </a:r>
              <a:endParaRPr lang="de-DE" sz="1100" b="1" dirty="0">
                <a:latin typeface="Raleway Medium" charset="0"/>
                <a:ea typeface="Raleway Medium" charset="0"/>
                <a:cs typeface="Raleway Medium" charset="0"/>
              </a:endParaRPr>
            </a:p>
          </p:txBody>
        </p:sp>
        <p:sp>
          <p:nvSpPr>
            <p:cNvPr id="287" name="Textfeld 286"/>
            <p:cNvSpPr txBox="1"/>
            <p:nvPr/>
          </p:nvSpPr>
          <p:spPr>
            <a:xfrm>
              <a:off x="11359398" y="3535058"/>
              <a:ext cx="1306828" cy="3019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de-DE" sz="1100" b="1" dirty="0" smtClean="0">
                  <a:latin typeface="Raleway Medium" charset="0"/>
                  <a:ea typeface="Raleway Medium" charset="0"/>
                  <a:cs typeface="Raleway Medium" charset="0"/>
                </a:rPr>
                <a:t>?</a:t>
              </a:r>
              <a:endParaRPr lang="de-DE" sz="1100" b="1" dirty="0">
                <a:latin typeface="Raleway Medium" charset="0"/>
                <a:ea typeface="Raleway Medium" charset="0"/>
                <a:cs typeface="Raleway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wb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sRNxKCBrmPQkAAxN5cGQ"/>
</p:tagLst>
</file>

<file path=ppt/theme/theme1.xml><?xml version="1.0" encoding="utf-8"?>
<a:theme xmlns:a="http://schemas.openxmlformats.org/drawingml/2006/main" name="wbk-Folienmaster">
  <a:themeElements>
    <a:clrScheme name="Benutzerdefiniert 4">
      <a:dk1>
        <a:srgbClr val="2C333E"/>
      </a:dk1>
      <a:lt1>
        <a:srgbClr val="FFFFFF"/>
      </a:lt1>
      <a:dk2>
        <a:srgbClr val="C4D0CF"/>
      </a:dk2>
      <a:lt2>
        <a:srgbClr val="AAAAAA"/>
      </a:lt2>
      <a:accent1>
        <a:srgbClr val="009682"/>
      </a:accent1>
      <a:accent2>
        <a:srgbClr val="546E7A"/>
      </a:accent2>
      <a:accent3>
        <a:srgbClr val="144466"/>
      </a:accent3>
      <a:accent4>
        <a:srgbClr val="00838F"/>
      </a:accent4>
      <a:accent5>
        <a:srgbClr val="EEB70D"/>
      </a:accent5>
      <a:accent6>
        <a:srgbClr val="B2372C"/>
      </a:accent6>
      <a:hlink>
        <a:srgbClr val="3C97D8"/>
      </a:hlink>
      <a:folHlink>
        <a:srgbClr val="0000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noAutofit/>
      </a:bodyPr>
      <a:lstStyle>
        <a:defPPr>
          <a:defRPr sz="1100" b="1" dirty="0">
            <a:latin typeface="Raleway Medium" charset="0"/>
            <a:ea typeface="Raleway Medium" charset="0"/>
            <a:cs typeface="Raleway Medium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0-06-04_Folienmaster_wbk-kit_DE.potx" id="{4E99A5D9-2281-4AB0-8F8F-9D23B85E8720}" vid="{F06DF3A1-7592-4395-B0FD-9EF163E0A0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wbk_de</Template>
  <TotalTime>0</TotalTime>
  <Words>304</Words>
  <Application>Microsoft Office PowerPoint</Application>
  <PresentationFormat>Breitbild</PresentationFormat>
  <Paragraphs>161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Courier New</vt:lpstr>
      <vt:lpstr>Raleway</vt:lpstr>
      <vt:lpstr>Raleway Medium</vt:lpstr>
      <vt:lpstr>Wingdings</vt:lpstr>
      <vt:lpstr>wbk-Folienmaster</vt:lpstr>
      <vt:lpstr>think-cell Folie</vt:lpstr>
      <vt:lpstr>„UML Verteilungsdiagram“ Systemarchitektur</vt:lpstr>
      <vt:lpstr>„UML Komponentendiagram“ Systemarchitektur</vt:lpstr>
    </vt:vector>
  </TitlesOfParts>
  <Company>wbk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Systemarchitektur</dc:title>
  <dc:creator>Rieß, Simon (wbk)</dc:creator>
  <cp:lastModifiedBy>Rieß, Simon (wbk)</cp:lastModifiedBy>
  <cp:revision>63</cp:revision>
  <dcterms:created xsi:type="dcterms:W3CDTF">2022-05-02T13:42:44Z</dcterms:created>
  <dcterms:modified xsi:type="dcterms:W3CDTF">2022-06-02T10:55:16Z</dcterms:modified>
</cp:coreProperties>
</file>