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2"/>
    <a:srgbClr val="7BCBBF"/>
    <a:srgbClr val="D6EDE9"/>
    <a:srgbClr val="C5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660"/>
  </p:normalViewPr>
  <p:slideViewPr>
    <p:cSldViewPr snapToGrid="0">
      <p:cViewPr>
        <p:scale>
          <a:sx n="66" d="100"/>
          <a:sy n="66" d="100"/>
        </p:scale>
        <p:origin x="16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9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6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4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8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8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1C0C-604C-42F9-9A71-C573503C5317}" type="datetimeFigureOut">
              <a:rPr lang="de-DE" smtClean="0"/>
              <a:t>27.05.2022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6255-E21E-4121-B20D-6BBC11BD7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9C16F31A-40D0-E9EC-3B34-35B9F55D38F1}"/>
              </a:ext>
            </a:extLst>
          </p:cNvPr>
          <p:cNvSpPr/>
          <p:nvPr/>
        </p:nvSpPr>
        <p:spPr>
          <a:xfrm>
            <a:off x="12868599" y="258544"/>
            <a:ext cx="3149600" cy="372417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960053-183C-41E1-839A-A4275F5A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39646"/>
              </p:ext>
            </p:extLst>
          </p:nvPr>
        </p:nvGraphicFramePr>
        <p:xfrm>
          <a:off x="237801" y="258544"/>
          <a:ext cx="4654239" cy="445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239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RobotControl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C++ Library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1855896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/>
                        <a:t>plan and </a:t>
                      </a:r>
                      <a:r>
                        <a:rPr lang="de-DE" sz="2000" dirty="0" err="1"/>
                        <a:t>execute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trajektories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to</a:t>
                      </a:r>
                      <a:r>
                        <a:rPr lang="de-DE" sz="2000" dirty="0"/>
                        <a:t> </a:t>
                      </a:r>
                      <a:br>
                        <a:rPr lang="de-DE" sz="2000" dirty="0"/>
                      </a:br>
                      <a:r>
                        <a:rPr lang="de-DE" sz="2000" dirty="0" err="1"/>
                        <a:t>specified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goals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receiving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actual</a:t>
                      </a:r>
                      <a:r>
                        <a:rPr lang="de-DE" sz="2000" dirty="0"/>
                        <a:t> TCP </a:t>
                      </a:r>
                      <a:r>
                        <a:rPr lang="de-DE" sz="2000" dirty="0" err="1"/>
                        <a:t>poses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change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tools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set</a:t>
                      </a:r>
                      <a:r>
                        <a:rPr lang="de-DE" sz="2000" dirty="0"/>
                        <a:t> different </a:t>
                      </a:r>
                      <a:r>
                        <a:rPr lang="de-DE" sz="2000" dirty="0" err="1"/>
                        <a:t>forcemodes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robot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into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freedrive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mode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parameters</a:t>
                      </a:r>
                      <a:r>
                        <a:rPr lang="de-DE" sz="2000" dirty="0"/>
                        <a:t> (</a:t>
                      </a:r>
                      <a:r>
                        <a:rPr lang="de-DE" sz="2000" dirty="0" err="1"/>
                        <a:t>velocity</a:t>
                      </a:r>
                      <a:r>
                        <a:rPr lang="de-DE" sz="2000" dirty="0"/>
                        <a:t>, </a:t>
                      </a:r>
                      <a:r>
                        <a:rPr lang="de-DE" sz="2000" dirty="0" err="1"/>
                        <a:t>acceleration</a:t>
                      </a:r>
                      <a:r>
                        <a:rPr lang="de-DE" sz="2000" dirty="0"/>
                        <a:t>…) 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8015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catkin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roscpp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ros_msgs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F821120-2BB4-8B14-23B9-FB1CD482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66241"/>
              </p:ext>
            </p:extLst>
          </p:nvPr>
        </p:nvGraphicFramePr>
        <p:xfrm>
          <a:off x="11363399" y="5453731"/>
          <a:ext cx="4654800" cy="32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800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DrillControl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C++ Library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801512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drill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progam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receive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status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information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start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drill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programs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8015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catkin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roscpp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ros_msgs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9CC374B-C487-5ADB-367E-9781BBAD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3903"/>
              </p:ext>
            </p:extLst>
          </p:nvPr>
        </p:nvGraphicFramePr>
        <p:xfrm>
          <a:off x="5799759" y="5453113"/>
          <a:ext cx="4654800" cy="32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800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TaskControl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6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C++ Interface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345441">
                <a:tc>
                  <a:txBody>
                    <a:bodyPr/>
                    <a:lstStyle/>
                    <a:p>
                      <a:pPr marL="285750" marR="0" lvl="0" indent="-285750" algn="l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2000" dirty="0"/>
                        <a:t>interface </a:t>
                      </a:r>
                      <a:r>
                        <a:rPr lang="de-DE" sz="2000" dirty="0" err="1"/>
                        <a:t>to</a:t>
                      </a:r>
                      <a:r>
                        <a:rPr lang="de-DE" sz="2000" dirty="0"/>
                        <a:t> superior </a:t>
                      </a:r>
                      <a:r>
                        <a:rPr lang="de-DE" sz="2000" dirty="0" err="1"/>
                        <a:t>controller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provide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tasks</a:t>
                      </a:r>
                      <a:r>
                        <a:rPr lang="de-DE" sz="2000" dirty="0"/>
                        <a:t> (</a:t>
                      </a:r>
                      <a:r>
                        <a:rPr lang="de-DE" sz="2000" dirty="0" err="1"/>
                        <a:t>searchmotions</a:t>
                      </a:r>
                      <a:r>
                        <a:rPr lang="de-DE" sz="2000" dirty="0"/>
                        <a:t>…)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waiting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for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task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request</a:t>
                      </a:r>
                      <a:r>
                        <a:rPr lang="de-DE" sz="2000" dirty="0"/>
                        <a:t> via </a:t>
                      </a:r>
                      <a:r>
                        <a:rPr lang="de-DE" sz="2000" dirty="0" err="1"/>
                        <a:t>ros_msgs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catkin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roscpp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ros_msgs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aphicFrame>
        <p:nvGraphicFramePr>
          <p:cNvPr id="9" name="Tabelle 11">
            <a:extLst>
              <a:ext uri="{FF2B5EF4-FFF2-40B4-BE49-F238E27FC236}">
                <a16:creationId xmlns:a16="http://schemas.microsoft.com/office/drawing/2014/main" id="{60E27274-5E78-A73E-9889-889E6858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6512"/>
              </p:ext>
            </p:extLst>
          </p:nvPr>
        </p:nvGraphicFramePr>
        <p:xfrm>
          <a:off x="5800600" y="258544"/>
          <a:ext cx="4654800" cy="32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800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410944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MoveIt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ROS </a:t>
                      </a:r>
                      <a:r>
                        <a:rPr lang="de-DE" sz="2400" dirty="0" err="1"/>
                        <a:t>Node</a:t>
                      </a:r>
                      <a:endParaRPr lang="de-DE" sz="24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801512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/>
                        <a:t>environmental </a:t>
                      </a:r>
                      <a:r>
                        <a:rPr lang="de-DE" sz="2000" dirty="0" err="1"/>
                        <a:t>collision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detection</a:t>
                      </a:r>
                      <a:r>
                        <a:rPr lang="de-DE" sz="2000" dirty="0"/>
                        <a:t>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selfcollision</a:t>
                      </a:r>
                      <a:r>
                        <a:rPr lang="de-DE" sz="2000" dirty="0"/>
                        <a:t>  </a:t>
                      </a:r>
                      <a:r>
                        <a:rPr lang="de-DE" sz="2000" dirty="0" err="1"/>
                        <a:t>detection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path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planning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with</a:t>
                      </a:r>
                      <a:r>
                        <a:rPr lang="de-DE" sz="2000" dirty="0"/>
                        <a:t> OMPL 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8015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ur10e_with_drill_description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ur10e_drill_moveit_config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rviz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69C0EDDD-4745-6B90-FE9C-A44DB983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86382"/>
              </p:ext>
            </p:extLst>
          </p:nvPr>
        </p:nvGraphicFramePr>
        <p:xfrm>
          <a:off x="237240" y="5453731"/>
          <a:ext cx="4654800" cy="26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800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ur_rtde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sdurobotics</a:t>
                      </a:r>
                      <a:r>
                        <a:rPr lang="de-DE" sz="2400" dirty="0"/>
                        <a:t>: C++ Library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control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robot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with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basic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commands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receive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information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from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robot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6460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rtde_control_interface</a:t>
                      </a:r>
                      <a:endParaRPr lang="de-DE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rtde_receive_interface</a:t>
                      </a:r>
                      <a:endParaRPr lang="de-DE" sz="2000" dirty="0"/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9380F13-284B-C338-BD58-86C57A8C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3672"/>
              </p:ext>
            </p:extLst>
          </p:nvPr>
        </p:nvGraphicFramePr>
        <p:xfrm>
          <a:off x="11363399" y="9417243"/>
          <a:ext cx="4654800" cy="26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800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/>
                        <a:t>phidgets_ik</a:t>
                      </a:r>
                      <a:endParaRPr lang="de-DE" sz="36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37479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ROS </a:t>
                      </a:r>
                      <a:r>
                        <a:rPr lang="de-DE" sz="2400" dirty="0" err="1"/>
                        <a:t>Node</a:t>
                      </a:r>
                      <a:endParaRPr lang="de-DE" sz="2400" dirty="0"/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sending</a:t>
                      </a:r>
                      <a:r>
                        <a:rPr lang="de-DE" sz="2000" dirty="0"/>
                        <a:t> digital </a:t>
                      </a:r>
                      <a:r>
                        <a:rPr lang="de-DE" sz="2000" dirty="0" err="1"/>
                        <a:t>outputs</a:t>
                      </a:r>
                      <a:endParaRPr lang="de-DE" sz="2000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2000" dirty="0" err="1"/>
                        <a:t>receiving</a:t>
                      </a:r>
                      <a:r>
                        <a:rPr lang="de-DE" sz="2000" dirty="0"/>
                        <a:t> digital </a:t>
                      </a:r>
                      <a:r>
                        <a:rPr lang="de-DE" sz="2000" dirty="0" err="1"/>
                        <a:t>inputs</a:t>
                      </a:r>
                      <a:r>
                        <a:rPr lang="de-DE" sz="2000" dirty="0"/>
                        <a:t>   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 err="1"/>
                        <a:t>Phidget</a:t>
                      </a:r>
                      <a:r>
                        <a:rPr lang="de-DE" sz="2000" dirty="0"/>
                        <a:t> 1018_2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/>
                        <a:t>USB A </a:t>
                      </a:r>
                      <a:r>
                        <a:rPr lang="de-DE" sz="2000" dirty="0" err="1"/>
                        <a:t>to</a:t>
                      </a:r>
                      <a:r>
                        <a:rPr lang="de-DE" sz="2000" dirty="0"/>
                        <a:t> Sub-D-25 Pin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2823DD6-ABC9-F0CC-7230-94BC81484E30}"/>
              </a:ext>
            </a:extLst>
          </p:cNvPr>
          <p:cNvGrpSpPr/>
          <p:nvPr/>
        </p:nvGrpSpPr>
        <p:grpSpPr>
          <a:xfrm>
            <a:off x="4892040" y="8613958"/>
            <a:ext cx="3815081" cy="3410639"/>
            <a:chOff x="2538886" y="5413243"/>
            <a:chExt cx="1281955" cy="114605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9622362-C92D-EE32-0193-D4A9F7333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238" b="24374"/>
            <a:stretch/>
          </p:blipFill>
          <p:spPr>
            <a:xfrm>
              <a:off x="2538886" y="5413243"/>
              <a:ext cx="1177865" cy="1146053"/>
            </a:xfrm>
            <a:prstGeom prst="rect">
              <a:avLst/>
            </a:prstGeom>
          </p:spPr>
        </p:pic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95A446E-A673-6A09-DDB2-3BAC954D47C2}"/>
                </a:ext>
              </a:extLst>
            </p:cNvPr>
            <p:cNvSpPr/>
            <p:nvPr/>
          </p:nvSpPr>
          <p:spPr>
            <a:xfrm rot="2519577">
              <a:off x="3725081" y="5766619"/>
              <a:ext cx="95760" cy="15907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1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BB20981-7592-D637-AB9D-27CDFB23D64D}"/>
                </a:ext>
              </a:extLst>
            </p:cNvPr>
            <p:cNvSpPr/>
            <p:nvPr/>
          </p:nvSpPr>
          <p:spPr>
            <a:xfrm rot="2504535">
              <a:off x="3672988" y="5893293"/>
              <a:ext cx="45719" cy="8906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1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3A49A3C-EB6A-C2CF-3F5B-67891FD74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6165" y="5951297"/>
              <a:ext cx="81662" cy="89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8ABAD6-D515-D1C1-698A-E87736A927B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892040" y="2483588"/>
            <a:ext cx="9085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AB873A1-F3B6-170C-21A8-A4DA59B3447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564640" y="4708632"/>
            <a:ext cx="280" cy="745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9745AF0-8802-BAF6-CA21-68AAFD6D1129}"/>
              </a:ext>
            </a:extLst>
          </p:cNvPr>
          <p:cNvCxnSpPr>
            <a:cxnSpLocks/>
          </p:cNvCxnSpPr>
          <p:nvPr/>
        </p:nvCxnSpPr>
        <p:spPr>
          <a:xfrm>
            <a:off x="4892040" y="4708632"/>
            <a:ext cx="906878" cy="7444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F3FC15D-62B8-6FE8-7DFA-E1C3347D3230}"/>
              </a:ext>
            </a:extLst>
          </p:cNvPr>
          <p:cNvCxnSpPr>
            <a:cxnSpLocks/>
          </p:cNvCxnSpPr>
          <p:nvPr/>
        </p:nvCxnSpPr>
        <p:spPr>
          <a:xfrm flipH="1">
            <a:off x="10455400" y="6763756"/>
            <a:ext cx="9079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9530AA9-EF25-AB1C-E353-B69F50ECBCD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690799" y="8684619"/>
            <a:ext cx="0" cy="7326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DFC89A9-DF58-8A47-E75A-66E92F55F8CD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564640" y="8075019"/>
            <a:ext cx="3234278" cy="32308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B020E94-BC8C-0ACA-3ED4-D023C8854F39}"/>
              </a:ext>
            </a:extLst>
          </p:cNvPr>
          <p:cNvCxnSpPr>
            <a:cxnSpLocks/>
          </p:cNvCxnSpPr>
          <p:nvPr/>
        </p:nvCxnSpPr>
        <p:spPr>
          <a:xfrm flipH="1" flipV="1">
            <a:off x="8474134" y="10215200"/>
            <a:ext cx="2889265" cy="5126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elle 11">
            <a:extLst>
              <a:ext uri="{FF2B5EF4-FFF2-40B4-BE49-F238E27FC236}">
                <a16:creationId xmlns:a16="http://schemas.microsoft.com/office/drawing/2014/main" id="{E2164851-06A6-C8EF-C835-38837ED24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52689"/>
              </p:ext>
            </p:extLst>
          </p:nvPr>
        </p:nvGraphicFramePr>
        <p:xfrm>
          <a:off x="13020955" y="632293"/>
          <a:ext cx="2844844" cy="237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44">
                  <a:extLst>
                    <a:ext uri="{9D8B030D-6E8A-4147-A177-3AD203B41FA5}">
                      <a16:colId xmlns:a16="http://schemas.microsoft.com/office/drawing/2014/main" val="1988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Name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48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Kategorie</a:t>
                      </a:r>
                    </a:p>
                  </a:txBody>
                  <a:tcPr marL="121920" marR="121920" marT="60961" marB="609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83162"/>
                  </a:ext>
                </a:extLst>
              </a:tr>
              <a:tr h="467554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/>
                        <a:t>Aufgaben 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de-DE" sz="1800" dirty="0"/>
                        <a:t>…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753894"/>
                  </a:ext>
                </a:extLst>
              </a:tr>
              <a:tr h="4297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Bestandteile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…</a:t>
                      </a:r>
                    </a:p>
                  </a:txBody>
                  <a:tcPr marL="121920" marR="121920" marT="60961" marB="609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3347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38FBBC9-908F-C4A5-0E30-FE4B59FDA5B6}"/>
              </a:ext>
            </a:extLst>
          </p:cNvPr>
          <p:cNvSpPr txBox="1"/>
          <p:nvPr/>
        </p:nvSpPr>
        <p:spPr>
          <a:xfrm>
            <a:off x="12869803" y="258543"/>
            <a:ext cx="97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Legende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48E7C072-D4A1-5613-BE25-7530A914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9682" y="0"/>
            <a:ext cx="13638881" cy="259680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46EA737-7B38-B66C-7280-5F51F3EA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59682" y="2973740"/>
            <a:ext cx="13255004" cy="264197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27F4F45-B118-3B76-3849-C2F36E3A2477}"/>
              </a:ext>
            </a:extLst>
          </p:cNvPr>
          <p:cNvSpPr txBox="1"/>
          <p:nvPr/>
        </p:nvSpPr>
        <p:spPr>
          <a:xfrm>
            <a:off x="13342159" y="3058668"/>
            <a:ext cx="2523640" cy="369332"/>
          </a:xfrm>
          <a:prstGeom prst="rect">
            <a:avLst/>
          </a:prstGeom>
          <a:solidFill>
            <a:srgbClr val="00968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Eigene Implementierung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7E65A0-E86E-BE6E-8EA2-21F096AC2D6C}"/>
              </a:ext>
            </a:extLst>
          </p:cNvPr>
          <p:cNvSpPr txBox="1"/>
          <p:nvPr/>
        </p:nvSpPr>
        <p:spPr>
          <a:xfrm>
            <a:off x="13658592" y="3467021"/>
            <a:ext cx="2207207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open source Projekte</a:t>
            </a:r>
          </a:p>
        </p:txBody>
      </p:sp>
    </p:spTree>
    <p:extLst>
      <p:ext uri="{BB962C8B-B14F-4D97-AF65-F5344CB8AC3E}">
        <p14:creationId xmlns:p14="http://schemas.microsoft.com/office/powerpoint/2010/main" val="18320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Office PowerPoint</Application>
  <PresentationFormat>Benutzerdefiniert</PresentationFormat>
  <Paragraphs>56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BrianD Felk</dc:creator>
  <cp:lastModifiedBy>BrianD Felk</cp:lastModifiedBy>
  <cp:revision>55</cp:revision>
  <dcterms:created xsi:type="dcterms:W3CDTF">2022-05-22T18:40:56Z</dcterms:created>
  <dcterms:modified xsi:type="dcterms:W3CDTF">2022-05-27T12:15:03Z</dcterms:modified>
</cp:coreProperties>
</file>