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76" r:id="rId7"/>
    <p:sldId id="277" r:id="rId8"/>
    <p:sldId id="278" r:id="rId9"/>
    <p:sldId id="279" r:id="rId10"/>
    <p:sldId id="280" r:id="rId11"/>
    <p:sldId id="281" r:id="rId12"/>
    <p:sldId id="284" r:id="rId13"/>
    <p:sldId id="282" r:id="rId14"/>
    <p:sldId id="28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88" d="100"/>
          <a:sy n="88" d="100"/>
        </p:scale>
        <p:origin x="210" y="1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9AF51-8A38-EBF0-F551-487BE0EFDC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9676978-ADDD-5E52-E896-B8FCE2A0AE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34CCC2-8FF2-E2B1-8C1E-D900FBB23D4B}"/>
              </a:ext>
            </a:extLst>
          </p:cNvPr>
          <p:cNvSpPr>
            <a:spLocks noGrp="1"/>
          </p:cNvSpPr>
          <p:nvPr>
            <p:ph type="dt" sz="half" idx="10"/>
          </p:nvPr>
        </p:nvSpPr>
        <p:spPr/>
        <p:txBody>
          <a:bodyPr/>
          <a:lstStyle/>
          <a:p>
            <a:fld id="{B6A2211E-2E8A-44DD-907E-66DEC162FF1D}" type="datetimeFigureOut">
              <a:rPr lang="en-IN" smtClean="0"/>
              <a:t>29-02-2024</a:t>
            </a:fld>
            <a:endParaRPr lang="en-IN"/>
          </a:p>
        </p:txBody>
      </p:sp>
      <p:sp>
        <p:nvSpPr>
          <p:cNvPr id="5" name="Footer Placeholder 4">
            <a:extLst>
              <a:ext uri="{FF2B5EF4-FFF2-40B4-BE49-F238E27FC236}">
                <a16:creationId xmlns:a16="http://schemas.microsoft.com/office/drawing/2014/main" id="{2665228D-5482-9F3E-4F04-AA0CEB8D53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11D143-0C11-CE61-DE31-D35F2A52D828}"/>
              </a:ext>
            </a:extLst>
          </p:cNvPr>
          <p:cNvSpPr>
            <a:spLocks noGrp="1"/>
          </p:cNvSpPr>
          <p:nvPr>
            <p:ph type="sldNum" sz="quarter" idx="12"/>
          </p:nvPr>
        </p:nvSpPr>
        <p:spPr/>
        <p:txBody>
          <a:bodyPr/>
          <a:lstStyle/>
          <a:p>
            <a:fld id="{1BE1375C-56B3-4F1F-AA5E-A51C99B95205}" type="slidenum">
              <a:rPr lang="en-IN" smtClean="0"/>
              <a:t>‹#›</a:t>
            </a:fld>
            <a:endParaRPr lang="en-IN"/>
          </a:p>
        </p:txBody>
      </p:sp>
    </p:spTree>
    <p:extLst>
      <p:ext uri="{BB962C8B-B14F-4D97-AF65-F5344CB8AC3E}">
        <p14:creationId xmlns:p14="http://schemas.microsoft.com/office/powerpoint/2010/main" val="143384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A25C3-169E-8BDE-B138-FBA112FEC9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CEFBF8-CE47-BE77-ABA5-FC5EADF3BD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262071-8E2E-7D1B-F420-A9BC506E2CF9}"/>
              </a:ext>
            </a:extLst>
          </p:cNvPr>
          <p:cNvSpPr>
            <a:spLocks noGrp="1"/>
          </p:cNvSpPr>
          <p:nvPr>
            <p:ph type="dt" sz="half" idx="10"/>
          </p:nvPr>
        </p:nvSpPr>
        <p:spPr/>
        <p:txBody>
          <a:bodyPr/>
          <a:lstStyle/>
          <a:p>
            <a:fld id="{B6A2211E-2E8A-44DD-907E-66DEC162FF1D}" type="datetimeFigureOut">
              <a:rPr lang="en-IN" smtClean="0"/>
              <a:t>29-02-2024</a:t>
            </a:fld>
            <a:endParaRPr lang="en-IN"/>
          </a:p>
        </p:txBody>
      </p:sp>
      <p:sp>
        <p:nvSpPr>
          <p:cNvPr id="5" name="Footer Placeholder 4">
            <a:extLst>
              <a:ext uri="{FF2B5EF4-FFF2-40B4-BE49-F238E27FC236}">
                <a16:creationId xmlns:a16="http://schemas.microsoft.com/office/drawing/2014/main" id="{89EFAE7A-75DB-4586-C835-D3CBBBD190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BE42F6-DD0A-F5E3-2AAB-16F2283C4ECB}"/>
              </a:ext>
            </a:extLst>
          </p:cNvPr>
          <p:cNvSpPr>
            <a:spLocks noGrp="1"/>
          </p:cNvSpPr>
          <p:nvPr>
            <p:ph type="sldNum" sz="quarter" idx="12"/>
          </p:nvPr>
        </p:nvSpPr>
        <p:spPr/>
        <p:txBody>
          <a:bodyPr/>
          <a:lstStyle/>
          <a:p>
            <a:fld id="{1BE1375C-56B3-4F1F-AA5E-A51C99B95205}" type="slidenum">
              <a:rPr lang="en-IN" smtClean="0"/>
              <a:t>‹#›</a:t>
            </a:fld>
            <a:endParaRPr lang="en-IN"/>
          </a:p>
        </p:txBody>
      </p:sp>
    </p:spTree>
    <p:extLst>
      <p:ext uri="{BB962C8B-B14F-4D97-AF65-F5344CB8AC3E}">
        <p14:creationId xmlns:p14="http://schemas.microsoft.com/office/powerpoint/2010/main" val="2519253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431EAC-9ACC-44B7-032C-8D6D286241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AD315A-7774-157F-86C2-5D606FC247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D955B6-190E-B470-4614-BAA4FA55E3FD}"/>
              </a:ext>
            </a:extLst>
          </p:cNvPr>
          <p:cNvSpPr>
            <a:spLocks noGrp="1"/>
          </p:cNvSpPr>
          <p:nvPr>
            <p:ph type="dt" sz="half" idx="10"/>
          </p:nvPr>
        </p:nvSpPr>
        <p:spPr/>
        <p:txBody>
          <a:bodyPr/>
          <a:lstStyle/>
          <a:p>
            <a:fld id="{B6A2211E-2E8A-44DD-907E-66DEC162FF1D}" type="datetimeFigureOut">
              <a:rPr lang="en-IN" smtClean="0"/>
              <a:t>29-02-2024</a:t>
            </a:fld>
            <a:endParaRPr lang="en-IN"/>
          </a:p>
        </p:txBody>
      </p:sp>
      <p:sp>
        <p:nvSpPr>
          <p:cNvPr id="5" name="Footer Placeholder 4">
            <a:extLst>
              <a:ext uri="{FF2B5EF4-FFF2-40B4-BE49-F238E27FC236}">
                <a16:creationId xmlns:a16="http://schemas.microsoft.com/office/drawing/2014/main" id="{538EEEB0-EE91-B1C6-BCEB-3C232260B8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438526-488B-1EF7-C5D5-E2787A9F1418}"/>
              </a:ext>
            </a:extLst>
          </p:cNvPr>
          <p:cNvSpPr>
            <a:spLocks noGrp="1"/>
          </p:cNvSpPr>
          <p:nvPr>
            <p:ph type="sldNum" sz="quarter" idx="12"/>
          </p:nvPr>
        </p:nvSpPr>
        <p:spPr/>
        <p:txBody>
          <a:bodyPr/>
          <a:lstStyle/>
          <a:p>
            <a:fld id="{1BE1375C-56B3-4F1F-AA5E-A51C99B95205}" type="slidenum">
              <a:rPr lang="en-IN" smtClean="0"/>
              <a:t>‹#›</a:t>
            </a:fld>
            <a:endParaRPr lang="en-IN"/>
          </a:p>
        </p:txBody>
      </p:sp>
    </p:spTree>
    <p:extLst>
      <p:ext uri="{BB962C8B-B14F-4D97-AF65-F5344CB8AC3E}">
        <p14:creationId xmlns:p14="http://schemas.microsoft.com/office/powerpoint/2010/main" val="3339609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25846-A034-BA81-D430-14D2EB306F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25ED85-287F-52A2-D816-F28F6621C4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730C98-01B9-42E0-F4ED-3B5784D8768B}"/>
              </a:ext>
            </a:extLst>
          </p:cNvPr>
          <p:cNvSpPr>
            <a:spLocks noGrp="1"/>
          </p:cNvSpPr>
          <p:nvPr>
            <p:ph type="dt" sz="half" idx="10"/>
          </p:nvPr>
        </p:nvSpPr>
        <p:spPr/>
        <p:txBody>
          <a:bodyPr/>
          <a:lstStyle/>
          <a:p>
            <a:fld id="{B6A2211E-2E8A-44DD-907E-66DEC162FF1D}" type="datetimeFigureOut">
              <a:rPr lang="en-IN" smtClean="0"/>
              <a:t>29-02-2024</a:t>
            </a:fld>
            <a:endParaRPr lang="en-IN"/>
          </a:p>
        </p:txBody>
      </p:sp>
      <p:sp>
        <p:nvSpPr>
          <p:cNvPr id="5" name="Footer Placeholder 4">
            <a:extLst>
              <a:ext uri="{FF2B5EF4-FFF2-40B4-BE49-F238E27FC236}">
                <a16:creationId xmlns:a16="http://schemas.microsoft.com/office/drawing/2014/main" id="{6E77A5F9-9231-E7F5-1AF1-9734340BE3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6165BC-CF57-7810-2F0E-F0D639570E85}"/>
              </a:ext>
            </a:extLst>
          </p:cNvPr>
          <p:cNvSpPr>
            <a:spLocks noGrp="1"/>
          </p:cNvSpPr>
          <p:nvPr>
            <p:ph type="sldNum" sz="quarter" idx="12"/>
          </p:nvPr>
        </p:nvSpPr>
        <p:spPr/>
        <p:txBody>
          <a:bodyPr/>
          <a:lstStyle/>
          <a:p>
            <a:fld id="{1BE1375C-56B3-4F1F-AA5E-A51C99B95205}" type="slidenum">
              <a:rPr lang="en-IN" smtClean="0"/>
              <a:t>‹#›</a:t>
            </a:fld>
            <a:endParaRPr lang="en-IN"/>
          </a:p>
        </p:txBody>
      </p:sp>
    </p:spTree>
    <p:extLst>
      <p:ext uri="{BB962C8B-B14F-4D97-AF65-F5344CB8AC3E}">
        <p14:creationId xmlns:p14="http://schemas.microsoft.com/office/powerpoint/2010/main" val="3181086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033FA-C021-B7B7-87F5-3D6FA95FCA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CF5C2FC-C069-3F61-6611-F4C6AA664C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0F8ED2-D2B6-EA64-FFD7-B335F16990C1}"/>
              </a:ext>
            </a:extLst>
          </p:cNvPr>
          <p:cNvSpPr>
            <a:spLocks noGrp="1"/>
          </p:cNvSpPr>
          <p:nvPr>
            <p:ph type="dt" sz="half" idx="10"/>
          </p:nvPr>
        </p:nvSpPr>
        <p:spPr/>
        <p:txBody>
          <a:bodyPr/>
          <a:lstStyle/>
          <a:p>
            <a:fld id="{B6A2211E-2E8A-44DD-907E-66DEC162FF1D}" type="datetimeFigureOut">
              <a:rPr lang="en-IN" smtClean="0"/>
              <a:t>29-02-2024</a:t>
            </a:fld>
            <a:endParaRPr lang="en-IN"/>
          </a:p>
        </p:txBody>
      </p:sp>
      <p:sp>
        <p:nvSpPr>
          <p:cNvPr id="5" name="Footer Placeholder 4">
            <a:extLst>
              <a:ext uri="{FF2B5EF4-FFF2-40B4-BE49-F238E27FC236}">
                <a16:creationId xmlns:a16="http://schemas.microsoft.com/office/drawing/2014/main" id="{DFCF3416-395C-D770-80B7-26C36FEF7B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862221-E789-73C6-9322-1C13A0E3AB5C}"/>
              </a:ext>
            </a:extLst>
          </p:cNvPr>
          <p:cNvSpPr>
            <a:spLocks noGrp="1"/>
          </p:cNvSpPr>
          <p:nvPr>
            <p:ph type="sldNum" sz="quarter" idx="12"/>
          </p:nvPr>
        </p:nvSpPr>
        <p:spPr/>
        <p:txBody>
          <a:bodyPr/>
          <a:lstStyle/>
          <a:p>
            <a:fld id="{1BE1375C-56B3-4F1F-AA5E-A51C99B95205}" type="slidenum">
              <a:rPr lang="en-IN" smtClean="0"/>
              <a:t>‹#›</a:t>
            </a:fld>
            <a:endParaRPr lang="en-IN"/>
          </a:p>
        </p:txBody>
      </p:sp>
    </p:spTree>
    <p:extLst>
      <p:ext uri="{BB962C8B-B14F-4D97-AF65-F5344CB8AC3E}">
        <p14:creationId xmlns:p14="http://schemas.microsoft.com/office/powerpoint/2010/main" val="3630792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A830-3784-B120-A36A-F3CD9C8745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3FBADB-F26C-B5E7-E029-EAD36B081F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FC9225B-5D02-AD8C-49C0-DEDEEC902D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5475C9B-23BA-DF87-9238-AE3FF2490568}"/>
              </a:ext>
            </a:extLst>
          </p:cNvPr>
          <p:cNvSpPr>
            <a:spLocks noGrp="1"/>
          </p:cNvSpPr>
          <p:nvPr>
            <p:ph type="dt" sz="half" idx="10"/>
          </p:nvPr>
        </p:nvSpPr>
        <p:spPr/>
        <p:txBody>
          <a:bodyPr/>
          <a:lstStyle/>
          <a:p>
            <a:fld id="{B6A2211E-2E8A-44DD-907E-66DEC162FF1D}" type="datetimeFigureOut">
              <a:rPr lang="en-IN" smtClean="0"/>
              <a:t>29-02-2024</a:t>
            </a:fld>
            <a:endParaRPr lang="en-IN"/>
          </a:p>
        </p:txBody>
      </p:sp>
      <p:sp>
        <p:nvSpPr>
          <p:cNvPr id="6" name="Footer Placeholder 5">
            <a:extLst>
              <a:ext uri="{FF2B5EF4-FFF2-40B4-BE49-F238E27FC236}">
                <a16:creationId xmlns:a16="http://schemas.microsoft.com/office/drawing/2014/main" id="{61F369CF-8357-80C1-4998-2E32F4A376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46500C-2DB1-DBCA-FBE3-91E40F7FD0A0}"/>
              </a:ext>
            </a:extLst>
          </p:cNvPr>
          <p:cNvSpPr>
            <a:spLocks noGrp="1"/>
          </p:cNvSpPr>
          <p:nvPr>
            <p:ph type="sldNum" sz="quarter" idx="12"/>
          </p:nvPr>
        </p:nvSpPr>
        <p:spPr/>
        <p:txBody>
          <a:bodyPr/>
          <a:lstStyle/>
          <a:p>
            <a:fld id="{1BE1375C-56B3-4F1F-AA5E-A51C99B95205}" type="slidenum">
              <a:rPr lang="en-IN" smtClean="0"/>
              <a:t>‹#›</a:t>
            </a:fld>
            <a:endParaRPr lang="en-IN"/>
          </a:p>
        </p:txBody>
      </p:sp>
    </p:spTree>
    <p:extLst>
      <p:ext uri="{BB962C8B-B14F-4D97-AF65-F5344CB8AC3E}">
        <p14:creationId xmlns:p14="http://schemas.microsoft.com/office/powerpoint/2010/main" val="2431627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ED461-48E8-57C4-390C-A21BBD4BC0D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9070AC-DD8F-A697-B6BD-E1A8611D6D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3E30BC-4395-4CC7-81F3-CA6A8C7E6F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509C5D-B22B-1458-1F7D-9C00F11570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D8A7C3-6620-D7AA-96F5-8F57F8FCF0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E45D964-CC6E-7B4E-B828-86108386C7CA}"/>
              </a:ext>
            </a:extLst>
          </p:cNvPr>
          <p:cNvSpPr>
            <a:spLocks noGrp="1"/>
          </p:cNvSpPr>
          <p:nvPr>
            <p:ph type="dt" sz="half" idx="10"/>
          </p:nvPr>
        </p:nvSpPr>
        <p:spPr/>
        <p:txBody>
          <a:bodyPr/>
          <a:lstStyle/>
          <a:p>
            <a:fld id="{B6A2211E-2E8A-44DD-907E-66DEC162FF1D}" type="datetimeFigureOut">
              <a:rPr lang="en-IN" smtClean="0"/>
              <a:t>29-02-2024</a:t>
            </a:fld>
            <a:endParaRPr lang="en-IN"/>
          </a:p>
        </p:txBody>
      </p:sp>
      <p:sp>
        <p:nvSpPr>
          <p:cNvPr id="8" name="Footer Placeholder 7">
            <a:extLst>
              <a:ext uri="{FF2B5EF4-FFF2-40B4-BE49-F238E27FC236}">
                <a16:creationId xmlns:a16="http://schemas.microsoft.com/office/drawing/2014/main" id="{6C8B7285-0CAA-1B86-5A2E-ADC694248DF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4DD437D-AA58-16F5-F4AA-FA7F8CF3F8CA}"/>
              </a:ext>
            </a:extLst>
          </p:cNvPr>
          <p:cNvSpPr>
            <a:spLocks noGrp="1"/>
          </p:cNvSpPr>
          <p:nvPr>
            <p:ph type="sldNum" sz="quarter" idx="12"/>
          </p:nvPr>
        </p:nvSpPr>
        <p:spPr/>
        <p:txBody>
          <a:bodyPr/>
          <a:lstStyle/>
          <a:p>
            <a:fld id="{1BE1375C-56B3-4F1F-AA5E-A51C99B95205}" type="slidenum">
              <a:rPr lang="en-IN" smtClean="0"/>
              <a:t>‹#›</a:t>
            </a:fld>
            <a:endParaRPr lang="en-IN"/>
          </a:p>
        </p:txBody>
      </p:sp>
    </p:spTree>
    <p:extLst>
      <p:ext uri="{BB962C8B-B14F-4D97-AF65-F5344CB8AC3E}">
        <p14:creationId xmlns:p14="http://schemas.microsoft.com/office/powerpoint/2010/main" val="1357714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8C4B4-EBAB-28DA-9526-134A93BADC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3B978C-2EA0-57B3-2321-3CDFFBDED178}"/>
              </a:ext>
            </a:extLst>
          </p:cNvPr>
          <p:cNvSpPr>
            <a:spLocks noGrp="1"/>
          </p:cNvSpPr>
          <p:nvPr>
            <p:ph type="dt" sz="half" idx="10"/>
          </p:nvPr>
        </p:nvSpPr>
        <p:spPr/>
        <p:txBody>
          <a:bodyPr/>
          <a:lstStyle/>
          <a:p>
            <a:fld id="{B6A2211E-2E8A-44DD-907E-66DEC162FF1D}" type="datetimeFigureOut">
              <a:rPr lang="en-IN" smtClean="0"/>
              <a:t>29-02-2024</a:t>
            </a:fld>
            <a:endParaRPr lang="en-IN"/>
          </a:p>
        </p:txBody>
      </p:sp>
      <p:sp>
        <p:nvSpPr>
          <p:cNvPr id="4" name="Footer Placeholder 3">
            <a:extLst>
              <a:ext uri="{FF2B5EF4-FFF2-40B4-BE49-F238E27FC236}">
                <a16:creationId xmlns:a16="http://schemas.microsoft.com/office/drawing/2014/main" id="{DE8A9D2C-62A6-E12F-578F-28B3E4DC941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B167577-74EB-0A90-48B6-99EBBFEF7B48}"/>
              </a:ext>
            </a:extLst>
          </p:cNvPr>
          <p:cNvSpPr>
            <a:spLocks noGrp="1"/>
          </p:cNvSpPr>
          <p:nvPr>
            <p:ph type="sldNum" sz="quarter" idx="12"/>
          </p:nvPr>
        </p:nvSpPr>
        <p:spPr/>
        <p:txBody>
          <a:bodyPr/>
          <a:lstStyle/>
          <a:p>
            <a:fld id="{1BE1375C-56B3-4F1F-AA5E-A51C99B95205}" type="slidenum">
              <a:rPr lang="en-IN" smtClean="0"/>
              <a:t>‹#›</a:t>
            </a:fld>
            <a:endParaRPr lang="en-IN"/>
          </a:p>
        </p:txBody>
      </p:sp>
    </p:spTree>
    <p:extLst>
      <p:ext uri="{BB962C8B-B14F-4D97-AF65-F5344CB8AC3E}">
        <p14:creationId xmlns:p14="http://schemas.microsoft.com/office/powerpoint/2010/main" val="73610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428174-DFAD-F5E2-2139-924A03B5B9DD}"/>
              </a:ext>
            </a:extLst>
          </p:cNvPr>
          <p:cNvSpPr>
            <a:spLocks noGrp="1"/>
          </p:cNvSpPr>
          <p:nvPr>
            <p:ph type="dt" sz="half" idx="10"/>
          </p:nvPr>
        </p:nvSpPr>
        <p:spPr/>
        <p:txBody>
          <a:bodyPr/>
          <a:lstStyle/>
          <a:p>
            <a:fld id="{B6A2211E-2E8A-44DD-907E-66DEC162FF1D}" type="datetimeFigureOut">
              <a:rPr lang="en-IN" smtClean="0"/>
              <a:t>29-02-2024</a:t>
            </a:fld>
            <a:endParaRPr lang="en-IN"/>
          </a:p>
        </p:txBody>
      </p:sp>
      <p:sp>
        <p:nvSpPr>
          <p:cNvPr id="3" name="Footer Placeholder 2">
            <a:extLst>
              <a:ext uri="{FF2B5EF4-FFF2-40B4-BE49-F238E27FC236}">
                <a16:creationId xmlns:a16="http://schemas.microsoft.com/office/drawing/2014/main" id="{C181F250-B6D0-726C-3C35-22A54EFEED3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C64A08D-C3E4-FFE4-F86C-1B2A29090795}"/>
              </a:ext>
            </a:extLst>
          </p:cNvPr>
          <p:cNvSpPr>
            <a:spLocks noGrp="1"/>
          </p:cNvSpPr>
          <p:nvPr>
            <p:ph type="sldNum" sz="quarter" idx="12"/>
          </p:nvPr>
        </p:nvSpPr>
        <p:spPr/>
        <p:txBody>
          <a:bodyPr/>
          <a:lstStyle/>
          <a:p>
            <a:fld id="{1BE1375C-56B3-4F1F-AA5E-A51C99B95205}" type="slidenum">
              <a:rPr lang="en-IN" smtClean="0"/>
              <a:t>‹#›</a:t>
            </a:fld>
            <a:endParaRPr lang="en-IN"/>
          </a:p>
        </p:txBody>
      </p:sp>
    </p:spTree>
    <p:extLst>
      <p:ext uri="{BB962C8B-B14F-4D97-AF65-F5344CB8AC3E}">
        <p14:creationId xmlns:p14="http://schemas.microsoft.com/office/powerpoint/2010/main" val="4103305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7013-822F-00F9-155A-6E02A007D9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3CAE4B7-C578-2AF6-4074-035A52273D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6A7C3AA-4128-3B27-513D-5EB590CAFE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3E81FC-B20E-91B3-DED9-B7877840C3B1}"/>
              </a:ext>
            </a:extLst>
          </p:cNvPr>
          <p:cNvSpPr>
            <a:spLocks noGrp="1"/>
          </p:cNvSpPr>
          <p:nvPr>
            <p:ph type="dt" sz="half" idx="10"/>
          </p:nvPr>
        </p:nvSpPr>
        <p:spPr/>
        <p:txBody>
          <a:bodyPr/>
          <a:lstStyle/>
          <a:p>
            <a:fld id="{B6A2211E-2E8A-44DD-907E-66DEC162FF1D}" type="datetimeFigureOut">
              <a:rPr lang="en-IN" smtClean="0"/>
              <a:t>29-02-2024</a:t>
            </a:fld>
            <a:endParaRPr lang="en-IN"/>
          </a:p>
        </p:txBody>
      </p:sp>
      <p:sp>
        <p:nvSpPr>
          <p:cNvPr id="6" name="Footer Placeholder 5">
            <a:extLst>
              <a:ext uri="{FF2B5EF4-FFF2-40B4-BE49-F238E27FC236}">
                <a16:creationId xmlns:a16="http://schemas.microsoft.com/office/drawing/2014/main" id="{DBD5147F-A6DA-C965-E98C-E8B32D6D5B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7D15B5-E55F-F693-1743-B646F6DE5C6C}"/>
              </a:ext>
            </a:extLst>
          </p:cNvPr>
          <p:cNvSpPr>
            <a:spLocks noGrp="1"/>
          </p:cNvSpPr>
          <p:nvPr>
            <p:ph type="sldNum" sz="quarter" idx="12"/>
          </p:nvPr>
        </p:nvSpPr>
        <p:spPr/>
        <p:txBody>
          <a:bodyPr/>
          <a:lstStyle/>
          <a:p>
            <a:fld id="{1BE1375C-56B3-4F1F-AA5E-A51C99B95205}" type="slidenum">
              <a:rPr lang="en-IN" smtClean="0"/>
              <a:t>‹#›</a:t>
            </a:fld>
            <a:endParaRPr lang="en-IN"/>
          </a:p>
        </p:txBody>
      </p:sp>
    </p:spTree>
    <p:extLst>
      <p:ext uri="{BB962C8B-B14F-4D97-AF65-F5344CB8AC3E}">
        <p14:creationId xmlns:p14="http://schemas.microsoft.com/office/powerpoint/2010/main" val="3948369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D5140-DD35-5EE4-1469-DB1841980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44CBAC-6082-DB2C-2C29-CF6AF66AE4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BD965D9-9FE9-4AF0-ACCD-5DF0C51B60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1F648A-25F9-3A87-25AB-8A140C778BED}"/>
              </a:ext>
            </a:extLst>
          </p:cNvPr>
          <p:cNvSpPr>
            <a:spLocks noGrp="1"/>
          </p:cNvSpPr>
          <p:nvPr>
            <p:ph type="dt" sz="half" idx="10"/>
          </p:nvPr>
        </p:nvSpPr>
        <p:spPr/>
        <p:txBody>
          <a:bodyPr/>
          <a:lstStyle/>
          <a:p>
            <a:fld id="{B6A2211E-2E8A-44DD-907E-66DEC162FF1D}" type="datetimeFigureOut">
              <a:rPr lang="en-IN" smtClean="0"/>
              <a:t>29-02-2024</a:t>
            </a:fld>
            <a:endParaRPr lang="en-IN"/>
          </a:p>
        </p:txBody>
      </p:sp>
      <p:sp>
        <p:nvSpPr>
          <p:cNvPr id="6" name="Footer Placeholder 5">
            <a:extLst>
              <a:ext uri="{FF2B5EF4-FFF2-40B4-BE49-F238E27FC236}">
                <a16:creationId xmlns:a16="http://schemas.microsoft.com/office/drawing/2014/main" id="{F126582E-3A06-D28C-7AA1-257DE4D841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EC511C-C96D-5419-1B29-4232E76BA4EA}"/>
              </a:ext>
            </a:extLst>
          </p:cNvPr>
          <p:cNvSpPr>
            <a:spLocks noGrp="1"/>
          </p:cNvSpPr>
          <p:nvPr>
            <p:ph type="sldNum" sz="quarter" idx="12"/>
          </p:nvPr>
        </p:nvSpPr>
        <p:spPr/>
        <p:txBody>
          <a:bodyPr/>
          <a:lstStyle/>
          <a:p>
            <a:fld id="{1BE1375C-56B3-4F1F-AA5E-A51C99B95205}" type="slidenum">
              <a:rPr lang="en-IN" smtClean="0"/>
              <a:t>‹#›</a:t>
            </a:fld>
            <a:endParaRPr lang="en-IN"/>
          </a:p>
        </p:txBody>
      </p:sp>
    </p:spTree>
    <p:extLst>
      <p:ext uri="{BB962C8B-B14F-4D97-AF65-F5344CB8AC3E}">
        <p14:creationId xmlns:p14="http://schemas.microsoft.com/office/powerpoint/2010/main" val="1175755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9CD290-792F-A7B2-4972-BC4E7E3936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27BB08-25A1-73E0-91B1-3B8C635F09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DB635B-1EB4-C1CB-852C-4D53DAB0CC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2211E-2E8A-44DD-907E-66DEC162FF1D}" type="datetimeFigureOut">
              <a:rPr lang="en-IN" smtClean="0"/>
              <a:t>29-02-2024</a:t>
            </a:fld>
            <a:endParaRPr lang="en-IN"/>
          </a:p>
        </p:txBody>
      </p:sp>
      <p:sp>
        <p:nvSpPr>
          <p:cNvPr id="5" name="Footer Placeholder 4">
            <a:extLst>
              <a:ext uri="{FF2B5EF4-FFF2-40B4-BE49-F238E27FC236}">
                <a16:creationId xmlns:a16="http://schemas.microsoft.com/office/drawing/2014/main" id="{8B25834E-37BA-5A85-25EB-0A666DCFAB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BE7EE96-3654-7A7F-6FC3-5017A2CDDB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1375C-56B3-4F1F-AA5E-A51C99B95205}" type="slidenum">
              <a:rPr lang="en-IN" smtClean="0"/>
              <a:t>‹#›</a:t>
            </a:fld>
            <a:endParaRPr lang="en-IN"/>
          </a:p>
        </p:txBody>
      </p:sp>
    </p:spTree>
    <p:extLst>
      <p:ext uri="{BB962C8B-B14F-4D97-AF65-F5344CB8AC3E}">
        <p14:creationId xmlns:p14="http://schemas.microsoft.com/office/powerpoint/2010/main" val="699214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n Tower in Toronto">
            <a:extLst>
              <a:ext uri="{FF2B5EF4-FFF2-40B4-BE49-F238E27FC236}">
                <a16:creationId xmlns:a16="http://schemas.microsoft.com/office/drawing/2014/main" id="{95937558-5845-47DA-88A4-84B67C3081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73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77D87807-969D-4DBF-BB3B-7AD22FB889E4}"/>
              </a:ext>
            </a:extLst>
          </p:cNvPr>
          <p:cNvSpPr/>
          <p:nvPr/>
        </p:nvSpPr>
        <p:spPr>
          <a:xfrm>
            <a:off x="0" y="17930"/>
            <a:ext cx="12191980" cy="6857990"/>
          </a:xfrm>
          <a:prstGeom prst="rect">
            <a:avLst/>
          </a:prstGeom>
          <a:solidFill>
            <a:schemeClr val="accent4">
              <a:lumMod val="7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FDA7559-4CAE-4193-A9CA-C6E64EC8E0E5}"/>
              </a:ext>
            </a:extLst>
          </p:cNvPr>
          <p:cNvSpPr/>
          <p:nvPr/>
        </p:nvSpPr>
        <p:spPr>
          <a:xfrm>
            <a:off x="3004133" y="345440"/>
            <a:ext cx="6261787" cy="5902960"/>
          </a:xfrm>
          <a:prstGeom prst="ellipse">
            <a:avLst/>
          </a:prstGeom>
          <a:solidFill>
            <a:schemeClr val="accent3">
              <a:lumMod val="75000"/>
            </a:schemeClr>
          </a:solidFill>
          <a:ln>
            <a:noFill/>
          </a:ln>
          <a:effectLst>
            <a:outerShdw blurRad="419100" dist="317500" dir="774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9019D-6CE2-48ED-B684-8FBD64E86660}"/>
              </a:ext>
            </a:extLst>
          </p:cNvPr>
          <p:cNvSpPr/>
          <p:nvPr/>
        </p:nvSpPr>
        <p:spPr>
          <a:xfrm>
            <a:off x="10812539" y="-9"/>
            <a:ext cx="1379441" cy="1121578"/>
          </a:xfrm>
          <a:custGeom>
            <a:avLst/>
            <a:gdLst>
              <a:gd name="connsiteX0" fmla="*/ 0 w 1095354"/>
              <a:gd name="connsiteY0" fmla="*/ 0 h 890596"/>
              <a:gd name="connsiteX1" fmla="*/ 1095354 w 1095354"/>
              <a:gd name="connsiteY1" fmla="*/ 0 h 890596"/>
              <a:gd name="connsiteX2" fmla="*/ 1095354 w 1095354"/>
              <a:gd name="connsiteY2" fmla="*/ 866001 h 890596"/>
              <a:gd name="connsiteX3" fmla="*/ 1070071 w 1095354"/>
              <a:gd name="connsiteY3" fmla="*/ 872502 h 890596"/>
              <a:gd name="connsiteX4" fmla="*/ 890587 w 1095354"/>
              <a:gd name="connsiteY4" fmla="*/ 890596 h 890596"/>
              <a:gd name="connsiteX5" fmla="*/ 0 w 1095354"/>
              <a:gd name="connsiteY5" fmla="*/ 9 h 890596"/>
              <a:gd name="connsiteX6" fmla="*/ 0 w 1095354"/>
              <a:gd name="connsiteY6" fmla="*/ 0 h 890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354" h="890596">
                <a:moveTo>
                  <a:pt x="0" y="0"/>
                </a:moveTo>
                <a:lnTo>
                  <a:pt x="1095354" y="0"/>
                </a:lnTo>
                <a:lnTo>
                  <a:pt x="1095354" y="866001"/>
                </a:lnTo>
                <a:lnTo>
                  <a:pt x="1070071" y="872502"/>
                </a:lnTo>
                <a:cubicBezTo>
                  <a:pt x="1012096" y="884366"/>
                  <a:pt x="952069" y="890596"/>
                  <a:pt x="890587" y="890596"/>
                </a:cubicBezTo>
                <a:cubicBezTo>
                  <a:pt x="398729" y="890596"/>
                  <a:pt x="0" y="491867"/>
                  <a:pt x="0" y="9"/>
                </a:cubicBezTo>
                <a:lnTo>
                  <a:pt x="0" y="0"/>
                </a:lnTo>
                <a:close/>
              </a:path>
            </a:pathLst>
          </a:custGeom>
          <a:solidFill>
            <a:schemeClr val="accent6"/>
          </a:solidFill>
          <a:ln>
            <a:noFill/>
          </a:ln>
          <a:effectLst>
            <a:outerShdw blurRad="254000" dist="139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A062A41-3CF7-459E-A1C8-23309EED6CCA}"/>
              </a:ext>
            </a:extLst>
          </p:cNvPr>
          <p:cNvGrpSpPr/>
          <p:nvPr/>
        </p:nvGrpSpPr>
        <p:grpSpPr>
          <a:xfrm>
            <a:off x="3498396" y="1751617"/>
            <a:ext cx="5470369" cy="3354765"/>
            <a:chOff x="3514725" y="1835367"/>
            <a:chExt cx="5386387" cy="3099109"/>
          </a:xfrm>
        </p:grpSpPr>
        <p:sp>
          <p:nvSpPr>
            <p:cNvPr id="7" name="TextBox 6">
              <a:extLst>
                <a:ext uri="{FF2B5EF4-FFF2-40B4-BE49-F238E27FC236}">
                  <a16:creationId xmlns:a16="http://schemas.microsoft.com/office/drawing/2014/main" id="{32C21C21-96E1-4018-B38F-C56DD2401AFF}"/>
                </a:ext>
              </a:extLst>
            </p:cNvPr>
            <p:cNvSpPr txBox="1"/>
            <p:nvPr/>
          </p:nvSpPr>
          <p:spPr>
            <a:xfrm>
              <a:off x="3514725" y="1835367"/>
              <a:ext cx="5386387" cy="3099109"/>
            </a:xfrm>
            <a:prstGeom prst="rect">
              <a:avLst/>
            </a:prstGeom>
            <a:noFill/>
          </p:spPr>
          <p:txBody>
            <a:bodyPr wrap="square" rtlCol="0">
              <a:spAutoFit/>
            </a:bodyPr>
            <a:lstStyle/>
            <a:p>
              <a:pPr algn="ctr"/>
              <a:r>
                <a:rPr lang="en-US" sz="4400" dirty="0">
                  <a:solidFill>
                    <a:schemeClr val="bg1"/>
                  </a:solidFill>
                  <a:effectLst>
                    <a:outerShdw blurRad="38100" dist="38100" dir="2700000" algn="tl">
                      <a:srgbClr val="000000">
                        <a:alpha val="43137"/>
                      </a:srgbClr>
                    </a:outerShdw>
                  </a:effectLst>
                  <a:latin typeface="Algerian" panose="04020705040A02060702" pitchFamily="82" charset="0"/>
                </a:rPr>
                <a:t>PROJECT</a:t>
              </a:r>
            </a:p>
            <a:p>
              <a:pPr algn="ctr"/>
              <a:r>
                <a:rPr lang="en-US" sz="4400" dirty="0">
                  <a:solidFill>
                    <a:srgbClr val="FFFF00"/>
                  </a:solidFill>
                  <a:effectLst>
                    <a:outerShdw blurRad="38100" dist="38100" dir="2700000" algn="tl">
                      <a:srgbClr val="000000">
                        <a:alpha val="43137"/>
                      </a:srgbClr>
                    </a:outerShdw>
                  </a:effectLst>
                  <a:latin typeface="Sitka Text" pitchFamily="2" charset="0"/>
                </a:rPr>
                <a:t>Data Movement Pipeline</a:t>
              </a:r>
              <a:endParaRPr lang="en-US" sz="4400" dirty="0">
                <a:solidFill>
                  <a:schemeClr val="accent6"/>
                </a:solidFill>
                <a:effectLst>
                  <a:outerShdw blurRad="38100" dist="38100" dir="2700000" algn="tl">
                    <a:srgbClr val="000000">
                      <a:alpha val="43137"/>
                    </a:srgbClr>
                  </a:outerShdw>
                </a:effectLst>
                <a:latin typeface="Georgia" panose="02040502050405020303" pitchFamily="18" charset="0"/>
              </a:endParaRPr>
            </a:p>
            <a:p>
              <a:pPr algn="ctr"/>
              <a:endParaRPr lang="en-US" sz="4000" dirty="0">
                <a:solidFill>
                  <a:schemeClr val="accent6"/>
                </a:solidFill>
                <a:effectLst>
                  <a:outerShdw blurRad="38100" dist="38100" dir="2700000" algn="tl">
                    <a:srgbClr val="000000">
                      <a:alpha val="43137"/>
                    </a:srgbClr>
                  </a:outerShdw>
                </a:effectLst>
                <a:latin typeface="Georgia" panose="02040502050405020303" pitchFamily="18" charset="0"/>
              </a:endParaRPr>
            </a:p>
            <a:p>
              <a:pPr algn="ctr"/>
              <a:endParaRPr lang="en-US" sz="4000" dirty="0">
                <a:solidFill>
                  <a:schemeClr val="bg1"/>
                </a:solidFill>
                <a:effectLst>
                  <a:outerShdw blurRad="38100" dist="38100" dir="2700000" algn="tl">
                    <a:srgbClr val="000000">
                      <a:alpha val="43137"/>
                    </a:srgbClr>
                  </a:outerShdw>
                </a:effectLst>
                <a:latin typeface="Georgia" panose="02040502050405020303" pitchFamily="18" charset="0"/>
              </a:endParaRPr>
            </a:p>
          </p:txBody>
        </p:sp>
        <p:sp>
          <p:nvSpPr>
            <p:cNvPr id="22" name="TextBox 21">
              <a:extLst>
                <a:ext uri="{FF2B5EF4-FFF2-40B4-BE49-F238E27FC236}">
                  <a16:creationId xmlns:a16="http://schemas.microsoft.com/office/drawing/2014/main" id="{1AAEEE29-393B-43BE-B5E2-C797055DFE9C}"/>
                </a:ext>
              </a:extLst>
            </p:cNvPr>
            <p:cNvSpPr txBox="1"/>
            <p:nvPr/>
          </p:nvSpPr>
          <p:spPr>
            <a:xfrm>
              <a:off x="3722023" y="4341207"/>
              <a:ext cx="4745552" cy="483347"/>
            </a:xfrm>
            <a:prstGeom prst="rect">
              <a:avLst/>
            </a:prstGeom>
            <a:noFill/>
          </p:spPr>
          <p:txBody>
            <a:bodyPr wrap="square" rtlCol="0">
              <a:spAutoFit/>
            </a:bodyPr>
            <a:lstStyle/>
            <a:p>
              <a:pPr algn="ctr"/>
              <a:r>
                <a:rPr lang="en-US" sz="2800" dirty="0">
                  <a:solidFill>
                    <a:schemeClr val="bg1"/>
                  </a:solidFill>
                  <a:latin typeface="Tw Cen MT Condensed Extra Bold" panose="020B0803020202020204" pitchFamily="34" charset="0"/>
                </a:rPr>
                <a:t>SUBMITTED BY: Pradip Bochare</a:t>
              </a:r>
            </a:p>
          </p:txBody>
        </p:sp>
      </p:grpSp>
      <p:sp>
        <p:nvSpPr>
          <p:cNvPr id="23" name="Rectangle: Rounded Corners 22">
            <a:extLst>
              <a:ext uri="{FF2B5EF4-FFF2-40B4-BE49-F238E27FC236}">
                <a16:creationId xmlns:a16="http://schemas.microsoft.com/office/drawing/2014/main" id="{4D25A9EE-7D53-4E75-80BA-8A0E71BDBA19}"/>
              </a:ext>
            </a:extLst>
          </p:cNvPr>
          <p:cNvSpPr/>
          <p:nvPr/>
        </p:nvSpPr>
        <p:spPr>
          <a:xfrm>
            <a:off x="9451261" y="2855202"/>
            <a:ext cx="102119" cy="1978594"/>
          </a:xfrm>
          <a:prstGeom prst="roundRect">
            <a:avLst>
              <a:gd name="adj" fmla="val 50000"/>
            </a:avLst>
          </a:prstGeom>
          <a:gradFill>
            <a:gsLst>
              <a:gs pos="0">
                <a:schemeClr val="accent6"/>
              </a:gs>
              <a:gs pos="100000">
                <a:schemeClr val="accent4">
                  <a:lumMod val="75000"/>
                  <a:alpha val="6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CFB71DE6-BFCE-4910-B3F9-AF81383B6CF2}"/>
              </a:ext>
            </a:extLst>
          </p:cNvPr>
          <p:cNvSpPr/>
          <p:nvPr/>
        </p:nvSpPr>
        <p:spPr>
          <a:xfrm>
            <a:off x="11166689" y="1780633"/>
            <a:ext cx="102119" cy="1978594"/>
          </a:xfrm>
          <a:prstGeom prst="roundRect">
            <a:avLst>
              <a:gd name="adj" fmla="val 50000"/>
            </a:avLst>
          </a:prstGeom>
          <a:gradFill>
            <a:gsLst>
              <a:gs pos="0">
                <a:schemeClr val="accent6"/>
              </a:gs>
              <a:gs pos="100000">
                <a:schemeClr val="accent4">
                  <a:lumMod val="75000"/>
                  <a:alpha val="6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133A46E-B616-4135-A730-4D008F2D81E8}"/>
              </a:ext>
            </a:extLst>
          </p:cNvPr>
          <p:cNvSpPr/>
          <p:nvPr/>
        </p:nvSpPr>
        <p:spPr>
          <a:xfrm>
            <a:off x="9908266" y="263352"/>
            <a:ext cx="102119" cy="1978594"/>
          </a:xfrm>
          <a:prstGeom prst="roundRect">
            <a:avLst>
              <a:gd name="adj" fmla="val 50000"/>
            </a:avLst>
          </a:prstGeom>
          <a:gradFill>
            <a:gsLst>
              <a:gs pos="0">
                <a:schemeClr val="accent6"/>
              </a:gs>
              <a:gs pos="100000">
                <a:schemeClr val="accent4">
                  <a:lumMod val="75000"/>
                  <a:alpha val="6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B11CCCD-DFEC-4BA3-82C9-4378BDEF8975}"/>
              </a:ext>
            </a:extLst>
          </p:cNvPr>
          <p:cNvSpPr/>
          <p:nvPr/>
        </p:nvSpPr>
        <p:spPr>
          <a:xfrm>
            <a:off x="1451017" y="263352"/>
            <a:ext cx="102119" cy="1978594"/>
          </a:xfrm>
          <a:prstGeom prst="roundRect">
            <a:avLst>
              <a:gd name="adj" fmla="val 50000"/>
            </a:avLst>
          </a:prstGeom>
          <a:gradFill>
            <a:gsLst>
              <a:gs pos="0">
                <a:schemeClr val="accent6"/>
              </a:gs>
              <a:gs pos="100000">
                <a:schemeClr val="accent4">
                  <a:lumMod val="75000"/>
                  <a:alpha val="6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C3267872-1799-4724-99A4-0F1840A5E2FB}"/>
              </a:ext>
            </a:extLst>
          </p:cNvPr>
          <p:cNvSpPr/>
          <p:nvPr/>
        </p:nvSpPr>
        <p:spPr>
          <a:xfrm>
            <a:off x="10583008" y="4561167"/>
            <a:ext cx="102119" cy="1978594"/>
          </a:xfrm>
          <a:prstGeom prst="roundRect">
            <a:avLst>
              <a:gd name="adj" fmla="val 50000"/>
            </a:avLst>
          </a:prstGeom>
          <a:gradFill>
            <a:gsLst>
              <a:gs pos="0">
                <a:schemeClr val="accent6"/>
              </a:gs>
              <a:gs pos="100000">
                <a:schemeClr val="accent4">
                  <a:lumMod val="75000"/>
                  <a:alpha val="6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C135B00E-B2E7-4F12-88D4-BD6C548E535B}"/>
              </a:ext>
            </a:extLst>
          </p:cNvPr>
          <p:cNvSpPr/>
          <p:nvPr/>
        </p:nvSpPr>
        <p:spPr>
          <a:xfrm>
            <a:off x="2659376" y="2477002"/>
            <a:ext cx="102119" cy="1978594"/>
          </a:xfrm>
          <a:prstGeom prst="roundRect">
            <a:avLst>
              <a:gd name="adj" fmla="val 50000"/>
            </a:avLst>
          </a:prstGeom>
          <a:gradFill>
            <a:gsLst>
              <a:gs pos="0">
                <a:schemeClr val="accent6"/>
              </a:gs>
              <a:gs pos="100000">
                <a:schemeClr val="accent4">
                  <a:lumMod val="75000"/>
                  <a:alpha val="6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32D24326-C802-408D-B3A5-9BF651232D23}"/>
              </a:ext>
            </a:extLst>
          </p:cNvPr>
          <p:cNvSpPr/>
          <p:nvPr/>
        </p:nvSpPr>
        <p:spPr>
          <a:xfrm>
            <a:off x="2275331" y="4695024"/>
            <a:ext cx="102119" cy="1978594"/>
          </a:xfrm>
          <a:prstGeom prst="roundRect">
            <a:avLst>
              <a:gd name="adj" fmla="val 50000"/>
            </a:avLst>
          </a:prstGeom>
          <a:gradFill>
            <a:gsLst>
              <a:gs pos="0">
                <a:schemeClr val="accent6"/>
              </a:gs>
              <a:gs pos="100000">
                <a:schemeClr val="accent4">
                  <a:lumMod val="75000"/>
                  <a:alpha val="6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61791E26-0129-4339-879C-84CE0265E4E9}"/>
              </a:ext>
            </a:extLst>
          </p:cNvPr>
          <p:cNvSpPr/>
          <p:nvPr/>
        </p:nvSpPr>
        <p:spPr>
          <a:xfrm>
            <a:off x="730512" y="2705607"/>
            <a:ext cx="102119" cy="1978594"/>
          </a:xfrm>
          <a:prstGeom prst="roundRect">
            <a:avLst>
              <a:gd name="adj" fmla="val 50000"/>
            </a:avLst>
          </a:prstGeom>
          <a:gradFill>
            <a:gsLst>
              <a:gs pos="0">
                <a:schemeClr val="accent6"/>
              </a:gs>
              <a:gs pos="100000">
                <a:schemeClr val="accent4">
                  <a:lumMod val="75000"/>
                  <a:alpha val="6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5271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3BB65A-0360-7EEC-8618-67240BC50557}"/>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659D9DFE-8CE5-A452-7BC7-4D6C435E74EA}"/>
              </a:ext>
            </a:extLst>
          </p:cNvPr>
          <p:cNvPicPr>
            <a:picLocks noChangeAspect="1"/>
          </p:cNvPicPr>
          <p:nvPr/>
        </p:nvPicPr>
        <p:blipFill>
          <a:blip r:embed="rId2"/>
          <a:stretch>
            <a:fillRect/>
          </a:stretch>
        </p:blipFill>
        <p:spPr>
          <a:xfrm>
            <a:off x="10485038" y="-158667"/>
            <a:ext cx="1889924" cy="1633870"/>
          </a:xfrm>
          <a:prstGeom prst="rect">
            <a:avLst/>
          </a:prstGeom>
        </p:spPr>
      </p:pic>
      <p:sp>
        <p:nvSpPr>
          <p:cNvPr id="12" name="TextBox 11">
            <a:extLst>
              <a:ext uri="{FF2B5EF4-FFF2-40B4-BE49-F238E27FC236}">
                <a16:creationId xmlns:a16="http://schemas.microsoft.com/office/drawing/2014/main" id="{DADB4182-F954-08F7-AB27-A7077F9C10D0}"/>
              </a:ext>
            </a:extLst>
          </p:cNvPr>
          <p:cNvSpPr txBox="1"/>
          <p:nvPr/>
        </p:nvSpPr>
        <p:spPr>
          <a:xfrm>
            <a:off x="3307144" y="787239"/>
            <a:ext cx="6563360" cy="769441"/>
          </a:xfrm>
          <a:prstGeom prst="rect">
            <a:avLst/>
          </a:prstGeom>
          <a:noFill/>
        </p:spPr>
        <p:txBody>
          <a:bodyPr wrap="square" rtlCol="0">
            <a:spAutoFit/>
          </a:bodyPr>
          <a:lstStyle/>
          <a:p>
            <a:r>
              <a:rPr lang="en-US" sz="4400" dirty="0">
                <a:latin typeface="Georgia" panose="02040502050405020303" pitchFamily="18" charset="0"/>
              </a:rPr>
              <a:t>Implementation</a:t>
            </a:r>
            <a:endParaRPr lang="en-IN" sz="4400" dirty="0">
              <a:latin typeface="Georgia" panose="02040502050405020303" pitchFamily="18" charset="0"/>
            </a:endParaRPr>
          </a:p>
        </p:txBody>
      </p:sp>
      <p:pic>
        <p:nvPicPr>
          <p:cNvPr id="14" name="Picture 13">
            <a:extLst>
              <a:ext uri="{FF2B5EF4-FFF2-40B4-BE49-F238E27FC236}">
                <a16:creationId xmlns:a16="http://schemas.microsoft.com/office/drawing/2014/main" id="{D7C058E3-7408-79C6-5D92-77AAAC5AC2EA}"/>
              </a:ext>
            </a:extLst>
          </p:cNvPr>
          <p:cNvPicPr>
            <a:picLocks noChangeAspect="1"/>
          </p:cNvPicPr>
          <p:nvPr/>
        </p:nvPicPr>
        <p:blipFill>
          <a:blip r:embed="rId3"/>
          <a:stretch>
            <a:fillRect/>
          </a:stretch>
        </p:blipFill>
        <p:spPr>
          <a:xfrm>
            <a:off x="0" y="5080"/>
            <a:ext cx="3068320" cy="6858000"/>
          </a:xfrm>
          <a:prstGeom prst="rect">
            <a:avLst/>
          </a:prstGeom>
        </p:spPr>
      </p:pic>
      <p:pic>
        <p:nvPicPr>
          <p:cNvPr id="15" name="Picture 14">
            <a:extLst>
              <a:ext uri="{FF2B5EF4-FFF2-40B4-BE49-F238E27FC236}">
                <a16:creationId xmlns:a16="http://schemas.microsoft.com/office/drawing/2014/main" id="{F001F7D1-E584-13F3-1B8B-13986E004B94}"/>
              </a:ext>
            </a:extLst>
          </p:cNvPr>
          <p:cNvPicPr>
            <a:picLocks noChangeAspect="1"/>
          </p:cNvPicPr>
          <p:nvPr/>
        </p:nvPicPr>
        <p:blipFill>
          <a:blip r:embed="rId4"/>
          <a:stretch>
            <a:fillRect/>
          </a:stretch>
        </p:blipFill>
        <p:spPr>
          <a:xfrm>
            <a:off x="-95596" y="435753"/>
            <a:ext cx="1731356" cy="1982328"/>
          </a:xfrm>
          <a:prstGeom prst="rect">
            <a:avLst/>
          </a:prstGeom>
        </p:spPr>
      </p:pic>
      <p:pic>
        <p:nvPicPr>
          <p:cNvPr id="16" name="Picture 15">
            <a:extLst>
              <a:ext uri="{FF2B5EF4-FFF2-40B4-BE49-F238E27FC236}">
                <a16:creationId xmlns:a16="http://schemas.microsoft.com/office/drawing/2014/main" id="{9CA5281A-8E5C-45B6-51F5-C38F9F807CA4}"/>
              </a:ext>
            </a:extLst>
          </p:cNvPr>
          <p:cNvPicPr>
            <a:picLocks noChangeAspect="1"/>
          </p:cNvPicPr>
          <p:nvPr/>
        </p:nvPicPr>
        <p:blipFill>
          <a:blip r:embed="rId5"/>
          <a:stretch>
            <a:fillRect/>
          </a:stretch>
        </p:blipFill>
        <p:spPr>
          <a:xfrm>
            <a:off x="254000" y="4436854"/>
            <a:ext cx="2763520" cy="2445988"/>
          </a:xfrm>
          <a:prstGeom prst="rect">
            <a:avLst/>
          </a:prstGeom>
        </p:spPr>
      </p:pic>
      <p:pic>
        <p:nvPicPr>
          <p:cNvPr id="17" name="Picture 16">
            <a:extLst>
              <a:ext uri="{FF2B5EF4-FFF2-40B4-BE49-F238E27FC236}">
                <a16:creationId xmlns:a16="http://schemas.microsoft.com/office/drawing/2014/main" id="{B78E0379-924B-F831-B9C4-D3849794F6CD}"/>
              </a:ext>
            </a:extLst>
          </p:cNvPr>
          <p:cNvPicPr>
            <a:picLocks noChangeAspect="1"/>
          </p:cNvPicPr>
          <p:nvPr/>
        </p:nvPicPr>
        <p:blipFill>
          <a:blip r:embed="rId6"/>
          <a:stretch>
            <a:fillRect/>
          </a:stretch>
        </p:blipFill>
        <p:spPr>
          <a:xfrm>
            <a:off x="1813495" y="1928668"/>
            <a:ext cx="1493649" cy="1493649"/>
          </a:xfrm>
          <a:prstGeom prst="rect">
            <a:avLst/>
          </a:prstGeom>
        </p:spPr>
      </p:pic>
      <p:pic>
        <p:nvPicPr>
          <p:cNvPr id="18" name="Picture 17">
            <a:extLst>
              <a:ext uri="{FF2B5EF4-FFF2-40B4-BE49-F238E27FC236}">
                <a16:creationId xmlns:a16="http://schemas.microsoft.com/office/drawing/2014/main" id="{36DDAD58-9E21-726C-8C0A-65638F9F52B1}"/>
              </a:ext>
            </a:extLst>
          </p:cNvPr>
          <p:cNvPicPr>
            <a:picLocks noChangeAspect="1"/>
          </p:cNvPicPr>
          <p:nvPr/>
        </p:nvPicPr>
        <p:blipFill>
          <a:blip r:embed="rId7"/>
          <a:stretch>
            <a:fillRect/>
          </a:stretch>
        </p:blipFill>
        <p:spPr>
          <a:xfrm>
            <a:off x="709122" y="2675492"/>
            <a:ext cx="1188823" cy="1188823"/>
          </a:xfrm>
          <a:prstGeom prst="rect">
            <a:avLst/>
          </a:prstGeom>
        </p:spPr>
      </p:pic>
      <p:sp>
        <p:nvSpPr>
          <p:cNvPr id="2" name="TextBox 1">
            <a:extLst>
              <a:ext uri="{FF2B5EF4-FFF2-40B4-BE49-F238E27FC236}">
                <a16:creationId xmlns:a16="http://schemas.microsoft.com/office/drawing/2014/main" id="{13837B08-9BEA-49C0-7ECB-A7BBEDB94E08}"/>
              </a:ext>
            </a:extLst>
          </p:cNvPr>
          <p:cNvSpPr txBox="1"/>
          <p:nvPr/>
        </p:nvSpPr>
        <p:spPr>
          <a:xfrm>
            <a:off x="3307144" y="1643113"/>
            <a:ext cx="6055525" cy="923330"/>
          </a:xfrm>
          <a:prstGeom prst="rect">
            <a:avLst/>
          </a:prstGeom>
          <a:noFill/>
        </p:spPr>
        <p:txBody>
          <a:bodyPr wrap="square" rtlCol="0">
            <a:spAutoFit/>
          </a:bodyPr>
          <a:lstStyle/>
          <a:p>
            <a:r>
              <a:rPr lang="en-US" dirty="0"/>
              <a:t>4)</a:t>
            </a:r>
            <a:r>
              <a:rPr lang="en-IN" sz="1800" b="1" dirty="0">
                <a:solidFill>
                  <a:srgbClr val="0D0D0D"/>
                </a:solidFill>
                <a:latin typeface="Sitka Text" pitchFamily="2" charset="0"/>
              </a:rPr>
              <a:t> </a:t>
            </a:r>
            <a:r>
              <a:rPr lang="en-IN" sz="1800" dirty="0">
                <a:solidFill>
                  <a:srgbClr val="0D0D0D"/>
                </a:solidFill>
                <a:latin typeface="Sitka Text" pitchFamily="2" charset="0"/>
              </a:rPr>
              <a:t>Setting up Azure Synapse </a:t>
            </a:r>
            <a:r>
              <a:rPr lang="en-US" dirty="0">
                <a:latin typeface="Georgia" panose="02040502050405020303" pitchFamily="18" charset="0"/>
              </a:rPr>
              <a:t>:Setting up Azure Synapse Analytics where destination for the data is. We are going to set up synapse to move data from ADLS to synapse </a:t>
            </a:r>
            <a:endParaRPr lang="en-IN" dirty="0">
              <a:latin typeface="Georgia" panose="02040502050405020303" pitchFamily="18" charset="0"/>
            </a:endParaRPr>
          </a:p>
        </p:txBody>
      </p:sp>
      <p:pic>
        <p:nvPicPr>
          <p:cNvPr id="4" name="Picture 3">
            <a:extLst>
              <a:ext uri="{FF2B5EF4-FFF2-40B4-BE49-F238E27FC236}">
                <a16:creationId xmlns:a16="http://schemas.microsoft.com/office/drawing/2014/main" id="{83EA39AF-F21D-B636-707A-9138EADDE92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74127" y="2857218"/>
            <a:ext cx="6110083" cy="3451053"/>
          </a:xfrm>
          <a:prstGeom prst="rect">
            <a:avLst/>
          </a:prstGeom>
        </p:spPr>
      </p:pic>
    </p:spTree>
    <p:extLst>
      <p:ext uri="{BB962C8B-B14F-4D97-AF65-F5344CB8AC3E}">
        <p14:creationId xmlns:p14="http://schemas.microsoft.com/office/powerpoint/2010/main" val="1356958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F2AD5-A340-09CF-EDBD-A3A639AE6CBE}"/>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83CB5C54-27B0-515C-D131-6210ABA950AE}"/>
              </a:ext>
            </a:extLst>
          </p:cNvPr>
          <p:cNvPicPr>
            <a:picLocks noChangeAspect="1"/>
          </p:cNvPicPr>
          <p:nvPr/>
        </p:nvPicPr>
        <p:blipFill>
          <a:blip r:embed="rId2"/>
          <a:stretch>
            <a:fillRect/>
          </a:stretch>
        </p:blipFill>
        <p:spPr>
          <a:xfrm>
            <a:off x="10485038" y="-158667"/>
            <a:ext cx="1889924" cy="1633870"/>
          </a:xfrm>
          <a:prstGeom prst="rect">
            <a:avLst/>
          </a:prstGeom>
        </p:spPr>
      </p:pic>
      <p:sp>
        <p:nvSpPr>
          <p:cNvPr id="12" name="TextBox 11">
            <a:extLst>
              <a:ext uri="{FF2B5EF4-FFF2-40B4-BE49-F238E27FC236}">
                <a16:creationId xmlns:a16="http://schemas.microsoft.com/office/drawing/2014/main" id="{7C3E574B-1A43-53AD-4FE9-55FA03065473}"/>
              </a:ext>
            </a:extLst>
          </p:cNvPr>
          <p:cNvSpPr txBox="1"/>
          <p:nvPr/>
        </p:nvSpPr>
        <p:spPr>
          <a:xfrm>
            <a:off x="3449256" y="705762"/>
            <a:ext cx="6563360" cy="769441"/>
          </a:xfrm>
          <a:prstGeom prst="rect">
            <a:avLst/>
          </a:prstGeom>
          <a:noFill/>
        </p:spPr>
        <p:txBody>
          <a:bodyPr wrap="square" rtlCol="0">
            <a:spAutoFit/>
          </a:bodyPr>
          <a:lstStyle/>
          <a:p>
            <a:r>
              <a:rPr lang="en-US" sz="4400" dirty="0">
                <a:latin typeface="Georgia" panose="02040502050405020303" pitchFamily="18" charset="0"/>
              </a:rPr>
              <a:t>Implementation</a:t>
            </a:r>
            <a:endParaRPr lang="en-IN" sz="4400" dirty="0">
              <a:latin typeface="Georgia" panose="02040502050405020303" pitchFamily="18" charset="0"/>
            </a:endParaRPr>
          </a:p>
        </p:txBody>
      </p:sp>
      <p:pic>
        <p:nvPicPr>
          <p:cNvPr id="14" name="Picture 13">
            <a:extLst>
              <a:ext uri="{FF2B5EF4-FFF2-40B4-BE49-F238E27FC236}">
                <a16:creationId xmlns:a16="http://schemas.microsoft.com/office/drawing/2014/main" id="{4BA17EF1-7BC5-C25F-FDC4-825C184E30F9}"/>
              </a:ext>
            </a:extLst>
          </p:cNvPr>
          <p:cNvPicPr>
            <a:picLocks noChangeAspect="1"/>
          </p:cNvPicPr>
          <p:nvPr/>
        </p:nvPicPr>
        <p:blipFill>
          <a:blip r:embed="rId3"/>
          <a:stretch>
            <a:fillRect/>
          </a:stretch>
        </p:blipFill>
        <p:spPr>
          <a:xfrm>
            <a:off x="0" y="5080"/>
            <a:ext cx="3068320" cy="6858000"/>
          </a:xfrm>
          <a:prstGeom prst="rect">
            <a:avLst/>
          </a:prstGeom>
        </p:spPr>
      </p:pic>
      <p:pic>
        <p:nvPicPr>
          <p:cNvPr id="15" name="Picture 14">
            <a:extLst>
              <a:ext uri="{FF2B5EF4-FFF2-40B4-BE49-F238E27FC236}">
                <a16:creationId xmlns:a16="http://schemas.microsoft.com/office/drawing/2014/main" id="{7B1A7961-B034-1926-CF69-45639E954BB0}"/>
              </a:ext>
            </a:extLst>
          </p:cNvPr>
          <p:cNvPicPr>
            <a:picLocks noChangeAspect="1"/>
          </p:cNvPicPr>
          <p:nvPr/>
        </p:nvPicPr>
        <p:blipFill>
          <a:blip r:embed="rId4"/>
          <a:stretch>
            <a:fillRect/>
          </a:stretch>
        </p:blipFill>
        <p:spPr>
          <a:xfrm>
            <a:off x="-95596" y="435753"/>
            <a:ext cx="1731356" cy="1982328"/>
          </a:xfrm>
          <a:prstGeom prst="rect">
            <a:avLst/>
          </a:prstGeom>
        </p:spPr>
      </p:pic>
      <p:pic>
        <p:nvPicPr>
          <p:cNvPr id="16" name="Picture 15">
            <a:extLst>
              <a:ext uri="{FF2B5EF4-FFF2-40B4-BE49-F238E27FC236}">
                <a16:creationId xmlns:a16="http://schemas.microsoft.com/office/drawing/2014/main" id="{2F0B0B42-A159-A397-3ED6-5C0847ADA9BB}"/>
              </a:ext>
            </a:extLst>
          </p:cNvPr>
          <p:cNvPicPr>
            <a:picLocks noChangeAspect="1"/>
          </p:cNvPicPr>
          <p:nvPr/>
        </p:nvPicPr>
        <p:blipFill>
          <a:blip r:embed="rId5"/>
          <a:stretch>
            <a:fillRect/>
          </a:stretch>
        </p:blipFill>
        <p:spPr>
          <a:xfrm>
            <a:off x="254000" y="4436854"/>
            <a:ext cx="2763520" cy="2445988"/>
          </a:xfrm>
          <a:prstGeom prst="rect">
            <a:avLst/>
          </a:prstGeom>
        </p:spPr>
      </p:pic>
      <p:pic>
        <p:nvPicPr>
          <p:cNvPr id="17" name="Picture 16">
            <a:extLst>
              <a:ext uri="{FF2B5EF4-FFF2-40B4-BE49-F238E27FC236}">
                <a16:creationId xmlns:a16="http://schemas.microsoft.com/office/drawing/2014/main" id="{FBEE2717-0EA9-F8B8-22EE-A78811CB6142}"/>
              </a:ext>
            </a:extLst>
          </p:cNvPr>
          <p:cNvPicPr>
            <a:picLocks noChangeAspect="1"/>
          </p:cNvPicPr>
          <p:nvPr/>
        </p:nvPicPr>
        <p:blipFill>
          <a:blip r:embed="rId6"/>
          <a:stretch>
            <a:fillRect/>
          </a:stretch>
        </p:blipFill>
        <p:spPr>
          <a:xfrm>
            <a:off x="1813495" y="1928668"/>
            <a:ext cx="1493649" cy="1493649"/>
          </a:xfrm>
          <a:prstGeom prst="rect">
            <a:avLst/>
          </a:prstGeom>
        </p:spPr>
      </p:pic>
      <p:pic>
        <p:nvPicPr>
          <p:cNvPr id="18" name="Picture 17">
            <a:extLst>
              <a:ext uri="{FF2B5EF4-FFF2-40B4-BE49-F238E27FC236}">
                <a16:creationId xmlns:a16="http://schemas.microsoft.com/office/drawing/2014/main" id="{F5170ABC-CDBD-6906-EC58-10C4631259A6}"/>
              </a:ext>
            </a:extLst>
          </p:cNvPr>
          <p:cNvPicPr>
            <a:picLocks noChangeAspect="1"/>
          </p:cNvPicPr>
          <p:nvPr/>
        </p:nvPicPr>
        <p:blipFill>
          <a:blip r:embed="rId7"/>
          <a:stretch>
            <a:fillRect/>
          </a:stretch>
        </p:blipFill>
        <p:spPr>
          <a:xfrm>
            <a:off x="709122" y="2675492"/>
            <a:ext cx="1188823" cy="1188823"/>
          </a:xfrm>
          <a:prstGeom prst="rect">
            <a:avLst/>
          </a:prstGeom>
        </p:spPr>
      </p:pic>
      <p:sp>
        <p:nvSpPr>
          <p:cNvPr id="2" name="TextBox 1">
            <a:extLst>
              <a:ext uri="{FF2B5EF4-FFF2-40B4-BE49-F238E27FC236}">
                <a16:creationId xmlns:a16="http://schemas.microsoft.com/office/drawing/2014/main" id="{2E1648BD-3105-E8B9-A161-8B636A481ABC}"/>
              </a:ext>
            </a:extLst>
          </p:cNvPr>
          <p:cNvSpPr txBox="1"/>
          <p:nvPr/>
        </p:nvSpPr>
        <p:spPr>
          <a:xfrm>
            <a:off x="3449255" y="1652337"/>
            <a:ext cx="6355186" cy="646331"/>
          </a:xfrm>
          <a:prstGeom prst="rect">
            <a:avLst/>
          </a:prstGeom>
          <a:noFill/>
        </p:spPr>
        <p:txBody>
          <a:bodyPr wrap="square" rtlCol="0">
            <a:spAutoFit/>
          </a:bodyPr>
          <a:lstStyle/>
          <a:p>
            <a:r>
              <a:rPr lang="en-US" dirty="0">
                <a:latin typeface="Georgia" panose="02040502050405020303" pitchFamily="18" charset="0"/>
              </a:rPr>
              <a:t>5)</a:t>
            </a:r>
            <a:r>
              <a:rPr lang="en-IN" sz="1800" b="1" dirty="0">
                <a:solidFill>
                  <a:srgbClr val="0D0D0D"/>
                </a:solidFill>
                <a:latin typeface="Sitka Text" pitchFamily="2" charset="0"/>
              </a:rPr>
              <a:t> </a:t>
            </a:r>
            <a:r>
              <a:rPr lang="en-IN" sz="1800" dirty="0">
                <a:solidFill>
                  <a:srgbClr val="0D0D0D"/>
                </a:solidFill>
                <a:latin typeface="Sitka Text" pitchFamily="2" charset="0"/>
              </a:rPr>
              <a:t>Making Dedicated SQL pool for data movement</a:t>
            </a:r>
            <a:r>
              <a:rPr lang="en-US" dirty="0">
                <a:latin typeface="Georgia" panose="02040502050405020303" pitchFamily="18" charset="0"/>
              </a:rPr>
              <a:t>:</a:t>
            </a:r>
            <a:r>
              <a:rPr lang="en-IN" dirty="0">
                <a:solidFill>
                  <a:srgbClr val="0D0D0D"/>
                </a:solidFill>
                <a:latin typeface="Calibri" panose="020F0502020204030204" pitchFamily="34" charset="0"/>
                <a:ea typeface="Calibri" panose="020F0502020204030204" pitchFamily="34" charset="0"/>
                <a:cs typeface="Times New Roman" panose="02020603050405020304" pitchFamily="18" charset="0"/>
              </a:rPr>
              <a:t> Here we made dedicated SQL pool for data movement.</a:t>
            </a:r>
            <a:endParaRPr lang="en-IN" dirty="0">
              <a:latin typeface="Georgia" panose="02040502050405020303" pitchFamily="18" charset="0"/>
            </a:endParaRPr>
          </a:p>
        </p:txBody>
      </p:sp>
      <p:pic>
        <p:nvPicPr>
          <p:cNvPr id="3" name="Picture 2">
            <a:extLst>
              <a:ext uri="{FF2B5EF4-FFF2-40B4-BE49-F238E27FC236}">
                <a16:creationId xmlns:a16="http://schemas.microsoft.com/office/drawing/2014/main" id="{3456253A-D33D-D952-97E7-AC8D94A0A8E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49255" y="2702383"/>
            <a:ext cx="6567724" cy="3713900"/>
          </a:xfrm>
          <a:prstGeom prst="rect">
            <a:avLst/>
          </a:prstGeom>
        </p:spPr>
      </p:pic>
    </p:spTree>
    <p:extLst>
      <p:ext uri="{BB962C8B-B14F-4D97-AF65-F5344CB8AC3E}">
        <p14:creationId xmlns:p14="http://schemas.microsoft.com/office/powerpoint/2010/main" val="1959376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F2AD5-A340-09CF-EDBD-A3A639AE6CBE}"/>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83CB5C54-27B0-515C-D131-6210ABA950AE}"/>
              </a:ext>
            </a:extLst>
          </p:cNvPr>
          <p:cNvPicPr>
            <a:picLocks noChangeAspect="1"/>
          </p:cNvPicPr>
          <p:nvPr/>
        </p:nvPicPr>
        <p:blipFill>
          <a:blip r:embed="rId2"/>
          <a:stretch>
            <a:fillRect/>
          </a:stretch>
        </p:blipFill>
        <p:spPr>
          <a:xfrm>
            <a:off x="10485038" y="-158667"/>
            <a:ext cx="1889924" cy="1633870"/>
          </a:xfrm>
          <a:prstGeom prst="rect">
            <a:avLst/>
          </a:prstGeom>
        </p:spPr>
      </p:pic>
      <p:sp>
        <p:nvSpPr>
          <p:cNvPr id="12" name="TextBox 11">
            <a:extLst>
              <a:ext uri="{FF2B5EF4-FFF2-40B4-BE49-F238E27FC236}">
                <a16:creationId xmlns:a16="http://schemas.microsoft.com/office/drawing/2014/main" id="{7C3E574B-1A43-53AD-4FE9-55FA03065473}"/>
              </a:ext>
            </a:extLst>
          </p:cNvPr>
          <p:cNvSpPr txBox="1"/>
          <p:nvPr/>
        </p:nvSpPr>
        <p:spPr>
          <a:xfrm>
            <a:off x="3494999" y="707918"/>
            <a:ext cx="6563360" cy="769441"/>
          </a:xfrm>
          <a:prstGeom prst="rect">
            <a:avLst/>
          </a:prstGeom>
          <a:noFill/>
        </p:spPr>
        <p:txBody>
          <a:bodyPr wrap="square" rtlCol="0">
            <a:spAutoFit/>
          </a:bodyPr>
          <a:lstStyle/>
          <a:p>
            <a:r>
              <a:rPr lang="en-US" sz="4400" dirty="0">
                <a:latin typeface="Georgia" panose="02040502050405020303" pitchFamily="18" charset="0"/>
              </a:rPr>
              <a:t>Implementation</a:t>
            </a:r>
            <a:endParaRPr lang="en-IN" sz="4400" dirty="0">
              <a:latin typeface="Georgia" panose="02040502050405020303" pitchFamily="18" charset="0"/>
            </a:endParaRPr>
          </a:p>
        </p:txBody>
      </p:sp>
      <p:pic>
        <p:nvPicPr>
          <p:cNvPr id="14" name="Picture 13">
            <a:extLst>
              <a:ext uri="{FF2B5EF4-FFF2-40B4-BE49-F238E27FC236}">
                <a16:creationId xmlns:a16="http://schemas.microsoft.com/office/drawing/2014/main" id="{4BA17EF1-7BC5-C25F-FDC4-825C184E30F9}"/>
              </a:ext>
            </a:extLst>
          </p:cNvPr>
          <p:cNvPicPr>
            <a:picLocks noChangeAspect="1"/>
          </p:cNvPicPr>
          <p:nvPr/>
        </p:nvPicPr>
        <p:blipFill>
          <a:blip r:embed="rId3"/>
          <a:stretch>
            <a:fillRect/>
          </a:stretch>
        </p:blipFill>
        <p:spPr>
          <a:xfrm>
            <a:off x="0" y="5080"/>
            <a:ext cx="3068320" cy="6858000"/>
          </a:xfrm>
          <a:prstGeom prst="rect">
            <a:avLst/>
          </a:prstGeom>
        </p:spPr>
      </p:pic>
      <p:pic>
        <p:nvPicPr>
          <p:cNvPr id="15" name="Picture 14">
            <a:extLst>
              <a:ext uri="{FF2B5EF4-FFF2-40B4-BE49-F238E27FC236}">
                <a16:creationId xmlns:a16="http://schemas.microsoft.com/office/drawing/2014/main" id="{7B1A7961-B034-1926-CF69-45639E954BB0}"/>
              </a:ext>
            </a:extLst>
          </p:cNvPr>
          <p:cNvPicPr>
            <a:picLocks noChangeAspect="1"/>
          </p:cNvPicPr>
          <p:nvPr/>
        </p:nvPicPr>
        <p:blipFill>
          <a:blip r:embed="rId4"/>
          <a:stretch>
            <a:fillRect/>
          </a:stretch>
        </p:blipFill>
        <p:spPr>
          <a:xfrm>
            <a:off x="-95596" y="435753"/>
            <a:ext cx="1731356" cy="1982328"/>
          </a:xfrm>
          <a:prstGeom prst="rect">
            <a:avLst/>
          </a:prstGeom>
        </p:spPr>
      </p:pic>
      <p:pic>
        <p:nvPicPr>
          <p:cNvPr id="16" name="Picture 15">
            <a:extLst>
              <a:ext uri="{FF2B5EF4-FFF2-40B4-BE49-F238E27FC236}">
                <a16:creationId xmlns:a16="http://schemas.microsoft.com/office/drawing/2014/main" id="{2F0B0B42-A159-A397-3ED6-5C0847ADA9BB}"/>
              </a:ext>
            </a:extLst>
          </p:cNvPr>
          <p:cNvPicPr>
            <a:picLocks noChangeAspect="1"/>
          </p:cNvPicPr>
          <p:nvPr/>
        </p:nvPicPr>
        <p:blipFill>
          <a:blip r:embed="rId5"/>
          <a:stretch>
            <a:fillRect/>
          </a:stretch>
        </p:blipFill>
        <p:spPr>
          <a:xfrm>
            <a:off x="254000" y="4436854"/>
            <a:ext cx="2763520" cy="2445988"/>
          </a:xfrm>
          <a:prstGeom prst="rect">
            <a:avLst/>
          </a:prstGeom>
        </p:spPr>
      </p:pic>
      <p:pic>
        <p:nvPicPr>
          <p:cNvPr id="17" name="Picture 16">
            <a:extLst>
              <a:ext uri="{FF2B5EF4-FFF2-40B4-BE49-F238E27FC236}">
                <a16:creationId xmlns:a16="http://schemas.microsoft.com/office/drawing/2014/main" id="{FBEE2717-0EA9-F8B8-22EE-A78811CB6142}"/>
              </a:ext>
            </a:extLst>
          </p:cNvPr>
          <p:cNvPicPr>
            <a:picLocks noChangeAspect="1"/>
          </p:cNvPicPr>
          <p:nvPr/>
        </p:nvPicPr>
        <p:blipFill>
          <a:blip r:embed="rId6"/>
          <a:stretch>
            <a:fillRect/>
          </a:stretch>
        </p:blipFill>
        <p:spPr>
          <a:xfrm>
            <a:off x="1813495" y="1928668"/>
            <a:ext cx="1493649" cy="1493649"/>
          </a:xfrm>
          <a:prstGeom prst="rect">
            <a:avLst/>
          </a:prstGeom>
        </p:spPr>
      </p:pic>
      <p:pic>
        <p:nvPicPr>
          <p:cNvPr id="18" name="Picture 17">
            <a:extLst>
              <a:ext uri="{FF2B5EF4-FFF2-40B4-BE49-F238E27FC236}">
                <a16:creationId xmlns:a16="http://schemas.microsoft.com/office/drawing/2014/main" id="{F5170ABC-CDBD-6906-EC58-10C4631259A6}"/>
              </a:ext>
            </a:extLst>
          </p:cNvPr>
          <p:cNvPicPr>
            <a:picLocks noChangeAspect="1"/>
          </p:cNvPicPr>
          <p:nvPr/>
        </p:nvPicPr>
        <p:blipFill>
          <a:blip r:embed="rId7"/>
          <a:stretch>
            <a:fillRect/>
          </a:stretch>
        </p:blipFill>
        <p:spPr>
          <a:xfrm>
            <a:off x="709122" y="2675492"/>
            <a:ext cx="1188823" cy="1188823"/>
          </a:xfrm>
          <a:prstGeom prst="rect">
            <a:avLst/>
          </a:prstGeom>
        </p:spPr>
      </p:pic>
      <p:sp>
        <p:nvSpPr>
          <p:cNvPr id="2" name="TextBox 1">
            <a:extLst>
              <a:ext uri="{FF2B5EF4-FFF2-40B4-BE49-F238E27FC236}">
                <a16:creationId xmlns:a16="http://schemas.microsoft.com/office/drawing/2014/main" id="{2E1648BD-3105-E8B9-A161-8B636A481ABC}"/>
              </a:ext>
            </a:extLst>
          </p:cNvPr>
          <p:cNvSpPr txBox="1"/>
          <p:nvPr/>
        </p:nvSpPr>
        <p:spPr>
          <a:xfrm>
            <a:off x="3494999" y="1592465"/>
            <a:ext cx="6055525" cy="923330"/>
          </a:xfrm>
          <a:prstGeom prst="rect">
            <a:avLst/>
          </a:prstGeom>
          <a:noFill/>
        </p:spPr>
        <p:txBody>
          <a:bodyPr wrap="square" rtlCol="0">
            <a:spAutoFit/>
          </a:bodyPr>
          <a:lstStyle/>
          <a:p>
            <a:r>
              <a:rPr lang="en-US" dirty="0">
                <a:latin typeface="Georgia" panose="02040502050405020303" pitchFamily="18" charset="0"/>
              </a:rPr>
              <a:t>6)Result: The result is of this project is that data is copied from ADLS Gen 2 to Azure Synapse using Azure Data Factory</a:t>
            </a:r>
            <a:endParaRPr lang="en-IN" dirty="0">
              <a:latin typeface="Georgia" panose="02040502050405020303" pitchFamily="18" charset="0"/>
            </a:endParaRPr>
          </a:p>
        </p:txBody>
      </p:sp>
      <p:pic>
        <p:nvPicPr>
          <p:cNvPr id="3" name="Picture 2">
            <a:extLst>
              <a:ext uri="{FF2B5EF4-FFF2-40B4-BE49-F238E27FC236}">
                <a16:creationId xmlns:a16="http://schemas.microsoft.com/office/drawing/2014/main" id="{FC1B6020-C062-C362-A050-E33A51856E5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50860" y="2876636"/>
            <a:ext cx="6507499" cy="3682007"/>
          </a:xfrm>
          <a:prstGeom prst="rect">
            <a:avLst/>
          </a:prstGeom>
        </p:spPr>
      </p:pic>
    </p:spTree>
    <p:extLst>
      <p:ext uri="{BB962C8B-B14F-4D97-AF65-F5344CB8AC3E}">
        <p14:creationId xmlns:p14="http://schemas.microsoft.com/office/powerpoint/2010/main" val="1143826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0C65D90E-639D-4F57-8E4E-6197A1EC062E}"/>
              </a:ext>
            </a:extLst>
          </p:cNvPr>
          <p:cNvSpPr/>
          <p:nvPr/>
        </p:nvSpPr>
        <p:spPr>
          <a:xfrm>
            <a:off x="0" y="39290"/>
            <a:ext cx="11694160" cy="3912950"/>
          </a:xfrm>
          <a:custGeom>
            <a:avLst/>
            <a:gdLst>
              <a:gd name="connsiteX0" fmla="*/ 0 w 12326614"/>
              <a:gd name="connsiteY0" fmla="*/ 0 h 4838700"/>
              <a:gd name="connsiteX1" fmla="*/ 12326614 w 12326614"/>
              <a:gd name="connsiteY1" fmla="*/ 0 h 4838700"/>
              <a:gd name="connsiteX2" fmla="*/ 12309112 w 12326614"/>
              <a:gd name="connsiteY2" fmla="*/ 123229 h 4838700"/>
              <a:gd name="connsiteX3" fmla="*/ 6163307 w 12326614"/>
              <a:gd name="connsiteY3" fmla="*/ 4838700 h 4838700"/>
              <a:gd name="connsiteX4" fmla="*/ 17502 w 12326614"/>
              <a:gd name="connsiteY4" fmla="*/ 123229 h 4838700"/>
              <a:gd name="connsiteX5" fmla="*/ 0 w 12326614"/>
              <a:gd name="connsiteY5" fmla="*/ 0 h 483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26614" h="4838700">
                <a:moveTo>
                  <a:pt x="0" y="0"/>
                </a:moveTo>
                <a:lnTo>
                  <a:pt x="12326614" y="0"/>
                </a:lnTo>
                <a:lnTo>
                  <a:pt x="12309112" y="123229"/>
                </a:lnTo>
                <a:cubicBezTo>
                  <a:pt x="11853103" y="2793312"/>
                  <a:pt x="9275188" y="4838700"/>
                  <a:pt x="6163307" y="4838700"/>
                </a:cubicBezTo>
                <a:cubicBezTo>
                  <a:pt x="3051426" y="4838700"/>
                  <a:pt x="473511" y="2793312"/>
                  <a:pt x="17502" y="123229"/>
                </a:cubicBezTo>
                <a:lnTo>
                  <a:pt x="0" y="0"/>
                </a:lnTo>
                <a:close/>
              </a:path>
            </a:pathLst>
          </a:custGeom>
          <a:blipFill dpi="0" rotWithShape="1">
            <a:blip r:embed="rId2"/>
            <a:srcRect/>
            <a:stretch>
              <a:fillRect t="-91000" b="-43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8CC00289-7C63-4001-9EFC-AFB5959BDDF4}"/>
              </a:ext>
            </a:extLst>
          </p:cNvPr>
          <p:cNvSpPr/>
          <p:nvPr/>
        </p:nvSpPr>
        <p:spPr>
          <a:xfrm>
            <a:off x="1836541" y="2722959"/>
            <a:ext cx="8374260" cy="3912949"/>
          </a:xfrm>
          <a:prstGeom prst="roundRect">
            <a:avLst/>
          </a:prstGeom>
          <a:solidFill>
            <a:schemeClr val="accent4"/>
          </a:solidFill>
          <a:ln>
            <a:noFill/>
          </a:ln>
          <a:effectLst>
            <a:outerShdw blurRad="254000" dist="139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Freeform: Shape 7">
            <a:extLst>
              <a:ext uri="{FF2B5EF4-FFF2-40B4-BE49-F238E27FC236}">
                <a16:creationId xmlns:a16="http://schemas.microsoft.com/office/drawing/2014/main" id="{4CC9CB04-761A-4722-97F3-B2FFB8AC690A}"/>
              </a:ext>
            </a:extLst>
          </p:cNvPr>
          <p:cNvSpPr/>
          <p:nvPr/>
        </p:nvSpPr>
        <p:spPr>
          <a:xfrm>
            <a:off x="10812539" y="-9"/>
            <a:ext cx="1379441" cy="1121578"/>
          </a:xfrm>
          <a:custGeom>
            <a:avLst/>
            <a:gdLst>
              <a:gd name="connsiteX0" fmla="*/ 0 w 1095354"/>
              <a:gd name="connsiteY0" fmla="*/ 0 h 890596"/>
              <a:gd name="connsiteX1" fmla="*/ 1095354 w 1095354"/>
              <a:gd name="connsiteY1" fmla="*/ 0 h 890596"/>
              <a:gd name="connsiteX2" fmla="*/ 1095354 w 1095354"/>
              <a:gd name="connsiteY2" fmla="*/ 866001 h 890596"/>
              <a:gd name="connsiteX3" fmla="*/ 1070071 w 1095354"/>
              <a:gd name="connsiteY3" fmla="*/ 872502 h 890596"/>
              <a:gd name="connsiteX4" fmla="*/ 890587 w 1095354"/>
              <a:gd name="connsiteY4" fmla="*/ 890596 h 890596"/>
              <a:gd name="connsiteX5" fmla="*/ 0 w 1095354"/>
              <a:gd name="connsiteY5" fmla="*/ 9 h 890596"/>
              <a:gd name="connsiteX6" fmla="*/ 0 w 1095354"/>
              <a:gd name="connsiteY6" fmla="*/ 0 h 890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354" h="890596">
                <a:moveTo>
                  <a:pt x="0" y="0"/>
                </a:moveTo>
                <a:lnTo>
                  <a:pt x="1095354" y="0"/>
                </a:lnTo>
                <a:lnTo>
                  <a:pt x="1095354" y="866001"/>
                </a:lnTo>
                <a:lnTo>
                  <a:pt x="1070071" y="872502"/>
                </a:lnTo>
                <a:cubicBezTo>
                  <a:pt x="1012096" y="884366"/>
                  <a:pt x="952069" y="890596"/>
                  <a:pt x="890587" y="890596"/>
                </a:cubicBezTo>
                <a:cubicBezTo>
                  <a:pt x="398729" y="890596"/>
                  <a:pt x="0" y="491867"/>
                  <a:pt x="0" y="9"/>
                </a:cubicBezTo>
                <a:lnTo>
                  <a:pt x="0" y="0"/>
                </a:lnTo>
                <a:close/>
              </a:path>
            </a:pathLst>
          </a:custGeom>
          <a:solidFill>
            <a:schemeClr val="accent6"/>
          </a:solidFill>
          <a:ln>
            <a:noFill/>
          </a:ln>
          <a:effectLst>
            <a:outerShdw blurRad="254000" dist="139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1E355A7-01D7-4CDA-8CD5-FE0F20889B9C}"/>
              </a:ext>
            </a:extLst>
          </p:cNvPr>
          <p:cNvGrpSpPr/>
          <p:nvPr/>
        </p:nvGrpSpPr>
        <p:grpSpPr>
          <a:xfrm>
            <a:off x="180976" y="6129338"/>
            <a:ext cx="157162" cy="550067"/>
            <a:chOff x="614363" y="5757863"/>
            <a:chExt cx="157162" cy="550067"/>
          </a:xfrm>
        </p:grpSpPr>
        <p:sp>
          <p:nvSpPr>
            <p:cNvPr id="10" name="Oval 9">
              <a:extLst>
                <a:ext uri="{FF2B5EF4-FFF2-40B4-BE49-F238E27FC236}">
                  <a16:creationId xmlns:a16="http://schemas.microsoft.com/office/drawing/2014/main" id="{749E8F2E-CC9B-4356-AB8D-6B55E5379C77}"/>
                </a:ext>
              </a:extLst>
            </p:cNvPr>
            <p:cNvSpPr/>
            <p:nvPr/>
          </p:nvSpPr>
          <p:spPr>
            <a:xfrm>
              <a:off x="614363" y="5757863"/>
              <a:ext cx="157162" cy="1571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7DF6C74-130C-4F49-8F6A-14075CA5A409}"/>
                </a:ext>
              </a:extLst>
            </p:cNvPr>
            <p:cNvSpPr/>
            <p:nvPr/>
          </p:nvSpPr>
          <p:spPr>
            <a:xfrm>
              <a:off x="614363" y="5954315"/>
              <a:ext cx="157162" cy="1571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EEAE184-BAC4-4AAA-B34F-1B2F4FA8E9C1}"/>
                </a:ext>
              </a:extLst>
            </p:cNvPr>
            <p:cNvSpPr/>
            <p:nvPr/>
          </p:nvSpPr>
          <p:spPr>
            <a:xfrm>
              <a:off x="614363" y="6150768"/>
              <a:ext cx="157162" cy="1571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34349FDA-F0DA-4332-E16A-55C486959018}"/>
              </a:ext>
            </a:extLst>
          </p:cNvPr>
          <p:cNvSpPr txBox="1"/>
          <p:nvPr/>
        </p:nvSpPr>
        <p:spPr>
          <a:xfrm>
            <a:off x="2357120" y="2915920"/>
            <a:ext cx="6908800" cy="1446550"/>
          </a:xfrm>
          <a:prstGeom prst="rect">
            <a:avLst/>
          </a:prstGeom>
          <a:noFill/>
        </p:spPr>
        <p:txBody>
          <a:bodyPr wrap="square" rtlCol="0">
            <a:spAutoFit/>
          </a:bodyPr>
          <a:lstStyle/>
          <a:p>
            <a:r>
              <a:rPr lang="en-US" sz="4400" dirty="0">
                <a:latin typeface="Georgia" panose="02040502050405020303" pitchFamily="18" charset="0"/>
              </a:rPr>
              <a:t>TECHNOLOGIES </a:t>
            </a:r>
            <a:r>
              <a:rPr lang="en-US" sz="4400" dirty="0">
                <a:solidFill>
                  <a:schemeClr val="accent6"/>
                </a:solidFill>
                <a:latin typeface="Georgia" panose="02040502050405020303" pitchFamily="18" charset="0"/>
              </a:rPr>
              <a:t>USED</a:t>
            </a:r>
          </a:p>
          <a:p>
            <a:endParaRPr lang="en-IN" sz="4400" dirty="0">
              <a:solidFill>
                <a:schemeClr val="accent6"/>
              </a:solidFill>
              <a:latin typeface="Georgia" panose="02040502050405020303" pitchFamily="18" charset="0"/>
            </a:endParaRPr>
          </a:p>
        </p:txBody>
      </p:sp>
      <p:graphicFrame>
        <p:nvGraphicFramePr>
          <p:cNvPr id="5" name="Table 4">
            <a:extLst>
              <a:ext uri="{FF2B5EF4-FFF2-40B4-BE49-F238E27FC236}">
                <a16:creationId xmlns:a16="http://schemas.microsoft.com/office/drawing/2014/main" id="{1115D21B-1020-CC9A-6931-A008EE6B5B37}"/>
              </a:ext>
            </a:extLst>
          </p:cNvPr>
          <p:cNvGraphicFramePr>
            <a:graphicFrameLocks noGrp="1"/>
          </p:cNvGraphicFramePr>
          <p:nvPr>
            <p:extLst>
              <p:ext uri="{D42A27DB-BD31-4B8C-83A1-F6EECF244321}">
                <p14:modId xmlns:p14="http://schemas.microsoft.com/office/powerpoint/2010/main" val="255606149"/>
              </p:ext>
            </p:extLst>
          </p:nvPr>
        </p:nvGraphicFramePr>
        <p:xfrm>
          <a:off x="3495040" y="3717608"/>
          <a:ext cx="4653280" cy="2607526"/>
        </p:xfrm>
        <a:graphic>
          <a:graphicData uri="http://schemas.openxmlformats.org/drawingml/2006/table">
            <a:tbl>
              <a:tblPr firstRow="1" bandRow="1">
                <a:tableStyleId>{D7AC3CCA-C797-4891-BE02-D94E43425B78}</a:tableStyleId>
              </a:tblPr>
              <a:tblGrid>
                <a:gridCol w="4653280">
                  <a:extLst>
                    <a:ext uri="{9D8B030D-6E8A-4147-A177-3AD203B41FA5}">
                      <a16:colId xmlns:a16="http://schemas.microsoft.com/office/drawing/2014/main" val="4121441439"/>
                    </a:ext>
                  </a:extLst>
                </a:gridCol>
              </a:tblGrid>
              <a:tr h="434697">
                <a:tc>
                  <a:txBody>
                    <a:bodyPr/>
                    <a:lstStyle/>
                    <a:p>
                      <a:pPr algn="l"/>
                      <a:r>
                        <a:rPr lang="en-US" b="1" dirty="0">
                          <a:latin typeface="Georgia" panose="02040502050405020303" pitchFamily="18" charset="0"/>
                        </a:rPr>
                        <a:t>                            </a:t>
                      </a:r>
                    </a:p>
                  </a:txBody>
                  <a:tcPr/>
                </a:tc>
                <a:extLst>
                  <a:ext uri="{0D108BD9-81ED-4DB2-BD59-A6C34878D82A}">
                    <a16:rowId xmlns:a16="http://schemas.microsoft.com/office/drawing/2014/main" val="1579515677"/>
                  </a:ext>
                </a:extLst>
              </a:tr>
              <a:tr h="434697">
                <a:tc>
                  <a:txBody>
                    <a:bodyPr/>
                    <a:lstStyle/>
                    <a:p>
                      <a:r>
                        <a:rPr lang="en-US" b="1" dirty="0">
                          <a:latin typeface="Georgia" panose="02040502050405020303" pitchFamily="18" charset="0"/>
                        </a:rPr>
                        <a:t>                 Azure Data Lake Gen2</a:t>
                      </a:r>
                      <a:endParaRPr lang="en-IN" b="1" dirty="0">
                        <a:latin typeface="Georgia" panose="02040502050405020303" pitchFamily="18" charset="0"/>
                      </a:endParaRPr>
                    </a:p>
                  </a:txBody>
                  <a:tcPr/>
                </a:tc>
                <a:extLst>
                  <a:ext uri="{0D108BD9-81ED-4DB2-BD59-A6C34878D82A}">
                    <a16:rowId xmlns:a16="http://schemas.microsoft.com/office/drawing/2014/main" val="1542417605"/>
                  </a:ext>
                </a:extLst>
              </a:tr>
              <a:tr h="434697">
                <a:tc>
                  <a:txBody>
                    <a:bodyPr/>
                    <a:lstStyle/>
                    <a:p>
                      <a:pPr algn="ctr"/>
                      <a:r>
                        <a:rPr lang="en-US" b="1" dirty="0">
                          <a:latin typeface="Georgia" panose="02040502050405020303" pitchFamily="18" charset="0"/>
                        </a:rPr>
                        <a:t> </a:t>
                      </a:r>
                      <a:endParaRPr lang="en-IN" b="1" dirty="0">
                        <a:latin typeface="Georgia" panose="02040502050405020303" pitchFamily="18" charset="0"/>
                      </a:endParaRPr>
                    </a:p>
                  </a:txBody>
                  <a:tcPr/>
                </a:tc>
                <a:extLst>
                  <a:ext uri="{0D108BD9-81ED-4DB2-BD59-A6C34878D82A}">
                    <a16:rowId xmlns:a16="http://schemas.microsoft.com/office/drawing/2014/main" val="2527730804"/>
                  </a:ext>
                </a:extLst>
              </a:tr>
              <a:tr h="434697">
                <a:tc>
                  <a:txBody>
                    <a:bodyPr/>
                    <a:lstStyle/>
                    <a:p>
                      <a:pPr algn="ctr"/>
                      <a:r>
                        <a:rPr lang="en-US" b="1" dirty="0">
                          <a:latin typeface="Georgia" panose="02040502050405020303" pitchFamily="18" charset="0"/>
                        </a:rPr>
                        <a:t>Azure Data Factory</a:t>
                      </a:r>
                      <a:endParaRPr lang="en-IN" b="1" dirty="0">
                        <a:latin typeface="Georgia" panose="02040502050405020303" pitchFamily="18" charset="0"/>
                      </a:endParaRPr>
                    </a:p>
                  </a:txBody>
                  <a:tcPr/>
                </a:tc>
                <a:extLst>
                  <a:ext uri="{0D108BD9-81ED-4DB2-BD59-A6C34878D82A}">
                    <a16:rowId xmlns:a16="http://schemas.microsoft.com/office/drawing/2014/main" val="924498653"/>
                  </a:ext>
                </a:extLst>
              </a:tr>
              <a:tr h="434041">
                <a:tc>
                  <a:txBody>
                    <a:bodyPr/>
                    <a:lstStyle/>
                    <a:p>
                      <a:pPr algn="ctr"/>
                      <a:endParaRPr lang="en-IN" b="1" dirty="0">
                        <a:latin typeface="Georgia" panose="02040502050405020303" pitchFamily="18" charset="0"/>
                      </a:endParaRPr>
                    </a:p>
                  </a:txBody>
                  <a:tcPr/>
                </a:tc>
                <a:extLst>
                  <a:ext uri="{0D108BD9-81ED-4DB2-BD59-A6C34878D82A}">
                    <a16:rowId xmlns:a16="http://schemas.microsoft.com/office/drawing/2014/main" val="1666577844"/>
                  </a:ext>
                </a:extLst>
              </a:tr>
              <a:tr h="434697">
                <a:tc>
                  <a:txBody>
                    <a:bodyPr/>
                    <a:lstStyle/>
                    <a:p>
                      <a:pPr algn="ctr"/>
                      <a:r>
                        <a:rPr lang="en-US" b="1" dirty="0">
                          <a:latin typeface="Georgia" panose="02040502050405020303" pitchFamily="18" charset="0"/>
                        </a:rPr>
                        <a:t>Azure Synapse Analytics</a:t>
                      </a:r>
                      <a:endParaRPr lang="en-IN" b="1" dirty="0">
                        <a:latin typeface="Georgia" panose="02040502050405020303" pitchFamily="18" charset="0"/>
                      </a:endParaRPr>
                    </a:p>
                  </a:txBody>
                  <a:tcPr/>
                </a:tc>
                <a:extLst>
                  <a:ext uri="{0D108BD9-81ED-4DB2-BD59-A6C34878D82A}">
                    <a16:rowId xmlns:a16="http://schemas.microsoft.com/office/drawing/2014/main" val="1816046455"/>
                  </a:ext>
                </a:extLst>
              </a:tr>
            </a:tbl>
          </a:graphicData>
        </a:graphic>
      </p:graphicFrame>
    </p:spTree>
    <p:extLst>
      <p:ext uri="{BB962C8B-B14F-4D97-AF65-F5344CB8AC3E}">
        <p14:creationId xmlns:p14="http://schemas.microsoft.com/office/powerpoint/2010/main" val="2464136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0CCE5-D760-1D7A-D79D-54239D8DC774}"/>
            </a:ext>
          </a:extLst>
        </p:cNvPr>
        <p:cNvGrpSpPr/>
        <p:nvPr/>
      </p:nvGrpSpPr>
      <p:grpSpPr>
        <a:xfrm>
          <a:off x="0" y="0"/>
          <a:ext cx="0" cy="0"/>
          <a:chOff x="0" y="0"/>
          <a:chExt cx="0" cy="0"/>
        </a:xfrm>
      </p:grpSpPr>
      <p:sp>
        <p:nvSpPr>
          <p:cNvPr id="4" name="Freeform: Shape 3">
            <a:extLst>
              <a:ext uri="{FF2B5EF4-FFF2-40B4-BE49-F238E27FC236}">
                <a16:creationId xmlns:a16="http://schemas.microsoft.com/office/drawing/2014/main" id="{55A48918-D8A2-547F-65E6-A02330CFD8CF}"/>
              </a:ext>
            </a:extLst>
          </p:cNvPr>
          <p:cNvSpPr/>
          <p:nvPr/>
        </p:nvSpPr>
        <p:spPr>
          <a:xfrm>
            <a:off x="0" y="39290"/>
            <a:ext cx="11694160" cy="3912950"/>
          </a:xfrm>
          <a:custGeom>
            <a:avLst/>
            <a:gdLst>
              <a:gd name="connsiteX0" fmla="*/ 0 w 12326614"/>
              <a:gd name="connsiteY0" fmla="*/ 0 h 4838700"/>
              <a:gd name="connsiteX1" fmla="*/ 12326614 w 12326614"/>
              <a:gd name="connsiteY1" fmla="*/ 0 h 4838700"/>
              <a:gd name="connsiteX2" fmla="*/ 12309112 w 12326614"/>
              <a:gd name="connsiteY2" fmla="*/ 123229 h 4838700"/>
              <a:gd name="connsiteX3" fmla="*/ 6163307 w 12326614"/>
              <a:gd name="connsiteY3" fmla="*/ 4838700 h 4838700"/>
              <a:gd name="connsiteX4" fmla="*/ 17502 w 12326614"/>
              <a:gd name="connsiteY4" fmla="*/ 123229 h 4838700"/>
              <a:gd name="connsiteX5" fmla="*/ 0 w 12326614"/>
              <a:gd name="connsiteY5" fmla="*/ 0 h 483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26614" h="4838700">
                <a:moveTo>
                  <a:pt x="0" y="0"/>
                </a:moveTo>
                <a:lnTo>
                  <a:pt x="12326614" y="0"/>
                </a:lnTo>
                <a:lnTo>
                  <a:pt x="12309112" y="123229"/>
                </a:lnTo>
                <a:cubicBezTo>
                  <a:pt x="11853103" y="2793312"/>
                  <a:pt x="9275188" y="4838700"/>
                  <a:pt x="6163307" y="4838700"/>
                </a:cubicBezTo>
                <a:cubicBezTo>
                  <a:pt x="3051426" y="4838700"/>
                  <a:pt x="473511" y="2793312"/>
                  <a:pt x="17502" y="123229"/>
                </a:cubicBezTo>
                <a:lnTo>
                  <a:pt x="0" y="0"/>
                </a:lnTo>
                <a:close/>
              </a:path>
            </a:pathLst>
          </a:custGeom>
          <a:blipFill dpi="0" rotWithShape="1">
            <a:blip r:embed="rId2"/>
            <a:srcRect/>
            <a:stretch>
              <a:fillRect t="-91000" b="-43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2E67B9C2-030F-EC04-27A9-D9F51439C5DB}"/>
              </a:ext>
            </a:extLst>
          </p:cNvPr>
          <p:cNvSpPr/>
          <p:nvPr/>
        </p:nvSpPr>
        <p:spPr>
          <a:xfrm>
            <a:off x="1908870" y="2878184"/>
            <a:ext cx="8374260" cy="3912949"/>
          </a:xfrm>
          <a:prstGeom prst="roundRect">
            <a:avLst/>
          </a:prstGeom>
          <a:solidFill>
            <a:schemeClr val="accent4"/>
          </a:solidFill>
          <a:ln>
            <a:noFill/>
          </a:ln>
          <a:effectLst>
            <a:outerShdw blurRad="254000" dist="139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Freeform: Shape 7">
            <a:extLst>
              <a:ext uri="{FF2B5EF4-FFF2-40B4-BE49-F238E27FC236}">
                <a16:creationId xmlns:a16="http://schemas.microsoft.com/office/drawing/2014/main" id="{AA789940-8877-CAC3-188E-51F37FCDDEA8}"/>
              </a:ext>
            </a:extLst>
          </p:cNvPr>
          <p:cNvSpPr/>
          <p:nvPr/>
        </p:nvSpPr>
        <p:spPr>
          <a:xfrm>
            <a:off x="10812539" y="-9"/>
            <a:ext cx="1379441" cy="1121578"/>
          </a:xfrm>
          <a:custGeom>
            <a:avLst/>
            <a:gdLst>
              <a:gd name="connsiteX0" fmla="*/ 0 w 1095354"/>
              <a:gd name="connsiteY0" fmla="*/ 0 h 890596"/>
              <a:gd name="connsiteX1" fmla="*/ 1095354 w 1095354"/>
              <a:gd name="connsiteY1" fmla="*/ 0 h 890596"/>
              <a:gd name="connsiteX2" fmla="*/ 1095354 w 1095354"/>
              <a:gd name="connsiteY2" fmla="*/ 866001 h 890596"/>
              <a:gd name="connsiteX3" fmla="*/ 1070071 w 1095354"/>
              <a:gd name="connsiteY3" fmla="*/ 872502 h 890596"/>
              <a:gd name="connsiteX4" fmla="*/ 890587 w 1095354"/>
              <a:gd name="connsiteY4" fmla="*/ 890596 h 890596"/>
              <a:gd name="connsiteX5" fmla="*/ 0 w 1095354"/>
              <a:gd name="connsiteY5" fmla="*/ 9 h 890596"/>
              <a:gd name="connsiteX6" fmla="*/ 0 w 1095354"/>
              <a:gd name="connsiteY6" fmla="*/ 0 h 890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354" h="890596">
                <a:moveTo>
                  <a:pt x="0" y="0"/>
                </a:moveTo>
                <a:lnTo>
                  <a:pt x="1095354" y="0"/>
                </a:lnTo>
                <a:lnTo>
                  <a:pt x="1095354" y="866001"/>
                </a:lnTo>
                <a:lnTo>
                  <a:pt x="1070071" y="872502"/>
                </a:lnTo>
                <a:cubicBezTo>
                  <a:pt x="1012096" y="884366"/>
                  <a:pt x="952069" y="890596"/>
                  <a:pt x="890587" y="890596"/>
                </a:cubicBezTo>
                <a:cubicBezTo>
                  <a:pt x="398729" y="890596"/>
                  <a:pt x="0" y="491867"/>
                  <a:pt x="0" y="9"/>
                </a:cubicBezTo>
                <a:lnTo>
                  <a:pt x="0" y="0"/>
                </a:lnTo>
                <a:close/>
              </a:path>
            </a:pathLst>
          </a:custGeom>
          <a:solidFill>
            <a:schemeClr val="accent6"/>
          </a:solidFill>
          <a:ln>
            <a:noFill/>
          </a:ln>
          <a:effectLst>
            <a:outerShdw blurRad="254000" dist="139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F17F3D87-30DF-CD05-DF01-57CA90BFE519}"/>
              </a:ext>
            </a:extLst>
          </p:cNvPr>
          <p:cNvGrpSpPr/>
          <p:nvPr/>
        </p:nvGrpSpPr>
        <p:grpSpPr>
          <a:xfrm>
            <a:off x="180976" y="6129338"/>
            <a:ext cx="157162" cy="550067"/>
            <a:chOff x="614363" y="5757863"/>
            <a:chExt cx="157162" cy="550067"/>
          </a:xfrm>
        </p:grpSpPr>
        <p:sp>
          <p:nvSpPr>
            <p:cNvPr id="10" name="Oval 9">
              <a:extLst>
                <a:ext uri="{FF2B5EF4-FFF2-40B4-BE49-F238E27FC236}">
                  <a16:creationId xmlns:a16="http://schemas.microsoft.com/office/drawing/2014/main" id="{F559FCB5-3733-C508-06F1-E70B4D636056}"/>
                </a:ext>
              </a:extLst>
            </p:cNvPr>
            <p:cNvSpPr/>
            <p:nvPr/>
          </p:nvSpPr>
          <p:spPr>
            <a:xfrm>
              <a:off x="614363" y="5757863"/>
              <a:ext cx="157162" cy="1571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02EBC1B-EDC3-E1AA-660D-ED6B7AF5E28D}"/>
                </a:ext>
              </a:extLst>
            </p:cNvPr>
            <p:cNvSpPr/>
            <p:nvPr/>
          </p:nvSpPr>
          <p:spPr>
            <a:xfrm>
              <a:off x="614363" y="5954315"/>
              <a:ext cx="157162" cy="1571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A84F0DE-63BF-4AB2-F50F-C0AF412E7810}"/>
                </a:ext>
              </a:extLst>
            </p:cNvPr>
            <p:cNvSpPr/>
            <p:nvPr/>
          </p:nvSpPr>
          <p:spPr>
            <a:xfrm>
              <a:off x="614363" y="6150768"/>
              <a:ext cx="157162" cy="1571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3AF29343-0E93-8DA1-9023-D5DC41ABA131}"/>
              </a:ext>
            </a:extLst>
          </p:cNvPr>
          <p:cNvSpPr txBox="1"/>
          <p:nvPr/>
        </p:nvSpPr>
        <p:spPr>
          <a:xfrm>
            <a:off x="2247008" y="2796364"/>
            <a:ext cx="7768862" cy="4451475"/>
          </a:xfrm>
          <a:prstGeom prst="rect">
            <a:avLst/>
          </a:prstGeom>
          <a:noFill/>
        </p:spPr>
        <p:txBody>
          <a:bodyPr wrap="square" rtlCol="0">
            <a:spAutoFit/>
          </a:bodyPr>
          <a:lstStyle/>
          <a:p>
            <a:pPr algn="ctr"/>
            <a:r>
              <a:rPr lang="en-US" sz="4000" b="1" dirty="0">
                <a:solidFill>
                  <a:srgbClr val="FF0000"/>
                </a:solidFill>
                <a:latin typeface="Georgia" panose="02040502050405020303" pitchFamily="18" charset="0"/>
              </a:rPr>
              <a:t>CONCLUSION</a:t>
            </a:r>
          </a:p>
          <a:p>
            <a:pPr marL="0" marR="0">
              <a:lnSpc>
                <a:spcPct val="107000"/>
              </a:lnSpc>
              <a:spcBef>
                <a:spcPts val="0"/>
              </a:spcBef>
              <a:spcAft>
                <a:spcPts val="800"/>
              </a:spcAft>
            </a:pPr>
            <a:r>
              <a:rPr lang="en-IN" sz="2000" b="1" kern="100" dirty="0">
                <a:solidFill>
                  <a:srgbClr val="0D0D0D"/>
                </a:solidFill>
                <a:effectLst/>
                <a:latin typeface="Arial Narrow" panose="020B0606020202030204" pitchFamily="34" charset="0"/>
                <a:ea typeface="Calibri" panose="020F0502020204030204" pitchFamily="34" charset="0"/>
                <a:cs typeface="Times New Roman" panose="02020603050405020304" pitchFamily="18" charset="0"/>
              </a:rPr>
              <a:t>The conclusion of the project to build a data movement pipeline is the project successfully achieved its objective of creating data movement pipeline that moves data from ADLS Gen 2 to Azure Synapse Analytics using Azure Data Factory. Azure Data Factory effectively orchestrated data pipelines, ensuring seamless and reliable data ingestion from various sources into ADLS Gen2 and Azure Synapse Analytics.  The Data Movement Pipeline provides the users to move data from ADLS Gen 2 to Azure Synapse using Data factory. This pipeline can run recursively to copy data which is added in storage account frequently. </a:t>
            </a:r>
            <a:endParaRPr lang="en-IN" sz="2000" b="1" kern="100" dirty="0">
              <a:effectLst/>
              <a:latin typeface="Arial Narrow" panose="020B0606020202030204" pitchFamily="34" charset="0"/>
              <a:ea typeface="Calibri" panose="020F0502020204030204" pitchFamily="34" charset="0"/>
              <a:cs typeface="Times New Roman" panose="02020603050405020304" pitchFamily="18" charset="0"/>
            </a:endParaRPr>
          </a:p>
          <a:p>
            <a:endParaRPr lang="en-IN" sz="4400" dirty="0">
              <a:solidFill>
                <a:schemeClr val="accent6"/>
              </a:solidFill>
              <a:latin typeface="Georgia" panose="02040502050405020303" pitchFamily="18" charset="0"/>
            </a:endParaRPr>
          </a:p>
        </p:txBody>
      </p:sp>
    </p:spTree>
    <p:extLst>
      <p:ext uri="{BB962C8B-B14F-4D97-AF65-F5344CB8AC3E}">
        <p14:creationId xmlns:p14="http://schemas.microsoft.com/office/powerpoint/2010/main" val="3802747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n Tower in Toronto">
            <a:extLst>
              <a:ext uri="{FF2B5EF4-FFF2-40B4-BE49-F238E27FC236}">
                <a16:creationId xmlns:a16="http://schemas.microsoft.com/office/drawing/2014/main" id="{95937558-5845-47DA-88A4-84B67C3081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73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77D87807-969D-4DBF-BB3B-7AD22FB889E4}"/>
              </a:ext>
            </a:extLst>
          </p:cNvPr>
          <p:cNvSpPr/>
          <p:nvPr/>
        </p:nvSpPr>
        <p:spPr>
          <a:xfrm>
            <a:off x="0" y="0"/>
            <a:ext cx="12191980" cy="6857990"/>
          </a:xfrm>
          <a:prstGeom prst="rect">
            <a:avLst/>
          </a:prstGeom>
          <a:solidFill>
            <a:schemeClr val="accent4">
              <a:lumMod val="7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FDA7559-4CAE-4193-A9CA-C6E64EC8E0E5}"/>
              </a:ext>
            </a:extLst>
          </p:cNvPr>
          <p:cNvSpPr/>
          <p:nvPr/>
        </p:nvSpPr>
        <p:spPr>
          <a:xfrm>
            <a:off x="3709988" y="931069"/>
            <a:ext cx="4995862" cy="4995862"/>
          </a:xfrm>
          <a:prstGeom prst="ellipse">
            <a:avLst/>
          </a:prstGeom>
          <a:solidFill>
            <a:schemeClr val="accent3">
              <a:lumMod val="75000"/>
            </a:schemeClr>
          </a:solidFill>
          <a:ln>
            <a:noFill/>
          </a:ln>
          <a:effectLst>
            <a:outerShdw blurRad="419100" dist="317500" dir="774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9019D-6CE2-48ED-B684-8FBD64E86660}"/>
              </a:ext>
            </a:extLst>
          </p:cNvPr>
          <p:cNvSpPr/>
          <p:nvPr/>
        </p:nvSpPr>
        <p:spPr>
          <a:xfrm>
            <a:off x="10812539" y="-9"/>
            <a:ext cx="1379441" cy="1121578"/>
          </a:xfrm>
          <a:custGeom>
            <a:avLst/>
            <a:gdLst>
              <a:gd name="connsiteX0" fmla="*/ 0 w 1095354"/>
              <a:gd name="connsiteY0" fmla="*/ 0 h 890596"/>
              <a:gd name="connsiteX1" fmla="*/ 1095354 w 1095354"/>
              <a:gd name="connsiteY1" fmla="*/ 0 h 890596"/>
              <a:gd name="connsiteX2" fmla="*/ 1095354 w 1095354"/>
              <a:gd name="connsiteY2" fmla="*/ 866001 h 890596"/>
              <a:gd name="connsiteX3" fmla="*/ 1070071 w 1095354"/>
              <a:gd name="connsiteY3" fmla="*/ 872502 h 890596"/>
              <a:gd name="connsiteX4" fmla="*/ 890587 w 1095354"/>
              <a:gd name="connsiteY4" fmla="*/ 890596 h 890596"/>
              <a:gd name="connsiteX5" fmla="*/ 0 w 1095354"/>
              <a:gd name="connsiteY5" fmla="*/ 9 h 890596"/>
              <a:gd name="connsiteX6" fmla="*/ 0 w 1095354"/>
              <a:gd name="connsiteY6" fmla="*/ 0 h 890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354" h="890596">
                <a:moveTo>
                  <a:pt x="0" y="0"/>
                </a:moveTo>
                <a:lnTo>
                  <a:pt x="1095354" y="0"/>
                </a:lnTo>
                <a:lnTo>
                  <a:pt x="1095354" y="866001"/>
                </a:lnTo>
                <a:lnTo>
                  <a:pt x="1070071" y="872502"/>
                </a:lnTo>
                <a:cubicBezTo>
                  <a:pt x="1012096" y="884366"/>
                  <a:pt x="952069" y="890596"/>
                  <a:pt x="890587" y="890596"/>
                </a:cubicBezTo>
                <a:cubicBezTo>
                  <a:pt x="398729" y="890596"/>
                  <a:pt x="0" y="491867"/>
                  <a:pt x="0" y="9"/>
                </a:cubicBezTo>
                <a:lnTo>
                  <a:pt x="0" y="0"/>
                </a:lnTo>
                <a:close/>
              </a:path>
            </a:pathLst>
          </a:custGeom>
          <a:solidFill>
            <a:schemeClr val="accent6"/>
          </a:solidFill>
          <a:ln>
            <a:noFill/>
          </a:ln>
          <a:effectLst>
            <a:outerShdw blurRad="254000" dist="139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2C21C21-96E1-4018-B38F-C56DD2401AFF}"/>
              </a:ext>
            </a:extLst>
          </p:cNvPr>
          <p:cNvSpPr txBox="1"/>
          <p:nvPr/>
        </p:nvSpPr>
        <p:spPr>
          <a:xfrm>
            <a:off x="3514726" y="2675979"/>
            <a:ext cx="5386387" cy="1107996"/>
          </a:xfrm>
          <a:prstGeom prst="rect">
            <a:avLst/>
          </a:prstGeom>
          <a:noFill/>
        </p:spPr>
        <p:txBody>
          <a:bodyPr wrap="square" rtlCol="0">
            <a:spAutoFit/>
          </a:bodyPr>
          <a:lstStyle/>
          <a:p>
            <a:pPr algn="ctr"/>
            <a:r>
              <a:rPr lang="en-US" sz="6600" dirty="0">
                <a:solidFill>
                  <a:schemeClr val="accent6"/>
                </a:solidFill>
                <a:effectLst>
                  <a:outerShdw blurRad="38100" dist="38100" dir="2700000" algn="tl">
                    <a:srgbClr val="000000">
                      <a:alpha val="43137"/>
                    </a:srgbClr>
                  </a:outerShdw>
                </a:effectLst>
                <a:latin typeface="Georgia" panose="02040502050405020303" pitchFamily="18" charset="0"/>
              </a:rPr>
              <a:t>Thank </a:t>
            </a:r>
            <a:r>
              <a:rPr lang="en-US" sz="6600" dirty="0">
                <a:solidFill>
                  <a:schemeClr val="bg1"/>
                </a:solidFill>
                <a:effectLst>
                  <a:outerShdw blurRad="38100" dist="38100" dir="2700000" algn="tl">
                    <a:srgbClr val="000000">
                      <a:alpha val="43137"/>
                    </a:srgbClr>
                  </a:outerShdw>
                </a:effectLst>
                <a:latin typeface="Georgia" panose="02040502050405020303" pitchFamily="18" charset="0"/>
              </a:rPr>
              <a:t>you</a:t>
            </a:r>
          </a:p>
        </p:txBody>
      </p:sp>
      <p:sp>
        <p:nvSpPr>
          <p:cNvPr id="23" name="Rectangle: Rounded Corners 22">
            <a:extLst>
              <a:ext uri="{FF2B5EF4-FFF2-40B4-BE49-F238E27FC236}">
                <a16:creationId xmlns:a16="http://schemas.microsoft.com/office/drawing/2014/main" id="{4D25A9EE-7D53-4E75-80BA-8A0E71BDBA19}"/>
              </a:ext>
            </a:extLst>
          </p:cNvPr>
          <p:cNvSpPr/>
          <p:nvPr/>
        </p:nvSpPr>
        <p:spPr>
          <a:xfrm>
            <a:off x="9451261" y="2855202"/>
            <a:ext cx="102119" cy="1978594"/>
          </a:xfrm>
          <a:prstGeom prst="roundRect">
            <a:avLst>
              <a:gd name="adj" fmla="val 50000"/>
            </a:avLst>
          </a:prstGeom>
          <a:gradFill>
            <a:gsLst>
              <a:gs pos="0">
                <a:schemeClr val="accent6"/>
              </a:gs>
              <a:gs pos="100000">
                <a:schemeClr val="accent4">
                  <a:lumMod val="75000"/>
                  <a:alpha val="6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CFB71DE6-BFCE-4910-B3F9-AF81383B6CF2}"/>
              </a:ext>
            </a:extLst>
          </p:cNvPr>
          <p:cNvSpPr/>
          <p:nvPr/>
        </p:nvSpPr>
        <p:spPr>
          <a:xfrm>
            <a:off x="11166689" y="1780633"/>
            <a:ext cx="102119" cy="1978594"/>
          </a:xfrm>
          <a:prstGeom prst="roundRect">
            <a:avLst>
              <a:gd name="adj" fmla="val 50000"/>
            </a:avLst>
          </a:prstGeom>
          <a:gradFill>
            <a:gsLst>
              <a:gs pos="0">
                <a:schemeClr val="accent6"/>
              </a:gs>
              <a:gs pos="100000">
                <a:schemeClr val="accent4">
                  <a:lumMod val="75000"/>
                  <a:alpha val="6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133A46E-B616-4135-A730-4D008F2D81E8}"/>
              </a:ext>
            </a:extLst>
          </p:cNvPr>
          <p:cNvSpPr/>
          <p:nvPr/>
        </p:nvSpPr>
        <p:spPr>
          <a:xfrm>
            <a:off x="9908266" y="263352"/>
            <a:ext cx="102119" cy="1978594"/>
          </a:xfrm>
          <a:prstGeom prst="roundRect">
            <a:avLst>
              <a:gd name="adj" fmla="val 50000"/>
            </a:avLst>
          </a:prstGeom>
          <a:gradFill>
            <a:gsLst>
              <a:gs pos="0">
                <a:schemeClr val="accent6"/>
              </a:gs>
              <a:gs pos="100000">
                <a:schemeClr val="accent4">
                  <a:lumMod val="75000"/>
                  <a:alpha val="6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B11CCCD-DFEC-4BA3-82C9-4378BDEF8975}"/>
              </a:ext>
            </a:extLst>
          </p:cNvPr>
          <p:cNvSpPr/>
          <p:nvPr/>
        </p:nvSpPr>
        <p:spPr>
          <a:xfrm>
            <a:off x="1451017" y="263352"/>
            <a:ext cx="102119" cy="1978594"/>
          </a:xfrm>
          <a:prstGeom prst="roundRect">
            <a:avLst>
              <a:gd name="adj" fmla="val 50000"/>
            </a:avLst>
          </a:prstGeom>
          <a:gradFill>
            <a:gsLst>
              <a:gs pos="0">
                <a:schemeClr val="accent6"/>
              </a:gs>
              <a:gs pos="100000">
                <a:schemeClr val="accent4">
                  <a:lumMod val="75000"/>
                  <a:alpha val="6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C3267872-1799-4724-99A4-0F1840A5E2FB}"/>
              </a:ext>
            </a:extLst>
          </p:cNvPr>
          <p:cNvSpPr/>
          <p:nvPr/>
        </p:nvSpPr>
        <p:spPr>
          <a:xfrm>
            <a:off x="10583008" y="4561167"/>
            <a:ext cx="102119" cy="1978594"/>
          </a:xfrm>
          <a:prstGeom prst="roundRect">
            <a:avLst>
              <a:gd name="adj" fmla="val 50000"/>
            </a:avLst>
          </a:prstGeom>
          <a:gradFill>
            <a:gsLst>
              <a:gs pos="0">
                <a:schemeClr val="accent6"/>
              </a:gs>
              <a:gs pos="100000">
                <a:schemeClr val="accent4">
                  <a:lumMod val="75000"/>
                  <a:alpha val="6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C135B00E-B2E7-4F12-88D4-BD6C548E535B}"/>
              </a:ext>
            </a:extLst>
          </p:cNvPr>
          <p:cNvSpPr/>
          <p:nvPr/>
        </p:nvSpPr>
        <p:spPr>
          <a:xfrm>
            <a:off x="2659376" y="2477002"/>
            <a:ext cx="102119" cy="1978594"/>
          </a:xfrm>
          <a:prstGeom prst="roundRect">
            <a:avLst>
              <a:gd name="adj" fmla="val 50000"/>
            </a:avLst>
          </a:prstGeom>
          <a:gradFill>
            <a:gsLst>
              <a:gs pos="0">
                <a:schemeClr val="accent6"/>
              </a:gs>
              <a:gs pos="100000">
                <a:schemeClr val="accent4">
                  <a:lumMod val="75000"/>
                  <a:alpha val="6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32D24326-C802-408D-B3A5-9BF651232D23}"/>
              </a:ext>
            </a:extLst>
          </p:cNvPr>
          <p:cNvSpPr/>
          <p:nvPr/>
        </p:nvSpPr>
        <p:spPr>
          <a:xfrm>
            <a:off x="2275331" y="4695024"/>
            <a:ext cx="102119" cy="1978594"/>
          </a:xfrm>
          <a:prstGeom prst="roundRect">
            <a:avLst>
              <a:gd name="adj" fmla="val 50000"/>
            </a:avLst>
          </a:prstGeom>
          <a:gradFill>
            <a:gsLst>
              <a:gs pos="0">
                <a:schemeClr val="accent6"/>
              </a:gs>
              <a:gs pos="100000">
                <a:schemeClr val="accent4">
                  <a:lumMod val="75000"/>
                  <a:alpha val="6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61791E26-0129-4339-879C-84CE0265E4E9}"/>
              </a:ext>
            </a:extLst>
          </p:cNvPr>
          <p:cNvSpPr/>
          <p:nvPr/>
        </p:nvSpPr>
        <p:spPr>
          <a:xfrm>
            <a:off x="730512" y="2705607"/>
            <a:ext cx="102119" cy="1978594"/>
          </a:xfrm>
          <a:prstGeom prst="roundRect">
            <a:avLst>
              <a:gd name="adj" fmla="val 50000"/>
            </a:avLst>
          </a:prstGeom>
          <a:gradFill>
            <a:gsLst>
              <a:gs pos="0">
                <a:schemeClr val="accent6"/>
              </a:gs>
              <a:gs pos="100000">
                <a:schemeClr val="accent4">
                  <a:lumMod val="75000"/>
                  <a:alpha val="6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4775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8CFC04-5D62-44B8-BE55-C86393E5AA91}"/>
              </a:ext>
            </a:extLst>
          </p:cNvPr>
          <p:cNvSpPr/>
          <p:nvPr/>
        </p:nvSpPr>
        <p:spPr>
          <a:xfrm>
            <a:off x="6096001" y="0"/>
            <a:ext cx="609600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Shape 3">
            <a:extLst>
              <a:ext uri="{FF2B5EF4-FFF2-40B4-BE49-F238E27FC236}">
                <a16:creationId xmlns:a16="http://schemas.microsoft.com/office/drawing/2014/main" id="{EE068149-DEDE-47B1-A022-7C1FE547368D}"/>
              </a:ext>
            </a:extLst>
          </p:cNvPr>
          <p:cNvSpPr/>
          <p:nvPr/>
        </p:nvSpPr>
        <p:spPr>
          <a:xfrm>
            <a:off x="10812539" y="-9"/>
            <a:ext cx="1379441" cy="1121578"/>
          </a:xfrm>
          <a:custGeom>
            <a:avLst/>
            <a:gdLst>
              <a:gd name="connsiteX0" fmla="*/ 0 w 1095354"/>
              <a:gd name="connsiteY0" fmla="*/ 0 h 890596"/>
              <a:gd name="connsiteX1" fmla="*/ 1095354 w 1095354"/>
              <a:gd name="connsiteY1" fmla="*/ 0 h 890596"/>
              <a:gd name="connsiteX2" fmla="*/ 1095354 w 1095354"/>
              <a:gd name="connsiteY2" fmla="*/ 866001 h 890596"/>
              <a:gd name="connsiteX3" fmla="*/ 1070071 w 1095354"/>
              <a:gd name="connsiteY3" fmla="*/ 872502 h 890596"/>
              <a:gd name="connsiteX4" fmla="*/ 890587 w 1095354"/>
              <a:gd name="connsiteY4" fmla="*/ 890596 h 890596"/>
              <a:gd name="connsiteX5" fmla="*/ 0 w 1095354"/>
              <a:gd name="connsiteY5" fmla="*/ 9 h 890596"/>
              <a:gd name="connsiteX6" fmla="*/ 0 w 1095354"/>
              <a:gd name="connsiteY6" fmla="*/ 0 h 890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354" h="890596">
                <a:moveTo>
                  <a:pt x="0" y="0"/>
                </a:moveTo>
                <a:lnTo>
                  <a:pt x="1095354" y="0"/>
                </a:lnTo>
                <a:lnTo>
                  <a:pt x="1095354" y="866001"/>
                </a:lnTo>
                <a:lnTo>
                  <a:pt x="1070071" y="872502"/>
                </a:lnTo>
                <a:cubicBezTo>
                  <a:pt x="1012096" y="884366"/>
                  <a:pt x="952069" y="890596"/>
                  <a:pt x="890587" y="890596"/>
                </a:cubicBezTo>
                <a:cubicBezTo>
                  <a:pt x="398729" y="890596"/>
                  <a:pt x="0" y="491867"/>
                  <a:pt x="0" y="9"/>
                </a:cubicBezTo>
                <a:lnTo>
                  <a:pt x="0" y="0"/>
                </a:lnTo>
                <a:close/>
              </a:path>
            </a:pathLst>
          </a:custGeom>
          <a:solidFill>
            <a:schemeClr val="accent6"/>
          </a:solidFill>
          <a:ln>
            <a:noFill/>
          </a:ln>
          <a:effectLst>
            <a:outerShdw blurRad="254000" dist="139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7DC1990-D099-47B5-B67B-FE4E608CE127}"/>
              </a:ext>
            </a:extLst>
          </p:cNvPr>
          <p:cNvGrpSpPr/>
          <p:nvPr/>
        </p:nvGrpSpPr>
        <p:grpSpPr>
          <a:xfrm>
            <a:off x="138113" y="6129338"/>
            <a:ext cx="157162" cy="550067"/>
            <a:chOff x="614363" y="5757863"/>
            <a:chExt cx="157162" cy="550067"/>
          </a:xfrm>
        </p:grpSpPr>
        <p:sp>
          <p:nvSpPr>
            <p:cNvPr id="9" name="Oval 8">
              <a:extLst>
                <a:ext uri="{FF2B5EF4-FFF2-40B4-BE49-F238E27FC236}">
                  <a16:creationId xmlns:a16="http://schemas.microsoft.com/office/drawing/2014/main" id="{B69EDF14-40E3-44F5-8D49-3357C33CF1FD}"/>
                </a:ext>
              </a:extLst>
            </p:cNvPr>
            <p:cNvSpPr/>
            <p:nvPr/>
          </p:nvSpPr>
          <p:spPr>
            <a:xfrm>
              <a:off x="614363" y="5757863"/>
              <a:ext cx="157162" cy="1571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C72C848-2300-4660-8C9A-08250909CF7B}"/>
                </a:ext>
              </a:extLst>
            </p:cNvPr>
            <p:cNvSpPr/>
            <p:nvPr/>
          </p:nvSpPr>
          <p:spPr>
            <a:xfrm>
              <a:off x="614363" y="5954315"/>
              <a:ext cx="157162" cy="1571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465E0CB-3932-48D9-917B-FF303A636CF8}"/>
                </a:ext>
              </a:extLst>
            </p:cNvPr>
            <p:cNvSpPr/>
            <p:nvPr/>
          </p:nvSpPr>
          <p:spPr>
            <a:xfrm>
              <a:off x="614363" y="6150768"/>
              <a:ext cx="157162" cy="1571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53623213-B68F-415E-8266-0A6522AF1F89}"/>
              </a:ext>
            </a:extLst>
          </p:cNvPr>
          <p:cNvSpPr txBox="1"/>
          <p:nvPr/>
        </p:nvSpPr>
        <p:spPr>
          <a:xfrm>
            <a:off x="422910" y="560780"/>
            <a:ext cx="5144770" cy="3724096"/>
          </a:xfrm>
          <a:prstGeom prst="rect">
            <a:avLst/>
          </a:prstGeom>
          <a:noFill/>
        </p:spPr>
        <p:txBody>
          <a:bodyPr wrap="square" rtlCol="0">
            <a:spAutoFit/>
          </a:bodyPr>
          <a:lstStyle/>
          <a:p>
            <a:pPr marL="0" indent="0">
              <a:buNone/>
            </a:pPr>
            <a:r>
              <a:rPr lang="en-IN" sz="3200" b="1" i="0" dirty="0">
                <a:solidFill>
                  <a:srgbClr val="222222"/>
                </a:solidFill>
                <a:effectLst/>
                <a:latin typeface="Times New Roman" panose="02020603050405020304" pitchFamily="18" charset="0"/>
                <a:cs typeface="Times New Roman" panose="02020603050405020304" pitchFamily="18" charset="0"/>
              </a:rPr>
              <a:t>PROJECT</a:t>
            </a:r>
          </a:p>
          <a:p>
            <a:pPr marL="0" indent="0">
              <a:buNone/>
            </a:pPr>
            <a:r>
              <a:rPr lang="en-IN" sz="3200" b="1" dirty="0">
                <a:latin typeface="Times New Roman" panose="02020603050405020304" pitchFamily="18" charset="0"/>
                <a:cs typeface="Times New Roman" panose="02020603050405020304" pitchFamily="18" charset="0"/>
              </a:rPr>
              <a:t>STATEMENT</a:t>
            </a:r>
          </a:p>
          <a:p>
            <a:pPr marL="0" indent="0">
              <a:buNone/>
            </a:pPr>
            <a:endParaRPr lang="en-IN" sz="3200" dirty="0">
              <a:solidFill>
                <a:srgbClr val="222222"/>
              </a:solidFill>
              <a:latin typeface="Times New Roman" panose="02020603050405020304" pitchFamily="18" charset="0"/>
              <a:cs typeface="Times New Roman" panose="02020603050405020304" pitchFamily="18" charset="0"/>
            </a:endParaRPr>
          </a:p>
          <a:p>
            <a:r>
              <a:rPr lang="en-IN" sz="2800" b="1" kern="100" dirty="0">
                <a:solidFill>
                  <a:srgbClr val="222222"/>
                </a:solidFill>
                <a:effectLst/>
                <a:latin typeface="Arial Narrow" panose="020B0606020202030204" pitchFamily="34" charset="0"/>
                <a:ea typeface="Calibri" panose="020F0502020204030204" pitchFamily="34" charset="0"/>
                <a:cs typeface="Times New Roman" panose="02020603050405020304" pitchFamily="18" charset="0"/>
              </a:rPr>
              <a:t>Use Azure Data Factory to move data from an on-premises database to Azure Synapse Analytics &amp; explain the process of the data movement pipeline</a:t>
            </a:r>
            <a:r>
              <a:rPr lang="en-US" sz="2800" b="1"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2800" b="1" kern="100" dirty="0">
              <a:effectLst/>
              <a:latin typeface="Arial Narrow" panose="020B0606020202030204" pitchFamily="34" charset="0"/>
              <a:ea typeface="Calibri" panose="020F0502020204030204" pitchFamily="34" charset="0"/>
              <a:cs typeface="Times New Roman" panose="02020603050405020304" pitchFamily="18" charset="0"/>
            </a:endParaRPr>
          </a:p>
        </p:txBody>
      </p:sp>
      <p:pic>
        <p:nvPicPr>
          <p:cNvPr id="17" name="Picture 16">
            <a:extLst>
              <a:ext uri="{FF2B5EF4-FFF2-40B4-BE49-F238E27FC236}">
                <a16:creationId xmlns:a16="http://schemas.microsoft.com/office/drawing/2014/main" id="{743410FA-2776-0B17-AEF9-E66BD3BE66A2}"/>
              </a:ext>
            </a:extLst>
          </p:cNvPr>
          <p:cNvPicPr>
            <a:picLocks noChangeAspect="1"/>
          </p:cNvPicPr>
          <p:nvPr/>
        </p:nvPicPr>
        <p:blipFill>
          <a:blip r:embed="rId2"/>
          <a:stretch>
            <a:fillRect/>
          </a:stretch>
        </p:blipFill>
        <p:spPr>
          <a:xfrm>
            <a:off x="6955472" y="1587500"/>
            <a:ext cx="3990975" cy="1143000"/>
          </a:xfrm>
          <a:prstGeom prst="rect">
            <a:avLst/>
          </a:prstGeom>
        </p:spPr>
      </p:pic>
      <p:pic>
        <p:nvPicPr>
          <p:cNvPr id="18" name="Picture 17">
            <a:extLst>
              <a:ext uri="{FF2B5EF4-FFF2-40B4-BE49-F238E27FC236}">
                <a16:creationId xmlns:a16="http://schemas.microsoft.com/office/drawing/2014/main" id="{EBEF0CFC-7214-F9D2-52FF-F4B61372A3A8}"/>
              </a:ext>
            </a:extLst>
          </p:cNvPr>
          <p:cNvPicPr>
            <a:picLocks noChangeAspect="1"/>
          </p:cNvPicPr>
          <p:nvPr/>
        </p:nvPicPr>
        <p:blipFill>
          <a:blip r:embed="rId3"/>
          <a:stretch>
            <a:fillRect/>
          </a:stretch>
        </p:blipFill>
        <p:spPr>
          <a:xfrm>
            <a:off x="7305040" y="3306301"/>
            <a:ext cx="3507499" cy="1964199"/>
          </a:xfrm>
          <a:prstGeom prst="rect">
            <a:avLst/>
          </a:prstGeom>
        </p:spPr>
      </p:pic>
    </p:spTree>
    <p:extLst>
      <p:ext uri="{BB962C8B-B14F-4D97-AF65-F5344CB8AC3E}">
        <p14:creationId xmlns:p14="http://schemas.microsoft.com/office/powerpoint/2010/main" val="2614272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C9B04E8-E037-49B8-BCF8-303B657AED71}"/>
              </a:ext>
            </a:extLst>
          </p:cNvPr>
          <p:cNvGrpSpPr/>
          <p:nvPr/>
        </p:nvGrpSpPr>
        <p:grpSpPr>
          <a:xfrm>
            <a:off x="1148080" y="1700212"/>
            <a:ext cx="9796145" cy="4586288"/>
            <a:chOff x="1247775" y="1562100"/>
            <a:chExt cx="9696450" cy="3143250"/>
          </a:xfrm>
        </p:grpSpPr>
        <p:sp>
          <p:nvSpPr>
            <p:cNvPr id="2" name="Rectangle: Rounded Corners 1">
              <a:extLst>
                <a:ext uri="{FF2B5EF4-FFF2-40B4-BE49-F238E27FC236}">
                  <a16:creationId xmlns:a16="http://schemas.microsoft.com/office/drawing/2014/main" id="{6B776B36-8218-4C1D-855B-7E254122426A}"/>
                </a:ext>
              </a:extLst>
            </p:cNvPr>
            <p:cNvSpPr/>
            <p:nvPr/>
          </p:nvSpPr>
          <p:spPr>
            <a:xfrm>
              <a:off x="1247775" y="1562100"/>
              <a:ext cx="9696450" cy="3143250"/>
            </a:xfrm>
            <a:prstGeom prst="roundRect">
              <a:avLst/>
            </a:prstGeom>
            <a:blipFill dpi="0" rotWithShape="1">
              <a:blip r:embed="rId2"/>
              <a:srcRect/>
              <a:stretch>
                <a:fillRect t="-79000" b="-13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DF3E4E5E-F902-4C2B-B755-D25FD6D3F3F1}"/>
                </a:ext>
              </a:extLst>
            </p:cNvPr>
            <p:cNvSpPr/>
            <p:nvPr/>
          </p:nvSpPr>
          <p:spPr>
            <a:xfrm>
              <a:off x="1247775" y="1562100"/>
              <a:ext cx="9696450" cy="3143250"/>
            </a:xfrm>
            <a:prstGeom prst="roundRect">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Freeform: Shape 4">
            <a:extLst>
              <a:ext uri="{FF2B5EF4-FFF2-40B4-BE49-F238E27FC236}">
                <a16:creationId xmlns:a16="http://schemas.microsoft.com/office/drawing/2014/main" id="{A6153243-D108-4E88-818E-E8C761EEF162}"/>
              </a:ext>
            </a:extLst>
          </p:cNvPr>
          <p:cNvSpPr/>
          <p:nvPr/>
        </p:nvSpPr>
        <p:spPr>
          <a:xfrm>
            <a:off x="10812539" y="-9"/>
            <a:ext cx="1379441" cy="1121578"/>
          </a:xfrm>
          <a:custGeom>
            <a:avLst/>
            <a:gdLst>
              <a:gd name="connsiteX0" fmla="*/ 0 w 1095354"/>
              <a:gd name="connsiteY0" fmla="*/ 0 h 890596"/>
              <a:gd name="connsiteX1" fmla="*/ 1095354 w 1095354"/>
              <a:gd name="connsiteY1" fmla="*/ 0 h 890596"/>
              <a:gd name="connsiteX2" fmla="*/ 1095354 w 1095354"/>
              <a:gd name="connsiteY2" fmla="*/ 866001 h 890596"/>
              <a:gd name="connsiteX3" fmla="*/ 1070071 w 1095354"/>
              <a:gd name="connsiteY3" fmla="*/ 872502 h 890596"/>
              <a:gd name="connsiteX4" fmla="*/ 890587 w 1095354"/>
              <a:gd name="connsiteY4" fmla="*/ 890596 h 890596"/>
              <a:gd name="connsiteX5" fmla="*/ 0 w 1095354"/>
              <a:gd name="connsiteY5" fmla="*/ 9 h 890596"/>
              <a:gd name="connsiteX6" fmla="*/ 0 w 1095354"/>
              <a:gd name="connsiteY6" fmla="*/ 0 h 890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354" h="890596">
                <a:moveTo>
                  <a:pt x="0" y="0"/>
                </a:moveTo>
                <a:lnTo>
                  <a:pt x="1095354" y="0"/>
                </a:lnTo>
                <a:lnTo>
                  <a:pt x="1095354" y="866001"/>
                </a:lnTo>
                <a:lnTo>
                  <a:pt x="1070071" y="872502"/>
                </a:lnTo>
                <a:cubicBezTo>
                  <a:pt x="1012096" y="884366"/>
                  <a:pt x="952069" y="890596"/>
                  <a:pt x="890587" y="890596"/>
                </a:cubicBezTo>
                <a:cubicBezTo>
                  <a:pt x="398729" y="890596"/>
                  <a:pt x="0" y="491867"/>
                  <a:pt x="0" y="9"/>
                </a:cubicBezTo>
                <a:lnTo>
                  <a:pt x="0" y="0"/>
                </a:lnTo>
                <a:close/>
              </a:path>
            </a:pathLst>
          </a:custGeom>
          <a:solidFill>
            <a:schemeClr val="accent6"/>
          </a:solidFill>
          <a:ln>
            <a:noFill/>
          </a:ln>
          <a:effectLst>
            <a:outerShdw blurRad="254000" dist="139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A8DCC266-EA8D-4B32-BC8D-7D2E336E1296}"/>
              </a:ext>
            </a:extLst>
          </p:cNvPr>
          <p:cNvGrpSpPr/>
          <p:nvPr/>
        </p:nvGrpSpPr>
        <p:grpSpPr>
          <a:xfrm>
            <a:off x="180976" y="6129338"/>
            <a:ext cx="157162" cy="550067"/>
            <a:chOff x="614363" y="5757863"/>
            <a:chExt cx="157162" cy="550067"/>
          </a:xfrm>
        </p:grpSpPr>
        <p:sp>
          <p:nvSpPr>
            <p:cNvPr id="7" name="Oval 6">
              <a:extLst>
                <a:ext uri="{FF2B5EF4-FFF2-40B4-BE49-F238E27FC236}">
                  <a16:creationId xmlns:a16="http://schemas.microsoft.com/office/drawing/2014/main" id="{FFCB066B-49DB-4020-ACF7-6B6D18912881}"/>
                </a:ext>
              </a:extLst>
            </p:cNvPr>
            <p:cNvSpPr/>
            <p:nvPr/>
          </p:nvSpPr>
          <p:spPr>
            <a:xfrm>
              <a:off x="614363" y="5757863"/>
              <a:ext cx="157162" cy="1571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7C42C4F-D73A-47E6-90E5-0A7CE3AC2387}"/>
                </a:ext>
              </a:extLst>
            </p:cNvPr>
            <p:cNvSpPr/>
            <p:nvPr/>
          </p:nvSpPr>
          <p:spPr>
            <a:xfrm>
              <a:off x="614363" y="5954315"/>
              <a:ext cx="157162" cy="1571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8AFB4D3-D5B7-493E-B1C7-812F060FB86F}"/>
                </a:ext>
              </a:extLst>
            </p:cNvPr>
            <p:cNvSpPr/>
            <p:nvPr/>
          </p:nvSpPr>
          <p:spPr>
            <a:xfrm>
              <a:off x="614363" y="6150768"/>
              <a:ext cx="157162" cy="1571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E35105EB-79D5-49E4-9FD7-3B810A1B61A7}"/>
              </a:ext>
            </a:extLst>
          </p:cNvPr>
          <p:cNvSpPr txBox="1"/>
          <p:nvPr/>
        </p:nvSpPr>
        <p:spPr>
          <a:xfrm>
            <a:off x="3362326" y="160435"/>
            <a:ext cx="5467349" cy="769441"/>
          </a:xfrm>
          <a:prstGeom prst="rect">
            <a:avLst/>
          </a:prstGeom>
          <a:noFill/>
        </p:spPr>
        <p:txBody>
          <a:bodyPr wrap="square" rtlCol="0">
            <a:spAutoFit/>
          </a:bodyPr>
          <a:lstStyle/>
          <a:p>
            <a:pPr algn="ctr"/>
            <a:r>
              <a:rPr lang="en-US" sz="4400" dirty="0">
                <a:effectLst>
                  <a:outerShdw blurRad="50800" dist="38100" dir="5400000" algn="t" rotWithShape="0">
                    <a:prstClr val="black">
                      <a:alpha val="40000"/>
                    </a:prstClr>
                  </a:outerShdw>
                </a:effectLst>
                <a:latin typeface="Georgia" panose="02040502050405020303" pitchFamily="18" charset="0"/>
              </a:rPr>
              <a:t>Project</a:t>
            </a:r>
            <a:r>
              <a:rPr lang="en-US" sz="4400" dirty="0">
                <a:solidFill>
                  <a:schemeClr val="accent6"/>
                </a:solidFill>
                <a:effectLst>
                  <a:outerShdw blurRad="50800" dist="38100" dir="5400000" algn="t" rotWithShape="0">
                    <a:prstClr val="black">
                      <a:alpha val="40000"/>
                    </a:prstClr>
                  </a:outerShdw>
                </a:effectLst>
                <a:latin typeface="Georgia" panose="02040502050405020303" pitchFamily="18" charset="0"/>
              </a:rPr>
              <a:t> Overview</a:t>
            </a:r>
          </a:p>
        </p:txBody>
      </p:sp>
      <p:sp>
        <p:nvSpPr>
          <p:cNvPr id="30" name="TextBox 29">
            <a:extLst>
              <a:ext uri="{FF2B5EF4-FFF2-40B4-BE49-F238E27FC236}">
                <a16:creationId xmlns:a16="http://schemas.microsoft.com/office/drawing/2014/main" id="{C97B1974-F020-74F8-52AD-9C76E03E261E}"/>
              </a:ext>
            </a:extLst>
          </p:cNvPr>
          <p:cNvSpPr txBox="1"/>
          <p:nvPr/>
        </p:nvSpPr>
        <p:spPr>
          <a:xfrm>
            <a:off x="1666240" y="2174240"/>
            <a:ext cx="8666480" cy="4120808"/>
          </a:xfrm>
          <a:prstGeom prst="rect">
            <a:avLst/>
          </a:prstGeom>
          <a:noFill/>
        </p:spPr>
        <p:txBody>
          <a:bodyPr wrap="square">
            <a:spAutoFit/>
          </a:bodyPr>
          <a:lstStyle/>
          <a:p>
            <a:pPr marL="0" marR="0">
              <a:lnSpc>
                <a:spcPct val="107000"/>
              </a:lnSpc>
              <a:spcBef>
                <a:spcPts val="0"/>
              </a:spcBef>
              <a:spcAft>
                <a:spcPts val="800"/>
              </a:spcAft>
            </a:pPr>
            <a:r>
              <a:rPr lang="en-IN" sz="2400" b="1" kern="100" dirty="0">
                <a:solidFill>
                  <a:srgbClr val="1F2328"/>
                </a:solidFill>
                <a:effectLst/>
                <a:latin typeface="Arial Narrow" panose="020B0606020202030204" pitchFamily="34" charset="0"/>
                <a:ea typeface="Calibri" panose="020F0502020204030204" pitchFamily="34" charset="0"/>
                <a:cs typeface="Times New Roman" panose="02020603050405020304" pitchFamily="18" charset="0"/>
              </a:rPr>
              <a:t>Welcome to the Data Movement Pipeline project on Azure! This project is designed to showcase how various Azure services can be utilized to ingest, store, transform data. This project provides a data engineering and analytical journey on the sample dataset. Starting with a CSV file which is stored in Azure Data Lake Gen 2 is copied into the Azure Synapse Analytics via Azure Data Factory. It's initially stored in Azure Data Lake Storage Gen2, then transformed in Azure synapse analytics. The final output is shown as data stored in ADLS gen 2 is copied to dedicated SQL pool in Azure Synapse Analytics.</a:t>
            </a:r>
            <a:endParaRPr lang="en-IN" sz="2400" b="1" kern="100" dirty="0">
              <a:effectLst/>
              <a:latin typeface="Arial Narrow" panose="020B0606020202030204" pitchFamily="34" charset="0"/>
              <a:ea typeface="Calibri" panose="020F0502020204030204" pitchFamily="34" charset="0"/>
              <a:cs typeface="Times New Roman" panose="02020603050405020304" pitchFamily="18" charset="0"/>
            </a:endParaRPr>
          </a:p>
          <a:p>
            <a:endParaRPr lang="en-IN" sz="2400" b="1" dirty="0">
              <a:solidFill>
                <a:schemeClr val="bg1"/>
              </a:solidFill>
            </a:endParaRPr>
          </a:p>
        </p:txBody>
      </p:sp>
    </p:spTree>
    <p:extLst>
      <p:ext uri="{BB962C8B-B14F-4D97-AF65-F5344CB8AC3E}">
        <p14:creationId xmlns:p14="http://schemas.microsoft.com/office/powerpoint/2010/main" val="780636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CC0383-26A1-42D5-BA2F-D8BDF2D9D95C}"/>
              </a:ext>
            </a:extLst>
          </p:cNvPr>
          <p:cNvSpPr/>
          <p:nvPr/>
        </p:nvSpPr>
        <p:spPr>
          <a:xfrm>
            <a:off x="0" y="0"/>
            <a:ext cx="327660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1B895159-DB8A-4163-82BF-FBCC38469E2A}"/>
              </a:ext>
            </a:extLst>
          </p:cNvPr>
          <p:cNvSpPr/>
          <p:nvPr/>
        </p:nvSpPr>
        <p:spPr>
          <a:xfrm>
            <a:off x="10812539" y="-9"/>
            <a:ext cx="1379441" cy="1121578"/>
          </a:xfrm>
          <a:custGeom>
            <a:avLst/>
            <a:gdLst>
              <a:gd name="connsiteX0" fmla="*/ 0 w 1095354"/>
              <a:gd name="connsiteY0" fmla="*/ 0 h 890596"/>
              <a:gd name="connsiteX1" fmla="*/ 1095354 w 1095354"/>
              <a:gd name="connsiteY1" fmla="*/ 0 h 890596"/>
              <a:gd name="connsiteX2" fmla="*/ 1095354 w 1095354"/>
              <a:gd name="connsiteY2" fmla="*/ 866001 h 890596"/>
              <a:gd name="connsiteX3" fmla="*/ 1070071 w 1095354"/>
              <a:gd name="connsiteY3" fmla="*/ 872502 h 890596"/>
              <a:gd name="connsiteX4" fmla="*/ 890587 w 1095354"/>
              <a:gd name="connsiteY4" fmla="*/ 890596 h 890596"/>
              <a:gd name="connsiteX5" fmla="*/ 0 w 1095354"/>
              <a:gd name="connsiteY5" fmla="*/ 9 h 890596"/>
              <a:gd name="connsiteX6" fmla="*/ 0 w 1095354"/>
              <a:gd name="connsiteY6" fmla="*/ 0 h 890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354" h="890596">
                <a:moveTo>
                  <a:pt x="0" y="0"/>
                </a:moveTo>
                <a:lnTo>
                  <a:pt x="1095354" y="0"/>
                </a:lnTo>
                <a:lnTo>
                  <a:pt x="1095354" y="866001"/>
                </a:lnTo>
                <a:lnTo>
                  <a:pt x="1070071" y="872502"/>
                </a:lnTo>
                <a:cubicBezTo>
                  <a:pt x="1012096" y="884366"/>
                  <a:pt x="952069" y="890596"/>
                  <a:pt x="890587" y="890596"/>
                </a:cubicBezTo>
                <a:cubicBezTo>
                  <a:pt x="398729" y="890596"/>
                  <a:pt x="0" y="491867"/>
                  <a:pt x="0" y="9"/>
                </a:cubicBezTo>
                <a:lnTo>
                  <a:pt x="0" y="0"/>
                </a:lnTo>
                <a:close/>
              </a:path>
            </a:pathLst>
          </a:custGeom>
          <a:solidFill>
            <a:schemeClr val="accent6"/>
          </a:solidFill>
          <a:ln>
            <a:noFill/>
          </a:ln>
          <a:effectLst>
            <a:outerShdw blurRad="254000" dist="139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15E9AE63-2313-43AB-BB5A-3FEB1EEA1CCF}"/>
              </a:ext>
            </a:extLst>
          </p:cNvPr>
          <p:cNvGrpSpPr/>
          <p:nvPr/>
        </p:nvGrpSpPr>
        <p:grpSpPr>
          <a:xfrm>
            <a:off x="138113" y="6129338"/>
            <a:ext cx="157162" cy="550067"/>
            <a:chOff x="614363" y="5757863"/>
            <a:chExt cx="157162" cy="550067"/>
          </a:xfrm>
          <a:solidFill>
            <a:schemeClr val="bg1"/>
          </a:solidFill>
        </p:grpSpPr>
        <p:sp>
          <p:nvSpPr>
            <p:cNvPr id="5" name="Oval 4">
              <a:extLst>
                <a:ext uri="{FF2B5EF4-FFF2-40B4-BE49-F238E27FC236}">
                  <a16:creationId xmlns:a16="http://schemas.microsoft.com/office/drawing/2014/main" id="{97FB6F54-DBC6-458B-BC01-330669287CEE}"/>
                </a:ext>
              </a:extLst>
            </p:cNvPr>
            <p:cNvSpPr/>
            <p:nvPr/>
          </p:nvSpPr>
          <p:spPr>
            <a:xfrm>
              <a:off x="614363" y="5757863"/>
              <a:ext cx="157162" cy="157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6CD929A-E106-405D-A170-BDADB52919B8}"/>
                </a:ext>
              </a:extLst>
            </p:cNvPr>
            <p:cNvSpPr/>
            <p:nvPr/>
          </p:nvSpPr>
          <p:spPr>
            <a:xfrm>
              <a:off x="614363" y="5954315"/>
              <a:ext cx="157162" cy="157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023D1F0-D7A9-4919-9221-64B40ABA3BAA}"/>
                </a:ext>
              </a:extLst>
            </p:cNvPr>
            <p:cNvSpPr/>
            <p:nvPr/>
          </p:nvSpPr>
          <p:spPr>
            <a:xfrm>
              <a:off x="614363" y="6150768"/>
              <a:ext cx="157162" cy="157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Rounded Corners 9">
            <a:extLst>
              <a:ext uri="{FF2B5EF4-FFF2-40B4-BE49-F238E27FC236}">
                <a16:creationId xmlns:a16="http://schemas.microsoft.com/office/drawing/2014/main" id="{9FE7137D-D31D-47D9-8127-2C1375516AD4}"/>
              </a:ext>
            </a:extLst>
          </p:cNvPr>
          <p:cNvSpPr/>
          <p:nvPr/>
        </p:nvSpPr>
        <p:spPr>
          <a:xfrm>
            <a:off x="390524" y="4062984"/>
            <a:ext cx="914400" cy="914400"/>
          </a:xfrm>
          <a:prstGeom prst="roundRect">
            <a:avLst/>
          </a:prstGeom>
          <a:solidFill>
            <a:schemeClr val="accent4"/>
          </a:solidFill>
          <a:ln>
            <a:noFill/>
          </a:ln>
          <a:effectLst>
            <a:outerShdw blurRad="254000" dist="139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Rounded Corners 10">
            <a:extLst>
              <a:ext uri="{FF2B5EF4-FFF2-40B4-BE49-F238E27FC236}">
                <a16:creationId xmlns:a16="http://schemas.microsoft.com/office/drawing/2014/main" id="{5C37F184-36C6-47C3-95FB-5725B8694A80}"/>
              </a:ext>
            </a:extLst>
          </p:cNvPr>
          <p:cNvSpPr/>
          <p:nvPr/>
        </p:nvSpPr>
        <p:spPr>
          <a:xfrm>
            <a:off x="390524" y="2514600"/>
            <a:ext cx="914400" cy="914400"/>
          </a:xfrm>
          <a:prstGeom prst="roundRect">
            <a:avLst/>
          </a:prstGeom>
          <a:solidFill>
            <a:schemeClr val="accent6"/>
          </a:solidFill>
          <a:ln>
            <a:noFill/>
          </a:ln>
          <a:effectLst>
            <a:outerShdw blurRad="254000" dist="139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Rounded Corners 11">
            <a:extLst>
              <a:ext uri="{FF2B5EF4-FFF2-40B4-BE49-F238E27FC236}">
                <a16:creationId xmlns:a16="http://schemas.microsoft.com/office/drawing/2014/main" id="{DA8B8D87-2030-4E17-85A6-4AD0C5B64EF9}"/>
              </a:ext>
            </a:extLst>
          </p:cNvPr>
          <p:cNvSpPr/>
          <p:nvPr/>
        </p:nvSpPr>
        <p:spPr>
          <a:xfrm>
            <a:off x="390524" y="1037347"/>
            <a:ext cx="914400" cy="914400"/>
          </a:xfrm>
          <a:prstGeom prst="roundRect">
            <a:avLst/>
          </a:prstGeom>
          <a:solidFill>
            <a:schemeClr val="accent5">
              <a:lumMod val="25000"/>
            </a:schemeClr>
          </a:solidFill>
          <a:ln>
            <a:noFill/>
          </a:ln>
          <a:effectLst>
            <a:outerShdw blurRad="254000" dist="139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a:extLst>
              <a:ext uri="{FF2B5EF4-FFF2-40B4-BE49-F238E27FC236}">
                <a16:creationId xmlns:a16="http://schemas.microsoft.com/office/drawing/2014/main" id="{CC76D707-7028-49A6-87E4-9C3515768BB9}"/>
              </a:ext>
            </a:extLst>
          </p:cNvPr>
          <p:cNvSpPr txBox="1"/>
          <p:nvPr/>
        </p:nvSpPr>
        <p:spPr>
          <a:xfrm>
            <a:off x="3633732" y="392132"/>
            <a:ext cx="5500692" cy="2000548"/>
          </a:xfrm>
          <a:prstGeom prst="rect">
            <a:avLst/>
          </a:prstGeom>
          <a:noFill/>
        </p:spPr>
        <p:txBody>
          <a:bodyPr wrap="square" rtlCol="0">
            <a:spAutoFit/>
          </a:bodyPr>
          <a:lstStyle/>
          <a:p>
            <a:r>
              <a:rPr lang="en-US" sz="4400" dirty="0">
                <a:latin typeface="Georgia" panose="02040502050405020303" pitchFamily="18" charset="0"/>
              </a:rPr>
              <a:t>Process </a:t>
            </a:r>
            <a:r>
              <a:rPr lang="en-US" sz="4400" dirty="0">
                <a:solidFill>
                  <a:schemeClr val="accent6"/>
                </a:solidFill>
                <a:latin typeface="Georgia" panose="02040502050405020303" pitchFamily="18" charset="0"/>
              </a:rPr>
              <a:t>Flow</a:t>
            </a:r>
          </a:p>
          <a:p>
            <a:r>
              <a:rPr lang="en-US" sz="3600" dirty="0">
                <a:latin typeface="Georgia" panose="02040502050405020303" pitchFamily="18" charset="0"/>
              </a:rPr>
              <a:t>Architectural </a:t>
            </a:r>
            <a:r>
              <a:rPr lang="en-US" sz="3600" dirty="0">
                <a:solidFill>
                  <a:schemeClr val="accent6"/>
                </a:solidFill>
                <a:latin typeface="Georgia" panose="02040502050405020303" pitchFamily="18" charset="0"/>
              </a:rPr>
              <a:t>Diagram</a:t>
            </a:r>
          </a:p>
          <a:p>
            <a:endParaRPr lang="en-US" sz="4400" dirty="0">
              <a:solidFill>
                <a:schemeClr val="accent6"/>
              </a:solidFill>
              <a:latin typeface="Georgia" panose="02040502050405020303" pitchFamily="18" charset="0"/>
            </a:endParaRPr>
          </a:p>
        </p:txBody>
      </p:sp>
      <p:pic>
        <p:nvPicPr>
          <p:cNvPr id="26" name="Graphic 25" descr="Gears">
            <a:extLst>
              <a:ext uri="{FF2B5EF4-FFF2-40B4-BE49-F238E27FC236}">
                <a16:creationId xmlns:a16="http://schemas.microsoft.com/office/drawing/2014/main" id="{CDE7A75E-9F59-4840-90C1-40F1EBE144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7601" y="4255885"/>
            <a:ext cx="582068" cy="582068"/>
          </a:xfrm>
          <a:prstGeom prst="rect">
            <a:avLst/>
          </a:prstGeom>
        </p:spPr>
      </p:pic>
      <p:pic>
        <p:nvPicPr>
          <p:cNvPr id="28" name="Graphic 27" descr="Tools">
            <a:extLst>
              <a:ext uri="{FF2B5EF4-FFF2-40B4-BE49-F238E27FC236}">
                <a16:creationId xmlns:a16="http://schemas.microsoft.com/office/drawing/2014/main" id="{08257424-E686-4E04-90D8-BA32C51F77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1360" y="1292035"/>
            <a:ext cx="582068" cy="582068"/>
          </a:xfrm>
          <a:prstGeom prst="rect">
            <a:avLst/>
          </a:prstGeom>
        </p:spPr>
      </p:pic>
      <p:pic>
        <p:nvPicPr>
          <p:cNvPr id="30" name="Graphic 29" descr="Alarm clock">
            <a:extLst>
              <a:ext uri="{FF2B5EF4-FFF2-40B4-BE49-F238E27FC236}">
                <a16:creationId xmlns:a16="http://schemas.microsoft.com/office/drawing/2014/main" id="{F4FDB692-012F-4AEF-9E0E-F3D6C8C7636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6690" y="2698060"/>
            <a:ext cx="582068" cy="582068"/>
          </a:xfrm>
          <a:prstGeom prst="rect">
            <a:avLst/>
          </a:prstGeom>
        </p:spPr>
      </p:pic>
      <p:sp>
        <p:nvSpPr>
          <p:cNvPr id="27" name="TextBox 26">
            <a:extLst>
              <a:ext uri="{FF2B5EF4-FFF2-40B4-BE49-F238E27FC236}">
                <a16:creationId xmlns:a16="http://schemas.microsoft.com/office/drawing/2014/main" id="{6A925626-E116-9DAF-27FF-436386C1F48A}"/>
              </a:ext>
            </a:extLst>
          </p:cNvPr>
          <p:cNvSpPr txBox="1"/>
          <p:nvPr/>
        </p:nvSpPr>
        <p:spPr>
          <a:xfrm>
            <a:off x="5151120" y="6266397"/>
            <a:ext cx="5197040" cy="369332"/>
          </a:xfrm>
          <a:prstGeom prst="rect">
            <a:avLst/>
          </a:prstGeom>
          <a:noFill/>
        </p:spPr>
        <p:txBody>
          <a:bodyPr wrap="square">
            <a:spAutoFit/>
          </a:bodyPr>
          <a:lstStyle/>
          <a:p>
            <a:r>
              <a:rPr lang="en-IN" sz="1800" b="1" dirty="0">
                <a:effectLst/>
                <a:latin typeface="Georgia" panose="02040502050405020303" pitchFamily="18" charset="0"/>
                <a:ea typeface="Calibri" panose="020F0502020204030204" pitchFamily="34" charset="0"/>
                <a:cs typeface="Times New Roman" panose="02020603050405020304" pitchFamily="18" charset="0"/>
              </a:rPr>
              <a:t>End to End pipeline architecture in azure</a:t>
            </a:r>
            <a:endParaRPr lang="en-IN" b="1" dirty="0">
              <a:latin typeface="Georgia" panose="02040502050405020303" pitchFamily="18" charset="0"/>
            </a:endParaRPr>
          </a:p>
        </p:txBody>
      </p:sp>
      <p:pic>
        <p:nvPicPr>
          <p:cNvPr id="29" name="Picture 28">
            <a:extLst>
              <a:ext uri="{FF2B5EF4-FFF2-40B4-BE49-F238E27FC236}">
                <a16:creationId xmlns:a16="http://schemas.microsoft.com/office/drawing/2014/main" id="{6D8744D7-10E6-FCAC-6676-897C07402A02}"/>
              </a:ext>
            </a:extLst>
          </p:cNvPr>
          <p:cNvPicPr>
            <a:picLocks noChangeAspect="1"/>
          </p:cNvPicPr>
          <p:nvPr/>
        </p:nvPicPr>
        <p:blipFill>
          <a:blip r:embed="rId8"/>
          <a:stretch>
            <a:fillRect/>
          </a:stretch>
        </p:blipFill>
        <p:spPr>
          <a:xfrm rot="5400000">
            <a:off x="182878" y="2458725"/>
            <a:ext cx="4206243" cy="1198880"/>
          </a:xfrm>
          <a:prstGeom prst="rect">
            <a:avLst/>
          </a:prstGeom>
        </p:spPr>
      </p:pic>
      <p:pic>
        <p:nvPicPr>
          <p:cNvPr id="8" name="Picture 7">
            <a:extLst>
              <a:ext uri="{FF2B5EF4-FFF2-40B4-BE49-F238E27FC236}">
                <a16:creationId xmlns:a16="http://schemas.microsoft.com/office/drawing/2014/main" id="{B20CCF04-B889-D800-A4A3-7AA60411BD8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635448" y="1763456"/>
            <a:ext cx="6252291" cy="4421168"/>
          </a:xfrm>
          <a:prstGeom prst="rect">
            <a:avLst/>
          </a:prstGeom>
        </p:spPr>
      </p:pic>
    </p:spTree>
    <p:extLst>
      <p:ext uri="{BB962C8B-B14F-4D97-AF65-F5344CB8AC3E}">
        <p14:creationId xmlns:p14="http://schemas.microsoft.com/office/powerpoint/2010/main" val="2556034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B01C9995-3196-4712-B9F0-107050992ABD}"/>
              </a:ext>
            </a:extLst>
          </p:cNvPr>
          <p:cNvSpPr/>
          <p:nvPr/>
        </p:nvSpPr>
        <p:spPr>
          <a:xfrm>
            <a:off x="10812539" y="-9"/>
            <a:ext cx="1379441" cy="1121578"/>
          </a:xfrm>
          <a:custGeom>
            <a:avLst/>
            <a:gdLst>
              <a:gd name="connsiteX0" fmla="*/ 0 w 1095354"/>
              <a:gd name="connsiteY0" fmla="*/ 0 h 890596"/>
              <a:gd name="connsiteX1" fmla="*/ 1095354 w 1095354"/>
              <a:gd name="connsiteY1" fmla="*/ 0 h 890596"/>
              <a:gd name="connsiteX2" fmla="*/ 1095354 w 1095354"/>
              <a:gd name="connsiteY2" fmla="*/ 866001 h 890596"/>
              <a:gd name="connsiteX3" fmla="*/ 1070071 w 1095354"/>
              <a:gd name="connsiteY3" fmla="*/ 872502 h 890596"/>
              <a:gd name="connsiteX4" fmla="*/ 890587 w 1095354"/>
              <a:gd name="connsiteY4" fmla="*/ 890596 h 890596"/>
              <a:gd name="connsiteX5" fmla="*/ 0 w 1095354"/>
              <a:gd name="connsiteY5" fmla="*/ 9 h 890596"/>
              <a:gd name="connsiteX6" fmla="*/ 0 w 1095354"/>
              <a:gd name="connsiteY6" fmla="*/ 0 h 890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354" h="890596">
                <a:moveTo>
                  <a:pt x="0" y="0"/>
                </a:moveTo>
                <a:lnTo>
                  <a:pt x="1095354" y="0"/>
                </a:lnTo>
                <a:lnTo>
                  <a:pt x="1095354" y="866001"/>
                </a:lnTo>
                <a:lnTo>
                  <a:pt x="1070071" y="872502"/>
                </a:lnTo>
                <a:cubicBezTo>
                  <a:pt x="1012096" y="884366"/>
                  <a:pt x="952069" y="890596"/>
                  <a:pt x="890587" y="890596"/>
                </a:cubicBezTo>
                <a:cubicBezTo>
                  <a:pt x="398729" y="890596"/>
                  <a:pt x="0" y="491867"/>
                  <a:pt x="0" y="9"/>
                </a:cubicBezTo>
                <a:lnTo>
                  <a:pt x="0" y="0"/>
                </a:lnTo>
                <a:close/>
              </a:path>
            </a:pathLst>
          </a:custGeom>
          <a:solidFill>
            <a:schemeClr val="accent6"/>
          </a:solidFill>
          <a:ln>
            <a:noFill/>
          </a:ln>
          <a:effectLst>
            <a:outerShdw blurRad="254000" dist="139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5DD9F202-AA2A-44DC-8B2C-D6C600BFF61A}"/>
              </a:ext>
            </a:extLst>
          </p:cNvPr>
          <p:cNvGrpSpPr/>
          <p:nvPr/>
        </p:nvGrpSpPr>
        <p:grpSpPr>
          <a:xfrm>
            <a:off x="180976" y="6129338"/>
            <a:ext cx="157162" cy="550067"/>
            <a:chOff x="614363" y="5757863"/>
            <a:chExt cx="157162" cy="550067"/>
          </a:xfrm>
        </p:grpSpPr>
        <p:sp>
          <p:nvSpPr>
            <p:cNvPr id="4" name="Oval 3">
              <a:extLst>
                <a:ext uri="{FF2B5EF4-FFF2-40B4-BE49-F238E27FC236}">
                  <a16:creationId xmlns:a16="http://schemas.microsoft.com/office/drawing/2014/main" id="{F215B9B6-F508-49FD-B642-F9545BC69607}"/>
                </a:ext>
              </a:extLst>
            </p:cNvPr>
            <p:cNvSpPr/>
            <p:nvPr/>
          </p:nvSpPr>
          <p:spPr>
            <a:xfrm>
              <a:off x="614363" y="5757863"/>
              <a:ext cx="157162" cy="1571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0BC1980-FE51-43D9-B8C8-ACED25DBF432}"/>
                </a:ext>
              </a:extLst>
            </p:cNvPr>
            <p:cNvSpPr/>
            <p:nvPr/>
          </p:nvSpPr>
          <p:spPr>
            <a:xfrm>
              <a:off x="614363" y="5954315"/>
              <a:ext cx="157162" cy="1571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4BF8890-C891-443D-9547-72FA36B622EE}"/>
                </a:ext>
              </a:extLst>
            </p:cNvPr>
            <p:cNvSpPr/>
            <p:nvPr/>
          </p:nvSpPr>
          <p:spPr>
            <a:xfrm>
              <a:off x="614363" y="6150768"/>
              <a:ext cx="157162" cy="1571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EE457BFC-193E-4DA8-8F47-3CB05B939281}"/>
              </a:ext>
            </a:extLst>
          </p:cNvPr>
          <p:cNvGrpSpPr/>
          <p:nvPr/>
        </p:nvGrpSpPr>
        <p:grpSpPr>
          <a:xfrm>
            <a:off x="1266827" y="619760"/>
            <a:ext cx="8202392" cy="8821184"/>
            <a:chOff x="6553199" y="398294"/>
            <a:chExt cx="4866102" cy="3472330"/>
          </a:xfrm>
        </p:grpSpPr>
        <p:sp>
          <p:nvSpPr>
            <p:cNvPr id="17" name="TextBox 16">
              <a:extLst>
                <a:ext uri="{FF2B5EF4-FFF2-40B4-BE49-F238E27FC236}">
                  <a16:creationId xmlns:a16="http://schemas.microsoft.com/office/drawing/2014/main" id="{04E62207-A802-4279-A7C4-AC401B72709D}"/>
                </a:ext>
              </a:extLst>
            </p:cNvPr>
            <p:cNvSpPr txBox="1"/>
            <p:nvPr/>
          </p:nvSpPr>
          <p:spPr>
            <a:xfrm>
              <a:off x="6553199" y="398294"/>
              <a:ext cx="3551811" cy="1999004"/>
            </a:xfrm>
            <a:prstGeom prst="rect">
              <a:avLst/>
            </a:prstGeom>
            <a:noFill/>
          </p:spPr>
          <p:txBody>
            <a:bodyPr wrap="square" rtlCol="0">
              <a:spAutoFit/>
            </a:bodyPr>
            <a:lstStyle/>
            <a:p>
              <a:r>
                <a:rPr lang="en-US" sz="4400" dirty="0">
                  <a:latin typeface="Georgia" panose="02040502050405020303" pitchFamily="18" charset="0"/>
                </a:rPr>
                <a:t>Azure</a:t>
              </a:r>
              <a:br>
                <a:rPr lang="en-US" sz="4400" dirty="0">
                  <a:latin typeface="Georgia" panose="02040502050405020303" pitchFamily="18" charset="0"/>
                </a:rPr>
              </a:br>
              <a:r>
                <a:rPr lang="en-US" sz="4400" dirty="0">
                  <a:solidFill>
                    <a:schemeClr val="accent6"/>
                  </a:solidFill>
                  <a:latin typeface="Georgia" panose="02040502050405020303" pitchFamily="18" charset="0"/>
                </a:rPr>
                <a:t>Resource Used</a:t>
              </a:r>
            </a:p>
            <a:p>
              <a:endParaRPr lang="en-US" sz="4400" dirty="0">
                <a:solidFill>
                  <a:schemeClr val="accent6"/>
                </a:solidFill>
                <a:latin typeface="Georgia" panose="02040502050405020303" pitchFamily="18" charset="0"/>
              </a:endParaRPr>
            </a:p>
            <a:p>
              <a:r>
                <a:rPr lang="en-IN" sz="2400" b="1" dirty="0">
                  <a:solidFill>
                    <a:srgbClr val="0D0D0D"/>
                  </a:solidFill>
                  <a:effectLst/>
                  <a:latin typeface="Georgia" panose="02040502050405020303" pitchFamily="18" charset="0"/>
                  <a:ea typeface="Calibri" panose="020F0502020204030204" pitchFamily="34" charset="0"/>
                  <a:cs typeface="Times New Roman" panose="02020603050405020304" pitchFamily="18" charset="0"/>
                </a:rPr>
                <a:t>Azure Data Lake Storage Gen2</a:t>
              </a:r>
            </a:p>
            <a:p>
              <a:endParaRPr lang="en-US" sz="2400" b="1" dirty="0">
                <a:solidFill>
                  <a:schemeClr val="accent6"/>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US" sz="2400" b="1" dirty="0">
                <a:solidFill>
                  <a:schemeClr val="accent6"/>
                </a:solidFill>
                <a:effectLst/>
                <a:latin typeface="Georgia" panose="02040502050405020303" pitchFamily="18" charset="0"/>
                <a:ea typeface="Calibri" panose="020F0502020204030204" pitchFamily="34" charset="0"/>
                <a:cs typeface="Times New Roman" panose="02020603050405020304" pitchFamily="18" charset="0"/>
              </a:endParaRPr>
            </a:p>
            <a:p>
              <a:r>
                <a:rPr lang="en-US" sz="2400" b="1" dirty="0">
                  <a:effectLst/>
                  <a:latin typeface="Georgia" panose="02040502050405020303" pitchFamily="18" charset="0"/>
                  <a:ea typeface="Calibri" panose="020F0502020204030204" pitchFamily="34" charset="0"/>
                </a:rPr>
                <a:t>Azure Synapse Analytics</a:t>
              </a:r>
            </a:p>
            <a:p>
              <a:endParaRPr lang="en-US" sz="2400" b="1" dirty="0">
                <a:solidFill>
                  <a:schemeClr val="accent6"/>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US" sz="2400" b="1" dirty="0">
                <a:solidFill>
                  <a:schemeClr val="accent6"/>
                </a:solidFill>
                <a:effectLst/>
                <a:latin typeface="Georgia" panose="02040502050405020303" pitchFamily="18" charset="0"/>
                <a:ea typeface="Calibri" panose="020F0502020204030204" pitchFamily="34" charset="0"/>
                <a:cs typeface="Times New Roman" panose="02020603050405020304" pitchFamily="18" charset="0"/>
              </a:endParaRPr>
            </a:p>
            <a:p>
              <a:r>
                <a:rPr lang="en-IN" sz="2400" b="1" dirty="0">
                  <a:solidFill>
                    <a:srgbClr val="0D0D0D"/>
                  </a:solidFill>
                  <a:effectLst/>
                  <a:latin typeface="Georgia" panose="02040502050405020303" pitchFamily="18" charset="0"/>
                  <a:ea typeface="Calibri" panose="020F0502020204030204" pitchFamily="34" charset="0"/>
                </a:rPr>
                <a:t>Azure Data Factory</a:t>
              </a:r>
            </a:p>
            <a:p>
              <a:endParaRPr lang="en-US" sz="2400" b="1" dirty="0">
                <a:solidFill>
                  <a:schemeClr val="accent6"/>
                </a:solidFill>
                <a:latin typeface="Georgia" panose="02040502050405020303" pitchFamily="18" charset="0"/>
                <a:ea typeface="Calibri" panose="020F0502020204030204" pitchFamily="34" charset="0"/>
                <a:cs typeface="Times New Roman" panose="02020603050405020304" pitchFamily="18" charset="0"/>
              </a:endParaRPr>
            </a:p>
          </p:txBody>
        </p:sp>
        <p:sp>
          <p:nvSpPr>
            <p:cNvPr id="30" name="TextBox 29">
              <a:extLst>
                <a:ext uri="{FF2B5EF4-FFF2-40B4-BE49-F238E27FC236}">
                  <a16:creationId xmlns:a16="http://schemas.microsoft.com/office/drawing/2014/main" id="{EE8EAC3B-27A7-480C-906C-8A34468188CD}"/>
                </a:ext>
              </a:extLst>
            </p:cNvPr>
            <p:cNvSpPr txBox="1"/>
            <p:nvPr/>
          </p:nvSpPr>
          <p:spPr>
            <a:xfrm>
              <a:off x="7754559" y="3135998"/>
              <a:ext cx="3664742" cy="734626"/>
            </a:xfrm>
            <a:prstGeom prst="rect">
              <a:avLst/>
            </a:prstGeom>
            <a:noFill/>
          </p:spPr>
          <p:txBody>
            <a:bodyPr wrap="square" rtlCol="0">
              <a:spAutoFit/>
            </a:bodyPr>
            <a:lstStyle/>
            <a:p>
              <a:endParaRPr lang="en-US" sz="4800" dirty="0">
                <a:effectLst>
                  <a:outerShdw blurRad="38100" dist="38100" dir="2700000" algn="tl">
                    <a:srgbClr val="000000">
                      <a:alpha val="43137"/>
                    </a:srgbClr>
                  </a:outerShdw>
                </a:effectLst>
                <a:latin typeface="Georgia" panose="02040502050405020303" pitchFamily="18" charset="0"/>
              </a:endParaRPr>
            </a:p>
          </p:txBody>
        </p:sp>
      </p:grpSp>
      <p:pic>
        <p:nvPicPr>
          <p:cNvPr id="1026" name="Picture 2" descr="Connecting your own Hadoop or Spark to Azure Data Lake Store | by Amit  Kulkarni | Azure Data Lake | Medium">
            <a:extLst>
              <a:ext uri="{FF2B5EF4-FFF2-40B4-BE49-F238E27FC236}">
                <a16:creationId xmlns:a16="http://schemas.microsoft.com/office/drawing/2014/main" id="{5D13DF3B-806B-EBFB-4E1E-41E6EC2750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446" t="3437" b="-1"/>
          <a:stretch/>
        </p:blipFill>
        <p:spPr bwMode="auto">
          <a:xfrm>
            <a:off x="6519710" y="2549088"/>
            <a:ext cx="871434" cy="60982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33D83D87-94C8-F0E3-73DA-2151B6853615}"/>
              </a:ext>
            </a:extLst>
          </p:cNvPr>
          <p:cNvPicPr>
            <a:picLocks noChangeAspect="1"/>
          </p:cNvPicPr>
          <p:nvPr/>
        </p:nvPicPr>
        <p:blipFill>
          <a:blip r:embed="rId3"/>
          <a:stretch>
            <a:fillRect/>
          </a:stretch>
        </p:blipFill>
        <p:spPr>
          <a:xfrm>
            <a:off x="6301520" y="3568276"/>
            <a:ext cx="746509" cy="746509"/>
          </a:xfrm>
          <a:prstGeom prst="rect">
            <a:avLst/>
          </a:prstGeom>
        </p:spPr>
      </p:pic>
      <p:pic>
        <p:nvPicPr>
          <p:cNvPr id="23" name="Picture 22">
            <a:extLst>
              <a:ext uri="{FF2B5EF4-FFF2-40B4-BE49-F238E27FC236}">
                <a16:creationId xmlns:a16="http://schemas.microsoft.com/office/drawing/2014/main" id="{C310C728-C132-FCDD-853F-363247077FF1}"/>
              </a:ext>
            </a:extLst>
          </p:cNvPr>
          <p:cNvPicPr>
            <a:picLocks noChangeAspect="1"/>
          </p:cNvPicPr>
          <p:nvPr/>
        </p:nvPicPr>
        <p:blipFill rotWithShape="1">
          <a:blip r:embed="rId4"/>
          <a:srcRect l="22742" t="11678" r="5187" b="10037"/>
          <a:stretch/>
        </p:blipFill>
        <p:spPr>
          <a:xfrm>
            <a:off x="6380540" y="4604539"/>
            <a:ext cx="918926" cy="762261"/>
          </a:xfrm>
          <a:prstGeom prst="rect">
            <a:avLst/>
          </a:prstGeom>
        </p:spPr>
      </p:pic>
      <p:pic>
        <p:nvPicPr>
          <p:cNvPr id="31" name="Picture 30">
            <a:extLst>
              <a:ext uri="{FF2B5EF4-FFF2-40B4-BE49-F238E27FC236}">
                <a16:creationId xmlns:a16="http://schemas.microsoft.com/office/drawing/2014/main" id="{ED5B6533-66C4-82DE-0D98-20F5B62D8E42}"/>
              </a:ext>
            </a:extLst>
          </p:cNvPr>
          <p:cNvPicPr>
            <a:picLocks noChangeAspect="1"/>
          </p:cNvPicPr>
          <p:nvPr/>
        </p:nvPicPr>
        <p:blipFill>
          <a:blip r:embed="rId5"/>
          <a:stretch>
            <a:fillRect/>
          </a:stretch>
        </p:blipFill>
        <p:spPr>
          <a:xfrm>
            <a:off x="8205856" y="1304004"/>
            <a:ext cx="3003858" cy="2827161"/>
          </a:xfrm>
          <a:prstGeom prst="rect">
            <a:avLst/>
          </a:prstGeom>
        </p:spPr>
      </p:pic>
      <p:pic>
        <p:nvPicPr>
          <p:cNvPr id="32" name="Picture 31">
            <a:extLst>
              <a:ext uri="{FF2B5EF4-FFF2-40B4-BE49-F238E27FC236}">
                <a16:creationId xmlns:a16="http://schemas.microsoft.com/office/drawing/2014/main" id="{8D1B04D2-D31A-7E2B-708B-A589E7DE94AD}"/>
              </a:ext>
            </a:extLst>
          </p:cNvPr>
          <p:cNvPicPr>
            <a:picLocks noChangeAspect="1"/>
          </p:cNvPicPr>
          <p:nvPr/>
        </p:nvPicPr>
        <p:blipFill>
          <a:blip r:embed="rId6"/>
          <a:stretch>
            <a:fillRect/>
          </a:stretch>
        </p:blipFill>
        <p:spPr>
          <a:xfrm>
            <a:off x="8399897" y="4310177"/>
            <a:ext cx="2857500" cy="1600200"/>
          </a:xfrm>
          <a:prstGeom prst="rect">
            <a:avLst/>
          </a:prstGeom>
        </p:spPr>
      </p:pic>
    </p:spTree>
    <p:extLst>
      <p:ext uri="{BB962C8B-B14F-4D97-AF65-F5344CB8AC3E}">
        <p14:creationId xmlns:p14="http://schemas.microsoft.com/office/powerpoint/2010/main" val="3616774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20F1DA-54B1-4794-9A1F-D633AE7E73BD}"/>
              </a:ext>
            </a:extLst>
          </p:cNvPr>
          <p:cNvSpPr/>
          <p:nvPr/>
        </p:nvSpPr>
        <p:spPr>
          <a:xfrm>
            <a:off x="8849360" y="0"/>
            <a:ext cx="334262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Shape 1">
            <a:extLst>
              <a:ext uri="{FF2B5EF4-FFF2-40B4-BE49-F238E27FC236}">
                <a16:creationId xmlns:a16="http://schemas.microsoft.com/office/drawing/2014/main" id="{B01C9995-3196-4712-B9F0-107050992ABD}"/>
              </a:ext>
            </a:extLst>
          </p:cNvPr>
          <p:cNvSpPr/>
          <p:nvPr/>
        </p:nvSpPr>
        <p:spPr>
          <a:xfrm>
            <a:off x="10812539" y="-9"/>
            <a:ext cx="1379441" cy="1121578"/>
          </a:xfrm>
          <a:custGeom>
            <a:avLst/>
            <a:gdLst>
              <a:gd name="connsiteX0" fmla="*/ 0 w 1095354"/>
              <a:gd name="connsiteY0" fmla="*/ 0 h 890596"/>
              <a:gd name="connsiteX1" fmla="*/ 1095354 w 1095354"/>
              <a:gd name="connsiteY1" fmla="*/ 0 h 890596"/>
              <a:gd name="connsiteX2" fmla="*/ 1095354 w 1095354"/>
              <a:gd name="connsiteY2" fmla="*/ 866001 h 890596"/>
              <a:gd name="connsiteX3" fmla="*/ 1070071 w 1095354"/>
              <a:gd name="connsiteY3" fmla="*/ 872502 h 890596"/>
              <a:gd name="connsiteX4" fmla="*/ 890587 w 1095354"/>
              <a:gd name="connsiteY4" fmla="*/ 890596 h 890596"/>
              <a:gd name="connsiteX5" fmla="*/ 0 w 1095354"/>
              <a:gd name="connsiteY5" fmla="*/ 9 h 890596"/>
              <a:gd name="connsiteX6" fmla="*/ 0 w 1095354"/>
              <a:gd name="connsiteY6" fmla="*/ 0 h 890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354" h="890596">
                <a:moveTo>
                  <a:pt x="0" y="0"/>
                </a:moveTo>
                <a:lnTo>
                  <a:pt x="1095354" y="0"/>
                </a:lnTo>
                <a:lnTo>
                  <a:pt x="1095354" y="866001"/>
                </a:lnTo>
                <a:lnTo>
                  <a:pt x="1070071" y="872502"/>
                </a:lnTo>
                <a:cubicBezTo>
                  <a:pt x="1012096" y="884366"/>
                  <a:pt x="952069" y="890596"/>
                  <a:pt x="890587" y="890596"/>
                </a:cubicBezTo>
                <a:cubicBezTo>
                  <a:pt x="398729" y="890596"/>
                  <a:pt x="0" y="491867"/>
                  <a:pt x="0" y="9"/>
                </a:cubicBezTo>
                <a:lnTo>
                  <a:pt x="0" y="0"/>
                </a:lnTo>
                <a:close/>
              </a:path>
            </a:pathLst>
          </a:custGeom>
          <a:solidFill>
            <a:schemeClr val="accent6"/>
          </a:solidFill>
          <a:ln>
            <a:noFill/>
          </a:ln>
          <a:effectLst>
            <a:outerShdw blurRad="254000" dist="139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4E62207-A802-4279-A7C4-AC401B72709D}"/>
              </a:ext>
            </a:extLst>
          </p:cNvPr>
          <p:cNvSpPr txBox="1"/>
          <p:nvPr/>
        </p:nvSpPr>
        <p:spPr>
          <a:xfrm>
            <a:off x="969168" y="111761"/>
            <a:ext cx="7778592" cy="769441"/>
          </a:xfrm>
          <a:prstGeom prst="rect">
            <a:avLst/>
          </a:prstGeom>
          <a:noFill/>
        </p:spPr>
        <p:txBody>
          <a:bodyPr wrap="square" rtlCol="0">
            <a:spAutoFit/>
          </a:bodyPr>
          <a:lstStyle/>
          <a:p>
            <a:r>
              <a:rPr lang="en-US" sz="4400" dirty="0">
                <a:latin typeface="Georgia" panose="02040502050405020303" pitchFamily="18" charset="0"/>
              </a:rPr>
              <a:t>Project </a:t>
            </a:r>
            <a:r>
              <a:rPr lang="en-US" sz="4400" dirty="0">
                <a:solidFill>
                  <a:schemeClr val="accent6"/>
                </a:solidFill>
                <a:latin typeface="Georgia" panose="02040502050405020303" pitchFamily="18" charset="0"/>
              </a:rPr>
              <a:t>Requirement</a:t>
            </a:r>
          </a:p>
        </p:txBody>
      </p:sp>
      <p:graphicFrame>
        <p:nvGraphicFramePr>
          <p:cNvPr id="9" name="Table 8">
            <a:extLst>
              <a:ext uri="{FF2B5EF4-FFF2-40B4-BE49-F238E27FC236}">
                <a16:creationId xmlns:a16="http://schemas.microsoft.com/office/drawing/2014/main" id="{1E3A3BEA-6948-5EBC-E6C4-1530BF64E912}"/>
              </a:ext>
            </a:extLst>
          </p:cNvPr>
          <p:cNvGraphicFramePr>
            <a:graphicFrameLocks noGrp="1"/>
          </p:cNvGraphicFramePr>
          <p:nvPr>
            <p:extLst>
              <p:ext uri="{D42A27DB-BD31-4B8C-83A1-F6EECF244321}">
                <p14:modId xmlns:p14="http://schemas.microsoft.com/office/powerpoint/2010/main" val="606699401"/>
              </p:ext>
            </p:extLst>
          </p:nvPr>
        </p:nvGraphicFramePr>
        <p:xfrm>
          <a:off x="340242" y="1341121"/>
          <a:ext cx="8509118" cy="5261704"/>
        </p:xfrm>
        <a:graphic>
          <a:graphicData uri="http://schemas.openxmlformats.org/drawingml/2006/table">
            <a:tbl>
              <a:tblPr firstRow="1" bandRow="1">
                <a:tableStyleId>{5C22544A-7EE6-4342-B048-85BDC9FD1C3A}</a:tableStyleId>
              </a:tblPr>
              <a:tblGrid>
                <a:gridCol w="8509118">
                  <a:extLst>
                    <a:ext uri="{9D8B030D-6E8A-4147-A177-3AD203B41FA5}">
                      <a16:colId xmlns:a16="http://schemas.microsoft.com/office/drawing/2014/main" val="1640716298"/>
                    </a:ext>
                  </a:extLst>
                </a:gridCol>
              </a:tblGrid>
              <a:tr h="585210">
                <a:tc>
                  <a:txBody>
                    <a:bodyPr/>
                    <a:lstStyle/>
                    <a:p>
                      <a:endParaRPr lang="en-IN" sz="1800" b="0" i="0" kern="1200" dirty="0">
                        <a:solidFill>
                          <a:schemeClr val="lt1"/>
                        </a:solidFill>
                        <a:effectLst/>
                        <a:latin typeface="+mn-lt"/>
                        <a:ea typeface="+mn-ea"/>
                        <a:cs typeface="+mn-cs"/>
                      </a:endParaRPr>
                    </a:p>
                  </a:txBody>
                  <a:tcPr/>
                </a:tc>
                <a:extLst>
                  <a:ext uri="{0D108BD9-81ED-4DB2-BD59-A6C34878D82A}">
                    <a16:rowId xmlns:a16="http://schemas.microsoft.com/office/drawing/2014/main" val="4016590283"/>
                  </a:ext>
                </a:extLst>
              </a:tr>
              <a:tr h="1410381">
                <a:tc>
                  <a:txBody>
                    <a:bodyPr/>
                    <a:lstStyle/>
                    <a:p>
                      <a:r>
                        <a:rPr lang="en-IN" sz="1800" b="1" i="0" dirty="0">
                          <a:solidFill>
                            <a:srgbClr val="0D0D0D"/>
                          </a:solidFill>
                          <a:effectLst/>
                          <a:latin typeface="Söhne"/>
                        </a:rPr>
                        <a:t>Azure Data Lake Storage Gen2 (ADLS Gen2):</a:t>
                      </a:r>
                    </a:p>
                    <a:p>
                      <a:r>
                        <a:rPr lang="en-US" sz="1800" b="0" i="0" dirty="0">
                          <a:solidFill>
                            <a:srgbClr val="0D0D0D"/>
                          </a:solidFill>
                          <a:effectLst/>
                          <a:latin typeface="Söhne"/>
                        </a:rPr>
                        <a:t>ADLS Gen2 will serve as the central data repository for storing raw and processed data in a scalable and secure manner.</a:t>
                      </a:r>
                    </a:p>
                    <a:p>
                      <a:endParaRPr lang="en-IN" sz="1800" b="1" dirty="0">
                        <a:solidFill>
                          <a:srgbClr val="0D0D0D"/>
                        </a:solidFill>
                        <a:latin typeface="Söhne"/>
                      </a:endParaRPr>
                    </a:p>
                    <a:p>
                      <a:endParaRPr lang="en-IN" dirty="0"/>
                    </a:p>
                  </a:txBody>
                  <a:tcPr/>
                </a:tc>
                <a:extLst>
                  <a:ext uri="{0D108BD9-81ED-4DB2-BD59-A6C34878D82A}">
                    <a16:rowId xmlns:a16="http://schemas.microsoft.com/office/drawing/2014/main" val="2175238681"/>
                  </a:ext>
                </a:extLst>
              </a:tr>
              <a:tr h="1145935">
                <a:tc>
                  <a:txBody>
                    <a:bodyPr/>
                    <a:lstStyle/>
                    <a:p>
                      <a:r>
                        <a:rPr lang="en-IN" sz="1800" b="1" i="0" dirty="0">
                          <a:solidFill>
                            <a:srgbClr val="0D0D0D"/>
                          </a:solidFill>
                          <a:effectLst/>
                          <a:latin typeface="Söhne"/>
                        </a:rPr>
                        <a:t>Azure Synapse Analytics:</a:t>
                      </a:r>
                      <a:endParaRPr lang="en-US" sz="1800" b="1" i="0" dirty="0">
                        <a:solidFill>
                          <a:schemeClr val="tx1">
                            <a:lumMod val="65000"/>
                            <a:lumOff val="35000"/>
                          </a:schemeClr>
                        </a:solidFill>
                        <a:effectLst/>
                        <a:latin typeface="Georgia Pro Light" panose="02040302050405020303" pitchFamily="18" charset="0"/>
                      </a:endParaRPr>
                    </a:p>
                    <a:p>
                      <a:r>
                        <a:rPr lang="en-US" sz="1800" b="0" i="0" dirty="0">
                          <a:solidFill>
                            <a:srgbClr val="0D0D0D"/>
                          </a:solidFill>
                          <a:effectLst/>
                          <a:latin typeface="Söhne"/>
                        </a:rPr>
                        <a:t>Azure Synapse Analytics will be used for data processing, including data transformation, aggregation, and analysis to derive insights from the stored data.</a:t>
                      </a:r>
                      <a:endParaRPr lang="en-US" sz="1800" dirty="0">
                        <a:solidFill>
                          <a:schemeClr val="tx1">
                            <a:lumMod val="65000"/>
                            <a:lumOff val="35000"/>
                          </a:schemeClr>
                        </a:solidFill>
                        <a:effectLst>
                          <a:outerShdw blurRad="38100" dist="38100" dir="2700000" algn="tl">
                            <a:srgbClr val="000000">
                              <a:alpha val="43137"/>
                            </a:srgbClr>
                          </a:outerShdw>
                        </a:effectLst>
                        <a:latin typeface="Georgia Pro Light" panose="02040302050405020303" pitchFamily="18" charset="0"/>
                      </a:endParaRPr>
                    </a:p>
                    <a:p>
                      <a:endParaRPr lang="en-IN" dirty="0"/>
                    </a:p>
                  </a:txBody>
                  <a:tcPr/>
                </a:tc>
                <a:extLst>
                  <a:ext uri="{0D108BD9-81ED-4DB2-BD59-A6C34878D82A}">
                    <a16:rowId xmlns:a16="http://schemas.microsoft.com/office/drawing/2014/main" val="3059459824"/>
                  </a:ext>
                </a:extLst>
              </a:tr>
              <a:tr h="836014">
                <a:tc>
                  <a:txBody>
                    <a:bodyPr/>
                    <a:lstStyle/>
                    <a:p>
                      <a:endParaRPr lang="en-IN" dirty="0"/>
                    </a:p>
                  </a:txBody>
                  <a:tcPr/>
                </a:tc>
                <a:extLst>
                  <a:ext uri="{0D108BD9-81ED-4DB2-BD59-A6C34878D82A}">
                    <a16:rowId xmlns:a16="http://schemas.microsoft.com/office/drawing/2014/main" val="3746971423"/>
                  </a:ext>
                </a:extLst>
              </a:tr>
              <a:tr h="1145935">
                <a:tc>
                  <a:txBody>
                    <a:bodyPr/>
                    <a:lstStyle/>
                    <a:p>
                      <a:r>
                        <a:rPr lang="en-IN" sz="1800" b="1" i="0" kern="1200" dirty="0">
                          <a:solidFill>
                            <a:schemeClr val="dk1"/>
                          </a:solidFill>
                          <a:effectLst/>
                          <a:latin typeface="+mn-lt"/>
                          <a:ea typeface="+mn-ea"/>
                          <a:cs typeface="+mn-cs"/>
                        </a:rPr>
                        <a:t>Azure Data Factory:</a:t>
                      </a:r>
                    </a:p>
                    <a:p>
                      <a:r>
                        <a:rPr lang="en-US" sz="1800" b="0" i="0" kern="1200" dirty="0">
                          <a:solidFill>
                            <a:schemeClr val="dk1"/>
                          </a:solidFill>
                          <a:effectLst/>
                          <a:latin typeface="+mn-lt"/>
                          <a:ea typeface="+mn-ea"/>
                          <a:cs typeface="+mn-cs"/>
                        </a:rPr>
                        <a:t>Azure Data Factory will orchestrate data pipelines, facilitating the extraction, transformation, and loading of data from various sources into ADLS Gen2 and Azure Synapse Analytics.</a:t>
                      </a:r>
                      <a:endParaRPr lang="en-IN" dirty="0"/>
                    </a:p>
                  </a:txBody>
                  <a:tcPr/>
                </a:tc>
                <a:extLst>
                  <a:ext uri="{0D108BD9-81ED-4DB2-BD59-A6C34878D82A}">
                    <a16:rowId xmlns:a16="http://schemas.microsoft.com/office/drawing/2014/main" val="2381448992"/>
                  </a:ext>
                </a:extLst>
              </a:tr>
            </a:tbl>
          </a:graphicData>
        </a:graphic>
      </p:graphicFrame>
    </p:spTree>
    <p:extLst>
      <p:ext uri="{BB962C8B-B14F-4D97-AF65-F5344CB8AC3E}">
        <p14:creationId xmlns:p14="http://schemas.microsoft.com/office/powerpoint/2010/main" val="3774145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DFF9121-1ACA-A5BA-0FCE-7222BBC13F8E}"/>
              </a:ext>
            </a:extLst>
          </p:cNvPr>
          <p:cNvPicPr>
            <a:picLocks noChangeAspect="1"/>
          </p:cNvPicPr>
          <p:nvPr/>
        </p:nvPicPr>
        <p:blipFill>
          <a:blip r:embed="rId2"/>
          <a:stretch>
            <a:fillRect/>
          </a:stretch>
        </p:blipFill>
        <p:spPr>
          <a:xfrm>
            <a:off x="10485038" y="-158667"/>
            <a:ext cx="1889924" cy="1633870"/>
          </a:xfrm>
          <a:prstGeom prst="rect">
            <a:avLst/>
          </a:prstGeom>
        </p:spPr>
      </p:pic>
      <p:sp>
        <p:nvSpPr>
          <p:cNvPr id="12" name="TextBox 11">
            <a:extLst>
              <a:ext uri="{FF2B5EF4-FFF2-40B4-BE49-F238E27FC236}">
                <a16:creationId xmlns:a16="http://schemas.microsoft.com/office/drawing/2014/main" id="{F270BAB8-1BAF-3209-65EB-DD70FA510A73}"/>
              </a:ext>
            </a:extLst>
          </p:cNvPr>
          <p:cNvSpPr txBox="1"/>
          <p:nvPr/>
        </p:nvSpPr>
        <p:spPr>
          <a:xfrm>
            <a:off x="3484879" y="743862"/>
            <a:ext cx="6563360" cy="769441"/>
          </a:xfrm>
          <a:prstGeom prst="rect">
            <a:avLst/>
          </a:prstGeom>
          <a:noFill/>
        </p:spPr>
        <p:txBody>
          <a:bodyPr wrap="square" rtlCol="0">
            <a:spAutoFit/>
          </a:bodyPr>
          <a:lstStyle/>
          <a:p>
            <a:r>
              <a:rPr lang="en-US" sz="4400" dirty="0">
                <a:latin typeface="Georgia" panose="02040502050405020303" pitchFamily="18" charset="0"/>
              </a:rPr>
              <a:t>Implementation</a:t>
            </a:r>
            <a:endParaRPr lang="en-IN" sz="4400" dirty="0">
              <a:latin typeface="Georgia" panose="02040502050405020303" pitchFamily="18" charset="0"/>
            </a:endParaRPr>
          </a:p>
        </p:txBody>
      </p:sp>
      <p:pic>
        <p:nvPicPr>
          <p:cNvPr id="14" name="Picture 13">
            <a:extLst>
              <a:ext uri="{FF2B5EF4-FFF2-40B4-BE49-F238E27FC236}">
                <a16:creationId xmlns:a16="http://schemas.microsoft.com/office/drawing/2014/main" id="{8E9EB209-5E4A-0846-9267-0C14E4954DBF}"/>
              </a:ext>
            </a:extLst>
          </p:cNvPr>
          <p:cNvPicPr>
            <a:picLocks noChangeAspect="1"/>
          </p:cNvPicPr>
          <p:nvPr/>
        </p:nvPicPr>
        <p:blipFill>
          <a:blip r:embed="rId3"/>
          <a:stretch>
            <a:fillRect/>
          </a:stretch>
        </p:blipFill>
        <p:spPr>
          <a:xfrm>
            <a:off x="0" y="5080"/>
            <a:ext cx="3068320" cy="6858000"/>
          </a:xfrm>
          <a:prstGeom prst="rect">
            <a:avLst/>
          </a:prstGeom>
        </p:spPr>
      </p:pic>
      <p:pic>
        <p:nvPicPr>
          <p:cNvPr id="15" name="Picture 14">
            <a:extLst>
              <a:ext uri="{FF2B5EF4-FFF2-40B4-BE49-F238E27FC236}">
                <a16:creationId xmlns:a16="http://schemas.microsoft.com/office/drawing/2014/main" id="{661AF82E-F93F-E9E5-7182-56CDBF7546F8}"/>
              </a:ext>
            </a:extLst>
          </p:cNvPr>
          <p:cNvPicPr>
            <a:picLocks noChangeAspect="1"/>
          </p:cNvPicPr>
          <p:nvPr/>
        </p:nvPicPr>
        <p:blipFill>
          <a:blip r:embed="rId4"/>
          <a:stretch>
            <a:fillRect/>
          </a:stretch>
        </p:blipFill>
        <p:spPr>
          <a:xfrm>
            <a:off x="-95596" y="435753"/>
            <a:ext cx="1731356" cy="1982328"/>
          </a:xfrm>
          <a:prstGeom prst="rect">
            <a:avLst/>
          </a:prstGeom>
        </p:spPr>
      </p:pic>
      <p:pic>
        <p:nvPicPr>
          <p:cNvPr id="16" name="Picture 15">
            <a:extLst>
              <a:ext uri="{FF2B5EF4-FFF2-40B4-BE49-F238E27FC236}">
                <a16:creationId xmlns:a16="http://schemas.microsoft.com/office/drawing/2014/main" id="{78334892-42C0-07A7-C450-3CB963767349}"/>
              </a:ext>
            </a:extLst>
          </p:cNvPr>
          <p:cNvPicPr>
            <a:picLocks noChangeAspect="1"/>
          </p:cNvPicPr>
          <p:nvPr/>
        </p:nvPicPr>
        <p:blipFill>
          <a:blip r:embed="rId5"/>
          <a:stretch>
            <a:fillRect/>
          </a:stretch>
        </p:blipFill>
        <p:spPr>
          <a:xfrm>
            <a:off x="254000" y="4436854"/>
            <a:ext cx="2763520" cy="2445988"/>
          </a:xfrm>
          <a:prstGeom prst="rect">
            <a:avLst/>
          </a:prstGeom>
        </p:spPr>
      </p:pic>
      <p:pic>
        <p:nvPicPr>
          <p:cNvPr id="17" name="Picture 16">
            <a:extLst>
              <a:ext uri="{FF2B5EF4-FFF2-40B4-BE49-F238E27FC236}">
                <a16:creationId xmlns:a16="http://schemas.microsoft.com/office/drawing/2014/main" id="{E6D888F5-120C-848E-8264-034CF4E680CB}"/>
              </a:ext>
            </a:extLst>
          </p:cNvPr>
          <p:cNvPicPr>
            <a:picLocks noChangeAspect="1"/>
          </p:cNvPicPr>
          <p:nvPr/>
        </p:nvPicPr>
        <p:blipFill>
          <a:blip r:embed="rId6"/>
          <a:stretch>
            <a:fillRect/>
          </a:stretch>
        </p:blipFill>
        <p:spPr>
          <a:xfrm>
            <a:off x="1813495" y="1928668"/>
            <a:ext cx="1493649" cy="1493649"/>
          </a:xfrm>
          <a:prstGeom prst="rect">
            <a:avLst/>
          </a:prstGeom>
        </p:spPr>
      </p:pic>
      <p:pic>
        <p:nvPicPr>
          <p:cNvPr id="18" name="Picture 17">
            <a:extLst>
              <a:ext uri="{FF2B5EF4-FFF2-40B4-BE49-F238E27FC236}">
                <a16:creationId xmlns:a16="http://schemas.microsoft.com/office/drawing/2014/main" id="{7D521782-0691-83C0-ABA5-6B0A5AFF8795}"/>
              </a:ext>
            </a:extLst>
          </p:cNvPr>
          <p:cNvPicPr>
            <a:picLocks noChangeAspect="1"/>
          </p:cNvPicPr>
          <p:nvPr/>
        </p:nvPicPr>
        <p:blipFill>
          <a:blip r:embed="rId7"/>
          <a:stretch>
            <a:fillRect/>
          </a:stretch>
        </p:blipFill>
        <p:spPr>
          <a:xfrm>
            <a:off x="709122" y="2675492"/>
            <a:ext cx="1188823" cy="1188823"/>
          </a:xfrm>
          <a:prstGeom prst="rect">
            <a:avLst/>
          </a:prstGeom>
        </p:spPr>
      </p:pic>
      <p:sp>
        <p:nvSpPr>
          <p:cNvPr id="19" name="TextBox 18">
            <a:extLst>
              <a:ext uri="{FF2B5EF4-FFF2-40B4-BE49-F238E27FC236}">
                <a16:creationId xmlns:a16="http://schemas.microsoft.com/office/drawing/2014/main" id="{0A6757A6-4B42-0953-18AD-2F3DAF5A65E3}"/>
              </a:ext>
            </a:extLst>
          </p:cNvPr>
          <p:cNvSpPr txBox="1"/>
          <p:nvPr/>
        </p:nvSpPr>
        <p:spPr>
          <a:xfrm>
            <a:off x="3484879" y="2509520"/>
            <a:ext cx="8630856" cy="2677656"/>
          </a:xfrm>
          <a:prstGeom prst="rect">
            <a:avLst/>
          </a:prstGeom>
          <a:noFill/>
        </p:spPr>
        <p:txBody>
          <a:bodyPr wrap="square" rtlCol="0">
            <a:spAutoFit/>
          </a:bodyPr>
          <a:lstStyle/>
          <a:p>
            <a:r>
              <a:rPr lang="en-IN" sz="2800" b="1" dirty="0">
                <a:solidFill>
                  <a:srgbClr val="0D0D0D"/>
                </a:solidFill>
                <a:effectLst/>
                <a:latin typeface="Sitka Text" pitchFamily="2" charset="0"/>
                <a:ea typeface="Times New Roman" panose="02020603050405020304" pitchFamily="18" charset="0"/>
                <a:cs typeface="Times New Roman" panose="02020603050405020304" pitchFamily="18" charset="0"/>
              </a:rPr>
              <a:t>1)Azure Environment Setup</a:t>
            </a:r>
          </a:p>
          <a:p>
            <a:r>
              <a:rPr lang="en-IN" sz="2800" b="1" dirty="0">
                <a:solidFill>
                  <a:srgbClr val="0D0D0D"/>
                </a:solidFill>
                <a:latin typeface="Sitka Text" pitchFamily="2" charset="0"/>
                <a:ea typeface="Times New Roman" panose="02020603050405020304" pitchFamily="18" charset="0"/>
              </a:rPr>
              <a:t>2</a:t>
            </a:r>
            <a:r>
              <a:rPr lang="en-IN" sz="2800" b="1" dirty="0">
                <a:solidFill>
                  <a:srgbClr val="0D0D0D"/>
                </a:solidFill>
                <a:effectLst/>
                <a:latin typeface="Sitka Text" pitchFamily="2" charset="0"/>
                <a:ea typeface="Times New Roman" panose="02020603050405020304" pitchFamily="18" charset="0"/>
              </a:rPr>
              <a:t>)Data store and management with ADLS gen2</a:t>
            </a:r>
            <a:endParaRPr lang="en-IN" sz="2800" dirty="0">
              <a:effectLst/>
              <a:latin typeface="Sitka Text" pitchFamily="2" charset="0"/>
              <a:ea typeface="Times New Roman" panose="02020603050405020304" pitchFamily="18" charset="0"/>
              <a:cs typeface="Times New Roman" panose="02020603050405020304" pitchFamily="18" charset="0"/>
            </a:endParaRPr>
          </a:p>
          <a:p>
            <a:r>
              <a:rPr lang="en-IN" sz="2800" b="1" dirty="0">
                <a:solidFill>
                  <a:srgbClr val="0D0D0D"/>
                </a:solidFill>
                <a:latin typeface="Sitka Text" pitchFamily="2" charset="0"/>
                <a:ea typeface="Times New Roman" panose="02020603050405020304" pitchFamily="18" charset="0"/>
              </a:rPr>
              <a:t>3</a:t>
            </a:r>
            <a:r>
              <a:rPr lang="en-IN" sz="2800" b="1" dirty="0">
                <a:solidFill>
                  <a:srgbClr val="0D0D0D"/>
                </a:solidFill>
                <a:effectLst/>
                <a:latin typeface="Sitka Text" pitchFamily="2" charset="0"/>
                <a:ea typeface="Times New Roman" panose="02020603050405020304" pitchFamily="18" charset="0"/>
              </a:rPr>
              <a:t>)Data Ingestion with Data Factory</a:t>
            </a:r>
            <a:endParaRPr lang="en-IN" sz="2800" dirty="0">
              <a:effectLst/>
              <a:latin typeface="Sitka Text" pitchFamily="2" charset="0"/>
              <a:ea typeface="Times New Roman" panose="02020603050405020304" pitchFamily="18" charset="0"/>
            </a:endParaRPr>
          </a:p>
          <a:p>
            <a:r>
              <a:rPr lang="en-IN" sz="2800" b="1" dirty="0">
                <a:solidFill>
                  <a:srgbClr val="0D0D0D"/>
                </a:solidFill>
                <a:latin typeface="Sitka Text" pitchFamily="2" charset="0"/>
                <a:ea typeface="Times New Roman" panose="02020603050405020304" pitchFamily="18" charset="0"/>
              </a:rPr>
              <a:t>4</a:t>
            </a:r>
            <a:r>
              <a:rPr lang="en-IN" sz="2800" b="1" dirty="0">
                <a:solidFill>
                  <a:srgbClr val="0D0D0D"/>
                </a:solidFill>
                <a:effectLst/>
                <a:latin typeface="Sitka Text" pitchFamily="2" charset="0"/>
                <a:ea typeface="Times New Roman" panose="02020603050405020304" pitchFamily="18" charset="0"/>
              </a:rPr>
              <a:t>)</a:t>
            </a:r>
            <a:r>
              <a:rPr lang="en-IN" sz="2800" b="1" dirty="0">
                <a:solidFill>
                  <a:srgbClr val="0D0D0D"/>
                </a:solidFill>
                <a:latin typeface="Sitka Text" pitchFamily="2" charset="0"/>
              </a:rPr>
              <a:t> Setting up Azure Synapse </a:t>
            </a:r>
          </a:p>
          <a:p>
            <a:r>
              <a:rPr lang="en-IN" sz="2800" b="1" dirty="0">
                <a:solidFill>
                  <a:srgbClr val="0D0D0D"/>
                </a:solidFill>
                <a:latin typeface="Sitka Text" pitchFamily="2" charset="0"/>
              </a:rPr>
              <a:t>5) Making Dedicated SQL pool for data movement</a:t>
            </a:r>
            <a:endParaRPr lang="en-IN" dirty="0"/>
          </a:p>
        </p:txBody>
      </p:sp>
    </p:spTree>
    <p:extLst>
      <p:ext uri="{BB962C8B-B14F-4D97-AF65-F5344CB8AC3E}">
        <p14:creationId xmlns:p14="http://schemas.microsoft.com/office/powerpoint/2010/main" val="739275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91F6A5-99ED-5FB3-3322-65C21F8EE511}"/>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1E8574B1-315B-FCA6-1BB2-05A6DF740AB8}"/>
              </a:ext>
            </a:extLst>
          </p:cNvPr>
          <p:cNvPicPr>
            <a:picLocks noChangeAspect="1"/>
          </p:cNvPicPr>
          <p:nvPr/>
        </p:nvPicPr>
        <p:blipFill>
          <a:blip r:embed="rId2"/>
          <a:stretch>
            <a:fillRect/>
          </a:stretch>
        </p:blipFill>
        <p:spPr>
          <a:xfrm>
            <a:off x="10485038" y="-158667"/>
            <a:ext cx="1889924" cy="1633870"/>
          </a:xfrm>
          <a:prstGeom prst="rect">
            <a:avLst/>
          </a:prstGeom>
        </p:spPr>
      </p:pic>
      <p:sp>
        <p:nvSpPr>
          <p:cNvPr id="12" name="TextBox 11">
            <a:extLst>
              <a:ext uri="{FF2B5EF4-FFF2-40B4-BE49-F238E27FC236}">
                <a16:creationId xmlns:a16="http://schemas.microsoft.com/office/drawing/2014/main" id="{18BED0F4-2075-EF7C-C288-B9859E240842}"/>
              </a:ext>
            </a:extLst>
          </p:cNvPr>
          <p:cNvSpPr txBox="1"/>
          <p:nvPr/>
        </p:nvSpPr>
        <p:spPr>
          <a:xfrm>
            <a:off x="3307144" y="705762"/>
            <a:ext cx="6563360" cy="769441"/>
          </a:xfrm>
          <a:prstGeom prst="rect">
            <a:avLst/>
          </a:prstGeom>
          <a:noFill/>
        </p:spPr>
        <p:txBody>
          <a:bodyPr wrap="square" rtlCol="0">
            <a:spAutoFit/>
          </a:bodyPr>
          <a:lstStyle/>
          <a:p>
            <a:r>
              <a:rPr lang="en-US" sz="4400" dirty="0">
                <a:latin typeface="Georgia" panose="02040502050405020303" pitchFamily="18" charset="0"/>
              </a:rPr>
              <a:t>Implementation</a:t>
            </a:r>
            <a:endParaRPr lang="en-IN" sz="4400" dirty="0">
              <a:latin typeface="Georgia" panose="02040502050405020303" pitchFamily="18" charset="0"/>
            </a:endParaRPr>
          </a:p>
        </p:txBody>
      </p:sp>
      <p:pic>
        <p:nvPicPr>
          <p:cNvPr id="14" name="Picture 13">
            <a:extLst>
              <a:ext uri="{FF2B5EF4-FFF2-40B4-BE49-F238E27FC236}">
                <a16:creationId xmlns:a16="http://schemas.microsoft.com/office/drawing/2014/main" id="{D963527D-C728-AD01-8539-AC5CB2182D7A}"/>
              </a:ext>
            </a:extLst>
          </p:cNvPr>
          <p:cNvPicPr>
            <a:picLocks noChangeAspect="1"/>
          </p:cNvPicPr>
          <p:nvPr/>
        </p:nvPicPr>
        <p:blipFill>
          <a:blip r:embed="rId3"/>
          <a:stretch>
            <a:fillRect/>
          </a:stretch>
        </p:blipFill>
        <p:spPr>
          <a:xfrm>
            <a:off x="0" y="5080"/>
            <a:ext cx="3068320" cy="6858000"/>
          </a:xfrm>
          <a:prstGeom prst="rect">
            <a:avLst/>
          </a:prstGeom>
        </p:spPr>
      </p:pic>
      <p:pic>
        <p:nvPicPr>
          <p:cNvPr id="15" name="Picture 14">
            <a:extLst>
              <a:ext uri="{FF2B5EF4-FFF2-40B4-BE49-F238E27FC236}">
                <a16:creationId xmlns:a16="http://schemas.microsoft.com/office/drawing/2014/main" id="{81DC291A-6C36-F6E2-A783-EF9337A25C4D}"/>
              </a:ext>
            </a:extLst>
          </p:cNvPr>
          <p:cNvPicPr>
            <a:picLocks noChangeAspect="1"/>
          </p:cNvPicPr>
          <p:nvPr/>
        </p:nvPicPr>
        <p:blipFill>
          <a:blip r:embed="rId4"/>
          <a:stretch>
            <a:fillRect/>
          </a:stretch>
        </p:blipFill>
        <p:spPr>
          <a:xfrm>
            <a:off x="-95596" y="435753"/>
            <a:ext cx="1731356" cy="1982328"/>
          </a:xfrm>
          <a:prstGeom prst="rect">
            <a:avLst/>
          </a:prstGeom>
        </p:spPr>
      </p:pic>
      <p:pic>
        <p:nvPicPr>
          <p:cNvPr id="16" name="Picture 15">
            <a:extLst>
              <a:ext uri="{FF2B5EF4-FFF2-40B4-BE49-F238E27FC236}">
                <a16:creationId xmlns:a16="http://schemas.microsoft.com/office/drawing/2014/main" id="{7CCF794C-70DD-DAA2-FC2A-C3B3BB99EA41}"/>
              </a:ext>
            </a:extLst>
          </p:cNvPr>
          <p:cNvPicPr>
            <a:picLocks noChangeAspect="1"/>
          </p:cNvPicPr>
          <p:nvPr/>
        </p:nvPicPr>
        <p:blipFill>
          <a:blip r:embed="rId5"/>
          <a:stretch>
            <a:fillRect/>
          </a:stretch>
        </p:blipFill>
        <p:spPr>
          <a:xfrm>
            <a:off x="254000" y="4436854"/>
            <a:ext cx="2763520" cy="2445988"/>
          </a:xfrm>
          <a:prstGeom prst="rect">
            <a:avLst/>
          </a:prstGeom>
        </p:spPr>
      </p:pic>
      <p:pic>
        <p:nvPicPr>
          <p:cNvPr id="17" name="Picture 16">
            <a:extLst>
              <a:ext uri="{FF2B5EF4-FFF2-40B4-BE49-F238E27FC236}">
                <a16:creationId xmlns:a16="http://schemas.microsoft.com/office/drawing/2014/main" id="{43547A49-8B0B-EA7B-B3FC-161E3FC2A53C}"/>
              </a:ext>
            </a:extLst>
          </p:cNvPr>
          <p:cNvPicPr>
            <a:picLocks noChangeAspect="1"/>
          </p:cNvPicPr>
          <p:nvPr/>
        </p:nvPicPr>
        <p:blipFill>
          <a:blip r:embed="rId6"/>
          <a:stretch>
            <a:fillRect/>
          </a:stretch>
        </p:blipFill>
        <p:spPr>
          <a:xfrm>
            <a:off x="1813495" y="1928668"/>
            <a:ext cx="1493649" cy="1493649"/>
          </a:xfrm>
          <a:prstGeom prst="rect">
            <a:avLst/>
          </a:prstGeom>
        </p:spPr>
      </p:pic>
      <p:pic>
        <p:nvPicPr>
          <p:cNvPr id="18" name="Picture 17">
            <a:extLst>
              <a:ext uri="{FF2B5EF4-FFF2-40B4-BE49-F238E27FC236}">
                <a16:creationId xmlns:a16="http://schemas.microsoft.com/office/drawing/2014/main" id="{F8FE6A74-6A02-6BC8-557F-274B2E830D7F}"/>
              </a:ext>
            </a:extLst>
          </p:cNvPr>
          <p:cNvPicPr>
            <a:picLocks noChangeAspect="1"/>
          </p:cNvPicPr>
          <p:nvPr/>
        </p:nvPicPr>
        <p:blipFill>
          <a:blip r:embed="rId7"/>
          <a:stretch>
            <a:fillRect/>
          </a:stretch>
        </p:blipFill>
        <p:spPr>
          <a:xfrm>
            <a:off x="709122" y="2675492"/>
            <a:ext cx="1188823" cy="1188823"/>
          </a:xfrm>
          <a:prstGeom prst="rect">
            <a:avLst/>
          </a:prstGeom>
        </p:spPr>
      </p:pic>
      <p:sp>
        <p:nvSpPr>
          <p:cNvPr id="3" name="TextBox 2">
            <a:extLst>
              <a:ext uri="{FF2B5EF4-FFF2-40B4-BE49-F238E27FC236}">
                <a16:creationId xmlns:a16="http://schemas.microsoft.com/office/drawing/2014/main" id="{2FBC5B9B-55DE-4555-040F-F2C1F0B16D38}"/>
              </a:ext>
            </a:extLst>
          </p:cNvPr>
          <p:cNvSpPr txBox="1"/>
          <p:nvPr/>
        </p:nvSpPr>
        <p:spPr>
          <a:xfrm>
            <a:off x="3307144" y="1697901"/>
            <a:ext cx="6401632" cy="1477328"/>
          </a:xfrm>
          <a:prstGeom prst="rect">
            <a:avLst/>
          </a:prstGeom>
          <a:noFill/>
        </p:spPr>
        <p:txBody>
          <a:bodyPr wrap="square" rtlCol="0">
            <a:spAutoFit/>
          </a:bodyPr>
          <a:lstStyle/>
          <a:p>
            <a:r>
              <a:rPr lang="en-IN" sz="1800" dirty="0">
                <a:solidFill>
                  <a:srgbClr val="0D0D0D"/>
                </a:solidFill>
                <a:effectLst/>
                <a:latin typeface="Sitka Text" pitchFamily="2" charset="0"/>
                <a:ea typeface="Calibri" panose="020F0502020204030204" pitchFamily="34" charset="0"/>
                <a:cs typeface="Times New Roman" panose="02020603050405020304" pitchFamily="18" charset="0"/>
              </a:rPr>
              <a:t>The execution process for building a </a:t>
            </a:r>
            <a:r>
              <a:rPr lang="en-IN" dirty="0">
                <a:solidFill>
                  <a:srgbClr val="0D0D0D"/>
                </a:solidFill>
                <a:latin typeface="Sitka Text" pitchFamily="2" charset="0"/>
                <a:ea typeface="Calibri" panose="020F0502020204030204" pitchFamily="34" charset="0"/>
                <a:cs typeface="Times New Roman" panose="02020603050405020304" pitchFamily="18" charset="0"/>
              </a:rPr>
              <a:t>data movement pipeline </a:t>
            </a:r>
            <a:r>
              <a:rPr lang="en-IN" sz="1800" dirty="0">
                <a:solidFill>
                  <a:srgbClr val="0D0D0D"/>
                </a:solidFill>
                <a:effectLst/>
                <a:latin typeface="Sitka Text" pitchFamily="2" charset="0"/>
                <a:ea typeface="Calibri" panose="020F0502020204030204" pitchFamily="34" charset="0"/>
                <a:cs typeface="Times New Roman" panose="02020603050405020304" pitchFamily="18" charset="0"/>
              </a:rPr>
              <a:t>using ADLS Gen2, Azure Synapse Analytics, Azure Data Factory:</a:t>
            </a:r>
            <a:endParaRPr lang="en-IN" dirty="0">
              <a:solidFill>
                <a:srgbClr val="0D0D0D"/>
              </a:solidFill>
              <a:latin typeface="Sitka Text" pitchFamily="2" charset="0"/>
              <a:ea typeface="Calibri" panose="020F0502020204030204" pitchFamily="34" charset="0"/>
              <a:cs typeface="Times New Roman" panose="02020603050405020304" pitchFamily="18" charset="0"/>
            </a:endParaRPr>
          </a:p>
          <a:p>
            <a:r>
              <a:rPr lang="en-IN" dirty="0">
                <a:solidFill>
                  <a:srgbClr val="0D0D0D"/>
                </a:solidFill>
                <a:latin typeface="Sitka Text" pitchFamily="2" charset="0"/>
                <a:ea typeface="Calibri" panose="020F0502020204030204" pitchFamily="34" charset="0"/>
                <a:cs typeface="Times New Roman" panose="02020603050405020304" pitchFamily="18" charset="0"/>
              </a:rPr>
              <a:t>1)AZURE SETUP ENVIRONMENT</a:t>
            </a:r>
          </a:p>
          <a:p>
            <a:r>
              <a:rPr lang="en-IN" dirty="0">
                <a:solidFill>
                  <a:srgbClr val="0D0D0D"/>
                </a:solidFill>
                <a:latin typeface="Sitka Text" pitchFamily="2" charset="0"/>
                <a:ea typeface="Calibri" panose="020F0502020204030204" pitchFamily="34" charset="0"/>
                <a:cs typeface="Times New Roman" panose="02020603050405020304" pitchFamily="18" charset="0"/>
              </a:rPr>
              <a:t>2)</a:t>
            </a:r>
            <a:r>
              <a:rPr lang="en-IN" sz="1800" dirty="0">
                <a:solidFill>
                  <a:srgbClr val="0D0D0D"/>
                </a:solidFill>
                <a:effectLst/>
                <a:latin typeface="Sitka Text" pitchFamily="2" charset="0"/>
                <a:ea typeface="Times New Roman" panose="02020603050405020304" pitchFamily="18" charset="0"/>
              </a:rPr>
              <a:t> Data store and management with ADLS gen2</a:t>
            </a:r>
            <a:endParaRPr lang="en-IN" dirty="0">
              <a:latin typeface="Sitka Text" pitchFamily="2" charset="0"/>
            </a:endParaRPr>
          </a:p>
        </p:txBody>
      </p:sp>
      <p:pic>
        <p:nvPicPr>
          <p:cNvPr id="5" name="Picture 4">
            <a:extLst>
              <a:ext uri="{FF2B5EF4-FFF2-40B4-BE49-F238E27FC236}">
                <a16:creationId xmlns:a16="http://schemas.microsoft.com/office/drawing/2014/main" id="{EBC32990-80D9-A4FB-52D0-90BC58FF82C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92172" y="3335938"/>
            <a:ext cx="5866128" cy="3308714"/>
          </a:xfrm>
          <a:prstGeom prst="rect">
            <a:avLst/>
          </a:prstGeom>
        </p:spPr>
      </p:pic>
    </p:spTree>
    <p:extLst>
      <p:ext uri="{BB962C8B-B14F-4D97-AF65-F5344CB8AC3E}">
        <p14:creationId xmlns:p14="http://schemas.microsoft.com/office/powerpoint/2010/main" val="4196932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0EAC91-66C7-0A36-2EAF-3DB4E4B0BD86}"/>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D9F9325A-82D5-A94C-9D13-DA08D041A754}"/>
              </a:ext>
            </a:extLst>
          </p:cNvPr>
          <p:cNvPicPr>
            <a:picLocks noChangeAspect="1"/>
          </p:cNvPicPr>
          <p:nvPr/>
        </p:nvPicPr>
        <p:blipFill>
          <a:blip r:embed="rId2"/>
          <a:stretch>
            <a:fillRect/>
          </a:stretch>
        </p:blipFill>
        <p:spPr>
          <a:xfrm>
            <a:off x="10485038" y="-158667"/>
            <a:ext cx="1889924" cy="1633870"/>
          </a:xfrm>
          <a:prstGeom prst="rect">
            <a:avLst/>
          </a:prstGeom>
        </p:spPr>
      </p:pic>
      <p:sp>
        <p:nvSpPr>
          <p:cNvPr id="12" name="TextBox 11">
            <a:extLst>
              <a:ext uri="{FF2B5EF4-FFF2-40B4-BE49-F238E27FC236}">
                <a16:creationId xmlns:a16="http://schemas.microsoft.com/office/drawing/2014/main" id="{18A68170-022A-ACC3-E611-223A48EEA73A}"/>
              </a:ext>
            </a:extLst>
          </p:cNvPr>
          <p:cNvSpPr txBox="1"/>
          <p:nvPr/>
        </p:nvSpPr>
        <p:spPr>
          <a:xfrm>
            <a:off x="3307144" y="685864"/>
            <a:ext cx="6563360" cy="769441"/>
          </a:xfrm>
          <a:prstGeom prst="rect">
            <a:avLst/>
          </a:prstGeom>
          <a:noFill/>
        </p:spPr>
        <p:txBody>
          <a:bodyPr wrap="square" rtlCol="0">
            <a:spAutoFit/>
          </a:bodyPr>
          <a:lstStyle/>
          <a:p>
            <a:r>
              <a:rPr lang="en-US" sz="4400" dirty="0">
                <a:latin typeface="Georgia" panose="02040502050405020303" pitchFamily="18" charset="0"/>
              </a:rPr>
              <a:t>Implementation</a:t>
            </a:r>
            <a:endParaRPr lang="en-IN" sz="4400" dirty="0">
              <a:latin typeface="Georgia" panose="02040502050405020303" pitchFamily="18" charset="0"/>
            </a:endParaRPr>
          </a:p>
        </p:txBody>
      </p:sp>
      <p:pic>
        <p:nvPicPr>
          <p:cNvPr id="14" name="Picture 13">
            <a:extLst>
              <a:ext uri="{FF2B5EF4-FFF2-40B4-BE49-F238E27FC236}">
                <a16:creationId xmlns:a16="http://schemas.microsoft.com/office/drawing/2014/main" id="{865FDFAC-8A59-B340-C9B1-C6A681535137}"/>
              </a:ext>
            </a:extLst>
          </p:cNvPr>
          <p:cNvPicPr>
            <a:picLocks noChangeAspect="1"/>
          </p:cNvPicPr>
          <p:nvPr/>
        </p:nvPicPr>
        <p:blipFill>
          <a:blip r:embed="rId3"/>
          <a:stretch>
            <a:fillRect/>
          </a:stretch>
        </p:blipFill>
        <p:spPr>
          <a:xfrm>
            <a:off x="0" y="5080"/>
            <a:ext cx="3068320" cy="6858000"/>
          </a:xfrm>
          <a:prstGeom prst="rect">
            <a:avLst/>
          </a:prstGeom>
        </p:spPr>
      </p:pic>
      <p:pic>
        <p:nvPicPr>
          <p:cNvPr id="15" name="Picture 14">
            <a:extLst>
              <a:ext uri="{FF2B5EF4-FFF2-40B4-BE49-F238E27FC236}">
                <a16:creationId xmlns:a16="http://schemas.microsoft.com/office/drawing/2014/main" id="{BFEA9E2B-4C14-63A8-1632-9BC1EEC96A1A}"/>
              </a:ext>
            </a:extLst>
          </p:cNvPr>
          <p:cNvPicPr>
            <a:picLocks noChangeAspect="1"/>
          </p:cNvPicPr>
          <p:nvPr/>
        </p:nvPicPr>
        <p:blipFill>
          <a:blip r:embed="rId4"/>
          <a:stretch>
            <a:fillRect/>
          </a:stretch>
        </p:blipFill>
        <p:spPr>
          <a:xfrm>
            <a:off x="-95596" y="435753"/>
            <a:ext cx="1731356" cy="1982328"/>
          </a:xfrm>
          <a:prstGeom prst="rect">
            <a:avLst/>
          </a:prstGeom>
        </p:spPr>
      </p:pic>
      <p:pic>
        <p:nvPicPr>
          <p:cNvPr id="16" name="Picture 15">
            <a:extLst>
              <a:ext uri="{FF2B5EF4-FFF2-40B4-BE49-F238E27FC236}">
                <a16:creationId xmlns:a16="http://schemas.microsoft.com/office/drawing/2014/main" id="{699C578F-4A8C-A6C8-FD7A-B75FB8464E49}"/>
              </a:ext>
            </a:extLst>
          </p:cNvPr>
          <p:cNvPicPr>
            <a:picLocks noChangeAspect="1"/>
          </p:cNvPicPr>
          <p:nvPr/>
        </p:nvPicPr>
        <p:blipFill>
          <a:blip r:embed="rId5"/>
          <a:stretch>
            <a:fillRect/>
          </a:stretch>
        </p:blipFill>
        <p:spPr>
          <a:xfrm>
            <a:off x="254000" y="4436854"/>
            <a:ext cx="2763520" cy="2445988"/>
          </a:xfrm>
          <a:prstGeom prst="rect">
            <a:avLst/>
          </a:prstGeom>
        </p:spPr>
      </p:pic>
      <p:pic>
        <p:nvPicPr>
          <p:cNvPr id="17" name="Picture 16">
            <a:extLst>
              <a:ext uri="{FF2B5EF4-FFF2-40B4-BE49-F238E27FC236}">
                <a16:creationId xmlns:a16="http://schemas.microsoft.com/office/drawing/2014/main" id="{C9B671F1-DD42-FD57-7693-34223EE5E42C}"/>
              </a:ext>
            </a:extLst>
          </p:cNvPr>
          <p:cNvPicPr>
            <a:picLocks noChangeAspect="1"/>
          </p:cNvPicPr>
          <p:nvPr/>
        </p:nvPicPr>
        <p:blipFill>
          <a:blip r:embed="rId6"/>
          <a:stretch>
            <a:fillRect/>
          </a:stretch>
        </p:blipFill>
        <p:spPr>
          <a:xfrm>
            <a:off x="1813495" y="1928668"/>
            <a:ext cx="1493649" cy="1493649"/>
          </a:xfrm>
          <a:prstGeom prst="rect">
            <a:avLst/>
          </a:prstGeom>
        </p:spPr>
      </p:pic>
      <p:pic>
        <p:nvPicPr>
          <p:cNvPr id="18" name="Picture 17">
            <a:extLst>
              <a:ext uri="{FF2B5EF4-FFF2-40B4-BE49-F238E27FC236}">
                <a16:creationId xmlns:a16="http://schemas.microsoft.com/office/drawing/2014/main" id="{E88C26F0-F8FA-0960-F3FC-A7B008277F48}"/>
              </a:ext>
            </a:extLst>
          </p:cNvPr>
          <p:cNvPicPr>
            <a:picLocks noChangeAspect="1"/>
          </p:cNvPicPr>
          <p:nvPr/>
        </p:nvPicPr>
        <p:blipFill>
          <a:blip r:embed="rId7"/>
          <a:stretch>
            <a:fillRect/>
          </a:stretch>
        </p:blipFill>
        <p:spPr>
          <a:xfrm>
            <a:off x="709122" y="2675492"/>
            <a:ext cx="1188823" cy="1188823"/>
          </a:xfrm>
          <a:prstGeom prst="rect">
            <a:avLst/>
          </a:prstGeom>
        </p:spPr>
      </p:pic>
      <p:sp>
        <p:nvSpPr>
          <p:cNvPr id="3" name="TextBox 2">
            <a:extLst>
              <a:ext uri="{FF2B5EF4-FFF2-40B4-BE49-F238E27FC236}">
                <a16:creationId xmlns:a16="http://schemas.microsoft.com/office/drawing/2014/main" id="{CA2A355A-815E-D95B-17C0-4BF1425B38FE}"/>
              </a:ext>
            </a:extLst>
          </p:cNvPr>
          <p:cNvSpPr txBox="1"/>
          <p:nvPr/>
        </p:nvSpPr>
        <p:spPr>
          <a:xfrm>
            <a:off x="3307144" y="1697901"/>
            <a:ext cx="6537896" cy="923330"/>
          </a:xfrm>
          <a:prstGeom prst="rect">
            <a:avLst/>
          </a:prstGeom>
          <a:noFill/>
        </p:spPr>
        <p:txBody>
          <a:bodyPr wrap="square" rtlCol="0">
            <a:spAutoFit/>
          </a:bodyPr>
          <a:lstStyle/>
          <a:p>
            <a:r>
              <a:rPr lang="en-IN" sz="1800" dirty="0">
                <a:solidFill>
                  <a:srgbClr val="0D0D0D"/>
                </a:solidFill>
                <a:latin typeface="Sitka Text" pitchFamily="2" charset="0"/>
                <a:ea typeface="Times New Roman" panose="02020603050405020304" pitchFamily="18" charset="0"/>
              </a:rPr>
              <a:t>3</a:t>
            </a:r>
            <a:r>
              <a:rPr lang="en-IN" sz="1800" dirty="0">
                <a:solidFill>
                  <a:srgbClr val="0D0D0D"/>
                </a:solidFill>
                <a:effectLst/>
                <a:latin typeface="Sitka Text" pitchFamily="2" charset="0"/>
                <a:ea typeface="Times New Roman" panose="02020603050405020304" pitchFamily="18" charset="0"/>
              </a:rPr>
              <a:t>)Data Ingestion with Data Factory</a:t>
            </a:r>
            <a:r>
              <a:rPr lang="en-US" dirty="0">
                <a:latin typeface="Sitka Text" pitchFamily="2" charset="0"/>
              </a:rPr>
              <a:t>:</a:t>
            </a:r>
            <a:r>
              <a:rPr lang="en-IN" dirty="0">
                <a:solidFill>
                  <a:srgbClr val="0D0D0D"/>
                </a:solidFill>
                <a:latin typeface="Calibri" panose="020F0502020204030204" pitchFamily="34" charset="0"/>
                <a:ea typeface="Calibri" panose="020F0502020204030204" pitchFamily="34" charset="0"/>
                <a:cs typeface="Times New Roman" panose="02020603050405020304" pitchFamily="18" charset="0"/>
              </a:rPr>
              <a:t>Making data movement pipeline to copy data from ADLS Gen 2 to azure synapse using Azure Data Factory</a:t>
            </a:r>
            <a:endParaRPr lang="en-IN" dirty="0">
              <a:latin typeface="Sitka Text" pitchFamily="2" charset="0"/>
            </a:endParaRPr>
          </a:p>
        </p:txBody>
      </p:sp>
      <p:pic>
        <p:nvPicPr>
          <p:cNvPr id="4" name="Picture 3">
            <a:extLst>
              <a:ext uri="{FF2B5EF4-FFF2-40B4-BE49-F238E27FC236}">
                <a16:creationId xmlns:a16="http://schemas.microsoft.com/office/drawing/2014/main" id="{88C1D646-6559-0465-F011-F3D4D189AB1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20713" y="2989012"/>
            <a:ext cx="6234916" cy="3525705"/>
          </a:xfrm>
          <a:prstGeom prst="rect">
            <a:avLst/>
          </a:prstGeom>
        </p:spPr>
      </p:pic>
    </p:spTree>
    <p:extLst>
      <p:ext uri="{BB962C8B-B14F-4D97-AF65-F5344CB8AC3E}">
        <p14:creationId xmlns:p14="http://schemas.microsoft.com/office/powerpoint/2010/main" val="1295096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572</Words>
  <Application>Microsoft Office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Algerian</vt:lpstr>
      <vt:lpstr>Arial</vt:lpstr>
      <vt:lpstr>Arial Narrow</vt:lpstr>
      <vt:lpstr>Calibri</vt:lpstr>
      <vt:lpstr>Calibri Light</vt:lpstr>
      <vt:lpstr>Georgia</vt:lpstr>
      <vt:lpstr>Georgia Pro Light</vt:lpstr>
      <vt:lpstr>Sitka Text</vt:lpstr>
      <vt:lpstr>Söhne</vt:lpstr>
      <vt:lpstr>Times New Roman</vt:lpstr>
      <vt:lpstr>Tw Cen MT Condensed Extra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Pradip Bochare</dc:creator>
  <cp:lastModifiedBy>Pradip Bochare</cp:lastModifiedBy>
  <cp:revision>4</cp:revision>
  <dcterms:created xsi:type="dcterms:W3CDTF">2024-02-28T08:38:57Z</dcterms:created>
  <dcterms:modified xsi:type="dcterms:W3CDTF">2024-02-29T12:19:28Z</dcterms:modified>
</cp:coreProperties>
</file>