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76" r:id="rId7"/>
    <p:sldId id="277" r:id="rId8"/>
    <p:sldId id="278" r:id="rId9"/>
    <p:sldId id="279" r:id="rId10"/>
    <p:sldId id="280" r:id="rId11"/>
    <p:sldId id="281" r:id="rId12"/>
    <p:sldId id="262" r:id="rId13"/>
    <p:sldId id="282"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9" autoAdjust="0"/>
    <p:restoredTop sz="94660"/>
  </p:normalViewPr>
  <p:slideViewPr>
    <p:cSldViewPr snapToGrid="0">
      <p:cViewPr varScale="1">
        <p:scale>
          <a:sx n="88" d="100"/>
          <a:sy n="88" d="100"/>
        </p:scale>
        <p:origin x="42" y="11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9A46-378F-42AE-9A16-72585DBB0C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9161C2-3D99-4AF9-9F1C-1506B07CA8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71A4D9-9712-4F51-8550-A58EDD6D3569}"/>
              </a:ext>
            </a:extLst>
          </p:cNvPr>
          <p:cNvSpPr>
            <a:spLocks noGrp="1"/>
          </p:cNvSpPr>
          <p:nvPr>
            <p:ph type="dt" sz="half" idx="10"/>
          </p:nvPr>
        </p:nvSpPr>
        <p:spPr/>
        <p:txBody>
          <a:bodyPr/>
          <a:lstStyle/>
          <a:p>
            <a:fld id="{37890F96-814A-44E5-8AE9-5AEE089E3341}" type="datetimeFigureOut">
              <a:rPr lang="en-US" smtClean="0"/>
              <a:t>2/29/2024</a:t>
            </a:fld>
            <a:endParaRPr lang="en-US"/>
          </a:p>
        </p:txBody>
      </p:sp>
      <p:sp>
        <p:nvSpPr>
          <p:cNvPr id="5" name="Footer Placeholder 4">
            <a:extLst>
              <a:ext uri="{FF2B5EF4-FFF2-40B4-BE49-F238E27FC236}">
                <a16:creationId xmlns:a16="http://schemas.microsoft.com/office/drawing/2014/main" id="{C3559BE3-9D89-4468-B045-DE522FE9A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A7A9EE-06EF-4AA0-BC71-A554BF17006E}"/>
              </a:ext>
            </a:extLst>
          </p:cNvPr>
          <p:cNvSpPr>
            <a:spLocks noGrp="1"/>
          </p:cNvSpPr>
          <p:nvPr>
            <p:ph type="sldNum" sz="quarter" idx="12"/>
          </p:nvPr>
        </p:nvSpPr>
        <p:spPr/>
        <p:txBody>
          <a:bodyPr/>
          <a:lstStyle/>
          <a:p>
            <a:fld id="{285A99FF-2987-498A-8584-EDA77BB8B43F}" type="slidenum">
              <a:rPr lang="en-US" smtClean="0"/>
              <a:t>‹#›</a:t>
            </a:fld>
            <a:endParaRPr lang="en-US"/>
          </a:p>
        </p:txBody>
      </p:sp>
    </p:spTree>
    <p:extLst>
      <p:ext uri="{BB962C8B-B14F-4D97-AF65-F5344CB8AC3E}">
        <p14:creationId xmlns:p14="http://schemas.microsoft.com/office/powerpoint/2010/main" val="176225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FED0-7F44-4635-AB15-ADFC743E2B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82BF91-0EDF-4B92-A0BE-8B7E8AB051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19DF9-F0E2-4B34-AF97-2F60958E6CBC}"/>
              </a:ext>
            </a:extLst>
          </p:cNvPr>
          <p:cNvSpPr>
            <a:spLocks noGrp="1"/>
          </p:cNvSpPr>
          <p:nvPr>
            <p:ph type="dt" sz="half" idx="10"/>
          </p:nvPr>
        </p:nvSpPr>
        <p:spPr/>
        <p:txBody>
          <a:bodyPr/>
          <a:lstStyle/>
          <a:p>
            <a:fld id="{37890F96-814A-44E5-8AE9-5AEE089E3341}" type="datetimeFigureOut">
              <a:rPr lang="en-US" smtClean="0"/>
              <a:t>2/29/2024</a:t>
            </a:fld>
            <a:endParaRPr lang="en-US"/>
          </a:p>
        </p:txBody>
      </p:sp>
      <p:sp>
        <p:nvSpPr>
          <p:cNvPr id="5" name="Footer Placeholder 4">
            <a:extLst>
              <a:ext uri="{FF2B5EF4-FFF2-40B4-BE49-F238E27FC236}">
                <a16:creationId xmlns:a16="http://schemas.microsoft.com/office/drawing/2014/main" id="{AD8E0863-5380-4F8D-8040-9C5F02002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AA56B-D83C-4B77-98CB-BDD4814301BF}"/>
              </a:ext>
            </a:extLst>
          </p:cNvPr>
          <p:cNvSpPr>
            <a:spLocks noGrp="1"/>
          </p:cNvSpPr>
          <p:nvPr>
            <p:ph type="sldNum" sz="quarter" idx="12"/>
          </p:nvPr>
        </p:nvSpPr>
        <p:spPr/>
        <p:txBody>
          <a:bodyPr/>
          <a:lstStyle/>
          <a:p>
            <a:fld id="{285A99FF-2987-498A-8584-EDA77BB8B43F}" type="slidenum">
              <a:rPr lang="en-US" smtClean="0"/>
              <a:t>‹#›</a:t>
            </a:fld>
            <a:endParaRPr lang="en-US"/>
          </a:p>
        </p:txBody>
      </p:sp>
    </p:spTree>
    <p:extLst>
      <p:ext uri="{BB962C8B-B14F-4D97-AF65-F5344CB8AC3E}">
        <p14:creationId xmlns:p14="http://schemas.microsoft.com/office/powerpoint/2010/main" val="244602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6BF8E3-8F04-461F-9EA7-3A44638EB5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6AF69C-5777-4ED7-AEAD-D8952D4F48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78860-5295-43D8-8032-478B6535875B}"/>
              </a:ext>
            </a:extLst>
          </p:cNvPr>
          <p:cNvSpPr>
            <a:spLocks noGrp="1"/>
          </p:cNvSpPr>
          <p:nvPr>
            <p:ph type="dt" sz="half" idx="10"/>
          </p:nvPr>
        </p:nvSpPr>
        <p:spPr/>
        <p:txBody>
          <a:bodyPr/>
          <a:lstStyle/>
          <a:p>
            <a:fld id="{37890F96-814A-44E5-8AE9-5AEE089E3341}" type="datetimeFigureOut">
              <a:rPr lang="en-US" smtClean="0"/>
              <a:t>2/29/2024</a:t>
            </a:fld>
            <a:endParaRPr lang="en-US"/>
          </a:p>
        </p:txBody>
      </p:sp>
      <p:sp>
        <p:nvSpPr>
          <p:cNvPr id="5" name="Footer Placeholder 4">
            <a:extLst>
              <a:ext uri="{FF2B5EF4-FFF2-40B4-BE49-F238E27FC236}">
                <a16:creationId xmlns:a16="http://schemas.microsoft.com/office/drawing/2014/main" id="{613836B8-1EE1-471C-898B-6F9FAF5E8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B274A-3DFE-4F15-8C2D-8830D36E9A15}"/>
              </a:ext>
            </a:extLst>
          </p:cNvPr>
          <p:cNvSpPr>
            <a:spLocks noGrp="1"/>
          </p:cNvSpPr>
          <p:nvPr>
            <p:ph type="sldNum" sz="quarter" idx="12"/>
          </p:nvPr>
        </p:nvSpPr>
        <p:spPr/>
        <p:txBody>
          <a:bodyPr/>
          <a:lstStyle/>
          <a:p>
            <a:fld id="{285A99FF-2987-498A-8584-EDA77BB8B43F}" type="slidenum">
              <a:rPr lang="en-US" smtClean="0"/>
              <a:t>‹#›</a:t>
            </a:fld>
            <a:endParaRPr lang="en-US"/>
          </a:p>
        </p:txBody>
      </p:sp>
    </p:spTree>
    <p:extLst>
      <p:ext uri="{BB962C8B-B14F-4D97-AF65-F5344CB8AC3E}">
        <p14:creationId xmlns:p14="http://schemas.microsoft.com/office/powerpoint/2010/main" val="39058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2D8A-AA06-425F-911A-006091750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0728D3-D184-4DBD-938D-FF7D51D4E4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D3194-F681-4663-9514-112184429761}"/>
              </a:ext>
            </a:extLst>
          </p:cNvPr>
          <p:cNvSpPr>
            <a:spLocks noGrp="1"/>
          </p:cNvSpPr>
          <p:nvPr>
            <p:ph type="dt" sz="half" idx="10"/>
          </p:nvPr>
        </p:nvSpPr>
        <p:spPr/>
        <p:txBody>
          <a:bodyPr/>
          <a:lstStyle/>
          <a:p>
            <a:fld id="{37890F96-814A-44E5-8AE9-5AEE089E3341}" type="datetimeFigureOut">
              <a:rPr lang="en-US" smtClean="0"/>
              <a:t>2/29/2024</a:t>
            </a:fld>
            <a:endParaRPr lang="en-US"/>
          </a:p>
        </p:txBody>
      </p:sp>
      <p:sp>
        <p:nvSpPr>
          <p:cNvPr id="5" name="Footer Placeholder 4">
            <a:extLst>
              <a:ext uri="{FF2B5EF4-FFF2-40B4-BE49-F238E27FC236}">
                <a16:creationId xmlns:a16="http://schemas.microsoft.com/office/drawing/2014/main" id="{FCFF1639-6DA9-47E9-9A0C-A5C48C146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2DB5E-2185-4421-B965-B088F212D62C}"/>
              </a:ext>
            </a:extLst>
          </p:cNvPr>
          <p:cNvSpPr>
            <a:spLocks noGrp="1"/>
          </p:cNvSpPr>
          <p:nvPr>
            <p:ph type="sldNum" sz="quarter" idx="12"/>
          </p:nvPr>
        </p:nvSpPr>
        <p:spPr/>
        <p:txBody>
          <a:bodyPr/>
          <a:lstStyle/>
          <a:p>
            <a:fld id="{285A99FF-2987-498A-8584-EDA77BB8B43F}" type="slidenum">
              <a:rPr lang="en-US" smtClean="0"/>
              <a:t>‹#›</a:t>
            </a:fld>
            <a:endParaRPr lang="en-US"/>
          </a:p>
        </p:txBody>
      </p:sp>
    </p:spTree>
    <p:extLst>
      <p:ext uri="{BB962C8B-B14F-4D97-AF65-F5344CB8AC3E}">
        <p14:creationId xmlns:p14="http://schemas.microsoft.com/office/powerpoint/2010/main" val="217879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DDA1D-C86A-4431-924D-3E210BB1F1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16941E-A729-491C-AFE7-44EB7D7D40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140DD6-F63C-47CE-9A8B-FEFF0EA9DE75}"/>
              </a:ext>
            </a:extLst>
          </p:cNvPr>
          <p:cNvSpPr>
            <a:spLocks noGrp="1"/>
          </p:cNvSpPr>
          <p:nvPr>
            <p:ph type="dt" sz="half" idx="10"/>
          </p:nvPr>
        </p:nvSpPr>
        <p:spPr/>
        <p:txBody>
          <a:bodyPr/>
          <a:lstStyle/>
          <a:p>
            <a:fld id="{37890F96-814A-44E5-8AE9-5AEE089E3341}" type="datetimeFigureOut">
              <a:rPr lang="en-US" smtClean="0"/>
              <a:t>2/29/2024</a:t>
            </a:fld>
            <a:endParaRPr lang="en-US"/>
          </a:p>
        </p:txBody>
      </p:sp>
      <p:sp>
        <p:nvSpPr>
          <p:cNvPr id="5" name="Footer Placeholder 4">
            <a:extLst>
              <a:ext uri="{FF2B5EF4-FFF2-40B4-BE49-F238E27FC236}">
                <a16:creationId xmlns:a16="http://schemas.microsoft.com/office/drawing/2014/main" id="{4ED67893-9A05-4F72-8BDE-A44CF1983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5B4FD-E0BD-453D-B0D7-3263B1B64C06}"/>
              </a:ext>
            </a:extLst>
          </p:cNvPr>
          <p:cNvSpPr>
            <a:spLocks noGrp="1"/>
          </p:cNvSpPr>
          <p:nvPr>
            <p:ph type="sldNum" sz="quarter" idx="12"/>
          </p:nvPr>
        </p:nvSpPr>
        <p:spPr/>
        <p:txBody>
          <a:bodyPr/>
          <a:lstStyle/>
          <a:p>
            <a:fld id="{285A99FF-2987-498A-8584-EDA77BB8B43F}" type="slidenum">
              <a:rPr lang="en-US" smtClean="0"/>
              <a:t>‹#›</a:t>
            </a:fld>
            <a:endParaRPr lang="en-US"/>
          </a:p>
        </p:txBody>
      </p:sp>
    </p:spTree>
    <p:extLst>
      <p:ext uri="{BB962C8B-B14F-4D97-AF65-F5344CB8AC3E}">
        <p14:creationId xmlns:p14="http://schemas.microsoft.com/office/powerpoint/2010/main" val="1836374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6003-548D-47AA-BA53-E894B3FBA2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EF366A-37DA-419A-8F04-B41371F4F0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EABCFA-D7E4-4330-95D5-47465069DE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7CA11-BF4D-45C2-996C-8976A59117E7}"/>
              </a:ext>
            </a:extLst>
          </p:cNvPr>
          <p:cNvSpPr>
            <a:spLocks noGrp="1"/>
          </p:cNvSpPr>
          <p:nvPr>
            <p:ph type="dt" sz="half" idx="10"/>
          </p:nvPr>
        </p:nvSpPr>
        <p:spPr/>
        <p:txBody>
          <a:bodyPr/>
          <a:lstStyle/>
          <a:p>
            <a:fld id="{37890F96-814A-44E5-8AE9-5AEE089E3341}" type="datetimeFigureOut">
              <a:rPr lang="en-US" smtClean="0"/>
              <a:t>2/29/2024</a:t>
            </a:fld>
            <a:endParaRPr lang="en-US"/>
          </a:p>
        </p:txBody>
      </p:sp>
      <p:sp>
        <p:nvSpPr>
          <p:cNvPr id="6" name="Footer Placeholder 5">
            <a:extLst>
              <a:ext uri="{FF2B5EF4-FFF2-40B4-BE49-F238E27FC236}">
                <a16:creationId xmlns:a16="http://schemas.microsoft.com/office/drawing/2014/main" id="{24A15ADE-41DE-47A2-A84C-DC85AB383D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647CFE-6C46-4082-A6EF-53802ACE068B}"/>
              </a:ext>
            </a:extLst>
          </p:cNvPr>
          <p:cNvSpPr>
            <a:spLocks noGrp="1"/>
          </p:cNvSpPr>
          <p:nvPr>
            <p:ph type="sldNum" sz="quarter" idx="12"/>
          </p:nvPr>
        </p:nvSpPr>
        <p:spPr/>
        <p:txBody>
          <a:bodyPr/>
          <a:lstStyle/>
          <a:p>
            <a:fld id="{285A99FF-2987-498A-8584-EDA77BB8B43F}" type="slidenum">
              <a:rPr lang="en-US" smtClean="0"/>
              <a:t>‹#›</a:t>
            </a:fld>
            <a:endParaRPr lang="en-US"/>
          </a:p>
        </p:txBody>
      </p:sp>
    </p:spTree>
    <p:extLst>
      <p:ext uri="{BB962C8B-B14F-4D97-AF65-F5344CB8AC3E}">
        <p14:creationId xmlns:p14="http://schemas.microsoft.com/office/powerpoint/2010/main" val="171580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440C-0AAE-4B02-BE34-03B3A91E3A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6639BF-5FF1-4D3B-B24B-9E3102E4F6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856047-7D96-4C51-87BA-766EE97BCF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17D303-2206-42BF-8CC0-E3E08ED959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F45B29-90CC-409D-A6D0-0E1A60398B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DFEEC8-C900-4C23-A937-AD13FE7745C4}"/>
              </a:ext>
            </a:extLst>
          </p:cNvPr>
          <p:cNvSpPr>
            <a:spLocks noGrp="1"/>
          </p:cNvSpPr>
          <p:nvPr>
            <p:ph type="dt" sz="half" idx="10"/>
          </p:nvPr>
        </p:nvSpPr>
        <p:spPr/>
        <p:txBody>
          <a:bodyPr/>
          <a:lstStyle/>
          <a:p>
            <a:fld id="{37890F96-814A-44E5-8AE9-5AEE089E3341}" type="datetimeFigureOut">
              <a:rPr lang="en-US" smtClean="0"/>
              <a:t>2/29/2024</a:t>
            </a:fld>
            <a:endParaRPr lang="en-US"/>
          </a:p>
        </p:txBody>
      </p:sp>
      <p:sp>
        <p:nvSpPr>
          <p:cNvPr id="8" name="Footer Placeholder 7">
            <a:extLst>
              <a:ext uri="{FF2B5EF4-FFF2-40B4-BE49-F238E27FC236}">
                <a16:creationId xmlns:a16="http://schemas.microsoft.com/office/drawing/2014/main" id="{B7712A4A-2195-451B-934E-9326CB9D89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3D016C-FF4F-4D0B-A0D8-089803D365B9}"/>
              </a:ext>
            </a:extLst>
          </p:cNvPr>
          <p:cNvSpPr>
            <a:spLocks noGrp="1"/>
          </p:cNvSpPr>
          <p:nvPr>
            <p:ph type="sldNum" sz="quarter" idx="12"/>
          </p:nvPr>
        </p:nvSpPr>
        <p:spPr/>
        <p:txBody>
          <a:bodyPr/>
          <a:lstStyle/>
          <a:p>
            <a:fld id="{285A99FF-2987-498A-8584-EDA77BB8B43F}" type="slidenum">
              <a:rPr lang="en-US" smtClean="0"/>
              <a:t>‹#›</a:t>
            </a:fld>
            <a:endParaRPr lang="en-US"/>
          </a:p>
        </p:txBody>
      </p:sp>
    </p:spTree>
    <p:extLst>
      <p:ext uri="{BB962C8B-B14F-4D97-AF65-F5344CB8AC3E}">
        <p14:creationId xmlns:p14="http://schemas.microsoft.com/office/powerpoint/2010/main" val="1636561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B7B42-66D9-4330-AFC4-B0D1424663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ECF78C-6820-488C-A1F3-4DEA38EBB5E0}"/>
              </a:ext>
            </a:extLst>
          </p:cNvPr>
          <p:cNvSpPr>
            <a:spLocks noGrp="1"/>
          </p:cNvSpPr>
          <p:nvPr>
            <p:ph type="dt" sz="half" idx="10"/>
          </p:nvPr>
        </p:nvSpPr>
        <p:spPr/>
        <p:txBody>
          <a:bodyPr/>
          <a:lstStyle/>
          <a:p>
            <a:fld id="{37890F96-814A-44E5-8AE9-5AEE089E3341}" type="datetimeFigureOut">
              <a:rPr lang="en-US" smtClean="0"/>
              <a:t>2/29/2024</a:t>
            </a:fld>
            <a:endParaRPr lang="en-US"/>
          </a:p>
        </p:txBody>
      </p:sp>
      <p:sp>
        <p:nvSpPr>
          <p:cNvPr id="4" name="Footer Placeholder 3">
            <a:extLst>
              <a:ext uri="{FF2B5EF4-FFF2-40B4-BE49-F238E27FC236}">
                <a16:creationId xmlns:a16="http://schemas.microsoft.com/office/drawing/2014/main" id="{68252CE0-1DBD-49E5-BCC9-A7E9D9F682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5A0E6A-2CC7-457C-AFF7-3BEB33F1E399}"/>
              </a:ext>
            </a:extLst>
          </p:cNvPr>
          <p:cNvSpPr>
            <a:spLocks noGrp="1"/>
          </p:cNvSpPr>
          <p:nvPr>
            <p:ph type="sldNum" sz="quarter" idx="12"/>
          </p:nvPr>
        </p:nvSpPr>
        <p:spPr/>
        <p:txBody>
          <a:bodyPr/>
          <a:lstStyle/>
          <a:p>
            <a:fld id="{285A99FF-2987-498A-8584-EDA77BB8B43F}" type="slidenum">
              <a:rPr lang="en-US" smtClean="0"/>
              <a:t>‹#›</a:t>
            </a:fld>
            <a:endParaRPr lang="en-US"/>
          </a:p>
        </p:txBody>
      </p:sp>
    </p:spTree>
    <p:extLst>
      <p:ext uri="{BB962C8B-B14F-4D97-AF65-F5344CB8AC3E}">
        <p14:creationId xmlns:p14="http://schemas.microsoft.com/office/powerpoint/2010/main" val="168593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1753A2-35E7-46D2-934B-BFA447D28E2F}"/>
              </a:ext>
            </a:extLst>
          </p:cNvPr>
          <p:cNvSpPr>
            <a:spLocks noGrp="1"/>
          </p:cNvSpPr>
          <p:nvPr>
            <p:ph type="dt" sz="half" idx="10"/>
          </p:nvPr>
        </p:nvSpPr>
        <p:spPr/>
        <p:txBody>
          <a:bodyPr/>
          <a:lstStyle/>
          <a:p>
            <a:fld id="{37890F96-814A-44E5-8AE9-5AEE089E3341}" type="datetimeFigureOut">
              <a:rPr lang="en-US" smtClean="0"/>
              <a:t>2/29/2024</a:t>
            </a:fld>
            <a:endParaRPr lang="en-US"/>
          </a:p>
        </p:txBody>
      </p:sp>
      <p:sp>
        <p:nvSpPr>
          <p:cNvPr id="3" name="Footer Placeholder 2">
            <a:extLst>
              <a:ext uri="{FF2B5EF4-FFF2-40B4-BE49-F238E27FC236}">
                <a16:creationId xmlns:a16="http://schemas.microsoft.com/office/drawing/2014/main" id="{3BC1E88F-AC17-47E1-AF33-A06EE35ECA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CA5FC2-32F0-4576-A4D0-76109B64699A}"/>
              </a:ext>
            </a:extLst>
          </p:cNvPr>
          <p:cNvSpPr>
            <a:spLocks noGrp="1"/>
          </p:cNvSpPr>
          <p:nvPr>
            <p:ph type="sldNum" sz="quarter" idx="12"/>
          </p:nvPr>
        </p:nvSpPr>
        <p:spPr/>
        <p:txBody>
          <a:bodyPr/>
          <a:lstStyle/>
          <a:p>
            <a:fld id="{285A99FF-2987-498A-8584-EDA77BB8B43F}" type="slidenum">
              <a:rPr lang="en-US" smtClean="0"/>
              <a:t>‹#›</a:t>
            </a:fld>
            <a:endParaRPr lang="en-US"/>
          </a:p>
        </p:txBody>
      </p:sp>
    </p:spTree>
    <p:extLst>
      <p:ext uri="{BB962C8B-B14F-4D97-AF65-F5344CB8AC3E}">
        <p14:creationId xmlns:p14="http://schemas.microsoft.com/office/powerpoint/2010/main" val="228054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3C01-DEDE-4A4B-92BF-21E6F9FFA1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1F0817-5F95-4642-A42F-CEB2B8151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1D8EFE-7DED-4608-8C0E-2D97C709E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91DF2-207A-46DB-A191-EFF3251833E4}"/>
              </a:ext>
            </a:extLst>
          </p:cNvPr>
          <p:cNvSpPr>
            <a:spLocks noGrp="1"/>
          </p:cNvSpPr>
          <p:nvPr>
            <p:ph type="dt" sz="half" idx="10"/>
          </p:nvPr>
        </p:nvSpPr>
        <p:spPr/>
        <p:txBody>
          <a:bodyPr/>
          <a:lstStyle/>
          <a:p>
            <a:fld id="{37890F96-814A-44E5-8AE9-5AEE089E3341}" type="datetimeFigureOut">
              <a:rPr lang="en-US" smtClean="0"/>
              <a:t>2/29/2024</a:t>
            </a:fld>
            <a:endParaRPr lang="en-US"/>
          </a:p>
        </p:txBody>
      </p:sp>
      <p:sp>
        <p:nvSpPr>
          <p:cNvPr id="6" name="Footer Placeholder 5">
            <a:extLst>
              <a:ext uri="{FF2B5EF4-FFF2-40B4-BE49-F238E27FC236}">
                <a16:creationId xmlns:a16="http://schemas.microsoft.com/office/drawing/2014/main" id="{F23FB72A-304D-49A3-88D7-4FCC85290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CF9B15-A519-41DD-BF70-450B7A964A74}"/>
              </a:ext>
            </a:extLst>
          </p:cNvPr>
          <p:cNvSpPr>
            <a:spLocks noGrp="1"/>
          </p:cNvSpPr>
          <p:nvPr>
            <p:ph type="sldNum" sz="quarter" idx="12"/>
          </p:nvPr>
        </p:nvSpPr>
        <p:spPr/>
        <p:txBody>
          <a:bodyPr/>
          <a:lstStyle/>
          <a:p>
            <a:fld id="{285A99FF-2987-498A-8584-EDA77BB8B43F}" type="slidenum">
              <a:rPr lang="en-US" smtClean="0"/>
              <a:t>‹#›</a:t>
            </a:fld>
            <a:endParaRPr lang="en-US"/>
          </a:p>
        </p:txBody>
      </p:sp>
    </p:spTree>
    <p:extLst>
      <p:ext uri="{BB962C8B-B14F-4D97-AF65-F5344CB8AC3E}">
        <p14:creationId xmlns:p14="http://schemas.microsoft.com/office/powerpoint/2010/main" val="66976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E7DE-0653-4657-B039-B1F8B43C3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B098FC-0AD2-4ED6-B60F-122E4E2F0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2EFECA-3695-4707-A781-FA2D394A8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83ECE-6F98-4C56-AA42-01CFC2AAA086}"/>
              </a:ext>
            </a:extLst>
          </p:cNvPr>
          <p:cNvSpPr>
            <a:spLocks noGrp="1"/>
          </p:cNvSpPr>
          <p:nvPr>
            <p:ph type="dt" sz="half" idx="10"/>
          </p:nvPr>
        </p:nvSpPr>
        <p:spPr/>
        <p:txBody>
          <a:bodyPr/>
          <a:lstStyle/>
          <a:p>
            <a:fld id="{37890F96-814A-44E5-8AE9-5AEE089E3341}" type="datetimeFigureOut">
              <a:rPr lang="en-US" smtClean="0"/>
              <a:t>2/29/2024</a:t>
            </a:fld>
            <a:endParaRPr lang="en-US"/>
          </a:p>
        </p:txBody>
      </p:sp>
      <p:sp>
        <p:nvSpPr>
          <p:cNvPr id="6" name="Footer Placeholder 5">
            <a:extLst>
              <a:ext uri="{FF2B5EF4-FFF2-40B4-BE49-F238E27FC236}">
                <a16:creationId xmlns:a16="http://schemas.microsoft.com/office/drawing/2014/main" id="{79C39565-2334-4415-8DEE-C8CA7FAD2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BBFF1C-3ACD-46EA-9727-837B8C277CC6}"/>
              </a:ext>
            </a:extLst>
          </p:cNvPr>
          <p:cNvSpPr>
            <a:spLocks noGrp="1"/>
          </p:cNvSpPr>
          <p:nvPr>
            <p:ph type="sldNum" sz="quarter" idx="12"/>
          </p:nvPr>
        </p:nvSpPr>
        <p:spPr/>
        <p:txBody>
          <a:bodyPr/>
          <a:lstStyle/>
          <a:p>
            <a:fld id="{285A99FF-2987-498A-8584-EDA77BB8B43F}" type="slidenum">
              <a:rPr lang="en-US" smtClean="0"/>
              <a:t>‹#›</a:t>
            </a:fld>
            <a:endParaRPr lang="en-US"/>
          </a:p>
        </p:txBody>
      </p:sp>
    </p:spTree>
    <p:extLst>
      <p:ext uri="{BB962C8B-B14F-4D97-AF65-F5344CB8AC3E}">
        <p14:creationId xmlns:p14="http://schemas.microsoft.com/office/powerpoint/2010/main" val="199832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97B403-2C84-4D05-93B2-CD82BC7C4D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6AC2DE-EDE0-45B5-9B53-B45759BEE7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6E308-17B5-4E29-B059-D20BA88268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90F96-814A-44E5-8AE9-5AEE089E3341}" type="datetimeFigureOut">
              <a:rPr lang="en-US" smtClean="0"/>
              <a:t>2/29/2024</a:t>
            </a:fld>
            <a:endParaRPr lang="en-US"/>
          </a:p>
        </p:txBody>
      </p:sp>
      <p:sp>
        <p:nvSpPr>
          <p:cNvPr id="5" name="Footer Placeholder 4">
            <a:extLst>
              <a:ext uri="{FF2B5EF4-FFF2-40B4-BE49-F238E27FC236}">
                <a16:creationId xmlns:a16="http://schemas.microsoft.com/office/drawing/2014/main" id="{A95A7B94-2707-4066-B649-9D67434A83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6B9B43-C5B9-444F-A608-FF4F1A5D79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A99FF-2987-498A-8584-EDA77BB8B43F}" type="slidenum">
              <a:rPr lang="en-US" smtClean="0"/>
              <a:t>‹#›</a:t>
            </a:fld>
            <a:endParaRPr lang="en-US"/>
          </a:p>
        </p:txBody>
      </p:sp>
    </p:spTree>
    <p:extLst>
      <p:ext uri="{BB962C8B-B14F-4D97-AF65-F5344CB8AC3E}">
        <p14:creationId xmlns:p14="http://schemas.microsoft.com/office/powerpoint/2010/main" val="2710138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Cn Tower in Toronto">
            <a:extLst>
              <a:ext uri="{FF2B5EF4-FFF2-40B4-BE49-F238E27FC236}">
                <a16:creationId xmlns:a16="http://schemas.microsoft.com/office/drawing/2014/main" id="{95937558-5845-47DA-88A4-84B67C3081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7D87807-969D-4DBF-BB3B-7AD22FB889E4}"/>
              </a:ext>
            </a:extLst>
          </p:cNvPr>
          <p:cNvSpPr/>
          <p:nvPr/>
        </p:nvSpPr>
        <p:spPr>
          <a:xfrm>
            <a:off x="0" y="17930"/>
            <a:ext cx="12191980" cy="6857990"/>
          </a:xfrm>
          <a:prstGeom prst="rect">
            <a:avLst/>
          </a:prstGeom>
          <a:solidFill>
            <a:schemeClr val="accent4">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DA7559-4CAE-4193-A9CA-C6E64EC8E0E5}"/>
              </a:ext>
            </a:extLst>
          </p:cNvPr>
          <p:cNvSpPr/>
          <p:nvPr/>
        </p:nvSpPr>
        <p:spPr>
          <a:xfrm>
            <a:off x="3004133" y="345440"/>
            <a:ext cx="6261787" cy="5902960"/>
          </a:xfrm>
          <a:prstGeom prst="ellipse">
            <a:avLst/>
          </a:prstGeom>
          <a:solidFill>
            <a:schemeClr val="accent3">
              <a:lumMod val="75000"/>
            </a:schemeClr>
          </a:solidFill>
          <a:ln>
            <a:noFill/>
          </a:ln>
          <a:effectLst>
            <a:outerShdw blurRad="419100" dist="317500" dir="774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9019D-6CE2-48ED-B684-8FBD64E86660}"/>
              </a:ext>
            </a:extLst>
          </p:cNvPr>
          <p:cNvSpPr/>
          <p:nvPr/>
        </p:nvSpPr>
        <p:spPr>
          <a:xfrm>
            <a:off x="10812539" y="-9"/>
            <a:ext cx="1379441" cy="1121578"/>
          </a:xfrm>
          <a:custGeom>
            <a:avLst/>
            <a:gdLst>
              <a:gd name="connsiteX0" fmla="*/ 0 w 1095354"/>
              <a:gd name="connsiteY0" fmla="*/ 0 h 890596"/>
              <a:gd name="connsiteX1" fmla="*/ 1095354 w 1095354"/>
              <a:gd name="connsiteY1" fmla="*/ 0 h 890596"/>
              <a:gd name="connsiteX2" fmla="*/ 1095354 w 1095354"/>
              <a:gd name="connsiteY2" fmla="*/ 866001 h 890596"/>
              <a:gd name="connsiteX3" fmla="*/ 1070071 w 1095354"/>
              <a:gd name="connsiteY3" fmla="*/ 872502 h 890596"/>
              <a:gd name="connsiteX4" fmla="*/ 890587 w 1095354"/>
              <a:gd name="connsiteY4" fmla="*/ 890596 h 890596"/>
              <a:gd name="connsiteX5" fmla="*/ 0 w 1095354"/>
              <a:gd name="connsiteY5" fmla="*/ 9 h 890596"/>
              <a:gd name="connsiteX6" fmla="*/ 0 w 1095354"/>
              <a:gd name="connsiteY6" fmla="*/ 0 h 89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54" h="890596">
                <a:moveTo>
                  <a:pt x="0" y="0"/>
                </a:moveTo>
                <a:lnTo>
                  <a:pt x="1095354" y="0"/>
                </a:lnTo>
                <a:lnTo>
                  <a:pt x="1095354" y="866001"/>
                </a:lnTo>
                <a:lnTo>
                  <a:pt x="1070071" y="872502"/>
                </a:lnTo>
                <a:cubicBezTo>
                  <a:pt x="1012096" y="884366"/>
                  <a:pt x="952069" y="890596"/>
                  <a:pt x="890587" y="890596"/>
                </a:cubicBezTo>
                <a:cubicBezTo>
                  <a:pt x="398729" y="890596"/>
                  <a:pt x="0" y="491867"/>
                  <a:pt x="0" y="9"/>
                </a:cubicBezTo>
                <a:lnTo>
                  <a:pt x="0" y="0"/>
                </a:lnTo>
                <a:close/>
              </a:path>
            </a:pathLst>
          </a:cu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A062A41-3CF7-459E-A1C8-23309EED6CCA}"/>
              </a:ext>
            </a:extLst>
          </p:cNvPr>
          <p:cNvGrpSpPr/>
          <p:nvPr/>
        </p:nvGrpSpPr>
        <p:grpSpPr>
          <a:xfrm>
            <a:off x="3514725" y="1743040"/>
            <a:ext cx="5470369" cy="4031873"/>
            <a:chOff x="3514725" y="1835367"/>
            <a:chExt cx="5386387" cy="3724616"/>
          </a:xfrm>
        </p:grpSpPr>
        <p:sp>
          <p:nvSpPr>
            <p:cNvPr id="7" name="TextBox 6">
              <a:extLst>
                <a:ext uri="{FF2B5EF4-FFF2-40B4-BE49-F238E27FC236}">
                  <a16:creationId xmlns:a16="http://schemas.microsoft.com/office/drawing/2014/main" id="{32C21C21-96E1-4018-B38F-C56DD2401AFF}"/>
                </a:ext>
              </a:extLst>
            </p:cNvPr>
            <p:cNvSpPr txBox="1"/>
            <p:nvPr/>
          </p:nvSpPr>
          <p:spPr>
            <a:xfrm>
              <a:off x="3514725" y="1835367"/>
              <a:ext cx="5386387" cy="3724616"/>
            </a:xfrm>
            <a:prstGeom prst="rect">
              <a:avLst/>
            </a:prstGeom>
            <a:noFill/>
          </p:spPr>
          <p:txBody>
            <a:bodyPr wrap="square" rtlCol="0">
              <a:spAutoFit/>
            </a:bodyPr>
            <a:lstStyle/>
            <a:p>
              <a:pPr algn="ctr"/>
              <a:r>
                <a:rPr lang="en-US" sz="4400" dirty="0">
                  <a:solidFill>
                    <a:schemeClr val="bg1"/>
                  </a:solidFill>
                  <a:effectLst>
                    <a:outerShdw blurRad="38100" dist="38100" dir="2700000" algn="tl">
                      <a:srgbClr val="000000">
                        <a:alpha val="43137"/>
                      </a:srgbClr>
                    </a:outerShdw>
                  </a:effectLst>
                  <a:latin typeface="Algerian" panose="04020705040A02060702" pitchFamily="82" charset="0"/>
                </a:rPr>
                <a:t>PROJECT</a:t>
              </a:r>
            </a:p>
            <a:p>
              <a:pPr algn="ctr"/>
              <a:r>
                <a:rPr lang="en-US" sz="4400" dirty="0">
                  <a:solidFill>
                    <a:srgbClr val="FFFF00"/>
                  </a:solidFill>
                  <a:effectLst>
                    <a:outerShdw blurRad="38100" dist="38100" dir="2700000" algn="tl">
                      <a:srgbClr val="000000">
                        <a:alpha val="43137"/>
                      </a:srgbClr>
                    </a:outerShdw>
                  </a:effectLst>
                  <a:latin typeface="Sitka Text" pitchFamily="2" charset="0"/>
                </a:rPr>
                <a:t>Real-Time Analytics </a:t>
              </a:r>
            </a:p>
            <a:p>
              <a:pPr algn="ctr"/>
              <a:r>
                <a:rPr lang="en-US" sz="4400" dirty="0">
                  <a:solidFill>
                    <a:srgbClr val="FFFF00"/>
                  </a:solidFill>
                  <a:effectLst>
                    <a:outerShdw blurRad="38100" dist="38100" dir="2700000" algn="tl">
                      <a:srgbClr val="000000">
                        <a:alpha val="43137"/>
                      </a:srgbClr>
                    </a:outerShdw>
                  </a:effectLst>
                  <a:latin typeface="Sitka Text" pitchFamily="2" charset="0"/>
                </a:rPr>
                <a:t>Dashboard</a:t>
              </a:r>
            </a:p>
            <a:p>
              <a:pPr algn="ctr"/>
              <a:endParaRPr lang="en-US" sz="4400" dirty="0">
                <a:solidFill>
                  <a:schemeClr val="accent6"/>
                </a:solidFill>
                <a:effectLst>
                  <a:outerShdw blurRad="38100" dist="38100" dir="2700000" algn="tl">
                    <a:srgbClr val="000000">
                      <a:alpha val="43137"/>
                    </a:srgbClr>
                  </a:outerShdw>
                </a:effectLst>
                <a:latin typeface="Georgia" panose="02040502050405020303" pitchFamily="18" charset="0"/>
              </a:endParaRPr>
            </a:p>
            <a:p>
              <a:pPr algn="ctr"/>
              <a:endParaRPr lang="en-US" sz="4000" dirty="0">
                <a:solidFill>
                  <a:schemeClr val="accent6"/>
                </a:solidFill>
                <a:effectLst>
                  <a:outerShdw blurRad="38100" dist="38100" dir="2700000" algn="tl">
                    <a:srgbClr val="000000">
                      <a:alpha val="43137"/>
                    </a:srgbClr>
                  </a:outerShdw>
                </a:effectLst>
                <a:latin typeface="Georgia" panose="02040502050405020303" pitchFamily="18" charset="0"/>
              </a:endParaRPr>
            </a:p>
            <a:p>
              <a:pPr algn="ctr"/>
              <a:endParaRPr lang="en-US" sz="4000" dirty="0">
                <a:solidFill>
                  <a:schemeClr val="bg1"/>
                </a:solidFill>
                <a:effectLst>
                  <a:outerShdw blurRad="38100" dist="38100" dir="2700000" algn="tl">
                    <a:srgbClr val="000000">
                      <a:alpha val="43137"/>
                    </a:srgbClr>
                  </a:outerShdw>
                </a:effectLst>
                <a:latin typeface="Georgia" panose="02040502050405020303" pitchFamily="18" charset="0"/>
              </a:endParaRPr>
            </a:p>
          </p:txBody>
        </p:sp>
        <p:sp>
          <p:nvSpPr>
            <p:cNvPr id="22" name="TextBox 21">
              <a:extLst>
                <a:ext uri="{FF2B5EF4-FFF2-40B4-BE49-F238E27FC236}">
                  <a16:creationId xmlns:a16="http://schemas.microsoft.com/office/drawing/2014/main" id="{1AAEEE29-393B-43BE-B5E2-C797055DFE9C}"/>
                </a:ext>
              </a:extLst>
            </p:cNvPr>
            <p:cNvSpPr txBox="1"/>
            <p:nvPr/>
          </p:nvSpPr>
          <p:spPr>
            <a:xfrm>
              <a:off x="3722023" y="4341207"/>
              <a:ext cx="4745552" cy="483347"/>
            </a:xfrm>
            <a:prstGeom prst="rect">
              <a:avLst/>
            </a:prstGeom>
            <a:noFill/>
          </p:spPr>
          <p:txBody>
            <a:bodyPr wrap="square" rtlCol="0">
              <a:spAutoFit/>
            </a:bodyPr>
            <a:lstStyle/>
            <a:p>
              <a:pPr algn="ctr"/>
              <a:r>
                <a:rPr lang="en-US" sz="2800" dirty="0">
                  <a:solidFill>
                    <a:schemeClr val="bg1"/>
                  </a:solidFill>
                  <a:latin typeface="Tw Cen MT Condensed Extra Bold" panose="020B0803020202020204" pitchFamily="34" charset="0"/>
                </a:rPr>
                <a:t>SUBMITTED BY: PRADIP BOCAHRE</a:t>
              </a:r>
            </a:p>
          </p:txBody>
        </p:sp>
      </p:grpSp>
      <p:sp>
        <p:nvSpPr>
          <p:cNvPr id="23" name="Rectangle: Rounded Corners 22">
            <a:extLst>
              <a:ext uri="{FF2B5EF4-FFF2-40B4-BE49-F238E27FC236}">
                <a16:creationId xmlns:a16="http://schemas.microsoft.com/office/drawing/2014/main" id="{4D25A9EE-7D53-4E75-80BA-8A0E71BDBA19}"/>
              </a:ext>
            </a:extLst>
          </p:cNvPr>
          <p:cNvSpPr/>
          <p:nvPr/>
        </p:nvSpPr>
        <p:spPr>
          <a:xfrm>
            <a:off x="9451261" y="2855202"/>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CFB71DE6-BFCE-4910-B3F9-AF81383B6CF2}"/>
              </a:ext>
            </a:extLst>
          </p:cNvPr>
          <p:cNvSpPr/>
          <p:nvPr/>
        </p:nvSpPr>
        <p:spPr>
          <a:xfrm>
            <a:off x="11166689" y="1780633"/>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133A46E-B616-4135-A730-4D008F2D81E8}"/>
              </a:ext>
            </a:extLst>
          </p:cNvPr>
          <p:cNvSpPr/>
          <p:nvPr/>
        </p:nvSpPr>
        <p:spPr>
          <a:xfrm>
            <a:off x="9908266" y="263352"/>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B11CCCD-DFEC-4BA3-82C9-4378BDEF8975}"/>
              </a:ext>
            </a:extLst>
          </p:cNvPr>
          <p:cNvSpPr/>
          <p:nvPr/>
        </p:nvSpPr>
        <p:spPr>
          <a:xfrm>
            <a:off x="1451017" y="263352"/>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C3267872-1799-4724-99A4-0F1840A5E2FB}"/>
              </a:ext>
            </a:extLst>
          </p:cNvPr>
          <p:cNvSpPr/>
          <p:nvPr/>
        </p:nvSpPr>
        <p:spPr>
          <a:xfrm>
            <a:off x="10583008" y="4561167"/>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C135B00E-B2E7-4F12-88D4-BD6C548E535B}"/>
              </a:ext>
            </a:extLst>
          </p:cNvPr>
          <p:cNvSpPr/>
          <p:nvPr/>
        </p:nvSpPr>
        <p:spPr>
          <a:xfrm>
            <a:off x="2659376" y="2477002"/>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32D24326-C802-408D-B3A5-9BF651232D23}"/>
              </a:ext>
            </a:extLst>
          </p:cNvPr>
          <p:cNvSpPr/>
          <p:nvPr/>
        </p:nvSpPr>
        <p:spPr>
          <a:xfrm>
            <a:off x="2275331" y="4695024"/>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61791E26-0129-4339-879C-84CE0265E4E9}"/>
              </a:ext>
            </a:extLst>
          </p:cNvPr>
          <p:cNvSpPr/>
          <p:nvPr/>
        </p:nvSpPr>
        <p:spPr>
          <a:xfrm>
            <a:off x="730512" y="2705607"/>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27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BB65A-0360-7EEC-8618-67240BC50557}"/>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659D9DFE-8CE5-A452-7BC7-4D6C435E74EA}"/>
              </a:ext>
            </a:extLst>
          </p:cNvPr>
          <p:cNvPicPr>
            <a:picLocks noChangeAspect="1"/>
          </p:cNvPicPr>
          <p:nvPr/>
        </p:nvPicPr>
        <p:blipFill>
          <a:blip r:embed="rId2"/>
          <a:stretch>
            <a:fillRect/>
          </a:stretch>
        </p:blipFill>
        <p:spPr>
          <a:xfrm>
            <a:off x="10485038" y="-158667"/>
            <a:ext cx="1889924" cy="1633870"/>
          </a:xfrm>
          <a:prstGeom prst="rect">
            <a:avLst/>
          </a:prstGeom>
        </p:spPr>
      </p:pic>
      <p:sp>
        <p:nvSpPr>
          <p:cNvPr id="12" name="TextBox 11">
            <a:extLst>
              <a:ext uri="{FF2B5EF4-FFF2-40B4-BE49-F238E27FC236}">
                <a16:creationId xmlns:a16="http://schemas.microsoft.com/office/drawing/2014/main" id="{DADB4182-F954-08F7-AB27-A7077F9C10D0}"/>
              </a:ext>
            </a:extLst>
          </p:cNvPr>
          <p:cNvSpPr txBox="1"/>
          <p:nvPr/>
        </p:nvSpPr>
        <p:spPr>
          <a:xfrm>
            <a:off x="3068320" y="705762"/>
            <a:ext cx="6563360" cy="769441"/>
          </a:xfrm>
          <a:prstGeom prst="rect">
            <a:avLst/>
          </a:prstGeom>
          <a:noFill/>
        </p:spPr>
        <p:txBody>
          <a:bodyPr wrap="square" rtlCol="0">
            <a:spAutoFit/>
          </a:bodyPr>
          <a:lstStyle/>
          <a:p>
            <a:r>
              <a:rPr lang="en-US" sz="4400" dirty="0">
                <a:latin typeface="Georgia" panose="02040502050405020303" pitchFamily="18" charset="0"/>
              </a:rPr>
              <a:t>Implementation</a:t>
            </a:r>
            <a:endParaRPr lang="en-IN" sz="4400" dirty="0">
              <a:latin typeface="Georgia" panose="02040502050405020303" pitchFamily="18" charset="0"/>
            </a:endParaRPr>
          </a:p>
        </p:txBody>
      </p:sp>
      <p:pic>
        <p:nvPicPr>
          <p:cNvPr id="14" name="Picture 13">
            <a:extLst>
              <a:ext uri="{FF2B5EF4-FFF2-40B4-BE49-F238E27FC236}">
                <a16:creationId xmlns:a16="http://schemas.microsoft.com/office/drawing/2014/main" id="{D7C058E3-7408-79C6-5D92-77AAAC5AC2EA}"/>
              </a:ext>
            </a:extLst>
          </p:cNvPr>
          <p:cNvPicPr>
            <a:picLocks noChangeAspect="1"/>
          </p:cNvPicPr>
          <p:nvPr/>
        </p:nvPicPr>
        <p:blipFill>
          <a:blip r:embed="rId3"/>
          <a:stretch>
            <a:fillRect/>
          </a:stretch>
        </p:blipFill>
        <p:spPr>
          <a:xfrm>
            <a:off x="0" y="5080"/>
            <a:ext cx="3068320" cy="6858000"/>
          </a:xfrm>
          <a:prstGeom prst="rect">
            <a:avLst/>
          </a:prstGeom>
        </p:spPr>
      </p:pic>
      <p:pic>
        <p:nvPicPr>
          <p:cNvPr id="15" name="Picture 14">
            <a:extLst>
              <a:ext uri="{FF2B5EF4-FFF2-40B4-BE49-F238E27FC236}">
                <a16:creationId xmlns:a16="http://schemas.microsoft.com/office/drawing/2014/main" id="{F001F7D1-E584-13F3-1B8B-13986E004B94}"/>
              </a:ext>
            </a:extLst>
          </p:cNvPr>
          <p:cNvPicPr>
            <a:picLocks noChangeAspect="1"/>
          </p:cNvPicPr>
          <p:nvPr/>
        </p:nvPicPr>
        <p:blipFill>
          <a:blip r:embed="rId4"/>
          <a:stretch>
            <a:fillRect/>
          </a:stretch>
        </p:blipFill>
        <p:spPr>
          <a:xfrm>
            <a:off x="-95596" y="435753"/>
            <a:ext cx="1731356" cy="1982328"/>
          </a:xfrm>
          <a:prstGeom prst="rect">
            <a:avLst/>
          </a:prstGeom>
        </p:spPr>
      </p:pic>
      <p:pic>
        <p:nvPicPr>
          <p:cNvPr id="16" name="Picture 15">
            <a:extLst>
              <a:ext uri="{FF2B5EF4-FFF2-40B4-BE49-F238E27FC236}">
                <a16:creationId xmlns:a16="http://schemas.microsoft.com/office/drawing/2014/main" id="{9CA5281A-8E5C-45B6-51F5-C38F9F807CA4}"/>
              </a:ext>
            </a:extLst>
          </p:cNvPr>
          <p:cNvPicPr>
            <a:picLocks noChangeAspect="1"/>
          </p:cNvPicPr>
          <p:nvPr/>
        </p:nvPicPr>
        <p:blipFill>
          <a:blip r:embed="rId5"/>
          <a:stretch>
            <a:fillRect/>
          </a:stretch>
        </p:blipFill>
        <p:spPr>
          <a:xfrm>
            <a:off x="254000" y="4436854"/>
            <a:ext cx="2763520" cy="2445988"/>
          </a:xfrm>
          <a:prstGeom prst="rect">
            <a:avLst/>
          </a:prstGeom>
        </p:spPr>
      </p:pic>
      <p:pic>
        <p:nvPicPr>
          <p:cNvPr id="17" name="Picture 16">
            <a:extLst>
              <a:ext uri="{FF2B5EF4-FFF2-40B4-BE49-F238E27FC236}">
                <a16:creationId xmlns:a16="http://schemas.microsoft.com/office/drawing/2014/main" id="{B78E0379-924B-F831-B9C4-D3849794F6CD}"/>
              </a:ext>
            </a:extLst>
          </p:cNvPr>
          <p:cNvPicPr>
            <a:picLocks noChangeAspect="1"/>
          </p:cNvPicPr>
          <p:nvPr/>
        </p:nvPicPr>
        <p:blipFill>
          <a:blip r:embed="rId6"/>
          <a:stretch>
            <a:fillRect/>
          </a:stretch>
        </p:blipFill>
        <p:spPr>
          <a:xfrm>
            <a:off x="1813495" y="1928668"/>
            <a:ext cx="1493649" cy="1493649"/>
          </a:xfrm>
          <a:prstGeom prst="rect">
            <a:avLst/>
          </a:prstGeom>
        </p:spPr>
      </p:pic>
      <p:pic>
        <p:nvPicPr>
          <p:cNvPr id="18" name="Picture 17">
            <a:extLst>
              <a:ext uri="{FF2B5EF4-FFF2-40B4-BE49-F238E27FC236}">
                <a16:creationId xmlns:a16="http://schemas.microsoft.com/office/drawing/2014/main" id="{36DDAD58-9E21-726C-8C0A-65638F9F52B1}"/>
              </a:ext>
            </a:extLst>
          </p:cNvPr>
          <p:cNvPicPr>
            <a:picLocks noChangeAspect="1"/>
          </p:cNvPicPr>
          <p:nvPr/>
        </p:nvPicPr>
        <p:blipFill>
          <a:blip r:embed="rId7"/>
          <a:stretch>
            <a:fillRect/>
          </a:stretch>
        </p:blipFill>
        <p:spPr>
          <a:xfrm>
            <a:off x="709122" y="2675492"/>
            <a:ext cx="1188823" cy="1188823"/>
          </a:xfrm>
          <a:prstGeom prst="rect">
            <a:avLst/>
          </a:prstGeom>
        </p:spPr>
      </p:pic>
      <p:sp>
        <p:nvSpPr>
          <p:cNvPr id="2" name="TextBox 1">
            <a:extLst>
              <a:ext uri="{FF2B5EF4-FFF2-40B4-BE49-F238E27FC236}">
                <a16:creationId xmlns:a16="http://schemas.microsoft.com/office/drawing/2014/main" id="{13837B08-9BEA-49C0-7ECB-A7BBEDB94E08}"/>
              </a:ext>
            </a:extLst>
          </p:cNvPr>
          <p:cNvSpPr txBox="1"/>
          <p:nvPr/>
        </p:nvSpPr>
        <p:spPr>
          <a:xfrm>
            <a:off x="3748916" y="1646894"/>
            <a:ext cx="6055525" cy="1477328"/>
          </a:xfrm>
          <a:prstGeom prst="rect">
            <a:avLst/>
          </a:prstGeom>
          <a:noFill/>
        </p:spPr>
        <p:txBody>
          <a:bodyPr wrap="square" rtlCol="0">
            <a:spAutoFit/>
          </a:bodyPr>
          <a:lstStyle/>
          <a:p>
            <a:r>
              <a:rPr lang="en-US" dirty="0"/>
              <a:t>4)</a:t>
            </a:r>
            <a:r>
              <a:rPr lang="en-US" dirty="0">
                <a:latin typeface="Georgia" panose="02040502050405020303" pitchFamily="18" charset="0"/>
              </a:rPr>
              <a:t>Data Store and Management:</a:t>
            </a:r>
            <a:r>
              <a:rPr lang="en-IN" sz="1800" dirty="0">
                <a:solidFill>
                  <a:srgbClr val="0D0D0D"/>
                </a:solidFill>
                <a:effectLst/>
                <a:latin typeface="Times New Roman" panose="02020603050405020304" pitchFamily="18" charset="0"/>
                <a:ea typeface="Times New Roman" panose="02020603050405020304" pitchFamily="18" charset="0"/>
              </a:rPr>
              <a:t>Optimize data storage structures and configurations in ADLS Gen2 and Azure Synapse Analytics. Implement partitioning, indexing, and compression techniques for efficient storage and querying</a:t>
            </a:r>
            <a:endParaRPr lang="en-IN" sz="1800" dirty="0">
              <a:effectLst/>
              <a:latin typeface="Times New Roman" panose="02020603050405020304" pitchFamily="18" charset="0"/>
              <a:ea typeface="Times New Roman" panose="02020603050405020304" pitchFamily="18" charset="0"/>
            </a:endParaRPr>
          </a:p>
          <a:p>
            <a:endParaRPr lang="en-IN" dirty="0">
              <a:latin typeface="Georgia" panose="02040502050405020303" pitchFamily="18" charset="0"/>
            </a:endParaRPr>
          </a:p>
        </p:txBody>
      </p:sp>
      <p:pic>
        <p:nvPicPr>
          <p:cNvPr id="3" name="Picture 2">
            <a:extLst>
              <a:ext uri="{FF2B5EF4-FFF2-40B4-BE49-F238E27FC236}">
                <a16:creationId xmlns:a16="http://schemas.microsoft.com/office/drawing/2014/main" id="{F60E2E5E-CFCB-EF64-6BA5-0AD26517D15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84879" y="2827218"/>
            <a:ext cx="6943814" cy="3926571"/>
          </a:xfrm>
          <a:prstGeom prst="rect">
            <a:avLst/>
          </a:prstGeom>
        </p:spPr>
      </p:pic>
    </p:spTree>
    <p:extLst>
      <p:ext uri="{BB962C8B-B14F-4D97-AF65-F5344CB8AC3E}">
        <p14:creationId xmlns:p14="http://schemas.microsoft.com/office/powerpoint/2010/main" val="1356958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F2AD5-A340-09CF-EDBD-A3A639AE6CBE}"/>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83CB5C54-27B0-515C-D131-6210ABA950AE}"/>
              </a:ext>
            </a:extLst>
          </p:cNvPr>
          <p:cNvPicPr>
            <a:picLocks noChangeAspect="1"/>
          </p:cNvPicPr>
          <p:nvPr/>
        </p:nvPicPr>
        <p:blipFill>
          <a:blip r:embed="rId2"/>
          <a:stretch>
            <a:fillRect/>
          </a:stretch>
        </p:blipFill>
        <p:spPr>
          <a:xfrm>
            <a:off x="10485038" y="-158667"/>
            <a:ext cx="1889924" cy="1633870"/>
          </a:xfrm>
          <a:prstGeom prst="rect">
            <a:avLst/>
          </a:prstGeom>
        </p:spPr>
      </p:pic>
      <p:sp>
        <p:nvSpPr>
          <p:cNvPr id="12" name="TextBox 11">
            <a:extLst>
              <a:ext uri="{FF2B5EF4-FFF2-40B4-BE49-F238E27FC236}">
                <a16:creationId xmlns:a16="http://schemas.microsoft.com/office/drawing/2014/main" id="{7C3E574B-1A43-53AD-4FE9-55FA03065473}"/>
              </a:ext>
            </a:extLst>
          </p:cNvPr>
          <p:cNvSpPr txBox="1"/>
          <p:nvPr/>
        </p:nvSpPr>
        <p:spPr>
          <a:xfrm>
            <a:off x="3068320" y="705762"/>
            <a:ext cx="6563360" cy="769441"/>
          </a:xfrm>
          <a:prstGeom prst="rect">
            <a:avLst/>
          </a:prstGeom>
          <a:noFill/>
        </p:spPr>
        <p:txBody>
          <a:bodyPr wrap="square" rtlCol="0">
            <a:spAutoFit/>
          </a:bodyPr>
          <a:lstStyle/>
          <a:p>
            <a:r>
              <a:rPr lang="en-US" sz="4400" dirty="0">
                <a:latin typeface="Georgia" panose="02040502050405020303" pitchFamily="18" charset="0"/>
              </a:rPr>
              <a:t>Implementation</a:t>
            </a:r>
            <a:endParaRPr lang="en-IN" sz="4400" dirty="0">
              <a:latin typeface="Georgia" panose="02040502050405020303" pitchFamily="18" charset="0"/>
            </a:endParaRPr>
          </a:p>
        </p:txBody>
      </p:sp>
      <p:pic>
        <p:nvPicPr>
          <p:cNvPr id="14" name="Picture 13">
            <a:extLst>
              <a:ext uri="{FF2B5EF4-FFF2-40B4-BE49-F238E27FC236}">
                <a16:creationId xmlns:a16="http://schemas.microsoft.com/office/drawing/2014/main" id="{4BA17EF1-7BC5-C25F-FDC4-825C184E30F9}"/>
              </a:ext>
            </a:extLst>
          </p:cNvPr>
          <p:cNvPicPr>
            <a:picLocks noChangeAspect="1"/>
          </p:cNvPicPr>
          <p:nvPr/>
        </p:nvPicPr>
        <p:blipFill>
          <a:blip r:embed="rId3"/>
          <a:stretch>
            <a:fillRect/>
          </a:stretch>
        </p:blipFill>
        <p:spPr>
          <a:xfrm>
            <a:off x="0" y="5080"/>
            <a:ext cx="3068320" cy="6858000"/>
          </a:xfrm>
          <a:prstGeom prst="rect">
            <a:avLst/>
          </a:prstGeom>
        </p:spPr>
      </p:pic>
      <p:pic>
        <p:nvPicPr>
          <p:cNvPr id="15" name="Picture 14">
            <a:extLst>
              <a:ext uri="{FF2B5EF4-FFF2-40B4-BE49-F238E27FC236}">
                <a16:creationId xmlns:a16="http://schemas.microsoft.com/office/drawing/2014/main" id="{7B1A7961-B034-1926-CF69-45639E954BB0}"/>
              </a:ext>
            </a:extLst>
          </p:cNvPr>
          <p:cNvPicPr>
            <a:picLocks noChangeAspect="1"/>
          </p:cNvPicPr>
          <p:nvPr/>
        </p:nvPicPr>
        <p:blipFill>
          <a:blip r:embed="rId4"/>
          <a:stretch>
            <a:fillRect/>
          </a:stretch>
        </p:blipFill>
        <p:spPr>
          <a:xfrm>
            <a:off x="-95596" y="435753"/>
            <a:ext cx="1731356" cy="1982328"/>
          </a:xfrm>
          <a:prstGeom prst="rect">
            <a:avLst/>
          </a:prstGeom>
        </p:spPr>
      </p:pic>
      <p:pic>
        <p:nvPicPr>
          <p:cNvPr id="16" name="Picture 15">
            <a:extLst>
              <a:ext uri="{FF2B5EF4-FFF2-40B4-BE49-F238E27FC236}">
                <a16:creationId xmlns:a16="http://schemas.microsoft.com/office/drawing/2014/main" id="{2F0B0B42-A159-A397-3ED6-5C0847ADA9BB}"/>
              </a:ext>
            </a:extLst>
          </p:cNvPr>
          <p:cNvPicPr>
            <a:picLocks noChangeAspect="1"/>
          </p:cNvPicPr>
          <p:nvPr/>
        </p:nvPicPr>
        <p:blipFill>
          <a:blip r:embed="rId5"/>
          <a:stretch>
            <a:fillRect/>
          </a:stretch>
        </p:blipFill>
        <p:spPr>
          <a:xfrm>
            <a:off x="254000" y="4436854"/>
            <a:ext cx="2763520" cy="2445988"/>
          </a:xfrm>
          <a:prstGeom prst="rect">
            <a:avLst/>
          </a:prstGeom>
        </p:spPr>
      </p:pic>
      <p:pic>
        <p:nvPicPr>
          <p:cNvPr id="17" name="Picture 16">
            <a:extLst>
              <a:ext uri="{FF2B5EF4-FFF2-40B4-BE49-F238E27FC236}">
                <a16:creationId xmlns:a16="http://schemas.microsoft.com/office/drawing/2014/main" id="{FBEE2717-0EA9-F8B8-22EE-A78811CB6142}"/>
              </a:ext>
            </a:extLst>
          </p:cNvPr>
          <p:cNvPicPr>
            <a:picLocks noChangeAspect="1"/>
          </p:cNvPicPr>
          <p:nvPr/>
        </p:nvPicPr>
        <p:blipFill>
          <a:blip r:embed="rId6"/>
          <a:stretch>
            <a:fillRect/>
          </a:stretch>
        </p:blipFill>
        <p:spPr>
          <a:xfrm>
            <a:off x="1813495" y="1928668"/>
            <a:ext cx="1493649" cy="1493649"/>
          </a:xfrm>
          <a:prstGeom prst="rect">
            <a:avLst/>
          </a:prstGeom>
        </p:spPr>
      </p:pic>
      <p:pic>
        <p:nvPicPr>
          <p:cNvPr id="18" name="Picture 17">
            <a:extLst>
              <a:ext uri="{FF2B5EF4-FFF2-40B4-BE49-F238E27FC236}">
                <a16:creationId xmlns:a16="http://schemas.microsoft.com/office/drawing/2014/main" id="{F5170ABC-CDBD-6906-EC58-10C4631259A6}"/>
              </a:ext>
            </a:extLst>
          </p:cNvPr>
          <p:cNvPicPr>
            <a:picLocks noChangeAspect="1"/>
          </p:cNvPicPr>
          <p:nvPr/>
        </p:nvPicPr>
        <p:blipFill>
          <a:blip r:embed="rId7"/>
          <a:stretch>
            <a:fillRect/>
          </a:stretch>
        </p:blipFill>
        <p:spPr>
          <a:xfrm>
            <a:off x="709122" y="2675492"/>
            <a:ext cx="1188823" cy="1188823"/>
          </a:xfrm>
          <a:prstGeom prst="rect">
            <a:avLst/>
          </a:prstGeom>
        </p:spPr>
      </p:pic>
      <p:sp>
        <p:nvSpPr>
          <p:cNvPr id="2" name="TextBox 1">
            <a:extLst>
              <a:ext uri="{FF2B5EF4-FFF2-40B4-BE49-F238E27FC236}">
                <a16:creationId xmlns:a16="http://schemas.microsoft.com/office/drawing/2014/main" id="{2E1648BD-3105-E8B9-A161-8B636A481ABC}"/>
              </a:ext>
            </a:extLst>
          </p:cNvPr>
          <p:cNvSpPr txBox="1"/>
          <p:nvPr/>
        </p:nvSpPr>
        <p:spPr>
          <a:xfrm>
            <a:off x="3748916" y="1646894"/>
            <a:ext cx="6055525" cy="1200329"/>
          </a:xfrm>
          <a:prstGeom prst="rect">
            <a:avLst/>
          </a:prstGeom>
          <a:noFill/>
        </p:spPr>
        <p:txBody>
          <a:bodyPr wrap="square" rtlCol="0">
            <a:spAutoFit/>
          </a:bodyPr>
          <a:lstStyle/>
          <a:p>
            <a:r>
              <a:rPr lang="en-US" dirty="0">
                <a:latin typeface="Georgia" panose="02040502050405020303" pitchFamily="18" charset="0"/>
              </a:rPr>
              <a:t>5)Dashboard Development with PowerBI:</a:t>
            </a:r>
            <a:r>
              <a:rPr lang="en-IN" sz="18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Connect Power BI to Azure Synapse Analytics, ADLS Gen2, and other data sources. Design interactive dashboards with Power BI's visualization tools. </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5D53A82C-63B8-B313-7F46-65C7230AB597}"/>
              </a:ext>
            </a:extLst>
          </p:cNvPr>
          <p:cNvPicPr>
            <a:picLocks noChangeAspect="1"/>
          </p:cNvPicPr>
          <p:nvPr/>
        </p:nvPicPr>
        <p:blipFill rotWithShape="1">
          <a:blip r:embed="rId8">
            <a:extLst>
              <a:ext uri="{28A0092B-C50C-407E-A947-70E740481C1C}">
                <a14:useLocalDpi xmlns:a14="http://schemas.microsoft.com/office/drawing/2010/main" val="0"/>
              </a:ext>
            </a:extLst>
          </a:blip>
          <a:srcRect t="17743" r="26440" b="7555"/>
          <a:stretch/>
        </p:blipFill>
        <p:spPr>
          <a:xfrm>
            <a:off x="3593610" y="3018914"/>
            <a:ext cx="6366136" cy="3349616"/>
          </a:xfrm>
          <a:prstGeom prst="rect">
            <a:avLst/>
          </a:prstGeom>
        </p:spPr>
      </p:pic>
    </p:spTree>
    <p:extLst>
      <p:ext uri="{BB962C8B-B14F-4D97-AF65-F5344CB8AC3E}">
        <p14:creationId xmlns:p14="http://schemas.microsoft.com/office/powerpoint/2010/main" val="1959376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C65D90E-639D-4F57-8E4E-6197A1EC062E}"/>
              </a:ext>
            </a:extLst>
          </p:cNvPr>
          <p:cNvSpPr/>
          <p:nvPr/>
        </p:nvSpPr>
        <p:spPr>
          <a:xfrm>
            <a:off x="0" y="39290"/>
            <a:ext cx="11694160" cy="3912950"/>
          </a:xfrm>
          <a:custGeom>
            <a:avLst/>
            <a:gdLst>
              <a:gd name="connsiteX0" fmla="*/ 0 w 12326614"/>
              <a:gd name="connsiteY0" fmla="*/ 0 h 4838700"/>
              <a:gd name="connsiteX1" fmla="*/ 12326614 w 12326614"/>
              <a:gd name="connsiteY1" fmla="*/ 0 h 4838700"/>
              <a:gd name="connsiteX2" fmla="*/ 12309112 w 12326614"/>
              <a:gd name="connsiteY2" fmla="*/ 123229 h 4838700"/>
              <a:gd name="connsiteX3" fmla="*/ 6163307 w 12326614"/>
              <a:gd name="connsiteY3" fmla="*/ 4838700 h 4838700"/>
              <a:gd name="connsiteX4" fmla="*/ 17502 w 12326614"/>
              <a:gd name="connsiteY4" fmla="*/ 123229 h 4838700"/>
              <a:gd name="connsiteX5" fmla="*/ 0 w 12326614"/>
              <a:gd name="connsiteY5" fmla="*/ 0 h 483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26614" h="4838700">
                <a:moveTo>
                  <a:pt x="0" y="0"/>
                </a:moveTo>
                <a:lnTo>
                  <a:pt x="12326614" y="0"/>
                </a:lnTo>
                <a:lnTo>
                  <a:pt x="12309112" y="123229"/>
                </a:lnTo>
                <a:cubicBezTo>
                  <a:pt x="11853103" y="2793312"/>
                  <a:pt x="9275188" y="4838700"/>
                  <a:pt x="6163307" y="4838700"/>
                </a:cubicBezTo>
                <a:cubicBezTo>
                  <a:pt x="3051426" y="4838700"/>
                  <a:pt x="473511" y="2793312"/>
                  <a:pt x="17502" y="123229"/>
                </a:cubicBezTo>
                <a:lnTo>
                  <a:pt x="0" y="0"/>
                </a:lnTo>
                <a:close/>
              </a:path>
            </a:pathLst>
          </a:custGeom>
          <a:blipFill dpi="0" rotWithShape="1">
            <a:blip r:embed="rId2"/>
            <a:srcRect/>
            <a:stretch>
              <a:fillRect t="-91000" b="-4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CC00289-7C63-4001-9EFC-AFB5959BDDF4}"/>
              </a:ext>
            </a:extLst>
          </p:cNvPr>
          <p:cNvSpPr/>
          <p:nvPr/>
        </p:nvSpPr>
        <p:spPr>
          <a:xfrm>
            <a:off x="1836541" y="2722959"/>
            <a:ext cx="8374260" cy="3912949"/>
          </a:xfrm>
          <a:prstGeom prst="roundRect">
            <a:avLst/>
          </a:prstGeom>
          <a:solidFill>
            <a:schemeClr val="accent4"/>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Shape 7">
            <a:extLst>
              <a:ext uri="{FF2B5EF4-FFF2-40B4-BE49-F238E27FC236}">
                <a16:creationId xmlns:a16="http://schemas.microsoft.com/office/drawing/2014/main" id="{4CC9CB04-761A-4722-97F3-B2FFB8AC690A}"/>
              </a:ext>
            </a:extLst>
          </p:cNvPr>
          <p:cNvSpPr/>
          <p:nvPr/>
        </p:nvSpPr>
        <p:spPr>
          <a:xfrm>
            <a:off x="10812539" y="-9"/>
            <a:ext cx="1379441" cy="1121578"/>
          </a:xfrm>
          <a:custGeom>
            <a:avLst/>
            <a:gdLst>
              <a:gd name="connsiteX0" fmla="*/ 0 w 1095354"/>
              <a:gd name="connsiteY0" fmla="*/ 0 h 890596"/>
              <a:gd name="connsiteX1" fmla="*/ 1095354 w 1095354"/>
              <a:gd name="connsiteY1" fmla="*/ 0 h 890596"/>
              <a:gd name="connsiteX2" fmla="*/ 1095354 w 1095354"/>
              <a:gd name="connsiteY2" fmla="*/ 866001 h 890596"/>
              <a:gd name="connsiteX3" fmla="*/ 1070071 w 1095354"/>
              <a:gd name="connsiteY3" fmla="*/ 872502 h 890596"/>
              <a:gd name="connsiteX4" fmla="*/ 890587 w 1095354"/>
              <a:gd name="connsiteY4" fmla="*/ 890596 h 890596"/>
              <a:gd name="connsiteX5" fmla="*/ 0 w 1095354"/>
              <a:gd name="connsiteY5" fmla="*/ 9 h 890596"/>
              <a:gd name="connsiteX6" fmla="*/ 0 w 1095354"/>
              <a:gd name="connsiteY6" fmla="*/ 0 h 89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54" h="890596">
                <a:moveTo>
                  <a:pt x="0" y="0"/>
                </a:moveTo>
                <a:lnTo>
                  <a:pt x="1095354" y="0"/>
                </a:lnTo>
                <a:lnTo>
                  <a:pt x="1095354" y="866001"/>
                </a:lnTo>
                <a:lnTo>
                  <a:pt x="1070071" y="872502"/>
                </a:lnTo>
                <a:cubicBezTo>
                  <a:pt x="1012096" y="884366"/>
                  <a:pt x="952069" y="890596"/>
                  <a:pt x="890587" y="890596"/>
                </a:cubicBezTo>
                <a:cubicBezTo>
                  <a:pt x="398729" y="890596"/>
                  <a:pt x="0" y="491867"/>
                  <a:pt x="0" y="9"/>
                </a:cubicBezTo>
                <a:lnTo>
                  <a:pt x="0" y="0"/>
                </a:lnTo>
                <a:close/>
              </a:path>
            </a:pathLst>
          </a:cu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1E355A7-01D7-4CDA-8CD5-FE0F20889B9C}"/>
              </a:ext>
            </a:extLst>
          </p:cNvPr>
          <p:cNvGrpSpPr/>
          <p:nvPr/>
        </p:nvGrpSpPr>
        <p:grpSpPr>
          <a:xfrm>
            <a:off x="180976" y="6129338"/>
            <a:ext cx="157162" cy="550067"/>
            <a:chOff x="614363" y="5757863"/>
            <a:chExt cx="157162" cy="550067"/>
          </a:xfrm>
        </p:grpSpPr>
        <p:sp>
          <p:nvSpPr>
            <p:cNvPr id="10" name="Oval 9">
              <a:extLst>
                <a:ext uri="{FF2B5EF4-FFF2-40B4-BE49-F238E27FC236}">
                  <a16:creationId xmlns:a16="http://schemas.microsoft.com/office/drawing/2014/main" id="{749E8F2E-CC9B-4356-AB8D-6B55E5379C77}"/>
                </a:ext>
              </a:extLst>
            </p:cNvPr>
            <p:cNvSpPr/>
            <p:nvPr/>
          </p:nvSpPr>
          <p:spPr>
            <a:xfrm>
              <a:off x="614363" y="5757863"/>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7DF6C74-130C-4F49-8F6A-14075CA5A409}"/>
                </a:ext>
              </a:extLst>
            </p:cNvPr>
            <p:cNvSpPr/>
            <p:nvPr/>
          </p:nvSpPr>
          <p:spPr>
            <a:xfrm>
              <a:off x="614363" y="5954315"/>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EEAE184-BAC4-4AAA-B34F-1B2F4FA8E9C1}"/>
                </a:ext>
              </a:extLst>
            </p:cNvPr>
            <p:cNvSpPr/>
            <p:nvPr/>
          </p:nvSpPr>
          <p:spPr>
            <a:xfrm>
              <a:off x="614363" y="6150768"/>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4349FDA-F0DA-4332-E16A-55C486959018}"/>
              </a:ext>
            </a:extLst>
          </p:cNvPr>
          <p:cNvSpPr txBox="1"/>
          <p:nvPr/>
        </p:nvSpPr>
        <p:spPr>
          <a:xfrm>
            <a:off x="2357120" y="2915920"/>
            <a:ext cx="6908800" cy="1446550"/>
          </a:xfrm>
          <a:prstGeom prst="rect">
            <a:avLst/>
          </a:prstGeom>
          <a:noFill/>
        </p:spPr>
        <p:txBody>
          <a:bodyPr wrap="square" rtlCol="0">
            <a:spAutoFit/>
          </a:bodyPr>
          <a:lstStyle/>
          <a:p>
            <a:r>
              <a:rPr lang="en-US" sz="4400" dirty="0">
                <a:latin typeface="Georgia" panose="02040502050405020303" pitchFamily="18" charset="0"/>
              </a:rPr>
              <a:t>TECHNOLOGIES </a:t>
            </a:r>
            <a:r>
              <a:rPr lang="en-US" sz="4400" dirty="0">
                <a:solidFill>
                  <a:schemeClr val="accent6"/>
                </a:solidFill>
                <a:latin typeface="Georgia" panose="02040502050405020303" pitchFamily="18" charset="0"/>
              </a:rPr>
              <a:t>USED</a:t>
            </a:r>
          </a:p>
          <a:p>
            <a:endParaRPr lang="en-IN" sz="4400" dirty="0">
              <a:solidFill>
                <a:schemeClr val="accent6"/>
              </a:solidFill>
              <a:latin typeface="Georgia" panose="02040502050405020303" pitchFamily="18" charset="0"/>
            </a:endParaRPr>
          </a:p>
        </p:txBody>
      </p:sp>
      <p:graphicFrame>
        <p:nvGraphicFramePr>
          <p:cNvPr id="5" name="Table 4">
            <a:extLst>
              <a:ext uri="{FF2B5EF4-FFF2-40B4-BE49-F238E27FC236}">
                <a16:creationId xmlns:a16="http://schemas.microsoft.com/office/drawing/2014/main" id="{1115D21B-1020-CC9A-6931-A008EE6B5B37}"/>
              </a:ext>
            </a:extLst>
          </p:cNvPr>
          <p:cNvGraphicFramePr>
            <a:graphicFrameLocks noGrp="1"/>
          </p:cNvGraphicFramePr>
          <p:nvPr>
            <p:extLst>
              <p:ext uri="{D42A27DB-BD31-4B8C-83A1-F6EECF244321}">
                <p14:modId xmlns:p14="http://schemas.microsoft.com/office/powerpoint/2010/main" val="1872551514"/>
              </p:ext>
            </p:extLst>
          </p:nvPr>
        </p:nvGraphicFramePr>
        <p:xfrm>
          <a:off x="3495040" y="3717608"/>
          <a:ext cx="4653280" cy="2608182"/>
        </p:xfrm>
        <a:graphic>
          <a:graphicData uri="http://schemas.openxmlformats.org/drawingml/2006/table">
            <a:tbl>
              <a:tblPr firstRow="1" bandRow="1">
                <a:tableStyleId>{D7AC3CCA-C797-4891-BE02-D94E43425B78}</a:tableStyleId>
              </a:tblPr>
              <a:tblGrid>
                <a:gridCol w="4653280">
                  <a:extLst>
                    <a:ext uri="{9D8B030D-6E8A-4147-A177-3AD203B41FA5}">
                      <a16:colId xmlns:a16="http://schemas.microsoft.com/office/drawing/2014/main" val="4121441439"/>
                    </a:ext>
                  </a:extLst>
                </a:gridCol>
              </a:tblGrid>
              <a:tr h="434697">
                <a:tc>
                  <a:txBody>
                    <a:bodyPr/>
                    <a:lstStyle/>
                    <a:p>
                      <a:pPr algn="l"/>
                      <a:r>
                        <a:rPr lang="en-US" b="1" dirty="0">
                          <a:latin typeface="Georgia" panose="02040502050405020303" pitchFamily="18" charset="0"/>
                        </a:rPr>
                        <a:t>                            pySpark</a:t>
                      </a:r>
                    </a:p>
                  </a:txBody>
                  <a:tcPr/>
                </a:tc>
                <a:extLst>
                  <a:ext uri="{0D108BD9-81ED-4DB2-BD59-A6C34878D82A}">
                    <a16:rowId xmlns:a16="http://schemas.microsoft.com/office/drawing/2014/main" val="1579515677"/>
                  </a:ext>
                </a:extLst>
              </a:tr>
              <a:tr h="434697">
                <a:tc>
                  <a:txBody>
                    <a:bodyPr/>
                    <a:lstStyle/>
                    <a:p>
                      <a:r>
                        <a:rPr lang="en-US" b="1" dirty="0">
                          <a:latin typeface="Georgia" panose="02040502050405020303" pitchFamily="18" charset="0"/>
                        </a:rPr>
                        <a:t>                 Azure Data Lake Gen2</a:t>
                      </a:r>
                      <a:endParaRPr lang="en-IN" b="1" dirty="0">
                        <a:latin typeface="Georgia" panose="02040502050405020303" pitchFamily="18" charset="0"/>
                      </a:endParaRPr>
                    </a:p>
                  </a:txBody>
                  <a:tcPr/>
                </a:tc>
                <a:extLst>
                  <a:ext uri="{0D108BD9-81ED-4DB2-BD59-A6C34878D82A}">
                    <a16:rowId xmlns:a16="http://schemas.microsoft.com/office/drawing/2014/main" val="1542417605"/>
                  </a:ext>
                </a:extLst>
              </a:tr>
              <a:tr h="434697">
                <a:tc>
                  <a:txBody>
                    <a:bodyPr/>
                    <a:lstStyle/>
                    <a:p>
                      <a:pPr algn="ctr"/>
                      <a:r>
                        <a:rPr lang="en-US" b="1" dirty="0">
                          <a:latin typeface="Georgia" panose="02040502050405020303" pitchFamily="18" charset="0"/>
                        </a:rPr>
                        <a:t> Azure Databricks</a:t>
                      </a:r>
                      <a:endParaRPr lang="en-IN" b="1" dirty="0">
                        <a:latin typeface="Georgia" panose="02040502050405020303" pitchFamily="18" charset="0"/>
                      </a:endParaRPr>
                    </a:p>
                  </a:txBody>
                  <a:tcPr/>
                </a:tc>
                <a:extLst>
                  <a:ext uri="{0D108BD9-81ED-4DB2-BD59-A6C34878D82A}">
                    <a16:rowId xmlns:a16="http://schemas.microsoft.com/office/drawing/2014/main" val="2527730804"/>
                  </a:ext>
                </a:extLst>
              </a:tr>
              <a:tr h="434697">
                <a:tc>
                  <a:txBody>
                    <a:bodyPr/>
                    <a:lstStyle/>
                    <a:p>
                      <a:pPr algn="ctr"/>
                      <a:r>
                        <a:rPr lang="en-US" b="1" dirty="0">
                          <a:latin typeface="Georgia" panose="02040502050405020303" pitchFamily="18" charset="0"/>
                        </a:rPr>
                        <a:t>Azure Data Factory</a:t>
                      </a:r>
                      <a:endParaRPr lang="en-IN" b="1" dirty="0">
                        <a:latin typeface="Georgia" panose="02040502050405020303" pitchFamily="18" charset="0"/>
                      </a:endParaRPr>
                    </a:p>
                  </a:txBody>
                  <a:tcPr/>
                </a:tc>
                <a:extLst>
                  <a:ext uri="{0D108BD9-81ED-4DB2-BD59-A6C34878D82A}">
                    <a16:rowId xmlns:a16="http://schemas.microsoft.com/office/drawing/2014/main" val="924498653"/>
                  </a:ext>
                </a:extLst>
              </a:tr>
              <a:tr h="434697">
                <a:tc>
                  <a:txBody>
                    <a:bodyPr/>
                    <a:lstStyle/>
                    <a:p>
                      <a:pPr algn="ctr"/>
                      <a:r>
                        <a:rPr lang="en-US" b="1" dirty="0">
                          <a:latin typeface="Georgia" panose="02040502050405020303" pitchFamily="18" charset="0"/>
                        </a:rPr>
                        <a:t>Azure Synapse Analytics</a:t>
                      </a:r>
                      <a:endParaRPr lang="en-IN" b="1" dirty="0">
                        <a:latin typeface="Georgia" panose="02040502050405020303" pitchFamily="18" charset="0"/>
                      </a:endParaRPr>
                    </a:p>
                  </a:txBody>
                  <a:tcPr/>
                </a:tc>
                <a:extLst>
                  <a:ext uri="{0D108BD9-81ED-4DB2-BD59-A6C34878D82A}">
                    <a16:rowId xmlns:a16="http://schemas.microsoft.com/office/drawing/2014/main" val="1666577844"/>
                  </a:ext>
                </a:extLst>
              </a:tr>
              <a:tr h="434697">
                <a:tc>
                  <a:txBody>
                    <a:bodyPr/>
                    <a:lstStyle/>
                    <a:p>
                      <a:pPr algn="ctr"/>
                      <a:r>
                        <a:rPr lang="en-US" b="1" dirty="0">
                          <a:latin typeface="Georgia" panose="02040502050405020303" pitchFamily="18" charset="0"/>
                        </a:rPr>
                        <a:t>PowerBI</a:t>
                      </a:r>
                      <a:endParaRPr lang="en-IN" b="1" dirty="0">
                        <a:latin typeface="Georgia" panose="02040502050405020303" pitchFamily="18" charset="0"/>
                      </a:endParaRPr>
                    </a:p>
                  </a:txBody>
                  <a:tcPr/>
                </a:tc>
                <a:extLst>
                  <a:ext uri="{0D108BD9-81ED-4DB2-BD59-A6C34878D82A}">
                    <a16:rowId xmlns:a16="http://schemas.microsoft.com/office/drawing/2014/main" val="1816046455"/>
                  </a:ext>
                </a:extLst>
              </a:tr>
            </a:tbl>
          </a:graphicData>
        </a:graphic>
      </p:graphicFrame>
    </p:spTree>
    <p:extLst>
      <p:ext uri="{BB962C8B-B14F-4D97-AF65-F5344CB8AC3E}">
        <p14:creationId xmlns:p14="http://schemas.microsoft.com/office/powerpoint/2010/main" val="2464136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0CCE5-D760-1D7A-D79D-54239D8DC774}"/>
            </a:ext>
          </a:extLst>
        </p:cNvPr>
        <p:cNvGrpSpPr/>
        <p:nvPr/>
      </p:nvGrpSpPr>
      <p:grpSpPr>
        <a:xfrm>
          <a:off x="0" y="0"/>
          <a:ext cx="0" cy="0"/>
          <a:chOff x="0" y="0"/>
          <a:chExt cx="0" cy="0"/>
        </a:xfrm>
      </p:grpSpPr>
      <p:sp>
        <p:nvSpPr>
          <p:cNvPr id="4" name="Freeform: Shape 3">
            <a:extLst>
              <a:ext uri="{FF2B5EF4-FFF2-40B4-BE49-F238E27FC236}">
                <a16:creationId xmlns:a16="http://schemas.microsoft.com/office/drawing/2014/main" id="{55A48918-D8A2-547F-65E6-A02330CFD8CF}"/>
              </a:ext>
            </a:extLst>
          </p:cNvPr>
          <p:cNvSpPr/>
          <p:nvPr/>
        </p:nvSpPr>
        <p:spPr>
          <a:xfrm>
            <a:off x="0" y="39290"/>
            <a:ext cx="11694160" cy="3912950"/>
          </a:xfrm>
          <a:custGeom>
            <a:avLst/>
            <a:gdLst>
              <a:gd name="connsiteX0" fmla="*/ 0 w 12326614"/>
              <a:gd name="connsiteY0" fmla="*/ 0 h 4838700"/>
              <a:gd name="connsiteX1" fmla="*/ 12326614 w 12326614"/>
              <a:gd name="connsiteY1" fmla="*/ 0 h 4838700"/>
              <a:gd name="connsiteX2" fmla="*/ 12309112 w 12326614"/>
              <a:gd name="connsiteY2" fmla="*/ 123229 h 4838700"/>
              <a:gd name="connsiteX3" fmla="*/ 6163307 w 12326614"/>
              <a:gd name="connsiteY3" fmla="*/ 4838700 h 4838700"/>
              <a:gd name="connsiteX4" fmla="*/ 17502 w 12326614"/>
              <a:gd name="connsiteY4" fmla="*/ 123229 h 4838700"/>
              <a:gd name="connsiteX5" fmla="*/ 0 w 12326614"/>
              <a:gd name="connsiteY5" fmla="*/ 0 h 483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26614" h="4838700">
                <a:moveTo>
                  <a:pt x="0" y="0"/>
                </a:moveTo>
                <a:lnTo>
                  <a:pt x="12326614" y="0"/>
                </a:lnTo>
                <a:lnTo>
                  <a:pt x="12309112" y="123229"/>
                </a:lnTo>
                <a:cubicBezTo>
                  <a:pt x="11853103" y="2793312"/>
                  <a:pt x="9275188" y="4838700"/>
                  <a:pt x="6163307" y="4838700"/>
                </a:cubicBezTo>
                <a:cubicBezTo>
                  <a:pt x="3051426" y="4838700"/>
                  <a:pt x="473511" y="2793312"/>
                  <a:pt x="17502" y="123229"/>
                </a:cubicBezTo>
                <a:lnTo>
                  <a:pt x="0" y="0"/>
                </a:lnTo>
                <a:close/>
              </a:path>
            </a:pathLst>
          </a:custGeom>
          <a:blipFill dpi="0" rotWithShape="1">
            <a:blip r:embed="rId2"/>
            <a:srcRect/>
            <a:stretch>
              <a:fillRect t="-91000" b="-4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E67B9C2-030F-EC04-27A9-D9F51439C5DB}"/>
              </a:ext>
            </a:extLst>
          </p:cNvPr>
          <p:cNvSpPr/>
          <p:nvPr/>
        </p:nvSpPr>
        <p:spPr>
          <a:xfrm>
            <a:off x="2033764" y="2905761"/>
            <a:ext cx="8374260" cy="3912949"/>
          </a:xfrm>
          <a:prstGeom prst="roundRect">
            <a:avLst/>
          </a:prstGeom>
          <a:solidFill>
            <a:schemeClr val="accent4"/>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Shape 7">
            <a:extLst>
              <a:ext uri="{FF2B5EF4-FFF2-40B4-BE49-F238E27FC236}">
                <a16:creationId xmlns:a16="http://schemas.microsoft.com/office/drawing/2014/main" id="{AA789940-8877-CAC3-188E-51F37FCDDEA8}"/>
              </a:ext>
            </a:extLst>
          </p:cNvPr>
          <p:cNvSpPr/>
          <p:nvPr/>
        </p:nvSpPr>
        <p:spPr>
          <a:xfrm>
            <a:off x="10812539" y="-9"/>
            <a:ext cx="1379441" cy="1121578"/>
          </a:xfrm>
          <a:custGeom>
            <a:avLst/>
            <a:gdLst>
              <a:gd name="connsiteX0" fmla="*/ 0 w 1095354"/>
              <a:gd name="connsiteY0" fmla="*/ 0 h 890596"/>
              <a:gd name="connsiteX1" fmla="*/ 1095354 w 1095354"/>
              <a:gd name="connsiteY1" fmla="*/ 0 h 890596"/>
              <a:gd name="connsiteX2" fmla="*/ 1095354 w 1095354"/>
              <a:gd name="connsiteY2" fmla="*/ 866001 h 890596"/>
              <a:gd name="connsiteX3" fmla="*/ 1070071 w 1095354"/>
              <a:gd name="connsiteY3" fmla="*/ 872502 h 890596"/>
              <a:gd name="connsiteX4" fmla="*/ 890587 w 1095354"/>
              <a:gd name="connsiteY4" fmla="*/ 890596 h 890596"/>
              <a:gd name="connsiteX5" fmla="*/ 0 w 1095354"/>
              <a:gd name="connsiteY5" fmla="*/ 9 h 890596"/>
              <a:gd name="connsiteX6" fmla="*/ 0 w 1095354"/>
              <a:gd name="connsiteY6" fmla="*/ 0 h 89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54" h="890596">
                <a:moveTo>
                  <a:pt x="0" y="0"/>
                </a:moveTo>
                <a:lnTo>
                  <a:pt x="1095354" y="0"/>
                </a:lnTo>
                <a:lnTo>
                  <a:pt x="1095354" y="866001"/>
                </a:lnTo>
                <a:lnTo>
                  <a:pt x="1070071" y="872502"/>
                </a:lnTo>
                <a:cubicBezTo>
                  <a:pt x="1012096" y="884366"/>
                  <a:pt x="952069" y="890596"/>
                  <a:pt x="890587" y="890596"/>
                </a:cubicBezTo>
                <a:cubicBezTo>
                  <a:pt x="398729" y="890596"/>
                  <a:pt x="0" y="491867"/>
                  <a:pt x="0" y="9"/>
                </a:cubicBezTo>
                <a:lnTo>
                  <a:pt x="0" y="0"/>
                </a:lnTo>
                <a:close/>
              </a:path>
            </a:pathLst>
          </a:cu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F17F3D87-30DF-CD05-DF01-57CA90BFE519}"/>
              </a:ext>
            </a:extLst>
          </p:cNvPr>
          <p:cNvGrpSpPr/>
          <p:nvPr/>
        </p:nvGrpSpPr>
        <p:grpSpPr>
          <a:xfrm>
            <a:off x="180976" y="6129338"/>
            <a:ext cx="157162" cy="550067"/>
            <a:chOff x="614363" y="5757863"/>
            <a:chExt cx="157162" cy="550067"/>
          </a:xfrm>
        </p:grpSpPr>
        <p:sp>
          <p:nvSpPr>
            <p:cNvPr id="10" name="Oval 9">
              <a:extLst>
                <a:ext uri="{FF2B5EF4-FFF2-40B4-BE49-F238E27FC236}">
                  <a16:creationId xmlns:a16="http://schemas.microsoft.com/office/drawing/2014/main" id="{F559FCB5-3733-C508-06F1-E70B4D636056}"/>
                </a:ext>
              </a:extLst>
            </p:cNvPr>
            <p:cNvSpPr/>
            <p:nvPr/>
          </p:nvSpPr>
          <p:spPr>
            <a:xfrm>
              <a:off x="614363" y="5757863"/>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02EBC1B-EDC3-E1AA-660D-ED6B7AF5E28D}"/>
                </a:ext>
              </a:extLst>
            </p:cNvPr>
            <p:cNvSpPr/>
            <p:nvPr/>
          </p:nvSpPr>
          <p:spPr>
            <a:xfrm>
              <a:off x="614363" y="5954315"/>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A84F0DE-63BF-4AB2-F50F-C0AF412E7810}"/>
                </a:ext>
              </a:extLst>
            </p:cNvPr>
            <p:cNvSpPr/>
            <p:nvPr/>
          </p:nvSpPr>
          <p:spPr>
            <a:xfrm>
              <a:off x="614363" y="6150768"/>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AF29343-0E93-8DA1-9023-D5DC41ABA131}"/>
              </a:ext>
            </a:extLst>
          </p:cNvPr>
          <p:cNvSpPr txBox="1"/>
          <p:nvPr/>
        </p:nvSpPr>
        <p:spPr>
          <a:xfrm>
            <a:off x="3137646" y="2969190"/>
            <a:ext cx="5966909" cy="3662541"/>
          </a:xfrm>
          <a:prstGeom prst="rect">
            <a:avLst/>
          </a:prstGeom>
          <a:noFill/>
        </p:spPr>
        <p:txBody>
          <a:bodyPr wrap="square" rtlCol="0">
            <a:spAutoFit/>
          </a:bodyPr>
          <a:lstStyle/>
          <a:p>
            <a:r>
              <a:rPr lang="en-US" sz="4400" dirty="0">
                <a:solidFill>
                  <a:schemeClr val="accent6"/>
                </a:solidFill>
                <a:latin typeface="Georgia" panose="02040502050405020303" pitchFamily="18" charset="0"/>
              </a:rPr>
              <a:t>      </a:t>
            </a:r>
            <a:r>
              <a:rPr lang="en-US" sz="4000" b="1" dirty="0">
                <a:solidFill>
                  <a:srgbClr val="FF0000"/>
                </a:solidFill>
                <a:latin typeface="Georgia" panose="02040502050405020303" pitchFamily="18" charset="0"/>
              </a:rPr>
              <a:t>CONCLUSION</a:t>
            </a:r>
          </a:p>
          <a:p>
            <a:r>
              <a:rPr lang="en-IN" sz="2400" dirty="0">
                <a:solidFill>
                  <a:schemeClr val="bg1"/>
                </a:solidFill>
                <a:effectLst/>
                <a:latin typeface="Bahnschrift SemiCondensed" panose="020B0502040204020203" pitchFamily="34" charset="0"/>
                <a:ea typeface="Calibri" panose="020F0502020204030204" pitchFamily="34" charset="0"/>
              </a:rPr>
              <a:t>The conclusion of the project to build a real-time analytics is the project successfully achieved its objectives of creating a real-time analytics dashboard that provides insights into data stored in ADLS Gen2 and Azure Synapse Analytics. </a:t>
            </a:r>
            <a:endParaRPr lang="en-US" sz="2400" dirty="0">
              <a:solidFill>
                <a:schemeClr val="bg1"/>
              </a:solidFill>
              <a:latin typeface="Bahnschrift SemiCondensed" panose="020B0502040204020203" pitchFamily="34" charset="0"/>
            </a:endParaRPr>
          </a:p>
          <a:p>
            <a:endParaRPr lang="en-IN" sz="4400" dirty="0">
              <a:solidFill>
                <a:schemeClr val="accent6"/>
              </a:solidFill>
              <a:latin typeface="Georgia" panose="02040502050405020303" pitchFamily="18" charset="0"/>
            </a:endParaRPr>
          </a:p>
        </p:txBody>
      </p:sp>
    </p:spTree>
    <p:extLst>
      <p:ext uri="{BB962C8B-B14F-4D97-AF65-F5344CB8AC3E}">
        <p14:creationId xmlns:p14="http://schemas.microsoft.com/office/powerpoint/2010/main" val="3802747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Cn Tower in Toronto">
            <a:extLst>
              <a:ext uri="{FF2B5EF4-FFF2-40B4-BE49-F238E27FC236}">
                <a16:creationId xmlns:a16="http://schemas.microsoft.com/office/drawing/2014/main" id="{95937558-5845-47DA-88A4-84B67C3081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7D87807-969D-4DBF-BB3B-7AD22FB889E4}"/>
              </a:ext>
            </a:extLst>
          </p:cNvPr>
          <p:cNvSpPr/>
          <p:nvPr/>
        </p:nvSpPr>
        <p:spPr>
          <a:xfrm>
            <a:off x="0" y="0"/>
            <a:ext cx="12191980" cy="6857990"/>
          </a:xfrm>
          <a:prstGeom prst="rect">
            <a:avLst/>
          </a:prstGeom>
          <a:solidFill>
            <a:schemeClr val="accent4">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DA7559-4CAE-4193-A9CA-C6E64EC8E0E5}"/>
              </a:ext>
            </a:extLst>
          </p:cNvPr>
          <p:cNvSpPr/>
          <p:nvPr/>
        </p:nvSpPr>
        <p:spPr>
          <a:xfrm>
            <a:off x="3709988" y="931069"/>
            <a:ext cx="4995862" cy="4995862"/>
          </a:xfrm>
          <a:prstGeom prst="ellipse">
            <a:avLst/>
          </a:prstGeom>
          <a:solidFill>
            <a:schemeClr val="accent3">
              <a:lumMod val="75000"/>
            </a:schemeClr>
          </a:solidFill>
          <a:ln>
            <a:noFill/>
          </a:ln>
          <a:effectLst>
            <a:outerShdw blurRad="419100" dist="317500" dir="774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9019D-6CE2-48ED-B684-8FBD64E86660}"/>
              </a:ext>
            </a:extLst>
          </p:cNvPr>
          <p:cNvSpPr/>
          <p:nvPr/>
        </p:nvSpPr>
        <p:spPr>
          <a:xfrm>
            <a:off x="10812539" y="-9"/>
            <a:ext cx="1379441" cy="1121578"/>
          </a:xfrm>
          <a:custGeom>
            <a:avLst/>
            <a:gdLst>
              <a:gd name="connsiteX0" fmla="*/ 0 w 1095354"/>
              <a:gd name="connsiteY0" fmla="*/ 0 h 890596"/>
              <a:gd name="connsiteX1" fmla="*/ 1095354 w 1095354"/>
              <a:gd name="connsiteY1" fmla="*/ 0 h 890596"/>
              <a:gd name="connsiteX2" fmla="*/ 1095354 w 1095354"/>
              <a:gd name="connsiteY2" fmla="*/ 866001 h 890596"/>
              <a:gd name="connsiteX3" fmla="*/ 1070071 w 1095354"/>
              <a:gd name="connsiteY3" fmla="*/ 872502 h 890596"/>
              <a:gd name="connsiteX4" fmla="*/ 890587 w 1095354"/>
              <a:gd name="connsiteY4" fmla="*/ 890596 h 890596"/>
              <a:gd name="connsiteX5" fmla="*/ 0 w 1095354"/>
              <a:gd name="connsiteY5" fmla="*/ 9 h 890596"/>
              <a:gd name="connsiteX6" fmla="*/ 0 w 1095354"/>
              <a:gd name="connsiteY6" fmla="*/ 0 h 89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54" h="890596">
                <a:moveTo>
                  <a:pt x="0" y="0"/>
                </a:moveTo>
                <a:lnTo>
                  <a:pt x="1095354" y="0"/>
                </a:lnTo>
                <a:lnTo>
                  <a:pt x="1095354" y="866001"/>
                </a:lnTo>
                <a:lnTo>
                  <a:pt x="1070071" y="872502"/>
                </a:lnTo>
                <a:cubicBezTo>
                  <a:pt x="1012096" y="884366"/>
                  <a:pt x="952069" y="890596"/>
                  <a:pt x="890587" y="890596"/>
                </a:cubicBezTo>
                <a:cubicBezTo>
                  <a:pt x="398729" y="890596"/>
                  <a:pt x="0" y="491867"/>
                  <a:pt x="0" y="9"/>
                </a:cubicBezTo>
                <a:lnTo>
                  <a:pt x="0" y="0"/>
                </a:lnTo>
                <a:close/>
              </a:path>
            </a:pathLst>
          </a:cu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2C21C21-96E1-4018-B38F-C56DD2401AFF}"/>
              </a:ext>
            </a:extLst>
          </p:cNvPr>
          <p:cNvSpPr txBox="1"/>
          <p:nvPr/>
        </p:nvSpPr>
        <p:spPr>
          <a:xfrm>
            <a:off x="3514726" y="2675979"/>
            <a:ext cx="5386387" cy="1107996"/>
          </a:xfrm>
          <a:prstGeom prst="rect">
            <a:avLst/>
          </a:prstGeom>
          <a:noFill/>
        </p:spPr>
        <p:txBody>
          <a:bodyPr wrap="square" rtlCol="0">
            <a:spAutoFit/>
          </a:bodyPr>
          <a:lstStyle/>
          <a:p>
            <a:pPr algn="ctr"/>
            <a:r>
              <a:rPr lang="en-US" sz="6600" dirty="0">
                <a:solidFill>
                  <a:schemeClr val="accent6"/>
                </a:solidFill>
                <a:effectLst>
                  <a:outerShdw blurRad="38100" dist="38100" dir="2700000" algn="tl">
                    <a:srgbClr val="000000">
                      <a:alpha val="43137"/>
                    </a:srgbClr>
                  </a:outerShdw>
                </a:effectLst>
                <a:latin typeface="Georgia" panose="02040502050405020303" pitchFamily="18" charset="0"/>
              </a:rPr>
              <a:t>Thank </a:t>
            </a:r>
            <a:r>
              <a:rPr lang="en-US" sz="6600" dirty="0">
                <a:solidFill>
                  <a:schemeClr val="bg1"/>
                </a:solidFill>
                <a:effectLst>
                  <a:outerShdw blurRad="38100" dist="38100" dir="2700000" algn="tl">
                    <a:srgbClr val="000000">
                      <a:alpha val="43137"/>
                    </a:srgbClr>
                  </a:outerShdw>
                </a:effectLst>
                <a:latin typeface="Georgia" panose="02040502050405020303" pitchFamily="18" charset="0"/>
              </a:rPr>
              <a:t>you</a:t>
            </a:r>
          </a:p>
        </p:txBody>
      </p:sp>
      <p:sp>
        <p:nvSpPr>
          <p:cNvPr id="23" name="Rectangle: Rounded Corners 22">
            <a:extLst>
              <a:ext uri="{FF2B5EF4-FFF2-40B4-BE49-F238E27FC236}">
                <a16:creationId xmlns:a16="http://schemas.microsoft.com/office/drawing/2014/main" id="{4D25A9EE-7D53-4E75-80BA-8A0E71BDBA19}"/>
              </a:ext>
            </a:extLst>
          </p:cNvPr>
          <p:cNvSpPr/>
          <p:nvPr/>
        </p:nvSpPr>
        <p:spPr>
          <a:xfrm>
            <a:off x="9451261" y="2855202"/>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CFB71DE6-BFCE-4910-B3F9-AF81383B6CF2}"/>
              </a:ext>
            </a:extLst>
          </p:cNvPr>
          <p:cNvSpPr/>
          <p:nvPr/>
        </p:nvSpPr>
        <p:spPr>
          <a:xfrm>
            <a:off x="11166689" y="1780633"/>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133A46E-B616-4135-A730-4D008F2D81E8}"/>
              </a:ext>
            </a:extLst>
          </p:cNvPr>
          <p:cNvSpPr/>
          <p:nvPr/>
        </p:nvSpPr>
        <p:spPr>
          <a:xfrm>
            <a:off x="9908266" y="263352"/>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B11CCCD-DFEC-4BA3-82C9-4378BDEF8975}"/>
              </a:ext>
            </a:extLst>
          </p:cNvPr>
          <p:cNvSpPr/>
          <p:nvPr/>
        </p:nvSpPr>
        <p:spPr>
          <a:xfrm>
            <a:off x="1451017" y="263352"/>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C3267872-1799-4724-99A4-0F1840A5E2FB}"/>
              </a:ext>
            </a:extLst>
          </p:cNvPr>
          <p:cNvSpPr/>
          <p:nvPr/>
        </p:nvSpPr>
        <p:spPr>
          <a:xfrm>
            <a:off x="10583008" y="4561167"/>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C135B00E-B2E7-4F12-88D4-BD6C548E535B}"/>
              </a:ext>
            </a:extLst>
          </p:cNvPr>
          <p:cNvSpPr/>
          <p:nvPr/>
        </p:nvSpPr>
        <p:spPr>
          <a:xfrm>
            <a:off x="2659376" y="2477002"/>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32D24326-C802-408D-B3A5-9BF651232D23}"/>
              </a:ext>
            </a:extLst>
          </p:cNvPr>
          <p:cNvSpPr/>
          <p:nvPr/>
        </p:nvSpPr>
        <p:spPr>
          <a:xfrm>
            <a:off x="2275331" y="4695024"/>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61791E26-0129-4339-879C-84CE0265E4E9}"/>
              </a:ext>
            </a:extLst>
          </p:cNvPr>
          <p:cNvSpPr/>
          <p:nvPr/>
        </p:nvSpPr>
        <p:spPr>
          <a:xfrm>
            <a:off x="730512" y="2705607"/>
            <a:ext cx="102119" cy="1978594"/>
          </a:xfrm>
          <a:prstGeom prst="roundRect">
            <a:avLst>
              <a:gd name="adj" fmla="val 50000"/>
            </a:avLst>
          </a:prstGeom>
          <a:gradFill>
            <a:gsLst>
              <a:gs pos="0">
                <a:schemeClr val="accent6"/>
              </a:gs>
              <a:gs pos="100000">
                <a:schemeClr val="accent4">
                  <a:lumMod val="75000"/>
                  <a:alpha val="6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477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8CFC04-5D62-44B8-BE55-C86393E5AA91}"/>
              </a:ext>
            </a:extLst>
          </p:cNvPr>
          <p:cNvSpPr/>
          <p:nvPr/>
        </p:nvSpPr>
        <p:spPr>
          <a:xfrm>
            <a:off x="6096001" y="0"/>
            <a:ext cx="609600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EE068149-DEDE-47B1-A022-7C1FE547368D}"/>
              </a:ext>
            </a:extLst>
          </p:cNvPr>
          <p:cNvSpPr/>
          <p:nvPr/>
        </p:nvSpPr>
        <p:spPr>
          <a:xfrm>
            <a:off x="10812539" y="-9"/>
            <a:ext cx="1379441" cy="1121578"/>
          </a:xfrm>
          <a:custGeom>
            <a:avLst/>
            <a:gdLst>
              <a:gd name="connsiteX0" fmla="*/ 0 w 1095354"/>
              <a:gd name="connsiteY0" fmla="*/ 0 h 890596"/>
              <a:gd name="connsiteX1" fmla="*/ 1095354 w 1095354"/>
              <a:gd name="connsiteY1" fmla="*/ 0 h 890596"/>
              <a:gd name="connsiteX2" fmla="*/ 1095354 w 1095354"/>
              <a:gd name="connsiteY2" fmla="*/ 866001 h 890596"/>
              <a:gd name="connsiteX3" fmla="*/ 1070071 w 1095354"/>
              <a:gd name="connsiteY3" fmla="*/ 872502 h 890596"/>
              <a:gd name="connsiteX4" fmla="*/ 890587 w 1095354"/>
              <a:gd name="connsiteY4" fmla="*/ 890596 h 890596"/>
              <a:gd name="connsiteX5" fmla="*/ 0 w 1095354"/>
              <a:gd name="connsiteY5" fmla="*/ 9 h 890596"/>
              <a:gd name="connsiteX6" fmla="*/ 0 w 1095354"/>
              <a:gd name="connsiteY6" fmla="*/ 0 h 89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54" h="890596">
                <a:moveTo>
                  <a:pt x="0" y="0"/>
                </a:moveTo>
                <a:lnTo>
                  <a:pt x="1095354" y="0"/>
                </a:lnTo>
                <a:lnTo>
                  <a:pt x="1095354" y="866001"/>
                </a:lnTo>
                <a:lnTo>
                  <a:pt x="1070071" y="872502"/>
                </a:lnTo>
                <a:cubicBezTo>
                  <a:pt x="1012096" y="884366"/>
                  <a:pt x="952069" y="890596"/>
                  <a:pt x="890587" y="890596"/>
                </a:cubicBezTo>
                <a:cubicBezTo>
                  <a:pt x="398729" y="890596"/>
                  <a:pt x="0" y="491867"/>
                  <a:pt x="0" y="9"/>
                </a:cubicBezTo>
                <a:lnTo>
                  <a:pt x="0" y="0"/>
                </a:lnTo>
                <a:close/>
              </a:path>
            </a:pathLst>
          </a:cu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7DC1990-D099-47B5-B67B-FE4E608CE127}"/>
              </a:ext>
            </a:extLst>
          </p:cNvPr>
          <p:cNvGrpSpPr/>
          <p:nvPr/>
        </p:nvGrpSpPr>
        <p:grpSpPr>
          <a:xfrm>
            <a:off x="138113" y="6129338"/>
            <a:ext cx="157162" cy="550067"/>
            <a:chOff x="614363" y="5757863"/>
            <a:chExt cx="157162" cy="550067"/>
          </a:xfrm>
        </p:grpSpPr>
        <p:sp>
          <p:nvSpPr>
            <p:cNvPr id="9" name="Oval 8">
              <a:extLst>
                <a:ext uri="{FF2B5EF4-FFF2-40B4-BE49-F238E27FC236}">
                  <a16:creationId xmlns:a16="http://schemas.microsoft.com/office/drawing/2014/main" id="{B69EDF14-40E3-44F5-8D49-3357C33CF1FD}"/>
                </a:ext>
              </a:extLst>
            </p:cNvPr>
            <p:cNvSpPr/>
            <p:nvPr/>
          </p:nvSpPr>
          <p:spPr>
            <a:xfrm>
              <a:off x="614363" y="5757863"/>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C72C848-2300-4660-8C9A-08250909CF7B}"/>
                </a:ext>
              </a:extLst>
            </p:cNvPr>
            <p:cNvSpPr/>
            <p:nvPr/>
          </p:nvSpPr>
          <p:spPr>
            <a:xfrm>
              <a:off x="614363" y="5954315"/>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465E0CB-3932-48D9-917B-FF303A636CF8}"/>
                </a:ext>
              </a:extLst>
            </p:cNvPr>
            <p:cNvSpPr/>
            <p:nvPr/>
          </p:nvSpPr>
          <p:spPr>
            <a:xfrm>
              <a:off x="614363" y="6150768"/>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53623213-B68F-415E-8266-0A6522AF1F89}"/>
              </a:ext>
            </a:extLst>
          </p:cNvPr>
          <p:cNvSpPr txBox="1"/>
          <p:nvPr/>
        </p:nvSpPr>
        <p:spPr>
          <a:xfrm>
            <a:off x="422910" y="560780"/>
            <a:ext cx="5144770" cy="4154984"/>
          </a:xfrm>
          <a:prstGeom prst="rect">
            <a:avLst/>
          </a:prstGeom>
          <a:noFill/>
        </p:spPr>
        <p:txBody>
          <a:bodyPr wrap="square" rtlCol="0">
            <a:spAutoFit/>
          </a:bodyPr>
          <a:lstStyle/>
          <a:p>
            <a:pPr marL="0" indent="0">
              <a:buNone/>
            </a:pPr>
            <a:r>
              <a:rPr lang="en-IN" sz="3200" b="1" i="0" dirty="0">
                <a:solidFill>
                  <a:srgbClr val="222222"/>
                </a:solidFill>
                <a:effectLst/>
                <a:latin typeface="Times New Roman" panose="02020603050405020304" pitchFamily="18" charset="0"/>
                <a:cs typeface="Times New Roman" panose="02020603050405020304" pitchFamily="18" charset="0"/>
              </a:rPr>
              <a:t>PROJECT</a:t>
            </a:r>
          </a:p>
          <a:p>
            <a:pPr marL="0" indent="0">
              <a:buNone/>
            </a:pPr>
            <a:r>
              <a:rPr lang="en-IN" sz="3200" b="1" dirty="0">
                <a:solidFill>
                  <a:schemeClr val="bg2"/>
                </a:solidFill>
                <a:latin typeface="Times New Roman" panose="02020603050405020304" pitchFamily="18" charset="0"/>
                <a:cs typeface="Times New Roman" panose="02020603050405020304" pitchFamily="18" charset="0"/>
              </a:rPr>
              <a:t>STATEMENT</a:t>
            </a:r>
          </a:p>
          <a:p>
            <a:pPr marL="0" indent="0">
              <a:buNone/>
            </a:pPr>
            <a:endParaRPr lang="en-IN" sz="3200" dirty="0">
              <a:solidFill>
                <a:srgbClr val="222222"/>
              </a:solidFill>
              <a:latin typeface="Times New Roman" panose="02020603050405020304" pitchFamily="18" charset="0"/>
              <a:cs typeface="Times New Roman" panose="02020603050405020304" pitchFamily="18" charset="0"/>
            </a:endParaRPr>
          </a:p>
          <a:p>
            <a:pPr marL="0" indent="0">
              <a:buNone/>
            </a:pPr>
            <a:r>
              <a:rPr lang="en-IN" sz="2800" b="1" i="0" dirty="0">
                <a:solidFill>
                  <a:srgbClr val="222222"/>
                </a:solidFill>
                <a:effectLst/>
                <a:latin typeface="Arial Narrow" panose="020B0606020202030204" pitchFamily="34" charset="0"/>
                <a:cs typeface="Times New Roman" panose="02020603050405020304" pitchFamily="18" charset="0"/>
              </a:rPr>
              <a:t>Build a real-time analytics dashboard using Azure Synapse Analytics for data storage, Azure Databricks for real-time analytics, and Azure Data factory for orchestrating the data</a:t>
            </a:r>
            <a:r>
              <a:rPr lang="en-IN" sz="2800" b="1" i="0" dirty="0">
                <a:solidFill>
                  <a:srgbClr val="222222"/>
                </a:solidFill>
                <a:effectLst/>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743410FA-2776-0B17-AEF9-E66BD3BE66A2}"/>
              </a:ext>
            </a:extLst>
          </p:cNvPr>
          <p:cNvPicPr>
            <a:picLocks noChangeAspect="1"/>
          </p:cNvPicPr>
          <p:nvPr/>
        </p:nvPicPr>
        <p:blipFill>
          <a:blip r:embed="rId2"/>
          <a:stretch>
            <a:fillRect/>
          </a:stretch>
        </p:blipFill>
        <p:spPr>
          <a:xfrm>
            <a:off x="6955472" y="1587500"/>
            <a:ext cx="3990975" cy="1143000"/>
          </a:xfrm>
          <a:prstGeom prst="rect">
            <a:avLst/>
          </a:prstGeom>
        </p:spPr>
      </p:pic>
      <p:pic>
        <p:nvPicPr>
          <p:cNvPr id="18" name="Picture 17">
            <a:extLst>
              <a:ext uri="{FF2B5EF4-FFF2-40B4-BE49-F238E27FC236}">
                <a16:creationId xmlns:a16="http://schemas.microsoft.com/office/drawing/2014/main" id="{EBEF0CFC-7214-F9D2-52FF-F4B61372A3A8}"/>
              </a:ext>
            </a:extLst>
          </p:cNvPr>
          <p:cNvPicPr>
            <a:picLocks noChangeAspect="1"/>
          </p:cNvPicPr>
          <p:nvPr/>
        </p:nvPicPr>
        <p:blipFill>
          <a:blip r:embed="rId3"/>
          <a:stretch>
            <a:fillRect/>
          </a:stretch>
        </p:blipFill>
        <p:spPr>
          <a:xfrm>
            <a:off x="7305040" y="3306301"/>
            <a:ext cx="3507499" cy="1964199"/>
          </a:xfrm>
          <a:prstGeom prst="rect">
            <a:avLst/>
          </a:prstGeom>
        </p:spPr>
      </p:pic>
    </p:spTree>
    <p:extLst>
      <p:ext uri="{BB962C8B-B14F-4D97-AF65-F5344CB8AC3E}">
        <p14:creationId xmlns:p14="http://schemas.microsoft.com/office/powerpoint/2010/main" val="261427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9B04E8-E037-49B8-BCF8-303B657AED71}"/>
              </a:ext>
            </a:extLst>
          </p:cNvPr>
          <p:cNvGrpSpPr/>
          <p:nvPr/>
        </p:nvGrpSpPr>
        <p:grpSpPr>
          <a:xfrm>
            <a:off x="1148080" y="1700212"/>
            <a:ext cx="9796145" cy="4586288"/>
            <a:chOff x="1247775" y="1562100"/>
            <a:chExt cx="9696450" cy="3143250"/>
          </a:xfrm>
        </p:grpSpPr>
        <p:sp>
          <p:nvSpPr>
            <p:cNvPr id="2" name="Rectangle: Rounded Corners 1">
              <a:extLst>
                <a:ext uri="{FF2B5EF4-FFF2-40B4-BE49-F238E27FC236}">
                  <a16:creationId xmlns:a16="http://schemas.microsoft.com/office/drawing/2014/main" id="{6B776B36-8218-4C1D-855B-7E254122426A}"/>
                </a:ext>
              </a:extLst>
            </p:cNvPr>
            <p:cNvSpPr/>
            <p:nvPr/>
          </p:nvSpPr>
          <p:spPr>
            <a:xfrm>
              <a:off x="1247775" y="1562100"/>
              <a:ext cx="9696450" cy="3143250"/>
            </a:xfrm>
            <a:prstGeom prst="roundRect">
              <a:avLst/>
            </a:prstGeom>
            <a:blipFill dpi="0" rotWithShape="1">
              <a:blip r:embed="rId2"/>
              <a:srcRect/>
              <a:stretch>
                <a:fillRect t="-79000" b="-1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DF3E4E5E-F902-4C2B-B755-D25FD6D3F3F1}"/>
                </a:ext>
              </a:extLst>
            </p:cNvPr>
            <p:cNvSpPr/>
            <p:nvPr/>
          </p:nvSpPr>
          <p:spPr>
            <a:xfrm>
              <a:off x="1247775" y="1562100"/>
              <a:ext cx="9696450" cy="3143250"/>
            </a:xfrm>
            <a:prstGeom prst="roundRect">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Freeform: Shape 4">
            <a:extLst>
              <a:ext uri="{FF2B5EF4-FFF2-40B4-BE49-F238E27FC236}">
                <a16:creationId xmlns:a16="http://schemas.microsoft.com/office/drawing/2014/main" id="{A6153243-D108-4E88-818E-E8C761EEF162}"/>
              </a:ext>
            </a:extLst>
          </p:cNvPr>
          <p:cNvSpPr/>
          <p:nvPr/>
        </p:nvSpPr>
        <p:spPr>
          <a:xfrm>
            <a:off x="10812539" y="-9"/>
            <a:ext cx="1379441" cy="1121578"/>
          </a:xfrm>
          <a:custGeom>
            <a:avLst/>
            <a:gdLst>
              <a:gd name="connsiteX0" fmla="*/ 0 w 1095354"/>
              <a:gd name="connsiteY0" fmla="*/ 0 h 890596"/>
              <a:gd name="connsiteX1" fmla="*/ 1095354 w 1095354"/>
              <a:gd name="connsiteY1" fmla="*/ 0 h 890596"/>
              <a:gd name="connsiteX2" fmla="*/ 1095354 w 1095354"/>
              <a:gd name="connsiteY2" fmla="*/ 866001 h 890596"/>
              <a:gd name="connsiteX3" fmla="*/ 1070071 w 1095354"/>
              <a:gd name="connsiteY3" fmla="*/ 872502 h 890596"/>
              <a:gd name="connsiteX4" fmla="*/ 890587 w 1095354"/>
              <a:gd name="connsiteY4" fmla="*/ 890596 h 890596"/>
              <a:gd name="connsiteX5" fmla="*/ 0 w 1095354"/>
              <a:gd name="connsiteY5" fmla="*/ 9 h 890596"/>
              <a:gd name="connsiteX6" fmla="*/ 0 w 1095354"/>
              <a:gd name="connsiteY6" fmla="*/ 0 h 89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54" h="890596">
                <a:moveTo>
                  <a:pt x="0" y="0"/>
                </a:moveTo>
                <a:lnTo>
                  <a:pt x="1095354" y="0"/>
                </a:lnTo>
                <a:lnTo>
                  <a:pt x="1095354" y="866001"/>
                </a:lnTo>
                <a:lnTo>
                  <a:pt x="1070071" y="872502"/>
                </a:lnTo>
                <a:cubicBezTo>
                  <a:pt x="1012096" y="884366"/>
                  <a:pt x="952069" y="890596"/>
                  <a:pt x="890587" y="890596"/>
                </a:cubicBezTo>
                <a:cubicBezTo>
                  <a:pt x="398729" y="890596"/>
                  <a:pt x="0" y="491867"/>
                  <a:pt x="0" y="9"/>
                </a:cubicBezTo>
                <a:lnTo>
                  <a:pt x="0" y="0"/>
                </a:lnTo>
                <a:close/>
              </a:path>
            </a:pathLst>
          </a:cu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8DCC266-EA8D-4B32-BC8D-7D2E336E1296}"/>
              </a:ext>
            </a:extLst>
          </p:cNvPr>
          <p:cNvGrpSpPr/>
          <p:nvPr/>
        </p:nvGrpSpPr>
        <p:grpSpPr>
          <a:xfrm>
            <a:off x="180976" y="6129338"/>
            <a:ext cx="157162" cy="550067"/>
            <a:chOff x="614363" y="5757863"/>
            <a:chExt cx="157162" cy="550067"/>
          </a:xfrm>
        </p:grpSpPr>
        <p:sp>
          <p:nvSpPr>
            <p:cNvPr id="7" name="Oval 6">
              <a:extLst>
                <a:ext uri="{FF2B5EF4-FFF2-40B4-BE49-F238E27FC236}">
                  <a16:creationId xmlns:a16="http://schemas.microsoft.com/office/drawing/2014/main" id="{FFCB066B-49DB-4020-ACF7-6B6D18912881}"/>
                </a:ext>
              </a:extLst>
            </p:cNvPr>
            <p:cNvSpPr/>
            <p:nvPr/>
          </p:nvSpPr>
          <p:spPr>
            <a:xfrm>
              <a:off x="614363" y="5757863"/>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7C42C4F-D73A-47E6-90E5-0A7CE3AC2387}"/>
                </a:ext>
              </a:extLst>
            </p:cNvPr>
            <p:cNvSpPr/>
            <p:nvPr/>
          </p:nvSpPr>
          <p:spPr>
            <a:xfrm>
              <a:off x="614363" y="5954315"/>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8AFB4D3-D5B7-493E-B1C7-812F060FB86F}"/>
                </a:ext>
              </a:extLst>
            </p:cNvPr>
            <p:cNvSpPr/>
            <p:nvPr/>
          </p:nvSpPr>
          <p:spPr>
            <a:xfrm>
              <a:off x="614363" y="6150768"/>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35105EB-79D5-49E4-9FD7-3B810A1B61A7}"/>
              </a:ext>
            </a:extLst>
          </p:cNvPr>
          <p:cNvSpPr txBox="1"/>
          <p:nvPr/>
        </p:nvSpPr>
        <p:spPr>
          <a:xfrm>
            <a:off x="3362326" y="160435"/>
            <a:ext cx="5467349" cy="769441"/>
          </a:xfrm>
          <a:prstGeom prst="rect">
            <a:avLst/>
          </a:prstGeom>
          <a:noFill/>
        </p:spPr>
        <p:txBody>
          <a:bodyPr wrap="square" rtlCol="0">
            <a:spAutoFit/>
          </a:bodyPr>
          <a:lstStyle/>
          <a:p>
            <a:pPr algn="ctr"/>
            <a:r>
              <a:rPr lang="en-US" sz="4400" dirty="0">
                <a:effectLst>
                  <a:outerShdw blurRad="50800" dist="38100" dir="5400000" algn="t" rotWithShape="0">
                    <a:prstClr val="black">
                      <a:alpha val="40000"/>
                    </a:prstClr>
                  </a:outerShdw>
                </a:effectLst>
                <a:latin typeface="Georgia" panose="02040502050405020303" pitchFamily="18" charset="0"/>
              </a:rPr>
              <a:t>Project</a:t>
            </a:r>
            <a:r>
              <a:rPr lang="en-US" sz="4400" dirty="0">
                <a:solidFill>
                  <a:schemeClr val="accent6"/>
                </a:solidFill>
                <a:effectLst>
                  <a:outerShdw blurRad="50800" dist="38100" dir="5400000" algn="t" rotWithShape="0">
                    <a:prstClr val="black">
                      <a:alpha val="40000"/>
                    </a:prstClr>
                  </a:outerShdw>
                </a:effectLst>
                <a:latin typeface="Georgia" panose="02040502050405020303" pitchFamily="18" charset="0"/>
              </a:rPr>
              <a:t> Overview</a:t>
            </a:r>
          </a:p>
        </p:txBody>
      </p:sp>
      <p:sp>
        <p:nvSpPr>
          <p:cNvPr id="30" name="TextBox 29">
            <a:extLst>
              <a:ext uri="{FF2B5EF4-FFF2-40B4-BE49-F238E27FC236}">
                <a16:creationId xmlns:a16="http://schemas.microsoft.com/office/drawing/2014/main" id="{C97B1974-F020-74F8-52AD-9C76E03E261E}"/>
              </a:ext>
            </a:extLst>
          </p:cNvPr>
          <p:cNvSpPr txBox="1"/>
          <p:nvPr/>
        </p:nvSpPr>
        <p:spPr>
          <a:xfrm>
            <a:off x="1666240" y="2174240"/>
            <a:ext cx="8666480" cy="3785652"/>
          </a:xfrm>
          <a:prstGeom prst="rect">
            <a:avLst/>
          </a:prstGeom>
          <a:noFill/>
        </p:spPr>
        <p:txBody>
          <a:bodyPr wrap="square">
            <a:spAutoFit/>
          </a:bodyPr>
          <a:lstStyle/>
          <a:p>
            <a:r>
              <a:rPr lang="en-IN" sz="2400" b="1"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Welcome to the Tokyo-Olympics Data Engineering project on Azure! This project is designed to showcase how various Azure services can be utilized to ingest, store, transform, and analyse Olympics-related data. </a:t>
            </a:r>
            <a:r>
              <a:rPr lang="en-IN" sz="2400" b="1" kern="100"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rPr>
              <a:t>Starting with a CSV on GitHub, the data is ingested into the Azure ecosystem via Azure Data Factory. It's initially stored in Azure Data Lake Storage Gen2, then transformed in Azure Databricks. The enriched data, once again housed in ADLS Gen2, undergoes advanced analytics in Azure Synapse. The insights are finally visualized Power BI, offering a comprehensive view of the dataset.</a:t>
            </a:r>
          </a:p>
          <a:p>
            <a:endParaRPr lang="en-IN" sz="2400" b="1" dirty="0">
              <a:solidFill>
                <a:schemeClr val="bg1"/>
              </a:solidFill>
            </a:endParaRPr>
          </a:p>
        </p:txBody>
      </p:sp>
    </p:spTree>
    <p:extLst>
      <p:ext uri="{BB962C8B-B14F-4D97-AF65-F5344CB8AC3E}">
        <p14:creationId xmlns:p14="http://schemas.microsoft.com/office/powerpoint/2010/main" val="78063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CC0383-26A1-42D5-BA2F-D8BDF2D9D95C}"/>
              </a:ext>
            </a:extLst>
          </p:cNvPr>
          <p:cNvSpPr/>
          <p:nvPr/>
        </p:nvSpPr>
        <p:spPr>
          <a:xfrm>
            <a:off x="0" y="0"/>
            <a:ext cx="327660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1B895159-DB8A-4163-82BF-FBCC38469E2A}"/>
              </a:ext>
            </a:extLst>
          </p:cNvPr>
          <p:cNvSpPr/>
          <p:nvPr/>
        </p:nvSpPr>
        <p:spPr>
          <a:xfrm>
            <a:off x="10812539" y="-9"/>
            <a:ext cx="1379441" cy="1121578"/>
          </a:xfrm>
          <a:custGeom>
            <a:avLst/>
            <a:gdLst>
              <a:gd name="connsiteX0" fmla="*/ 0 w 1095354"/>
              <a:gd name="connsiteY0" fmla="*/ 0 h 890596"/>
              <a:gd name="connsiteX1" fmla="*/ 1095354 w 1095354"/>
              <a:gd name="connsiteY1" fmla="*/ 0 h 890596"/>
              <a:gd name="connsiteX2" fmla="*/ 1095354 w 1095354"/>
              <a:gd name="connsiteY2" fmla="*/ 866001 h 890596"/>
              <a:gd name="connsiteX3" fmla="*/ 1070071 w 1095354"/>
              <a:gd name="connsiteY3" fmla="*/ 872502 h 890596"/>
              <a:gd name="connsiteX4" fmla="*/ 890587 w 1095354"/>
              <a:gd name="connsiteY4" fmla="*/ 890596 h 890596"/>
              <a:gd name="connsiteX5" fmla="*/ 0 w 1095354"/>
              <a:gd name="connsiteY5" fmla="*/ 9 h 890596"/>
              <a:gd name="connsiteX6" fmla="*/ 0 w 1095354"/>
              <a:gd name="connsiteY6" fmla="*/ 0 h 89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54" h="890596">
                <a:moveTo>
                  <a:pt x="0" y="0"/>
                </a:moveTo>
                <a:lnTo>
                  <a:pt x="1095354" y="0"/>
                </a:lnTo>
                <a:lnTo>
                  <a:pt x="1095354" y="866001"/>
                </a:lnTo>
                <a:lnTo>
                  <a:pt x="1070071" y="872502"/>
                </a:lnTo>
                <a:cubicBezTo>
                  <a:pt x="1012096" y="884366"/>
                  <a:pt x="952069" y="890596"/>
                  <a:pt x="890587" y="890596"/>
                </a:cubicBezTo>
                <a:cubicBezTo>
                  <a:pt x="398729" y="890596"/>
                  <a:pt x="0" y="491867"/>
                  <a:pt x="0" y="9"/>
                </a:cubicBezTo>
                <a:lnTo>
                  <a:pt x="0" y="0"/>
                </a:lnTo>
                <a:close/>
              </a:path>
            </a:pathLst>
          </a:cu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15E9AE63-2313-43AB-BB5A-3FEB1EEA1CCF}"/>
              </a:ext>
            </a:extLst>
          </p:cNvPr>
          <p:cNvGrpSpPr/>
          <p:nvPr/>
        </p:nvGrpSpPr>
        <p:grpSpPr>
          <a:xfrm>
            <a:off x="138113" y="6129338"/>
            <a:ext cx="157162" cy="550067"/>
            <a:chOff x="614363" y="5757863"/>
            <a:chExt cx="157162" cy="550067"/>
          </a:xfrm>
          <a:solidFill>
            <a:schemeClr val="bg1"/>
          </a:solidFill>
        </p:grpSpPr>
        <p:sp>
          <p:nvSpPr>
            <p:cNvPr id="5" name="Oval 4">
              <a:extLst>
                <a:ext uri="{FF2B5EF4-FFF2-40B4-BE49-F238E27FC236}">
                  <a16:creationId xmlns:a16="http://schemas.microsoft.com/office/drawing/2014/main" id="{97FB6F54-DBC6-458B-BC01-330669287CEE}"/>
                </a:ext>
              </a:extLst>
            </p:cNvPr>
            <p:cNvSpPr/>
            <p:nvPr/>
          </p:nvSpPr>
          <p:spPr>
            <a:xfrm>
              <a:off x="614363" y="5757863"/>
              <a:ext cx="157162" cy="157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6CD929A-E106-405D-A170-BDADB52919B8}"/>
                </a:ext>
              </a:extLst>
            </p:cNvPr>
            <p:cNvSpPr/>
            <p:nvPr/>
          </p:nvSpPr>
          <p:spPr>
            <a:xfrm>
              <a:off x="614363" y="5954315"/>
              <a:ext cx="157162" cy="157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023D1F0-D7A9-4919-9221-64B40ABA3BAA}"/>
                </a:ext>
              </a:extLst>
            </p:cNvPr>
            <p:cNvSpPr/>
            <p:nvPr/>
          </p:nvSpPr>
          <p:spPr>
            <a:xfrm>
              <a:off x="614363" y="6150768"/>
              <a:ext cx="157162" cy="1571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Rounded Corners 9">
            <a:extLst>
              <a:ext uri="{FF2B5EF4-FFF2-40B4-BE49-F238E27FC236}">
                <a16:creationId xmlns:a16="http://schemas.microsoft.com/office/drawing/2014/main" id="{9FE7137D-D31D-47D9-8127-2C1375516AD4}"/>
              </a:ext>
            </a:extLst>
          </p:cNvPr>
          <p:cNvSpPr/>
          <p:nvPr/>
        </p:nvSpPr>
        <p:spPr>
          <a:xfrm>
            <a:off x="390524" y="4062984"/>
            <a:ext cx="914400" cy="914400"/>
          </a:xfrm>
          <a:prstGeom prst="roundRect">
            <a:avLst/>
          </a:prstGeom>
          <a:solidFill>
            <a:schemeClr val="accent4"/>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Rounded Corners 10">
            <a:extLst>
              <a:ext uri="{FF2B5EF4-FFF2-40B4-BE49-F238E27FC236}">
                <a16:creationId xmlns:a16="http://schemas.microsoft.com/office/drawing/2014/main" id="{5C37F184-36C6-47C3-95FB-5725B8694A80}"/>
              </a:ext>
            </a:extLst>
          </p:cNvPr>
          <p:cNvSpPr/>
          <p:nvPr/>
        </p:nvSpPr>
        <p:spPr>
          <a:xfrm>
            <a:off x="390524" y="2514600"/>
            <a:ext cx="914400" cy="914400"/>
          </a:xfrm>
          <a:prstGeom prst="roundRect">
            <a:avLst/>
          </a:pr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Rounded Corners 11">
            <a:extLst>
              <a:ext uri="{FF2B5EF4-FFF2-40B4-BE49-F238E27FC236}">
                <a16:creationId xmlns:a16="http://schemas.microsoft.com/office/drawing/2014/main" id="{DA8B8D87-2030-4E17-85A6-4AD0C5B64EF9}"/>
              </a:ext>
            </a:extLst>
          </p:cNvPr>
          <p:cNvSpPr/>
          <p:nvPr/>
        </p:nvSpPr>
        <p:spPr>
          <a:xfrm>
            <a:off x="390524" y="1037347"/>
            <a:ext cx="914400" cy="914400"/>
          </a:xfrm>
          <a:prstGeom prst="roundRect">
            <a:avLst/>
          </a:prstGeom>
          <a:solidFill>
            <a:schemeClr val="accent5">
              <a:lumMod val="25000"/>
            </a:schemeClr>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a:extLst>
              <a:ext uri="{FF2B5EF4-FFF2-40B4-BE49-F238E27FC236}">
                <a16:creationId xmlns:a16="http://schemas.microsoft.com/office/drawing/2014/main" id="{CC76D707-7028-49A6-87E4-9C3515768BB9}"/>
              </a:ext>
            </a:extLst>
          </p:cNvPr>
          <p:cNvSpPr txBox="1"/>
          <p:nvPr/>
        </p:nvSpPr>
        <p:spPr>
          <a:xfrm>
            <a:off x="3633732" y="392132"/>
            <a:ext cx="5500692" cy="2000548"/>
          </a:xfrm>
          <a:prstGeom prst="rect">
            <a:avLst/>
          </a:prstGeom>
          <a:noFill/>
        </p:spPr>
        <p:txBody>
          <a:bodyPr wrap="square" rtlCol="0">
            <a:spAutoFit/>
          </a:bodyPr>
          <a:lstStyle/>
          <a:p>
            <a:r>
              <a:rPr lang="en-US" sz="4400" dirty="0">
                <a:latin typeface="Georgia" panose="02040502050405020303" pitchFamily="18" charset="0"/>
              </a:rPr>
              <a:t>Process </a:t>
            </a:r>
            <a:r>
              <a:rPr lang="en-US" sz="4400" dirty="0">
                <a:solidFill>
                  <a:schemeClr val="accent6"/>
                </a:solidFill>
                <a:latin typeface="Georgia" panose="02040502050405020303" pitchFamily="18" charset="0"/>
              </a:rPr>
              <a:t>Flow</a:t>
            </a:r>
          </a:p>
          <a:p>
            <a:r>
              <a:rPr lang="en-US" sz="3600" dirty="0">
                <a:latin typeface="Georgia" panose="02040502050405020303" pitchFamily="18" charset="0"/>
              </a:rPr>
              <a:t>Architectural </a:t>
            </a:r>
            <a:r>
              <a:rPr lang="en-US" sz="3600" dirty="0">
                <a:solidFill>
                  <a:schemeClr val="accent6"/>
                </a:solidFill>
                <a:latin typeface="Georgia" panose="02040502050405020303" pitchFamily="18" charset="0"/>
              </a:rPr>
              <a:t>Diagram</a:t>
            </a:r>
          </a:p>
          <a:p>
            <a:endParaRPr lang="en-US" sz="4400" dirty="0">
              <a:solidFill>
                <a:schemeClr val="accent6"/>
              </a:solidFill>
              <a:latin typeface="Georgia" panose="02040502050405020303" pitchFamily="18" charset="0"/>
            </a:endParaRPr>
          </a:p>
        </p:txBody>
      </p:sp>
      <p:pic>
        <p:nvPicPr>
          <p:cNvPr id="26" name="Graphic 25" descr="Gears">
            <a:extLst>
              <a:ext uri="{FF2B5EF4-FFF2-40B4-BE49-F238E27FC236}">
                <a16:creationId xmlns:a16="http://schemas.microsoft.com/office/drawing/2014/main" id="{CDE7A75E-9F59-4840-90C1-40F1EBE144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601" y="4255885"/>
            <a:ext cx="582068" cy="582068"/>
          </a:xfrm>
          <a:prstGeom prst="rect">
            <a:avLst/>
          </a:prstGeom>
        </p:spPr>
      </p:pic>
      <p:pic>
        <p:nvPicPr>
          <p:cNvPr id="28" name="Graphic 27" descr="Tools">
            <a:extLst>
              <a:ext uri="{FF2B5EF4-FFF2-40B4-BE49-F238E27FC236}">
                <a16:creationId xmlns:a16="http://schemas.microsoft.com/office/drawing/2014/main" id="{08257424-E686-4E04-90D8-BA32C51F77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1360" y="1292035"/>
            <a:ext cx="582068" cy="582068"/>
          </a:xfrm>
          <a:prstGeom prst="rect">
            <a:avLst/>
          </a:prstGeom>
        </p:spPr>
      </p:pic>
      <p:pic>
        <p:nvPicPr>
          <p:cNvPr id="30" name="Graphic 29" descr="Alarm clock">
            <a:extLst>
              <a:ext uri="{FF2B5EF4-FFF2-40B4-BE49-F238E27FC236}">
                <a16:creationId xmlns:a16="http://schemas.microsoft.com/office/drawing/2014/main" id="{F4FDB692-012F-4AEF-9E0E-F3D6C8C763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6690" y="2698060"/>
            <a:ext cx="582068" cy="582068"/>
          </a:xfrm>
          <a:prstGeom prst="rect">
            <a:avLst/>
          </a:prstGeom>
        </p:spPr>
      </p:pic>
      <p:pic>
        <p:nvPicPr>
          <p:cNvPr id="25" name="Content Placeholder 1">
            <a:extLst>
              <a:ext uri="{FF2B5EF4-FFF2-40B4-BE49-F238E27FC236}">
                <a16:creationId xmlns:a16="http://schemas.microsoft.com/office/drawing/2014/main" id="{EE768020-6832-4647-005D-0F3F3F589FD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934724" y="2042160"/>
            <a:ext cx="7952476" cy="3881120"/>
          </a:xfrm>
          <a:prstGeom prst="rect">
            <a:avLst/>
          </a:prstGeom>
          <a:noFill/>
          <a:ln>
            <a:noFill/>
          </a:ln>
        </p:spPr>
      </p:pic>
      <p:sp>
        <p:nvSpPr>
          <p:cNvPr id="27" name="TextBox 26">
            <a:extLst>
              <a:ext uri="{FF2B5EF4-FFF2-40B4-BE49-F238E27FC236}">
                <a16:creationId xmlns:a16="http://schemas.microsoft.com/office/drawing/2014/main" id="{6A925626-E116-9DAF-27FF-436386C1F48A}"/>
              </a:ext>
            </a:extLst>
          </p:cNvPr>
          <p:cNvSpPr txBox="1"/>
          <p:nvPr/>
        </p:nvSpPr>
        <p:spPr>
          <a:xfrm>
            <a:off x="5151120" y="6266397"/>
            <a:ext cx="5197040" cy="369332"/>
          </a:xfrm>
          <a:prstGeom prst="rect">
            <a:avLst/>
          </a:prstGeom>
          <a:noFill/>
        </p:spPr>
        <p:txBody>
          <a:bodyPr wrap="square">
            <a:spAutoFit/>
          </a:bodyPr>
          <a:lstStyle/>
          <a:p>
            <a:r>
              <a:rPr lang="en-IN" sz="1800" b="1" dirty="0">
                <a:effectLst/>
                <a:latin typeface="Georgia" panose="02040502050405020303" pitchFamily="18" charset="0"/>
                <a:ea typeface="Calibri" panose="020F0502020204030204" pitchFamily="34" charset="0"/>
                <a:cs typeface="Times New Roman" panose="02020603050405020304" pitchFamily="18" charset="0"/>
              </a:rPr>
              <a:t>End to End pipeline architecture in azure</a:t>
            </a:r>
            <a:endParaRPr lang="en-IN" b="1" dirty="0">
              <a:latin typeface="Georgia" panose="02040502050405020303" pitchFamily="18" charset="0"/>
            </a:endParaRPr>
          </a:p>
        </p:txBody>
      </p:sp>
      <p:pic>
        <p:nvPicPr>
          <p:cNvPr id="29" name="Picture 28">
            <a:extLst>
              <a:ext uri="{FF2B5EF4-FFF2-40B4-BE49-F238E27FC236}">
                <a16:creationId xmlns:a16="http://schemas.microsoft.com/office/drawing/2014/main" id="{6D8744D7-10E6-FCAC-6676-897C07402A02}"/>
              </a:ext>
            </a:extLst>
          </p:cNvPr>
          <p:cNvPicPr>
            <a:picLocks noChangeAspect="1"/>
          </p:cNvPicPr>
          <p:nvPr/>
        </p:nvPicPr>
        <p:blipFill>
          <a:blip r:embed="rId9"/>
          <a:stretch>
            <a:fillRect/>
          </a:stretch>
        </p:blipFill>
        <p:spPr>
          <a:xfrm rot="5400000">
            <a:off x="182878" y="2458725"/>
            <a:ext cx="4206243" cy="1198880"/>
          </a:xfrm>
          <a:prstGeom prst="rect">
            <a:avLst/>
          </a:prstGeom>
        </p:spPr>
      </p:pic>
    </p:spTree>
    <p:extLst>
      <p:ext uri="{BB962C8B-B14F-4D97-AF65-F5344CB8AC3E}">
        <p14:creationId xmlns:p14="http://schemas.microsoft.com/office/powerpoint/2010/main" val="255603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01C9995-3196-4712-B9F0-107050992ABD}"/>
              </a:ext>
            </a:extLst>
          </p:cNvPr>
          <p:cNvSpPr/>
          <p:nvPr/>
        </p:nvSpPr>
        <p:spPr>
          <a:xfrm>
            <a:off x="10812539" y="-9"/>
            <a:ext cx="1379441" cy="1121578"/>
          </a:xfrm>
          <a:custGeom>
            <a:avLst/>
            <a:gdLst>
              <a:gd name="connsiteX0" fmla="*/ 0 w 1095354"/>
              <a:gd name="connsiteY0" fmla="*/ 0 h 890596"/>
              <a:gd name="connsiteX1" fmla="*/ 1095354 w 1095354"/>
              <a:gd name="connsiteY1" fmla="*/ 0 h 890596"/>
              <a:gd name="connsiteX2" fmla="*/ 1095354 w 1095354"/>
              <a:gd name="connsiteY2" fmla="*/ 866001 h 890596"/>
              <a:gd name="connsiteX3" fmla="*/ 1070071 w 1095354"/>
              <a:gd name="connsiteY3" fmla="*/ 872502 h 890596"/>
              <a:gd name="connsiteX4" fmla="*/ 890587 w 1095354"/>
              <a:gd name="connsiteY4" fmla="*/ 890596 h 890596"/>
              <a:gd name="connsiteX5" fmla="*/ 0 w 1095354"/>
              <a:gd name="connsiteY5" fmla="*/ 9 h 890596"/>
              <a:gd name="connsiteX6" fmla="*/ 0 w 1095354"/>
              <a:gd name="connsiteY6" fmla="*/ 0 h 89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54" h="890596">
                <a:moveTo>
                  <a:pt x="0" y="0"/>
                </a:moveTo>
                <a:lnTo>
                  <a:pt x="1095354" y="0"/>
                </a:lnTo>
                <a:lnTo>
                  <a:pt x="1095354" y="866001"/>
                </a:lnTo>
                <a:lnTo>
                  <a:pt x="1070071" y="872502"/>
                </a:lnTo>
                <a:cubicBezTo>
                  <a:pt x="1012096" y="884366"/>
                  <a:pt x="952069" y="890596"/>
                  <a:pt x="890587" y="890596"/>
                </a:cubicBezTo>
                <a:cubicBezTo>
                  <a:pt x="398729" y="890596"/>
                  <a:pt x="0" y="491867"/>
                  <a:pt x="0" y="9"/>
                </a:cubicBezTo>
                <a:lnTo>
                  <a:pt x="0" y="0"/>
                </a:lnTo>
                <a:close/>
              </a:path>
            </a:pathLst>
          </a:cu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DD9F202-AA2A-44DC-8B2C-D6C600BFF61A}"/>
              </a:ext>
            </a:extLst>
          </p:cNvPr>
          <p:cNvGrpSpPr/>
          <p:nvPr/>
        </p:nvGrpSpPr>
        <p:grpSpPr>
          <a:xfrm>
            <a:off x="180976" y="6129338"/>
            <a:ext cx="157162" cy="550067"/>
            <a:chOff x="614363" y="5757863"/>
            <a:chExt cx="157162" cy="550067"/>
          </a:xfrm>
        </p:grpSpPr>
        <p:sp>
          <p:nvSpPr>
            <p:cNvPr id="4" name="Oval 3">
              <a:extLst>
                <a:ext uri="{FF2B5EF4-FFF2-40B4-BE49-F238E27FC236}">
                  <a16:creationId xmlns:a16="http://schemas.microsoft.com/office/drawing/2014/main" id="{F215B9B6-F508-49FD-B642-F9545BC69607}"/>
                </a:ext>
              </a:extLst>
            </p:cNvPr>
            <p:cNvSpPr/>
            <p:nvPr/>
          </p:nvSpPr>
          <p:spPr>
            <a:xfrm>
              <a:off x="614363" y="5757863"/>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0BC1980-FE51-43D9-B8C8-ACED25DBF432}"/>
                </a:ext>
              </a:extLst>
            </p:cNvPr>
            <p:cNvSpPr/>
            <p:nvPr/>
          </p:nvSpPr>
          <p:spPr>
            <a:xfrm>
              <a:off x="614363" y="5954315"/>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4BF8890-C891-443D-9547-72FA36B622EE}"/>
                </a:ext>
              </a:extLst>
            </p:cNvPr>
            <p:cNvSpPr/>
            <p:nvPr/>
          </p:nvSpPr>
          <p:spPr>
            <a:xfrm>
              <a:off x="614363" y="6150768"/>
              <a:ext cx="157162" cy="1571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EE457BFC-193E-4DA8-8F47-3CB05B939281}"/>
              </a:ext>
            </a:extLst>
          </p:cNvPr>
          <p:cNvGrpSpPr/>
          <p:nvPr/>
        </p:nvGrpSpPr>
        <p:grpSpPr>
          <a:xfrm>
            <a:off x="1266826" y="619760"/>
            <a:ext cx="6241414" cy="5791200"/>
            <a:chOff x="6553199" y="398294"/>
            <a:chExt cx="3702744" cy="2279621"/>
          </a:xfrm>
        </p:grpSpPr>
        <p:sp>
          <p:nvSpPr>
            <p:cNvPr id="17" name="TextBox 16">
              <a:extLst>
                <a:ext uri="{FF2B5EF4-FFF2-40B4-BE49-F238E27FC236}">
                  <a16:creationId xmlns:a16="http://schemas.microsoft.com/office/drawing/2014/main" id="{04E62207-A802-4279-A7C4-AC401B72709D}"/>
                </a:ext>
              </a:extLst>
            </p:cNvPr>
            <p:cNvSpPr txBox="1"/>
            <p:nvPr/>
          </p:nvSpPr>
          <p:spPr>
            <a:xfrm>
              <a:off x="6553199" y="398294"/>
              <a:ext cx="3551811" cy="2144386"/>
            </a:xfrm>
            <a:prstGeom prst="rect">
              <a:avLst/>
            </a:prstGeom>
            <a:noFill/>
          </p:spPr>
          <p:txBody>
            <a:bodyPr wrap="square" rtlCol="0">
              <a:spAutoFit/>
            </a:bodyPr>
            <a:lstStyle/>
            <a:p>
              <a:r>
                <a:rPr lang="en-US" sz="4400" dirty="0">
                  <a:latin typeface="Georgia" panose="02040502050405020303" pitchFamily="18" charset="0"/>
                </a:rPr>
                <a:t>Azure</a:t>
              </a:r>
              <a:br>
                <a:rPr lang="en-US" sz="4400" dirty="0">
                  <a:latin typeface="Georgia" panose="02040502050405020303" pitchFamily="18" charset="0"/>
                </a:rPr>
              </a:br>
              <a:r>
                <a:rPr lang="en-US" sz="4400" dirty="0">
                  <a:solidFill>
                    <a:schemeClr val="accent6"/>
                  </a:solidFill>
                  <a:latin typeface="Georgia" panose="02040502050405020303" pitchFamily="18" charset="0"/>
                </a:rPr>
                <a:t>Resource Used</a:t>
              </a:r>
            </a:p>
            <a:p>
              <a:endParaRPr lang="en-US" sz="4400" dirty="0">
                <a:solidFill>
                  <a:schemeClr val="accent6"/>
                </a:solidFill>
                <a:latin typeface="Georgia" panose="02040502050405020303" pitchFamily="18" charset="0"/>
              </a:endParaRPr>
            </a:p>
            <a:p>
              <a:r>
                <a:rPr lang="en-IN" sz="2400" b="1" dirty="0">
                  <a:solidFill>
                    <a:srgbClr val="0D0D0D"/>
                  </a:solidFill>
                  <a:effectLst/>
                  <a:latin typeface="Georgia" panose="02040502050405020303" pitchFamily="18" charset="0"/>
                  <a:ea typeface="Calibri" panose="020F0502020204030204" pitchFamily="34" charset="0"/>
                  <a:cs typeface="Times New Roman" panose="02020603050405020304" pitchFamily="18" charset="0"/>
                </a:rPr>
                <a:t>Azure Data Lake Storage Gen2</a:t>
              </a:r>
            </a:p>
            <a:p>
              <a:endParaRPr lang="en-US" sz="2400" b="1" dirty="0">
                <a:solidFill>
                  <a:schemeClr val="accent6"/>
                </a:solidFill>
                <a:effectLst/>
                <a:latin typeface="Georgia" panose="02040502050405020303" pitchFamily="18" charset="0"/>
                <a:ea typeface="Calibri" panose="020F0502020204030204" pitchFamily="34" charset="0"/>
                <a:cs typeface="Times New Roman" panose="02020603050405020304" pitchFamily="18" charset="0"/>
              </a:endParaRPr>
            </a:p>
            <a:p>
              <a:r>
                <a:rPr lang="en-US" sz="2400" b="1" dirty="0">
                  <a:effectLst/>
                  <a:latin typeface="Georgia" panose="02040502050405020303" pitchFamily="18" charset="0"/>
                  <a:ea typeface="Calibri" panose="020F0502020204030204" pitchFamily="34" charset="0"/>
                </a:rPr>
                <a:t>Azure Synapse Analytics</a:t>
              </a:r>
            </a:p>
            <a:p>
              <a:endParaRPr lang="en-US" sz="2400" b="1" dirty="0">
                <a:solidFill>
                  <a:schemeClr val="accent6"/>
                </a:solidFill>
                <a:latin typeface="Georgia" panose="02040502050405020303" pitchFamily="18" charset="0"/>
                <a:ea typeface="Calibri" panose="020F0502020204030204" pitchFamily="34" charset="0"/>
                <a:cs typeface="Times New Roman" panose="02020603050405020304" pitchFamily="18" charset="0"/>
              </a:endParaRPr>
            </a:p>
            <a:p>
              <a:r>
                <a:rPr lang="en-US" sz="2400" b="1" dirty="0">
                  <a:effectLst/>
                  <a:latin typeface="Georgia" panose="02040502050405020303" pitchFamily="18" charset="0"/>
                  <a:ea typeface="Calibri" panose="020F0502020204030204" pitchFamily="34" charset="0"/>
                </a:rPr>
                <a:t>Azure Databricks</a:t>
              </a:r>
            </a:p>
            <a:p>
              <a:endParaRPr lang="en-US" sz="2400" b="1" dirty="0">
                <a:solidFill>
                  <a:schemeClr val="accent6"/>
                </a:solidFill>
                <a:effectLst/>
                <a:latin typeface="Georgia" panose="02040502050405020303" pitchFamily="18" charset="0"/>
                <a:ea typeface="Calibri" panose="020F0502020204030204" pitchFamily="34" charset="0"/>
                <a:cs typeface="Times New Roman" panose="02020603050405020304" pitchFamily="18" charset="0"/>
              </a:endParaRPr>
            </a:p>
            <a:p>
              <a:r>
                <a:rPr lang="en-IN" sz="2400" b="1" dirty="0">
                  <a:solidFill>
                    <a:srgbClr val="0D0D0D"/>
                  </a:solidFill>
                  <a:effectLst/>
                  <a:latin typeface="Georgia" panose="02040502050405020303" pitchFamily="18" charset="0"/>
                  <a:ea typeface="Calibri" panose="020F0502020204030204" pitchFamily="34" charset="0"/>
                </a:rPr>
                <a:t>Azure Data Factory</a:t>
              </a:r>
            </a:p>
            <a:p>
              <a:endParaRPr lang="en-US" sz="2400" b="1" dirty="0">
                <a:solidFill>
                  <a:schemeClr val="accent6"/>
                </a:solidFill>
                <a:latin typeface="Georgia" panose="02040502050405020303" pitchFamily="18" charset="0"/>
                <a:ea typeface="Calibri" panose="020F0502020204030204" pitchFamily="34" charset="0"/>
                <a:cs typeface="Times New Roman" panose="02020603050405020304" pitchFamily="18" charset="0"/>
              </a:endParaRPr>
            </a:p>
            <a:p>
              <a:r>
                <a:rPr lang="en-IN" sz="2400" b="1" dirty="0" err="1">
                  <a:solidFill>
                    <a:srgbClr val="0D0D0D"/>
                  </a:solidFill>
                  <a:effectLst/>
                  <a:latin typeface="Georgia" panose="02040502050405020303" pitchFamily="18" charset="0"/>
                  <a:ea typeface="Calibri" panose="020F0502020204030204" pitchFamily="34" charset="0"/>
                </a:rPr>
                <a:t>PowerBI</a:t>
              </a:r>
              <a:endParaRPr lang="en-US" sz="2400" dirty="0">
                <a:solidFill>
                  <a:schemeClr val="accent6"/>
                </a:solidFill>
                <a:latin typeface="Georgia" panose="02040502050405020303" pitchFamily="18" charset="0"/>
              </a:endParaRPr>
            </a:p>
          </p:txBody>
        </p:sp>
        <p:sp>
          <p:nvSpPr>
            <p:cNvPr id="30" name="TextBox 29">
              <a:extLst>
                <a:ext uri="{FF2B5EF4-FFF2-40B4-BE49-F238E27FC236}">
                  <a16:creationId xmlns:a16="http://schemas.microsoft.com/office/drawing/2014/main" id="{EE8EAC3B-27A7-480C-906C-8A34468188CD}"/>
                </a:ext>
              </a:extLst>
            </p:cNvPr>
            <p:cNvSpPr txBox="1"/>
            <p:nvPr/>
          </p:nvSpPr>
          <p:spPr>
            <a:xfrm>
              <a:off x="6591201" y="1943289"/>
              <a:ext cx="3664742" cy="734626"/>
            </a:xfrm>
            <a:prstGeom prst="rect">
              <a:avLst/>
            </a:prstGeom>
            <a:noFill/>
          </p:spPr>
          <p:txBody>
            <a:bodyPr wrap="square" rtlCol="0">
              <a:spAutoFit/>
            </a:bodyPr>
            <a:lstStyle/>
            <a:p>
              <a:endParaRPr lang="en-US" sz="4800" dirty="0">
                <a:effectLst>
                  <a:outerShdw blurRad="38100" dist="38100" dir="2700000" algn="tl">
                    <a:srgbClr val="000000">
                      <a:alpha val="43137"/>
                    </a:srgbClr>
                  </a:outerShdw>
                </a:effectLst>
                <a:latin typeface="Georgia" panose="02040502050405020303" pitchFamily="18" charset="0"/>
              </a:endParaRPr>
            </a:p>
          </p:txBody>
        </p:sp>
      </p:grpSp>
      <p:pic>
        <p:nvPicPr>
          <p:cNvPr id="1026" name="Picture 2" descr="Connecting your own Hadoop or Spark to Azure Data Lake Store | by Amit  Kulkarni | Azure Data Lake | Medium">
            <a:extLst>
              <a:ext uri="{FF2B5EF4-FFF2-40B4-BE49-F238E27FC236}">
                <a16:creationId xmlns:a16="http://schemas.microsoft.com/office/drawing/2014/main" id="{5D13DF3B-806B-EBFB-4E1E-41E6EC2750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446" t="3437" b="-1"/>
          <a:stretch/>
        </p:blipFill>
        <p:spPr bwMode="auto">
          <a:xfrm>
            <a:off x="6380540" y="2569819"/>
            <a:ext cx="871434" cy="6098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3D83D87-94C8-F0E3-73DA-2151B6853615}"/>
              </a:ext>
            </a:extLst>
          </p:cNvPr>
          <p:cNvPicPr>
            <a:picLocks noChangeAspect="1"/>
          </p:cNvPicPr>
          <p:nvPr/>
        </p:nvPicPr>
        <p:blipFill>
          <a:blip r:embed="rId3"/>
          <a:stretch>
            <a:fillRect/>
          </a:stretch>
        </p:blipFill>
        <p:spPr>
          <a:xfrm>
            <a:off x="5349491" y="3274479"/>
            <a:ext cx="746509" cy="746509"/>
          </a:xfrm>
          <a:prstGeom prst="rect">
            <a:avLst/>
          </a:prstGeom>
        </p:spPr>
      </p:pic>
      <p:pic>
        <p:nvPicPr>
          <p:cNvPr id="22" name="Picture 21">
            <a:extLst>
              <a:ext uri="{FF2B5EF4-FFF2-40B4-BE49-F238E27FC236}">
                <a16:creationId xmlns:a16="http://schemas.microsoft.com/office/drawing/2014/main" id="{D42EE8EB-0685-17DF-4A80-F345A3ACBCE1}"/>
              </a:ext>
            </a:extLst>
          </p:cNvPr>
          <p:cNvPicPr>
            <a:picLocks noChangeAspect="1"/>
          </p:cNvPicPr>
          <p:nvPr/>
        </p:nvPicPr>
        <p:blipFill rotWithShape="1">
          <a:blip r:embed="rId4"/>
          <a:srcRect l="33528" t="7883" b="35414"/>
          <a:stretch/>
        </p:blipFill>
        <p:spPr>
          <a:xfrm>
            <a:off x="4305827" y="3997776"/>
            <a:ext cx="1664334" cy="746508"/>
          </a:xfrm>
          <a:prstGeom prst="rect">
            <a:avLst/>
          </a:prstGeom>
        </p:spPr>
      </p:pic>
      <p:pic>
        <p:nvPicPr>
          <p:cNvPr id="23" name="Picture 22">
            <a:extLst>
              <a:ext uri="{FF2B5EF4-FFF2-40B4-BE49-F238E27FC236}">
                <a16:creationId xmlns:a16="http://schemas.microsoft.com/office/drawing/2014/main" id="{C310C728-C132-FCDD-853F-363247077FF1}"/>
              </a:ext>
            </a:extLst>
          </p:cNvPr>
          <p:cNvPicPr>
            <a:picLocks noChangeAspect="1"/>
          </p:cNvPicPr>
          <p:nvPr/>
        </p:nvPicPr>
        <p:blipFill rotWithShape="1">
          <a:blip r:embed="rId5"/>
          <a:srcRect l="22742" t="11678" r="5187" b="10037"/>
          <a:stretch/>
        </p:blipFill>
        <p:spPr>
          <a:xfrm>
            <a:off x="4535647" y="4784035"/>
            <a:ext cx="918926" cy="747645"/>
          </a:xfrm>
          <a:prstGeom prst="rect">
            <a:avLst/>
          </a:prstGeom>
        </p:spPr>
      </p:pic>
      <p:pic>
        <p:nvPicPr>
          <p:cNvPr id="24" name="Picture 23">
            <a:extLst>
              <a:ext uri="{FF2B5EF4-FFF2-40B4-BE49-F238E27FC236}">
                <a16:creationId xmlns:a16="http://schemas.microsoft.com/office/drawing/2014/main" id="{67616D81-17D2-0768-F188-2CF825AC4108}"/>
              </a:ext>
            </a:extLst>
          </p:cNvPr>
          <p:cNvPicPr>
            <a:picLocks noChangeAspect="1"/>
          </p:cNvPicPr>
          <p:nvPr/>
        </p:nvPicPr>
        <p:blipFill rotWithShape="1">
          <a:blip r:embed="rId6"/>
          <a:srcRect l="27758" t="-3692" r="28311" b="-1"/>
          <a:stretch/>
        </p:blipFill>
        <p:spPr>
          <a:xfrm>
            <a:off x="3022080" y="5266019"/>
            <a:ext cx="653136" cy="863319"/>
          </a:xfrm>
          <a:prstGeom prst="rect">
            <a:avLst/>
          </a:prstGeom>
        </p:spPr>
      </p:pic>
      <p:pic>
        <p:nvPicPr>
          <p:cNvPr id="31" name="Picture 30">
            <a:extLst>
              <a:ext uri="{FF2B5EF4-FFF2-40B4-BE49-F238E27FC236}">
                <a16:creationId xmlns:a16="http://schemas.microsoft.com/office/drawing/2014/main" id="{ED5B6533-66C4-82DE-0D98-20F5B62D8E42}"/>
              </a:ext>
            </a:extLst>
          </p:cNvPr>
          <p:cNvPicPr>
            <a:picLocks noChangeAspect="1"/>
          </p:cNvPicPr>
          <p:nvPr/>
        </p:nvPicPr>
        <p:blipFill>
          <a:blip r:embed="rId7"/>
          <a:stretch>
            <a:fillRect/>
          </a:stretch>
        </p:blipFill>
        <p:spPr>
          <a:xfrm>
            <a:off x="8205856" y="1304004"/>
            <a:ext cx="3003858" cy="2827161"/>
          </a:xfrm>
          <a:prstGeom prst="rect">
            <a:avLst/>
          </a:prstGeom>
        </p:spPr>
      </p:pic>
      <p:pic>
        <p:nvPicPr>
          <p:cNvPr id="32" name="Picture 31">
            <a:extLst>
              <a:ext uri="{FF2B5EF4-FFF2-40B4-BE49-F238E27FC236}">
                <a16:creationId xmlns:a16="http://schemas.microsoft.com/office/drawing/2014/main" id="{8D1B04D2-D31A-7E2B-708B-A589E7DE94AD}"/>
              </a:ext>
            </a:extLst>
          </p:cNvPr>
          <p:cNvPicPr>
            <a:picLocks noChangeAspect="1"/>
          </p:cNvPicPr>
          <p:nvPr/>
        </p:nvPicPr>
        <p:blipFill>
          <a:blip r:embed="rId8"/>
          <a:stretch>
            <a:fillRect/>
          </a:stretch>
        </p:blipFill>
        <p:spPr>
          <a:xfrm>
            <a:off x="8399897" y="4310177"/>
            <a:ext cx="2857500" cy="1600200"/>
          </a:xfrm>
          <a:prstGeom prst="rect">
            <a:avLst/>
          </a:prstGeom>
        </p:spPr>
      </p:pic>
    </p:spTree>
    <p:extLst>
      <p:ext uri="{BB962C8B-B14F-4D97-AF65-F5344CB8AC3E}">
        <p14:creationId xmlns:p14="http://schemas.microsoft.com/office/powerpoint/2010/main" val="361677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20F1DA-54B1-4794-9A1F-D633AE7E73BD}"/>
              </a:ext>
            </a:extLst>
          </p:cNvPr>
          <p:cNvSpPr/>
          <p:nvPr/>
        </p:nvSpPr>
        <p:spPr>
          <a:xfrm>
            <a:off x="8849360" y="0"/>
            <a:ext cx="334262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Shape 1">
            <a:extLst>
              <a:ext uri="{FF2B5EF4-FFF2-40B4-BE49-F238E27FC236}">
                <a16:creationId xmlns:a16="http://schemas.microsoft.com/office/drawing/2014/main" id="{B01C9995-3196-4712-B9F0-107050992ABD}"/>
              </a:ext>
            </a:extLst>
          </p:cNvPr>
          <p:cNvSpPr/>
          <p:nvPr/>
        </p:nvSpPr>
        <p:spPr>
          <a:xfrm>
            <a:off x="10812539" y="-9"/>
            <a:ext cx="1379441" cy="1121578"/>
          </a:xfrm>
          <a:custGeom>
            <a:avLst/>
            <a:gdLst>
              <a:gd name="connsiteX0" fmla="*/ 0 w 1095354"/>
              <a:gd name="connsiteY0" fmla="*/ 0 h 890596"/>
              <a:gd name="connsiteX1" fmla="*/ 1095354 w 1095354"/>
              <a:gd name="connsiteY1" fmla="*/ 0 h 890596"/>
              <a:gd name="connsiteX2" fmla="*/ 1095354 w 1095354"/>
              <a:gd name="connsiteY2" fmla="*/ 866001 h 890596"/>
              <a:gd name="connsiteX3" fmla="*/ 1070071 w 1095354"/>
              <a:gd name="connsiteY3" fmla="*/ 872502 h 890596"/>
              <a:gd name="connsiteX4" fmla="*/ 890587 w 1095354"/>
              <a:gd name="connsiteY4" fmla="*/ 890596 h 890596"/>
              <a:gd name="connsiteX5" fmla="*/ 0 w 1095354"/>
              <a:gd name="connsiteY5" fmla="*/ 9 h 890596"/>
              <a:gd name="connsiteX6" fmla="*/ 0 w 1095354"/>
              <a:gd name="connsiteY6" fmla="*/ 0 h 89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54" h="890596">
                <a:moveTo>
                  <a:pt x="0" y="0"/>
                </a:moveTo>
                <a:lnTo>
                  <a:pt x="1095354" y="0"/>
                </a:lnTo>
                <a:lnTo>
                  <a:pt x="1095354" y="866001"/>
                </a:lnTo>
                <a:lnTo>
                  <a:pt x="1070071" y="872502"/>
                </a:lnTo>
                <a:cubicBezTo>
                  <a:pt x="1012096" y="884366"/>
                  <a:pt x="952069" y="890596"/>
                  <a:pt x="890587" y="890596"/>
                </a:cubicBezTo>
                <a:cubicBezTo>
                  <a:pt x="398729" y="890596"/>
                  <a:pt x="0" y="491867"/>
                  <a:pt x="0" y="9"/>
                </a:cubicBezTo>
                <a:lnTo>
                  <a:pt x="0" y="0"/>
                </a:lnTo>
                <a:close/>
              </a:path>
            </a:pathLst>
          </a:custGeom>
          <a:solidFill>
            <a:schemeClr val="accent6"/>
          </a:solidFill>
          <a:ln>
            <a:noFill/>
          </a:ln>
          <a:effectLst>
            <a:outerShdw blurRad="254000" dist="1397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4E62207-A802-4279-A7C4-AC401B72709D}"/>
              </a:ext>
            </a:extLst>
          </p:cNvPr>
          <p:cNvSpPr txBox="1"/>
          <p:nvPr/>
        </p:nvSpPr>
        <p:spPr>
          <a:xfrm>
            <a:off x="969168" y="111761"/>
            <a:ext cx="7778592" cy="769441"/>
          </a:xfrm>
          <a:prstGeom prst="rect">
            <a:avLst/>
          </a:prstGeom>
          <a:noFill/>
        </p:spPr>
        <p:txBody>
          <a:bodyPr wrap="square" rtlCol="0">
            <a:spAutoFit/>
          </a:bodyPr>
          <a:lstStyle/>
          <a:p>
            <a:r>
              <a:rPr lang="en-US" sz="4400" dirty="0">
                <a:latin typeface="Georgia" panose="02040502050405020303" pitchFamily="18" charset="0"/>
              </a:rPr>
              <a:t>Project </a:t>
            </a:r>
            <a:r>
              <a:rPr lang="en-US" sz="4400" dirty="0">
                <a:solidFill>
                  <a:schemeClr val="accent6"/>
                </a:solidFill>
                <a:latin typeface="Georgia" panose="02040502050405020303" pitchFamily="18" charset="0"/>
              </a:rPr>
              <a:t>Requirement</a:t>
            </a:r>
          </a:p>
        </p:txBody>
      </p:sp>
      <p:graphicFrame>
        <p:nvGraphicFramePr>
          <p:cNvPr id="9" name="Table 8">
            <a:extLst>
              <a:ext uri="{FF2B5EF4-FFF2-40B4-BE49-F238E27FC236}">
                <a16:creationId xmlns:a16="http://schemas.microsoft.com/office/drawing/2014/main" id="{1E3A3BEA-6948-5EBC-E6C4-1530BF64E912}"/>
              </a:ext>
            </a:extLst>
          </p:cNvPr>
          <p:cNvGraphicFramePr>
            <a:graphicFrameLocks noGrp="1"/>
          </p:cNvGraphicFramePr>
          <p:nvPr>
            <p:extLst>
              <p:ext uri="{D42A27DB-BD31-4B8C-83A1-F6EECF244321}">
                <p14:modId xmlns:p14="http://schemas.microsoft.com/office/powerpoint/2010/main" val="2836952592"/>
              </p:ext>
            </p:extLst>
          </p:nvPr>
        </p:nvGraphicFramePr>
        <p:xfrm>
          <a:off x="335280" y="1341121"/>
          <a:ext cx="8514080" cy="5120640"/>
        </p:xfrm>
        <a:graphic>
          <a:graphicData uri="http://schemas.openxmlformats.org/drawingml/2006/table">
            <a:tbl>
              <a:tblPr firstRow="1" bandRow="1">
                <a:tableStyleId>{5C22544A-7EE6-4342-B048-85BDC9FD1C3A}</a:tableStyleId>
              </a:tblPr>
              <a:tblGrid>
                <a:gridCol w="8514080">
                  <a:extLst>
                    <a:ext uri="{9D8B030D-6E8A-4147-A177-3AD203B41FA5}">
                      <a16:colId xmlns:a16="http://schemas.microsoft.com/office/drawing/2014/main" val="1640716298"/>
                    </a:ext>
                  </a:extLst>
                </a:gridCol>
              </a:tblGrid>
              <a:tr h="607060">
                <a:tc>
                  <a:txBody>
                    <a:bodyPr/>
                    <a:lstStyle/>
                    <a:p>
                      <a:r>
                        <a:rPr lang="en-US" sz="1800" b="1" i="0" kern="1200" dirty="0">
                          <a:solidFill>
                            <a:schemeClr val="lt1"/>
                          </a:solidFill>
                          <a:effectLst/>
                          <a:latin typeface="+mn-lt"/>
                          <a:ea typeface="+mn-ea"/>
                          <a:cs typeface="+mn-cs"/>
                        </a:rPr>
                        <a:t>Power BI:</a:t>
                      </a:r>
                      <a:endParaRPr lang="en-US" sz="1800" b="0" i="0" kern="1200" dirty="0">
                        <a:solidFill>
                          <a:schemeClr val="lt1"/>
                        </a:solidFill>
                        <a:effectLst/>
                        <a:latin typeface="+mn-lt"/>
                        <a:ea typeface="+mn-ea"/>
                        <a:cs typeface="+mn-cs"/>
                      </a:endParaRPr>
                    </a:p>
                    <a:p>
                      <a:r>
                        <a:rPr lang="en-US" sz="1800" b="0" i="0" kern="1200" dirty="0">
                          <a:solidFill>
                            <a:schemeClr val="lt1"/>
                          </a:solidFill>
                          <a:effectLst/>
                          <a:latin typeface="+mn-lt"/>
                          <a:ea typeface="+mn-ea"/>
                          <a:cs typeface="+mn-cs"/>
                        </a:rPr>
                        <a:t>Power BI will be used to create interactive dashboards</a:t>
                      </a:r>
                      <a:endParaRPr lang="en-IN" sz="1800" b="0" i="0" kern="1200" dirty="0">
                        <a:solidFill>
                          <a:schemeClr val="lt1"/>
                        </a:solidFill>
                        <a:effectLst/>
                        <a:latin typeface="+mn-lt"/>
                        <a:ea typeface="+mn-ea"/>
                        <a:cs typeface="+mn-cs"/>
                      </a:endParaRPr>
                    </a:p>
                  </a:txBody>
                  <a:tcPr/>
                </a:tc>
                <a:extLst>
                  <a:ext uri="{0D108BD9-81ED-4DB2-BD59-A6C34878D82A}">
                    <a16:rowId xmlns:a16="http://schemas.microsoft.com/office/drawing/2014/main" val="4016590283"/>
                  </a:ext>
                </a:extLst>
              </a:tr>
              <a:tr h="1127397">
                <a:tc>
                  <a:txBody>
                    <a:bodyPr/>
                    <a:lstStyle/>
                    <a:p>
                      <a:r>
                        <a:rPr lang="en-IN" sz="1800" b="1" i="0" dirty="0">
                          <a:solidFill>
                            <a:srgbClr val="0D0D0D"/>
                          </a:solidFill>
                          <a:effectLst/>
                          <a:latin typeface="Söhne"/>
                        </a:rPr>
                        <a:t>Azure Data Lake Storage Gen2 (ADLS Gen2):</a:t>
                      </a:r>
                    </a:p>
                    <a:p>
                      <a:r>
                        <a:rPr lang="en-US" sz="1800" b="0" i="0" dirty="0">
                          <a:solidFill>
                            <a:srgbClr val="0D0D0D"/>
                          </a:solidFill>
                          <a:effectLst/>
                          <a:latin typeface="Söhne"/>
                        </a:rPr>
                        <a:t>ADLS Gen2 will serve as the central data repository for storing raw and processed data in a scalable and secure manner.</a:t>
                      </a:r>
                      <a:endParaRPr lang="en-IN" sz="1800" b="1" dirty="0">
                        <a:solidFill>
                          <a:srgbClr val="0D0D0D"/>
                        </a:solidFill>
                        <a:latin typeface="Söhne"/>
                      </a:endParaRPr>
                    </a:p>
                    <a:p>
                      <a:endParaRPr lang="en-IN" dirty="0"/>
                    </a:p>
                  </a:txBody>
                  <a:tcPr/>
                </a:tc>
                <a:extLst>
                  <a:ext uri="{0D108BD9-81ED-4DB2-BD59-A6C34878D82A}">
                    <a16:rowId xmlns:a16="http://schemas.microsoft.com/office/drawing/2014/main" val="2175238681"/>
                  </a:ext>
                </a:extLst>
              </a:tr>
              <a:tr h="1127397">
                <a:tc>
                  <a:txBody>
                    <a:bodyPr/>
                    <a:lstStyle/>
                    <a:p>
                      <a:r>
                        <a:rPr lang="en-IN" sz="1800" b="1" i="0" dirty="0">
                          <a:solidFill>
                            <a:srgbClr val="0D0D0D"/>
                          </a:solidFill>
                          <a:effectLst/>
                          <a:latin typeface="Söhne"/>
                        </a:rPr>
                        <a:t>Azure Synapse Analytics:</a:t>
                      </a:r>
                      <a:endParaRPr lang="en-US" sz="1800" b="1" i="0" dirty="0">
                        <a:solidFill>
                          <a:schemeClr val="tx1">
                            <a:lumMod val="65000"/>
                            <a:lumOff val="35000"/>
                          </a:schemeClr>
                        </a:solidFill>
                        <a:effectLst/>
                        <a:latin typeface="Georgia Pro Light" panose="02040302050405020303" pitchFamily="18" charset="0"/>
                      </a:endParaRPr>
                    </a:p>
                    <a:p>
                      <a:r>
                        <a:rPr lang="en-US" sz="1800" b="0" i="0" dirty="0">
                          <a:solidFill>
                            <a:srgbClr val="0D0D0D"/>
                          </a:solidFill>
                          <a:effectLst/>
                          <a:latin typeface="Söhne"/>
                        </a:rPr>
                        <a:t>Azure Synapse Analytics will be used for data processing, including data transformation, aggregation, and analysis to derive insights from the stored data.</a:t>
                      </a:r>
                      <a:endParaRPr lang="en-US" sz="1800" dirty="0">
                        <a:solidFill>
                          <a:schemeClr val="tx1">
                            <a:lumMod val="65000"/>
                            <a:lumOff val="35000"/>
                          </a:schemeClr>
                        </a:solidFill>
                        <a:effectLst>
                          <a:outerShdw blurRad="38100" dist="38100" dir="2700000" algn="tl">
                            <a:srgbClr val="000000">
                              <a:alpha val="43137"/>
                            </a:srgbClr>
                          </a:outerShdw>
                        </a:effectLst>
                        <a:latin typeface="Georgia Pro Light" panose="02040302050405020303" pitchFamily="18" charset="0"/>
                      </a:endParaRPr>
                    </a:p>
                    <a:p>
                      <a:endParaRPr lang="en-IN" dirty="0"/>
                    </a:p>
                  </a:txBody>
                  <a:tcPr/>
                </a:tc>
                <a:extLst>
                  <a:ext uri="{0D108BD9-81ED-4DB2-BD59-A6C34878D82A}">
                    <a16:rowId xmlns:a16="http://schemas.microsoft.com/office/drawing/2014/main" val="3059459824"/>
                  </a:ext>
                </a:extLst>
              </a:tr>
              <a:tr h="867228">
                <a:tc>
                  <a:txBody>
                    <a:bodyPr/>
                    <a:lstStyle/>
                    <a:p>
                      <a:r>
                        <a:rPr lang="en-IN" sz="1800" b="1" i="0" kern="1200" dirty="0">
                          <a:solidFill>
                            <a:schemeClr val="dk1"/>
                          </a:solidFill>
                          <a:effectLst/>
                          <a:latin typeface="+mn-lt"/>
                          <a:ea typeface="+mn-ea"/>
                          <a:cs typeface="+mn-cs"/>
                        </a:rPr>
                        <a:t>Azure Databricks:</a:t>
                      </a:r>
                    </a:p>
                    <a:p>
                      <a:r>
                        <a:rPr lang="en-US" sz="1800" b="0" i="0" kern="1200" dirty="0">
                          <a:solidFill>
                            <a:schemeClr val="dk1"/>
                          </a:solidFill>
                          <a:effectLst/>
                          <a:latin typeface="+mn-lt"/>
                          <a:ea typeface="+mn-ea"/>
                          <a:cs typeface="+mn-cs"/>
                        </a:rPr>
                        <a:t>Azure Databricks will enable real-time analytics processing by providing a scalable and collaborative environment for running Spark-based analytics jobs.</a:t>
                      </a:r>
                      <a:endParaRPr lang="en-IN" dirty="0"/>
                    </a:p>
                  </a:txBody>
                  <a:tcPr/>
                </a:tc>
                <a:extLst>
                  <a:ext uri="{0D108BD9-81ED-4DB2-BD59-A6C34878D82A}">
                    <a16:rowId xmlns:a16="http://schemas.microsoft.com/office/drawing/2014/main" val="3746971423"/>
                  </a:ext>
                </a:extLst>
              </a:tr>
              <a:tr h="1127397">
                <a:tc>
                  <a:txBody>
                    <a:bodyPr/>
                    <a:lstStyle/>
                    <a:p>
                      <a:r>
                        <a:rPr lang="en-IN" sz="1800" b="1" i="0" kern="1200" dirty="0">
                          <a:solidFill>
                            <a:schemeClr val="dk1"/>
                          </a:solidFill>
                          <a:effectLst/>
                          <a:latin typeface="+mn-lt"/>
                          <a:ea typeface="+mn-ea"/>
                          <a:cs typeface="+mn-cs"/>
                        </a:rPr>
                        <a:t>Azure Data Factory:</a:t>
                      </a:r>
                    </a:p>
                    <a:p>
                      <a:r>
                        <a:rPr lang="en-US" sz="1800" b="0" i="0" kern="1200" dirty="0">
                          <a:solidFill>
                            <a:schemeClr val="dk1"/>
                          </a:solidFill>
                          <a:effectLst/>
                          <a:latin typeface="+mn-lt"/>
                          <a:ea typeface="+mn-ea"/>
                          <a:cs typeface="+mn-cs"/>
                        </a:rPr>
                        <a:t>Azure Data Factory will orchestrate data pipelines, facilitating the extraction, transformation, and loading of data from various sources into ADLS Gen2 and Azure Synapse Analytics.</a:t>
                      </a:r>
                      <a:endParaRPr lang="en-IN" dirty="0"/>
                    </a:p>
                  </a:txBody>
                  <a:tcPr/>
                </a:tc>
                <a:extLst>
                  <a:ext uri="{0D108BD9-81ED-4DB2-BD59-A6C34878D82A}">
                    <a16:rowId xmlns:a16="http://schemas.microsoft.com/office/drawing/2014/main" val="2381448992"/>
                  </a:ext>
                </a:extLst>
              </a:tr>
            </a:tbl>
          </a:graphicData>
        </a:graphic>
      </p:graphicFrame>
    </p:spTree>
    <p:extLst>
      <p:ext uri="{BB962C8B-B14F-4D97-AF65-F5344CB8AC3E}">
        <p14:creationId xmlns:p14="http://schemas.microsoft.com/office/powerpoint/2010/main" val="377414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DFF9121-1ACA-A5BA-0FCE-7222BBC13F8E}"/>
              </a:ext>
            </a:extLst>
          </p:cNvPr>
          <p:cNvPicPr>
            <a:picLocks noChangeAspect="1"/>
          </p:cNvPicPr>
          <p:nvPr/>
        </p:nvPicPr>
        <p:blipFill>
          <a:blip r:embed="rId2"/>
          <a:stretch>
            <a:fillRect/>
          </a:stretch>
        </p:blipFill>
        <p:spPr>
          <a:xfrm>
            <a:off x="10485038" y="-158667"/>
            <a:ext cx="1889924" cy="1633870"/>
          </a:xfrm>
          <a:prstGeom prst="rect">
            <a:avLst/>
          </a:prstGeom>
        </p:spPr>
      </p:pic>
      <p:sp>
        <p:nvSpPr>
          <p:cNvPr id="12" name="TextBox 11">
            <a:extLst>
              <a:ext uri="{FF2B5EF4-FFF2-40B4-BE49-F238E27FC236}">
                <a16:creationId xmlns:a16="http://schemas.microsoft.com/office/drawing/2014/main" id="{F270BAB8-1BAF-3209-65EB-DD70FA510A73}"/>
              </a:ext>
            </a:extLst>
          </p:cNvPr>
          <p:cNvSpPr txBox="1"/>
          <p:nvPr/>
        </p:nvSpPr>
        <p:spPr>
          <a:xfrm>
            <a:off x="3068320" y="705762"/>
            <a:ext cx="6563360" cy="769441"/>
          </a:xfrm>
          <a:prstGeom prst="rect">
            <a:avLst/>
          </a:prstGeom>
          <a:noFill/>
        </p:spPr>
        <p:txBody>
          <a:bodyPr wrap="square" rtlCol="0">
            <a:spAutoFit/>
          </a:bodyPr>
          <a:lstStyle/>
          <a:p>
            <a:r>
              <a:rPr lang="en-US" sz="4400" dirty="0">
                <a:latin typeface="Georgia" panose="02040502050405020303" pitchFamily="18" charset="0"/>
              </a:rPr>
              <a:t>Implementation</a:t>
            </a:r>
            <a:endParaRPr lang="en-IN" sz="4400" dirty="0">
              <a:latin typeface="Georgia" panose="02040502050405020303" pitchFamily="18" charset="0"/>
            </a:endParaRPr>
          </a:p>
        </p:txBody>
      </p:sp>
      <p:pic>
        <p:nvPicPr>
          <p:cNvPr id="14" name="Picture 13">
            <a:extLst>
              <a:ext uri="{FF2B5EF4-FFF2-40B4-BE49-F238E27FC236}">
                <a16:creationId xmlns:a16="http://schemas.microsoft.com/office/drawing/2014/main" id="{8E9EB209-5E4A-0846-9267-0C14E4954DBF}"/>
              </a:ext>
            </a:extLst>
          </p:cNvPr>
          <p:cNvPicPr>
            <a:picLocks noChangeAspect="1"/>
          </p:cNvPicPr>
          <p:nvPr/>
        </p:nvPicPr>
        <p:blipFill>
          <a:blip r:embed="rId3"/>
          <a:stretch>
            <a:fillRect/>
          </a:stretch>
        </p:blipFill>
        <p:spPr>
          <a:xfrm>
            <a:off x="0" y="5080"/>
            <a:ext cx="3068320" cy="6858000"/>
          </a:xfrm>
          <a:prstGeom prst="rect">
            <a:avLst/>
          </a:prstGeom>
        </p:spPr>
      </p:pic>
      <p:pic>
        <p:nvPicPr>
          <p:cNvPr id="15" name="Picture 14">
            <a:extLst>
              <a:ext uri="{FF2B5EF4-FFF2-40B4-BE49-F238E27FC236}">
                <a16:creationId xmlns:a16="http://schemas.microsoft.com/office/drawing/2014/main" id="{661AF82E-F93F-E9E5-7182-56CDBF7546F8}"/>
              </a:ext>
            </a:extLst>
          </p:cNvPr>
          <p:cNvPicPr>
            <a:picLocks noChangeAspect="1"/>
          </p:cNvPicPr>
          <p:nvPr/>
        </p:nvPicPr>
        <p:blipFill>
          <a:blip r:embed="rId4"/>
          <a:stretch>
            <a:fillRect/>
          </a:stretch>
        </p:blipFill>
        <p:spPr>
          <a:xfrm>
            <a:off x="-95596" y="435753"/>
            <a:ext cx="1731356" cy="1982328"/>
          </a:xfrm>
          <a:prstGeom prst="rect">
            <a:avLst/>
          </a:prstGeom>
        </p:spPr>
      </p:pic>
      <p:pic>
        <p:nvPicPr>
          <p:cNvPr id="16" name="Picture 15">
            <a:extLst>
              <a:ext uri="{FF2B5EF4-FFF2-40B4-BE49-F238E27FC236}">
                <a16:creationId xmlns:a16="http://schemas.microsoft.com/office/drawing/2014/main" id="{78334892-42C0-07A7-C450-3CB963767349}"/>
              </a:ext>
            </a:extLst>
          </p:cNvPr>
          <p:cNvPicPr>
            <a:picLocks noChangeAspect="1"/>
          </p:cNvPicPr>
          <p:nvPr/>
        </p:nvPicPr>
        <p:blipFill>
          <a:blip r:embed="rId5"/>
          <a:stretch>
            <a:fillRect/>
          </a:stretch>
        </p:blipFill>
        <p:spPr>
          <a:xfrm>
            <a:off x="254000" y="4436854"/>
            <a:ext cx="2763520" cy="2445988"/>
          </a:xfrm>
          <a:prstGeom prst="rect">
            <a:avLst/>
          </a:prstGeom>
        </p:spPr>
      </p:pic>
      <p:pic>
        <p:nvPicPr>
          <p:cNvPr id="17" name="Picture 16">
            <a:extLst>
              <a:ext uri="{FF2B5EF4-FFF2-40B4-BE49-F238E27FC236}">
                <a16:creationId xmlns:a16="http://schemas.microsoft.com/office/drawing/2014/main" id="{E6D888F5-120C-848E-8264-034CF4E680CB}"/>
              </a:ext>
            </a:extLst>
          </p:cNvPr>
          <p:cNvPicPr>
            <a:picLocks noChangeAspect="1"/>
          </p:cNvPicPr>
          <p:nvPr/>
        </p:nvPicPr>
        <p:blipFill>
          <a:blip r:embed="rId6"/>
          <a:stretch>
            <a:fillRect/>
          </a:stretch>
        </p:blipFill>
        <p:spPr>
          <a:xfrm>
            <a:off x="1813495" y="1928668"/>
            <a:ext cx="1493649" cy="1493649"/>
          </a:xfrm>
          <a:prstGeom prst="rect">
            <a:avLst/>
          </a:prstGeom>
        </p:spPr>
      </p:pic>
      <p:pic>
        <p:nvPicPr>
          <p:cNvPr id="18" name="Picture 17">
            <a:extLst>
              <a:ext uri="{FF2B5EF4-FFF2-40B4-BE49-F238E27FC236}">
                <a16:creationId xmlns:a16="http://schemas.microsoft.com/office/drawing/2014/main" id="{7D521782-0691-83C0-ABA5-6B0A5AFF8795}"/>
              </a:ext>
            </a:extLst>
          </p:cNvPr>
          <p:cNvPicPr>
            <a:picLocks noChangeAspect="1"/>
          </p:cNvPicPr>
          <p:nvPr/>
        </p:nvPicPr>
        <p:blipFill>
          <a:blip r:embed="rId7"/>
          <a:stretch>
            <a:fillRect/>
          </a:stretch>
        </p:blipFill>
        <p:spPr>
          <a:xfrm>
            <a:off x="709122" y="2675492"/>
            <a:ext cx="1188823" cy="1188823"/>
          </a:xfrm>
          <a:prstGeom prst="rect">
            <a:avLst/>
          </a:prstGeom>
        </p:spPr>
      </p:pic>
      <p:sp>
        <p:nvSpPr>
          <p:cNvPr id="19" name="TextBox 18">
            <a:extLst>
              <a:ext uri="{FF2B5EF4-FFF2-40B4-BE49-F238E27FC236}">
                <a16:creationId xmlns:a16="http://schemas.microsoft.com/office/drawing/2014/main" id="{0A6757A6-4B42-0953-18AD-2F3DAF5A65E3}"/>
              </a:ext>
            </a:extLst>
          </p:cNvPr>
          <p:cNvSpPr txBox="1"/>
          <p:nvPr/>
        </p:nvSpPr>
        <p:spPr>
          <a:xfrm>
            <a:off x="3484879" y="2509520"/>
            <a:ext cx="8630856" cy="2523768"/>
          </a:xfrm>
          <a:prstGeom prst="rect">
            <a:avLst/>
          </a:prstGeom>
          <a:noFill/>
        </p:spPr>
        <p:txBody>
          <a:bodyPr wrap="square" rtlCol="0">
            <a:spAutoFit/>
          </a:bodyPr>
          <a:lstStyle/>
          <a:p>
            <a:r>
              <a:rPr lang="en-IN" sz="2800" b="1" dirty="0">
                <a:solidFill>
                  <a:srgbClr val="0D0D0D"/>
                </a:solidFill>
                <a:effectLst/>
                <a:latin typeface="Sitka Text" pitchFamily="2" charset="0"/>
                <a:ea typeface="Times New Roman" panose="02020603050405020304" pitchFamily="18" charset="0"/>
                <a:cs typeface="Times New Roman" panose="02020603050405020304" pitchFamily="18" charset="0"/>
              </a:rPr>
              <a:t>1)Azure Environment Setup</a:t>
            </a:r>
            <a:endParaRPr lang="en-IN" sz="2800" dirty="0">
              <a:effectLst/>
              <a:latin typeface="Sitka Text" pitchFamily="2" charset="0"/>
              <a:ea typeface="Times New Roman" panose="02020603050405020304" pitchFamily="18" charset="0"/>
              <a:cs typeface="Times New Roman" panose="02020603050405020304" pitchFamily="18" charset="0"/>
            </a:endParaRPr>
          </a:p>
          <a:p>
            <a:r>
              <a:rPr lang="en-IN" sz="2800" b="1" dirty="0">
                <a:solidFill>
                  <a:srgbClr val="0D0D0D"/>
                </a:solidFill>
                <a:effectLst/>
                <a:latin typeface="Sitka Text" pitchFamily="2" charset="0"/>
                <a:ea typeface="Times New Roman" panose="02020603050405020304" pitchFamily="18" charset="0"/>
              </a:rPr>
              <a:t>2)Data Ingestion with Data Factory</a:t>
            </a:r>
            <a:endParaRPr lang="en-IN" sz="2800" dirty="0">
              <a:effectLst/>
              <a:latin typeface="Sitka Text" pitchFamily="2" charset="0"/>
              <a:ea typeface="Times New Roman" panose="02020603050405020304" pitchFamily="18" charset="0"/>
            </a:endParaRPr>
          </a:p>
          <a:p>
            <a:r>
              <a:rPr lang="en-IN" sz="2800" b="1" dirty="0">
                <a:solidFill>
                  <a:srgbClr val="0D0D0D"/>
                </a:solidFill>
                <a:effectLst/>
                <a:latin typeface="Sitka Text" pitchFamily="2" charset="0"/>
                <a:ea typeface="Times New Roman" panose="02020603050405020304" pitchFamily="18" charset="0"/>
              </a:rPr>
              <a:t>3)Transform data with Azure Databricks</a:t>
            </a:r>
            <a:endParaRPr lang="en-IN" sz="2800" dirty="0">
              <a:effectLst/>
              <a:latin typeface="Sitka Text" pitchFamily="2" charset="0"/>
              <a:ea typeface="Times New Roman" panose="02020603050405020304" pitchFamily="18" charset="0"/>
            </a:endParaRPr>
          </a:p>
          <a:p>
            <a:r>
              <a:rPr lang="en-IN" sz="2800" b="1" dirty="0">
                <a:solidFill>
                  <a:srgbClr val="0D0D0D"/>
                </a:solidFill>
                <a:effectLst/>
                <a:latin typeface="Sitka Text" pitchFamily="2" charset="0"/>
                <a:ea typeface="Times New Roman" panose="02020603050405020304" pitchFamily="18" charset="0"/>
              </a:rPr>
              <a:t>4)Data store and management with ADLS gen2</a:t>
            </a:r>
            <a:endParaRPr lang="en-IN" sz="2800" dirty="0">
              <a:effectLst/>
              <a:latin typeface="Sitka Text" pitchFamily="2" charset="0"/>
              <a:ea typeface="Times New Roman" panose="02020603050405020304" pitchFamily="18" charset="0"/>
            </a:endParaRPr>
          </a:p>
          <a:p>
            <a:r>
              <a:rPr lang="en-IN" sz="2800" b="1" dirty="0">
                <a:solidFill>
                  <a:srgbClr val="0D0D0D"/>
                </a:solidFill>
                <a:effectLst/>
                <a:latin typeface="Sitka Text" pitchFamily="2" charset="0"/>
                <a:ea typeface="Times New Roman" panose="02020603050405020304" pitchFamily="18" charset="0"/>
              </a:rPr>
              <a:t>5)Dashboard development with </a:t>
            </a:r>
            <a:r>
              <a:rPr lang="en-IN" sz="2800" b="1" dirty="0" err="1">
                <a:solidFill>
                  <a:srgbClr val="0D0D0D"/>
                </a:solidFill>
                <a:effectLst/>
                <a:latin typeface="Sitka Text" pitchFamily="2" charset="0"/>
                <a:ea typeface="Times New Roman" panose="02020603050405020304" pitchFamily="18" charset="0"/>
              </a:rPr>
              <a:t>PowerBI</a:t>
            </a:r>
            <a:endParaRPr lang="en-IN" sz="2800" dirty="0">
              <a:effectLst/>
              <a:latin typeface="Sitka Text" pitchFamily="2"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3927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1F6A5-99ED-5FB3-3322-65C21F8EE511}"/>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1E8574B1-315B-FCA6-1BB2-05A6DF740AB8}"/>
              </a:ext>
            </a:extLst>
          </p:cNvPr>
          <p:cNvPicPr>
            <a:picLocks noChangeAspect="1"/>
          </p:cNvPicPr>
          <p:nvPr/>
        </p:nvPicPr>
        <p:blipFill>
          <a:blip r:embed="rId2"/>
          <a:stretch>
            <a:fillRect/>
          </a:stretch>
        </p:blipFill>
        <p:spPr>
          <a:xfrm>
            <a:off x="10485038" y="-158667"/>
            <a:ext cx="1889924" cy="1633870"/>
          </a:xfrm>
          <a:prstGeom prst="rect">
            <a:avLst/>
          </a:prstGeom>
        </p:spPr>
      </p:pic>
      <p:sp>
        <p:nvSpPr>
          <p:cNvPr id="12" name="TextBox 11">
            <a:extLst>
              <a:ext uri="{FF2B5EF4-FFF2-40B4-BE49-F238E27FC236}">
                <a16:creationId xmlns:a16="http://schemas.microsoft.com/office/drawing/2014/main" id="{18BED0F4-2075-EF7C-C288-B9859E240842}"/>
              </a:ext>
            </a:extLst>
          </p:cNvPr>
          <p:cNvSpPr txBox="1"/>
          <p:nvPr/>
        </p:nvSpPr>
        <p:spPr>
          <a:xfrm>
            <a:off x="3068320" y="705762"/>
            <a:ext cx="6563360" cy="769441"/>
          </a:xfrm>
          <a:prstGeom prst="rect">
            <a:avLst/>
          </a:prstGeom>
          <a:noFill/>
        </p:spPr>
        <p:txBody>
          <a:bodyPr wrap="square" rtlCol="0">
            <a:spAutoFit/>
          </a:bodyPr>
          <a:lstStyle/>
          <a:p>
            <a:r>
              <a:rPr lang="en-US" sz="4400" dirty="0">
                <a:latin typeface="Georgia" panose="02040502050405020303" pitchFamily="18" charset="0"/>
              </a:rPr>
              <a:t>Implementation</a:t>
            </a:r>
            <a:endParaRPr lang="en-IN" sz="4400" dirty="0">
              <a:latin typeface="Georgia" panose="02040502050405020303" pitchFamily="18" charset="0"/>
            </a:endParaRPr>
          </a:p>
        </p:txBody>
      </p:sp>
      <p:pic>
        <p:nvPicPr>
          <p:cNvPr id="14" name="Picture 13">
            <a:extLst>
              <a:ext uri="{FF2B5EF4-FFF2-40B4-BE49-F238E27FC236}">
                <a16:creationId xmlns:a16="http://schemas.microsoft.com/office/drawing/2014/main" id="{D963527D-C728-AD01-8539-AC5CB2182D7A}"/>
              </a:ext>
            </a:extLst>
          </p:cNvPr>
          <p:cNvPicPr>
            <a:picLocks noChangeAspect="1"/>
          </p:cNvPicPr>
          <p:nvPr/>
        </p:nvPicPr>
        <p:blipFill>
          <a:blip r:embed="rId3"/>
          <a:stretch>
            <a:fillRect/>
          </a:stretch>
        </p:blipFill>
        <p:spPr>
          <a:xfrm>
            <a:off x="0" y="5080"/>
            <a:ext cx="3068320" cy="6858000"/>
          </a:xfrm>
          <a:prstGeom prst="rect">
            <a:avLst/>
          </a:prstGeom>
        </p:spPr>
      </p:pic>
      <p:pic>
        <p:nvPicPr>
          <p:cNvPr id="15" name="Picture 14">
            <a:extLst>
              <a:ext uri="{FF2B5EF4-FFF2-40B4-BE49-F238E27FC236}">
                <a16:creationId xmlns:a16="http://schemas.microsoft.com/office/drawing/2014/main" id="{81DC291A-6C36-F6E2-A783-EF9337A25C4D}"/>
              </a:ext>
            </a:extLst>
          </p:cNvPr>
          <p:cNvPicPr>
            <a:picLocks noChangeAspect="1"/>
          </p:cNvPicPr>
          <p:nvPr/>
        </p:nvPicPr>
        <p:blipFill>
          <a:blip r:embed="rId4"/>
          <a:stretch>
            <a:fillRect/>
          </a:stretch>
        </p:blipFill>
        <p:spPr>
          <a:xfrm>
            <a:off x="-95596" y="435753"/>
            <a:ext cx="1731356" cy="1982328"/>
          </a:xfrm>
          <a:prstGeom prst="rect">
            <a:avLst/>
          </a:prstGeom>
        </p:spPr>
      </p:pic>
      <p:pic>
        <p:nvPicPr>
          <p:cNvPr id="16" name="Picture 15">
            <a:extLst>
              <a:ext uri="{FF2B5EF4-FFF2-40B4-BE49-F238E27FC236}">
                <a16:creationId xmlns:a16="http://schemas.microsoft.com/office/drawing/2014/main" id="{7CCF794C-70DD-DAA2-FC2A-C3B3BB99EA41}"/>
              </a:ext>
            </a:extLst>
          </p:cNvPr>
          <p:cNvPicPr>
            <a:picLocks noChangeAspect="1"/>
          </p:cNvPicPr>
          <p:nvPr/>
        </p:nvPicPr>
        <p:blipFill>
          <a:blip r:embed="rId5"/>
          <a:stretch>
            <a:fillRect/>
          </a:stretch>
        </p:blipFill>
        <p:spPr>
          <a:xfrm>
            <a:off x="254000" y="4436854"/>
            <a:ext cx="2763520" cy="2445988"/>
          </a:xfrm>
          <a:prstGeom prst="rect">
            <a:avLst/>
          </a:prstGeom>
        </p:spPr>
      </p:pic>
      <p:pic>
        <p:nvPicPr>
          <p:cNvPr id="17" name="Picture 16">
            <a:extLst>
              <a:ext uri="{FF2B5EF4-FFF2-40B4-BE49-F238E27FC236}">
                <a16:creationId xmlns:a16="http://schemas.microsoft.com/office/drawing/2014/main" id="{43547A49-8B0B-EA7B-B3FC-161E3FC2A53C}"/>
              </a:ext>
            </a:extLst>
          </p:cNvPr>
          <p:cNvPicPr>
            <a:picLocks noChangeAspect="1"/>
          </p:cNvPicPr>
          <p:nvPr/>
        </p:nvPicPr>
        <p:blipFill>
          <a:blip r:embed="rId6"/>
          <a:stretch>
            <a:fillRect/>
          </a:stretch>
        </p:blipFill>
        <p:spPr>
          <a:xfrm>
            <a:off x="1813495" y="1928668"/>
            <a:ext cx="1493649" cy="1493649"/>
          </a:xfrm>
          <a:prstGeom prst="rect">
            <a:avLst/>
          </a:prstGeom>
        </p:spPr>
      </p:pic>
      <p:pic>
        <p:nvPicPr>
          <p:cNvPr id="18" name="Picture 17">
            <a:extLst>
              <a:ext uri="{FF2B5EF4-FFF2-40B4-BE49-F238E27FC236}">
                <a16:creationId xmlns:a16="http://schemas.microsoft.com/office/drawing/2014/main" id="{F8FE6A74-6A02-6BC8-557F-274B2E830D7F}"/>
              </a:ext>
            </a:extLst>
          </p:cNvPr>
          <p:cNvPicPr>
            <a:picLocks noChangeAspect="1"/>
          </p:cNvPicPr>
          <p:nvPr/>
        </p:nvPicPr>
        <p:blipFill>
          <a:blip r:embed="rId7"/>
          <a:stretch>
            <a:fillRect/>
          </a:stretch>
        </p:blipFill>
        <p:spPr>
          <a:xfrm>
            <a:off x="709122" y="2675492"/>
            <a:ext cx="1188823" cy="1188823"/>
          </a:xfrm>
          <a:prstGeom prst="rect">
            <a:avLst/>
          </a:prstGeom>
        </p:spPr>
      </p:pic>
      <p:sp>
        <p:nvSpPr>
          <p:cNvPr id="3" name="TextBox 2">
            <a:extLst>
              <a:ext uri="{FF2B5EF4-FFF2-40B4-BE49-F238E27FC236}">
                <a16:creationId xmlns:a16="http://schemas.microsoft.com/office/drawing/2014/main" id="{2FBC5B9B-55DE-4555-040F-F2C1F0B16D38}"/>
              </a:ext>
            </a:extLst>
          </p:cNvPr>
          <p:cNvSpPr txBox="1"/>
          <p:nvPr/>
        </p:nvSpPr>
        <p:spPr>
          <a:xfrm>
            <a:off x="3307144" y="1697901"/>
            <a:ext cx="6401632" cy="1754326"/>
          </a:xfrm>
          <a:prstGeom prst="rect">
            <a:avLst/>
          </a:prstGeom>
          <a:noFill/>
        </p:spPr>
        <p:txBody>
          <a:bodyPr wrap="square" rtlCol="0">
            <a:spAutoFit/>
          </a:bodyPr>
          <a:lstStyle/>
          <a:p>
            <a:r>
              <a:rPr lang="en-IN" sz="1800" dirty="0">
                <a:solidFill>
                  <a:srgbClr val="0D0D0D"/>
                </a:solidFill>
                <a:effectLst/>
                <a:latin typeface="Sitka Text" pitchFamily="2" charset="0"/>
                <a:ea typeface="Calibri" panose="020F0502020204030204" pitchFamily="34" charset="0"/>
                <a:cs typeface="Times New Roman" panose="02020603050405020304" pitchFamily="18" charset="0"/>
              </a:rPr>
              <a:t>The execution process for building a real-time analytics dashboard using ADLS Gen2, Azure Synapse Analytics, Azure Databricks, Azure Data Factory, and Power BI:</a:t>
            </a:r>
            <a:endParaRPr lang="en-IN" dirty="0">
              <a:solidFill>
                <a:srgbClr val="0D0D0D"/>
              </a:solidFill>
              <a:latin typeface="Sitka Text" pitchFamily="2" charset="0"/>
              <a:ea typeface="Calibri" panose="020F0502020204030204" pitchFamily="34" charset="0"/>
              <a:cs typeface="Times New Roman" panose="02020603050405020304" pitchFamily="18" charset="0"/>
            </a:endParaRPr>
          </a:p>
          <a:p>
            <a:r>
              <a:rPr lang="en-IN" dirty="0">
                <a:solidFill>
                  <a:srgbClr val="0D0D0D"/>
                </a:solidFill>
                <a:latin typeface="Sitka Text" pitchFamily="2" charset="0"/>
                <a:ea typeface="Calibri" panose="020F0502020204030204" pitchFamily="34" charset="0"/>
                <a:cs typeface="Times New Roman" panose="02020603050405020304" pitchFamily="18" charset="0"/>
              </a:rPr>
              <a:t>1)AZURE SETUP ENVIRONMENT</a:t>
            </a:r>
          </a:p>
          <a:p>
            <a:r>
              <a:rPr lang="en-IN" dirty="0">
                <a:solidFill>
                  <a:srgbClr val="0D0D0D"/>
                </a:solidFill>
                <a:latin typeface="Sitka Text" pitchFamily="2" charset="0"/>
                <a:ea typeface="Calibri" panose="020F0502020204030204" pitchFamily="34" charset="0"/>
                <a:cs typeface="Times New Roman" panose="02020603050405020304" pitchFamily="18" charset="0"/>
              </a:rPr>
              <a:t>2)DATA INGESTION WITH DATA FACTORY</a:t>
            </a:r>
          </a:p>
          <a:p>
            <a:endParaRPr lang="en-IN" dirty="0">
              <a:latin typeface="Sitka Text" pitchFamily="2" charset="0"/>
            </a:endParaRPr>
          </a:p>
        </p:txBody>
      </p:sp>
      <p:pic>
        <p:nvPicPr>
          <p:cNvPr id="2" name="Picture 1">
            <a:extLst>
              <a:ext uri="{FF2B5EF4-FFF2-40B4-BE49-F238E27FC236}">
                <a16:creationId xmlns:a16="http://schemas.microsoft.com/office/drawing/2014/main" id="{A9DCDD19-66CC-E90B-19B7-F9137C6BEF9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03380" y="3175590"/>
            <a:ext cx="6294355" cy="3557224"/>
          </a:xfrm>
          <a:prstGeom prst="rect">
            <a:avLst/>
          </a:prstGeom>
        </p:spPr>
      </p:pic>
    </p:spTree>
    <p:extLst>
      <p:ext uri="{BB962C8B-B14F-4D97-AF65-F5344CB8AC3E}">
        <p14:creationId xmlns:p14="http://schemas.microsoft.com/office/powerpoint/2010/main" val="4196932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EAC91-66C7-0A36-2EAF-3DB4E4B0BD86}"/>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D9F9325A-82D5-A94C-9D13-DA08D041A754}"/>
              </a:ext>
            </a:extLst>
          </p:cNvPr>
          <p:cNvPicPr>
            <a:picLocks noChangeAspect="1"/>
          </p:cNvPicPr>
          <p:nvPr/>
        </p:nvPicPr>
        <p:blipFill>
          <a:blip r:embed="rId2"/>
          <a:stretch>
            <a:fillRect/>
          </a:stretch>
        </p:blipFill>
        <p:spPr>
          <a:xfrm>
            <a:off x="10485038" y="-158667"/>
            <a:ext cx="1889924" cy="1633870"/>
          </a:xfrm>
          <a:prstGeom prst="rect">
            <a:avLst/>
          </a:prstGeom>
        </p:spPr>
      </p:pic>
      <p:sp>
        <p:nvSpPr>
          <p:cNvPr id="12" name="TextBox 11">
            <a:extLst>
              <a:ext uri="{FF2B5EF4-FFF2-40B4-BE49-F238E27FC236}">
                <a16:creationId xmlns:a16="http://schemas.microsoft.com/office/drawing/2014/main" id="{18A68170-022A-ACC3-E611-223A48EEA73A}"/>
              </a:ext>
            </a:extLst>
          </p:cNvPr>
          <p:cNvSpPr txBox="1"/>
          <p:nvPr/>
        </p:nvSpPr>
        <p:spPr>
          <a:xfrm>
            <a:off x="3068320" y="705762"/>
            <a:ext cx="6563360" cy="769441"/>
          </a:xfrm>
          <a:prstGeom prst="rect">
            <a:avLst/>
          </a:prstGeom>
          <a:noFill/>
        </p:spPr>
        <p:txBody>
          <a:bodyPr wrap="square" rtlCol="0">
            <a:spAutoFit/>
          </a:bodyPr>
          <a:lstStyle/>
          <a:p>
            <a:r>
              <a:rPr lang="en-US" sz="4400" dirty="0">
                <a:latin typeface="Georgia" panose="02040502050405020303" pitchFamily="18" charset="0"/>
              </a:rPr>
              <a:t>Implementation</a:t>
            </a:r>
            <a:endParaRPr lang="en-IN" sz="4400" dirty="0">
              <a:latin typeface="Georgia" panose="02040502050405020303" pitchFamily="18" charset="0"/>
            </a:endParaRPr>
          </a:p>
        </p:txBody>
      </p:sp>
      <p:pic>
        <p:nvPicPr>
          <p:cNvPr id="14" name="Picture 13">
            <a:extLst>
              <a:ext uri="{FF2B5EF4-FFF2-40B4-BE49-F238E27FC236}">
                <a16:creationId xmlns:a16="http://schemas.microsoft.com/office/drawing/2014/main" id="{865FDFAC-8A59-B340-C9B1-C6A681535137}"/>
              </a:ext>
            </a:extLst>
          </p:cNvPr>
          <p:cNvPicPr>
            <a:picLocks noChangeAspect="1"/>
          </p:cNvPicPr>
          <p:nvPr/>
        </p:nvPicPr>
        <p:blipFill>
          <a:blip r:embed="rId3"/>
          <a:stretch>
            <a:fillRect/>
          </a:stretch>
        </p:blipFill>
        <p:spPr>
          <a:xfrm>
            <a:off x="0" y="5080"/>
            <a:ext cx="3068320" cy="6858000"/>
          </a:xfrm>
          <a:prstGeom prst="rect">
            <a:avLst/>
          </a:prstGeom>
        </p:spPr>
      </p:pic>
      <p:pic>
        <p:nvPicPr>
          <p:cNvPr id="15" name="Picture 14">
            <a:extLst>
              <a:ext uri="{FF2B5EF4-FFF2-40B4-BE49-F238E27FC236}">
                <a16:creationId xmlns:a16="http://schemas.microsoft.com/office/drawing/2014/main" id="{BFEA9E2B-4C14-63A8-1632-9BC1EEC96A1A}"/>
              </a:ext>
            </a:extLst>
          </p:cNvPr>
          <p:cNvPicPr>
            <a:picLocks noChangeAspect="1"/>
          </p:cNvPicPr>
          <p:nvPr/>
        </p:nvPicPr>
        <p:blipFill>
          <a:blip r:embed="rId4"/>
          <a:stretch>
            <a:fillRect/>
          </a:stretch>
        </p:blipFill>
        <p:spPr>
          <a:xfrm>
            <a:off x="-95596" y="435753"/>
            <a:ext cx="1731356" cy="1982328"/>
          </a:xfrm>
          <a:prstGeom prst="rect">
            <a:avLst/>
          </a:prstGeom>
        </p:spPr>
      </p:pic>
      <p:pic>
        <p:nvPicPr>
          <p:cNvPr id="16" name="Picture 15">
            <a:extLst>
              <a:ext uri="{FF2B5EF4-FFF2-40B4-BE49-F238E27FC236}">
                <a16:creationId xmlns:a16="http://schemas.microsoft.com/office/drawing/2014/main" id="{699C578F-4A8C-A6C8-FD7A-B75FB8464E49}"/>
              </a:ext>
            </a:extLst>
          </p:cNvPr>
          <p:cNvPicPr>
            <a:picLocks noChangeAspect="1"/>
          </p:cNvPicPr>
          <p:nvPr/>
        </p:nvPicPr>
        <p:blipFill>
          <a:blip r:embed="rId5"/>
          <a:stretch>
            <a:fillRect/>
          </a:stretch>
        </p:blipFill>
        <p:spPr>
          <a:xfrm>
            <a:off x="254000" y="4436854"/>
            <a:ext cx="2763520" cy="2445988"/>
          </a:xfrm>
          <a:prstGeom prst="rect">
            <a:avLst/>
          </a:prstGeom>
        </p:spPr>
      </p:pic>
      <p:pic>
        <p:nvPicPr>
          <p:cNvPr id="17" name="Picture 16">
            <a:extLst>
              <a:ext uri="{FF2B5EF4-FFF2-40B4-BE49-F238E27FC236}">
                <a16:creationId xmlns:a16="http://schemas.microsoft.com/office/drawing/2014/main" id="{C9B671F1-DD42-FD57-7693-34223EE5E42C}"/>
              </a:ext>
            </a:extLst>
          </p:cNvPr>
          <p:cNvPicPr>
            <a:picLocks noChangeAspect="1"/>
          </p:cNvPicPr>
          <p:nvPr/>
        </p:nvPicPr>
        <p:blipFill>
          <a:blip r:embed="rId6"/>
          <a:stretch>
            <a:fillRect/>
          </a:stretch>
        </p:blipFill>
        <p:spPr>
          <a:xfrm>
            <a:off x="1813495" y="1928668"/>
            <a:ext cx="1493649" cy="1493649"/>
          </a:xfrm>
          <a:prstGeom prst="rect">
            <a:avLst/>
          </a:prstGeom>
        </p:spPr>
      </p:pic>
      <p:pic>
        <p:nvPicPr>
          <p:cNvPr id="18" name="Picture 17">
            <a:extLst>
              <a:ext uri="{FF2B5EF4-FFF2-40B4-BE49-F238E27FC236}">
                <a16:creationId xmlns:a16="http://schemas.microsoft.com/office/drawing/2014/main" id="{E88C26F0-F8FA-0960-F3FC-A7B008277F48}"/>
              </a:ext>
            </a:extLst>
          </p:cNvPr>
          <p:cNvPicPr>
            <a:picLocks noChangeAspect="1"/>
          </p:cNvPicPr>
          <p:nvPr/>
        </p:nvPicPr>
        <p:blipFill>
          <a:blip r:embed="rId7"/>
          <a:stretch>
            <a:fillRect/>
          </a:stretch>
        </p:blipFill>
        <p:spPr>
          <a:xfrm>
            <a:off x="709122" y="2675492"/>
            <a:ext cx="1188823" cy="1188823"/>
          </a:xfrm>
          <a:prstGeom prst="rect">
            <a:avLst/>
          </a:prstGeom>
        </p:spPr>
      </p:pic>
      <p:sp>
        <p:nvSpPr>
          <p:cNvPr id="3" name="TextBox 2">
            <a:extLst>
              <a:ext uri="{FF2B5EF4-FFF2-40B4-BE49-F238E27FC236}">
                <a16:creationId xmlns:a16="http://schemas.microsoft.com/office/drawing/2014/main" id="{CA2A355A-815E-D95B-17C0-4BF1425B38FE}"/>
              </a:ext>
            </a:extLst>
          </p:cNvPr>
          <p:cNvSpPr txBox="1"/>
          <p:nvPr/>
        </p:nvSpPr>
        <p:spPr>
          <a:xfrm>
            <a:off x="3307144" y="1697901"/>
            <a:ext cx="6537896" cy="1200329"/>
          </a:xfrm>
          <a:prstGeom prst="rect">
            <a:avLst/>
          </a:prstGeom>
          <a:noFill/>
        </p:spPr>
        <p:txBody>
          <a:bodyPr wrap="square" rtlCol="0">
            <a:spAutoFit/>
          </a:bodyPr>
          <a:lstStyle/>
          <a:p>
            <a:r>
              <a:rPr lang="en-US" dirty="0">
                <a:latin typeface="Sitka Text" pitchFamily="2" charset="0"/>
              </a:rPr>
              <a:t>3)TRANFORM DATA WITH AZURE DATABRICKS:</a:t>
            </a:r>
            <a:r>
              <a:rPr lang="en-IN" sz="18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Develop real-time analytics solutions using Azure Databricks to process data streams and derive insights. Implement data transformations, aggregations, and machine learning algorithms for analytics</a:t>
            </a:r>
            <a:endParaRPr lang="en-IN" dirty="0">
              <a:latin typeface="Sitka Text" pitchFamily="2" charset="0"/>
            </a:endParaRPr>
          </a:p>
        </p:txBody>
      </p:sp>
      <p:pic>
        <p:nvPicPr>
          <p:cNvPr id="2" name="Picture 1">
            <a:extLst>
              <a:ext uri="{FF2B5EF4-FFF2-40B4-BE49-F238E27FC236}">
                <a16:creationId xmlns:a16="http://schemas.microsoft.com/office/drawing/2014/main" id="{020A4016-65B1-AF73-49CD-B83D990419B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80793" y="2898230"/>
            <a:ext cx="6748364" cy="3804086"/>
          </a:xfrm>
          <a:prstGeom prst="rect">
            <a:avLst/>
          </a:prstGeom>
        </p:spPr>
      </p:pic>
    </p:spTree>
    <p:extLst>
      <p:ext uri="{BB962C8B-B14F-4D97-AF65-F5344CB8AC3E}">
        <p14:creationId xmlns:p14="http://schemas.microsoft.com/office/powerpoint/2010/main" val="1295096045"/>
      </p:ext>
    </p:extLst>
  </p:cSld>
  <p:clrMapOvr>
    <a:masterClrMapping/>
  </p:clrMapOvr>
</p:sld>
</file>

<file path=ppt/theme/theme1.xml><?xml version="1.0" encoding="utf-8"?>
<a:theme xmlns:a="http://schemas.openxmlformats.org/drawingml/2006/main" name="Office Theme">
  <a:themeElements>
    <a:clrScheme name="Custom 53">
      <a:dk1>
        <a:sysClr val="windowText" lastClr="000000"/>
      </a:dk1>
      <a:lt1>
        <a:sysClr val="window" lastClr="FFFFFF"/>
      </a:lt1>
      <a:dk2>
        <a:srgbClr val="44546A"/>
      </a:dk2>
      <a:lt2>
        <a:srgbClr val="BF2424"/>
      </a:lt2>
      <a:accent1>
        <a:srgbClr val="1C4F7C"/>
      </a:accent1>
      <a:accent2>
        <a:srgbClr val="0477BF"/>
      </a:accent2>
      <a:accent3>
        <a:srgbClr val="048ABF"/>
      </a:accent3>
      <a:accent4>
        <a:srgbClr val="18B5D9"/>
      </a:accent4>
      <a:accent5>
        <a:srgbClr val="AEEBF2"/>
      </a:accent5>
      <a:accent6>
        <a:srgbClr val="FFC000"/>
      </a:accent6>
      <a:hlink>
        <a:srgbClr val="BF2424"/>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546</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Algerian</vt:lpstr>
      <vt:lpstr>Arial</vt:lpstr>
      <vt:lpstr>Arial Narrow</vt:lpstr>
      <vt:lpstr>Bahnschrift SemiCondensed</vt:lpstr>
      <vt:lpstr>Calibri</vt:lpstr>
      <vt:lpstr>Calibri Light</vt:lpstr>
      <vt:lpstr>Georgia</vt:lpstr>
      <vt:lpstr>Georgia Pro Light</vt:lpstr>
      <vt:lpstr>Sitka Text</vt:lpstr>
      <vt:lpstr>Söhne</vt:lpstr>
      <vt:lpstr>Times New Roman</vt:lpstr>
      <vt:lpstr>Tw Cen MT Condensed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Pradip Bochare</cp:lastModifiedBy>
  <cp:revision>47</cp:revision>
  <dcterms:created xsi:type="dcterms:W3CDTF">2020-01-20T04:04:49Z</dcterms:created>
  <dcterms:modified xsi:type="dcterms:W3CDTF">2024-02-29T12:18:27Z</dcterms:modified>
</cp:coreProperties>
</file>