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6835" y="283335"/>
            <a:ext cx="8950816" cy="953036"/>
          </a:xfrm>
        </p:spPr>
        <p:txBody>
          <a:bodyPr>
            <a:normAutofit/>
          </a:bodyPr>
          <a:lstStyle/>
          <a:p>
            <a:pPr algn="ctr"/>
            <a:r>
              <a:rPr lang="en-US" sz="3600" dirty="0" smtClean="0">
                <a:solidFill>
                  <a:schemeClr val="tx1"/>
                </a:solidFill>
                <a:latin typeface="New"/>
              </a:rPr>
              <a:t>Acknowledgement</a:t>
            </a:r>
            <a:endParaRPr lang="en-US" sz="3600" dirty="0">
              <a:solidFill>
                <a:schemeClr val="tx1"/>
              </a:solidFill>
              <a:latin typeface="New"/>
            </a:endParaRPr>
          </a:p>
        </p:txBody>
      </p:sp>
      <p:sp>
        <p:nvSpPr>
          <p:cNvPr id="3" name="Subtitle 2"/>
          <p:cNvSpPr>
            <a:spLocks noGrp="1"/>
          </p:cNvSpPr>
          <p:nvPr>
            <p:ph type="subTitle" idx="1"/>
          </p:nvPr>
        </p:nvSpPr>
        <p:spPr>
          <a:xfrm>
            <a:off x="1815922" y="1236371"/>
            <a:ext cx="10032642" cy="4700789"/>
          </a:xfrm>
        </p:spPr>
        <p:txBody>
          <a:bodyPr>
            <a:normAutofit lnSpcReduction="10000"/>
          </a:bodyPr>
          <a:lstStyle/>
          <a:p>
            <a:pPr algn="just"/>
            <a:endParaRPr lang="en-US" sz="2400" dirty="0" smtClean="0">
              <a:latin typeface="Bahnschrift SemiCondensed" panose="020B0502040204020203" pitchFamily="34" charset="0"/>
            </a:endParaRPr>
          </a:p>
          <a:p>
            <a:pPr algn="just"/>
            <a:r>
              <a:rPr lang="en-US" sz="2400" dirty="0" smtClean="0">
                <a:solidFill>
                  <a:schemeClr val="tx1">
                    <a:lumMod val="95000"/>
                    <a:lumOff val="5000"/>
                  </a:schemeClr>
                </a:solidFill>
                <a:latin typeface="New"/>
              </a:rPr>
              <a:t>In </a:t>
            </a:r>
            <a:r>
              <a:rPr lang="en-US" sz="2400" dirty="0">
                <a:solidFill>
                  <a:schemeClr val="tx1">
                    <a:lumMod val="95000"/>
                    <a:lumOff val="5000"/>
                  </a:schemeClr>
                </a:solidFill>
                <a:latin typeface="New"/>
              </a:rPr>
              <a:t>performing our assignment, </a:t>
            </a:r>
            <a:endParaRPr lang="en-US" sz="2400" dirty="0" smtClean="0">
              <a:solidFill>
                <a:schemeClr val="tx1">
                  <a:lumMod val="95000"/>
                  <a:lumOff val="5000"/>
                </a:schemeClr>
              </a:solidFill>
              <a:latin typeface="New"/>
            </a:endParaRPr>
          </a:p>
          <a:p>
            <a:pPr algn="just"/>
            <a:r>
              <a:rPr lang="en-US" sz="2400" dirty="0" smtClean="0">
                <a:solidFill>
                  <a:schemeClr val="tx1">
                    <a:lumMod val="95000"/>
                    <a:lumOff val="5000"/>
                  </a:schemeClr>
                </a:solidFill>
                <a:latin typeface="New"/>
              </a:rPr>
              <a:t>we </a:t>
            </a:r>
            <a:r>
              <a:rPr lang="en-US" sz="2400" dirty="0">
                <a:solidFill>
                  <a:schemeClr val="tx1">
                    <a:lumMod val="95000"/>
                    <a:lumOff val="5000"/>
                  </a:schemeClr>
                </a:solidFill>
                <a:latin typeface="New"/>
              </a:rPr>
              <a:t>were given the help and guideline of our teachers and seniors to whom we extend our sincere gratitude. We would also like to thank our Lecturer respected sir Er. Birendra Singh Dhami for giving us the opportunity to work on the project</a:t>
            </a:r>
            <a:r>
              <a:rPr lang="en-US" sz="2400" dirty="0" smtClean="0">
                <a:solidFill>
                  <a:schemeClr val="tx1">
                    <a:lumMod val="95000"/>
                    <a:lumOff val="5000"/>
                  </a:schemeClr>
                </a:solidFill>
                <a:latin typeface="New"/>
              </a:rPr>
              <a:t>.</a:t>
            </a:r>
          </a:p>
          <a:p>
            <a:pPr algn="just"/>
            <a:endParaRPr lang="en-US" sz="2400" dirty="0" smtClean="0">
              <a:solidFill>
                <a:schemeClr val="tx1">
                  <a:lumMod val="95000"/>
                  <a:lumOff val="5000"/>
                </a:schemeClr>
              </a:solidFill>
              <a:latin typeface="New"/>
            </a:endParaRPr>
          </a:p>
          <a:p>
            <a:pPr algn="just"/>
            <a:r>
              <a:rPr lang="en-US" sz="2400" dirty="0" smtClean="0">
                <a:solidFill>
                  <a:schemeClr val="tx1">
                    <a:lumMod val="95000"/>
                    <a:lumOff val="5000"/>
                  </a:schemeClr>
                </a:solidFill>
                <a:latin typeface="New"/>
              </a:rPr>
              <a:t> We </a:t>
            </a:r>
            <a:r>
              <a:rPr lang="en-US" sz="2400" dirty="0">
                <a:solidFill>
                  <a:schemeClr val="tx1">
                    <a:lumMod val="95000"/>
                    <a:lumOff val="5000"/>
                  </a:schemeClr>
                </a:solidFill>
                <a:latin typeface="New"/>
              </a:rPr>
              <a:t>would like to express </a:t>
            </a:r>
            <a:r>
              <a:rPr lang="en-US" sz="2400" dirty="0" smtClean="0">
                <a:solidFill>
                  <a:schemeClr val="tx1">
                    <a:lumMod val="95000"/>
                    <a:lumOff val="5000"/>
                  </a:schemeClr>
                </a:solidFill>
                <a:latin typeface="New"/>
              </a:rPr>
              <a:t>our </a:t>
            </a:r>
            <a:r>
              <a:rPr lang="en-US" sz="2400" dirty="0">
                <a:solidFill>
                  <a:schemeClr val="tx1">
                    <a:lumMod val="95000"/>
                    <a:lumOff val="5000"/>
                  </a:schemeClr>
                </a:solidFill>
                <a:latin typeface="New"/>
              </a:rPr>
              <a:t>gratitude and appreciation to all those friends associated to </a:t>
            </a:r>
            <a:r>
              <a:rPr lang="en-US" sz="2400" dirty="0" smtClean="0">
                <a:solidFill>
                  <a:schemeClr val="tx1">
                    <a:lumMod val="95000"/>
                    <a:lumOff val="5000"/>
                  </a:schemeClr>
                </a:solidFill>
                <a:latin typeface="New"/>
              </a:rPr>
              <a:t>our project</a:t>
            </a:r>
            <a:r>
              <a:rPr lang="en-US" sz="2400" dirty="0">
                <a:solidFill>
                  <a:schemeClr val="tx1">
                    <a:lumMod val="95000"/>
                    <a:lumOff val="5000"/>
                  </a:schemeClr>
                </a:solidFill>
                <a:latin typeface="New"/>
              </a:rPr>
              <a:t>. Without their continuous support and encouragement, it would have never been possible for </a:t>
            </a:r>
            <a:r>
              <a:rPr lang="en-US" sz="2400" dirty="0" smtClean="0">
                <a:solidFill>
                  <a:schemeClr val="tx1">
                    <a:lumMod val="95000"/>
                    <a:lumOff val="5000"/>
                  </a:schemeClr>
                </a:solidFill>
                <a:latin typeface="New"/>
              </a:rPr>
              <a:t>us </a:t>
            </a:r>
            <a:r>
              <a:rPr lang="en-US" sz="2400" dirty="0">
                <a:solidFill>
                  <a:schemeClr val="tx1">
                    <a:lumMod val="95000"/>
                    <a:lumOff val="5000"/>
                  </a:schemeClr>
                </a:solidFill>
                <a:latin typeface="New"/>
              </a:rPr>
              <a:t>to work at a project. We would also like to expand our deepest gratitude to all those who have directly and indirectly guided us in this project</a:t>
            </a:r>
            <a:r>
              <a:rPr lang="en-US" sz="2400" dirty="0">
                <a:latin typeface="Bahnschrift SemiCondensed" panose="020B0502040204020203" pitchFamily="34" charset="0"/>
              </a:rPr>
              <a:t>. </a:t>
            </a:r>
          </a:p>
        </p:txBody>
      </p:sp>
    </p:spTree>
    <p:extLst>
      <p:ext uri="{BB962C8B-B14F-4D97-AF65-F5344CB8AC3E}">
        <p14:creationId xmlns:p14="http://schemas.microsoft.com/office/powerpoint/2010/main" val="2001777100"/>
      </p:ext>
    </p:extLst>
  </p:cSld>
  <p:clrMapOvr>
    <a:masterClrMapping/>
  </p:clrMapOvr>
  <mc:AlternateContent xmlns:mc="http://schemas.openxmlformats.org/markup-compatibility/2006" xmlns:p14="http://schemas.microsoft.com/office/powerpoint/2010/main">
    <mc:Choice Requires="p14">
      <p:transition spd="slow" p14:dur="20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587" y="643944"/>
            <a:ext cx="3518636" cy="508000"/>
          </a:xfrm>
        </p:spPr>
        <p:txBody>
          <a:bodyPr>
            <a:normAutofit/>
          </a:bodyPr>
          <a:lstStyle/>
          <a:p>
            <a:r>
              <a:rPr lang="en-US" sz="2400" b="1" dirty="0" smtClean="0">
                <a:solidFill>
                  <a:schemeClr val="tx1">
                    <a:lumMod val="95000"/>
                    <a:lumOff val="5000"/>
                  </a:schemeClr>
                </a:solidFill>
              </a:rPr>
              <a:t>Literature review</a:t>
            </a:r>
            <a:endParaRPr lang="en-US" sz="2400" b="1" dirty="0">
              <a:solidFill>
                <a:schemeClr val="tx1">
                  <a:lumMod val="95000"/>
                  <a:lumOff val="5000"/>
                </a:schemeClr>
              </a:solidFill>
            </a:endParaRPr>
          </a:p>
        </p:txBody>
      </p:sp>
      <p:sp>
        <p:nvSpPr>
          <p:cNvPr id="4" name="Text Placeholder 3"/>
          <p:cNvSpPr>
            <a:spLocks noGrp="1"/>
          </p:cNvSpPr>
          <p:nvPr>
            <p:ph type="body" sz="half" idx="2"/>
          </p:nvPr>
        </p:nvSpPr>
        <p:spPr>
          <a:xfrm>
            <a:off x="974501" y="897944"/>
            <a:ext cx="11067245" cy="4984124"/>
          </a:xfrm>
        </p:spPr>
        <p:txBody>
          <a:bodyPr>
            <a:normAutofit fontScale="92500" lnSpcReduction="20000"/>
          </a:bodyPr>
          <a:lstStyle/>
          <a:p>
            <a:pPr algn="just"/>
            <a:endParaRPr lang="en-US" sz="1800" dirty="0" smtClean="0">
              <a:solidFill>
                <a:schemeClr val="tx1">
                  <a:lumMod val="95000"/>
                  <a:lumOff val="5000"/>
                </a:schemeClr>
              </a:solidFill>
              <a:latin typeface="Bahnschrift Light" panose="020B0502040204020203" pitchFamily="34" charset="0"/>
            </a:endParaRPr>
          </a:p>
          <a:p>
            <a:pPr algn="just"/>
            <a:r>
              <a:rPr lang="en-US" sz="1900" dirty="0" smtClean="0">
                <a:solidFill>
                  <a:schemeClr val="tx1">
                    <a:lumMod val="95000"/>
                    <a:lumOff val="5000"/>
                  </a:schemeClr>
                </a:solidFill>
                <a:latin typeface="Arial" panose="020B0604020202020204" pitchFamily="34" charset="0"/>
                <a:cs typeface="Arial" panose="020B0604020202020204" pitchFamily="34" charset="0"/>
              </a:rPr>
              <a:t>By </a:t>
            </a:r>
            <a:r>
              <a:rPr lang="en-US" sz="1900" dirty="0">
                <a:solidFill>
                  <a:schemeClr val="tx1">
                    <a:lumMod val="95000"/>
                    <a:lumOff val="5000"/>
                  </a:schemeClr>
                </a:solidFill>
                <a:latin typeface="Arial" panose="020B0604020202020204" pitchFamily="34" charset="0"/>
                <a:cs typeface="Arial" panose="020B0604020202020204" pitchFamily="34" charset="0"/>
              </a:rPr>
              <a:t>exploitation of the computers in access and management of information, </a:t>
            </a:r>
            <a:r>
              <a:rPr lang="en-US" sz="1900" dirty="0" smtClean="0">
                <a:solidFill>
                  <a:schemeClr val="tx1">
                    <a:lumMod val="95000"/>
                    <a:lumOff val="5000"/>
                  </a:schemeClr>
                </a:solidFill>
                <a:latin typeface="Arial" panose="020B0604020202020204" pitchFamily="34" charset="0"/>
                <a:cs typeface="Arial" panose="020B0604020202020204" pitchFamily="34" charset="0"/>
              </a:rPr>
              <a:t>FWU </a:t>
            </a:r>
            <a:r>
              <a:rPr lang="en-US" sz="1900" dirty="0">
                <a:solidFill>
                  <a:schemeClr val="tx1">
                    <a:lumMod val="95000"/>
                    <a:lumOff val="5000"/>
                  </a:schemeClr>
                </a:solidFill>
                <a:latin typeface="Arial" panose="020B0604020202020204" pitchFamily="34" charset="0"/>
                <a:cs typeface="Arial" panose="020B0604020202020204" pitchFamily="34" charset="0"/>
              </a:rPr>
              <a:t>can now administer the departments’ operational efficiencies and organizational effectiveness. The more informative system in department can efficiently aid the knowledge by supplying the useful information. </a:t>
            </a:r>
            <a:endParaRPr lang="en-US" sz="1900" dirty="0" smtClean="0">
              <a:solidFill>
                <a:schemeClr val="tx1">
                  <a:lumMod val="95000"/>
                  <a:lumOff val="5000"/>
                </a:schemeClr>
              </a:solidFill>
              <a:latin typeface="Arial" panose="020B0604020202020204" pitchFamily="34" charset="0"/>
              <a:cs typeface="Arial" panose="020B0604020202020204" pitchFamily="34" charset="0"/>
            </a:endParaRPr>
          </a:p>
          <a:p>
            <a:pPr algn="just"/>
            <a:endParaRPr lang="en-US" sz="1900" dirty="0">
              <a:solidFill>
                <a:schemeClr val="tx1">
                  <a:lumMod val="95000"/>
                  <a:lumOff val="5000"/>
                </a:schemeClr>
              </a:solidFill>
              <a:latin typeface="Arial" panose="020B0604020202020204" pitchFamily="34" charset="0"/>
              <a:cs typeface="Arial" panose="020B0604020202020204" pitchFamily="34" charset="0"/>
            </a:endParaRPr>
          </a:p>
          <a:p>
            <a:pPr algn="just"/>
            <a:r>
              <a:rPr lang="en-US" sz="1900" dirty="0" smtClean="0">
                <a:latin typeface="Arial" panose="020B0604020202020204" pitchFamily="34" charset="0"/>
                <a:cs typeface="Arial" panose="020B0604020202020204" pitchFamily="34" charset="0"/>
              </a:rPr>
              <a:t>The </a:t>
            </a:r>
            <a:r>
              <a:rPr lang="en-US" sz="1900" dirty="0">
                <a:latin typeface="Arial" panose="020B0604020202020204" pitchFamily="34" charset="0"/>
                <a:cs typeface="Arial" panose="020B0604020202020204" pitchFamily="34" charset="0"/>
              </a:rPr>
              <a:t>computerized database system in FWU is expected to lessen the burden on both department and students in searching for the marks </a:t>
            </a:r>
            <a:r>
              <a:rPr lang="en-US" sz="1900" dirty="0" smtClean="0">
                <a:latin typeface="Arial" panose="020B0604020202020204" pitchFamily="34" charset="0"/>
                <a:cs typeface="Arial" panose="020B0604020202020204" pitchFamily="34" charset="0"/>
              </a:rPr>
              <a:t>teachers </a:t>
            </a:r>
            <a:r>
              <a:rPr lang="en-US" sz="1900" dirty="0">
                <a:latin typeface="Arial" panose="020B0604020202020204" pitchFamily="34" charset="0"/>
                <a:cs typeface="Arial" panose="020B0604020202020204" pitchFamily="34" charset="0"/>
              </a:rPr>
              <a:t>students and information</a:t>
            </a:r>
            <a:r>
              <a:rPr lang="en-US" sz="1900" dirty="0" smtClean="0">
                <a:latin typeface="Arial" panose="020B0604020202020204" pitchFamily="34" charset="0"/>
                <a:cs typeface="Arial" panose="020B0604020202020204" pitchFamily="34" charset="0"/>
              </a:rPr>
              <a:t>.</a:t>
            </a:r>
            <a:endParaRPr lang="en-US" sz="1900" dirty="0">
              <a:latin typeface="Arial" panose="020B0604020202020204" pitchFamily="34" charset="0"/>
              <a:cs typeface="Arial" panose="020B0604020202020204" pitchFamily="34" charset="0"/>
            </a:endParaRPr>
          </a:p>
          <a:p>
            <a:pPr algn="just"/>
            <a:endParaRPr lang="en-US" sz="1800" dirty="0" smtClean="0">
              <a:solidFill>
                <a:schemeClr val="tx1">
                  <a:lumMod val="95000"/>
                  <a:lumOff val="5000"/>
                </a:schemeClr>
              </a:solidFill>
              <a:latin typeface="Arial" panose="020B0604020202020204" pitchFamily="34" charset="0"/>
              <a:cs typeface="Arial" panose="020B0604020202020204" pitchFamily="34" charset="0"/>
            </a:endParaRPr>
          </a:p>
          <a:p>
            <a:pPr algn="just"/>
            <a:r>
              <a:rPr lang="en-US" sz="2000" b="1" dirty="0" smtClean="0">
                <a:solidFill>
                  <a:schemeClr val="tx1">
                    <a:lumMod val="95000"/>
                    <a:lumOff val="5000"/>
                  </a:schemeClr>
                </a:solidFill>
                <a:latin typeface="Arial" panose="020B0604020202020204" pitchFamily="34" charset="0"/>
                <a:cs typeface="Arial" panose="020B0604020202020204" pitchFamily="34" charset="0"/>
              </a:rPr>
              <a:t>PROCESS</a:t>
            </a:r>
            <a:endParaRPr lang="en-US" sz="2000" b="1" dirty="0">
              <a:solidFill>
                <a:schemeClr val="tx1">
                  <a:lumMod val="95000"/>
                  <a:lumOff val="5000"/>
                </a:schemeClr>
              </a:solidFill>
              <a:latin typeface="Arial" panose="020B0604020202020204" pitchFamily="34" charset="0"/>
              <a:cs typeface="Arial" panose="020B0604020202020204" pitchFamily="34" charset="0"/>
            </a:endParaRPr>
          </a:p>
          <a:p>
            <a:pPr algn="just"/>
            <a:r>
              <a:rPr lang="en-US" sz="1900" dirty="0">
                <a:solidFill>
                  <a:schemeClr val="tx1">
                    <a:lumMod val="95000"/>
                    <a:lumOff val="5000"/>
                  </a:schemeClr>
                </a:solidFill>
                <a:latin typeface="Arial" panose="020B0604020202020204" pitchFamily="34" charset="0"/>
                <a:cs typeface="Arial" panose="020B0604020202020204" pitchFamily="34" charset="0"/>
              </a:rPr>
              <a:t>The integrated process of a computerized DBMS system can keeps the track of all the records and periodicals and keeping the status updated. </a:t>
            </a:r>
            <a:endParaRPr lang="en-US" sz="1900" dirty="0" smtClean="0">
              <a:solidFill>
                <a:schemeClr val="tx1">
                  <a:lumMod val="95000"/>
                  <a:lumOff val="5000"/>
                </a:schemeClr>
              </a:solidFill>
              <a:latin typeface="Arial" panose="020B0604020202020204" pitchFamily="34" charset="0"/>
              <a:cs typeface="Arial" panose="020B0604020202020204" pitchFamily="34" charset="0"/>
            </a:endParaRPr>
          </a:p>
          <a:p>
            <a:pPr algn="just"/>
            <a:endParaRPr lang="en-US" sz="1900" b="1" dirty="0">
              <a:solidFill>
                <a:schemeClr val="tx1">
                  <a:lumMod val="95000"/>
                  <a:lumOff val="5000"/>
                </a:schemeClr>
              </a:solidFill>
              <a:latin typeface="Arial" panose="020B0604020202020204" pitchFamily="34" charset="0"/>
              <a:cs typeface="Arial" panose="020B0604020202020204" pitchFamily="34" charset="0"/>
            </a:endParaRPr>
          </a:p>
          <a:p>
            <a:pPr algn="just"/>
            <a:r>
              <a:rPr lang="en-US" sz="1900" dirty="0">
                <a:solidFill>
                  <a:schemeClr val="tx1">
                    <a:lumMod val="95000"/>
                    <a:lumOff val="5000"/>
                  </a:schemeClr>
                </a:solidFill>
                <a:latin typeface="Arial" panose="020B0604020202020204" pitchFamily="34" charset="0"/>
                <a:cs typeface="Arial" panose="020B0604020202020204" pitchFamily="34" charset="0"/>
              </a:rPr>
              <a:t>Through the use of the necessary infrastructure and implementation of the process, the computerized DBMS system can be effective. However, FWU department of computer engineering should answer the various challenges including the interactive connections (telephone and modem, the electricity problems, and the process of accessibility and privacy issues. and building the strengths, it is for most important to address the issues that might affect the efficiency and effectiveness of the process.</a:t>
            </a:r>
            <a:endParaRPr lang="en-US" sz="1900"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178995"/>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19708" y="3193960"/>
            <a:ext cx="3258356" cy="463640"/>
          </a:xfrm>
        </p:spPr>
        <p:txBody>
          <a:bodyPr>
            <a:normAutofit/>
          </a:bodyPr>
          <a:lstStyle/>
          <a:p>
            <a:r>
              <a:rPr lang="en-US" sz="2400" b="1" dirty="0" smtClean="0">
                <a:solidFill>
                  <a:schemeClr val="tx1">
                    <a:lumMod val="95000"/>
                    <a:lumOff val="5000"/>
                  </a:schemeClr>
                </a:solidFill>
              </a:rPr>
              <a:t>Advantages</a:t>
            </a:r>
            <a:endParaRPr lang="en-US" sz="2400" b="1" dirty="0">
              <a:solidFill>
                <a:schemeClr val="tx1">
                  <a:lumMod val="95000"/>
                  <a:lumOff val="5000"/>
                </a:schemeClr>
              </a:solidFill>
            </a:endParaRPr>
          </a:p>
        </p:txBody>
      </p:sp>
      <p:sp>
        <p:nvSpPr>
          <p:cNvPr id="6" name="Text Placeholder 5"/>
          <p:cNvSpPr>
            <a:spLocks noGrp="1"/>
          </p:cNvSpPr>
          <p:nvPr>
            <p:ph type="body" idx="1"/>
          </p:nvPr>
        </p:nvSpPr>
        <p:spPr>
          <a:xfrm>
            <a:off x="3314679" y="3296992"/>
            <a:ext cx="8688431" cy="2949261"/>
          </a:xfrm>
        </p:spPr>
        <p:txBody>
          <a:bodyPr anchor="t">
            <a:normAutofit/>
          </a:bodyPr>
          <a:lstStyle/>
          <a:p>
            <a:pPr marL="342900" indent="-342900" algn="just">
              <a:buFont typeface="Arial" panose="020B0604020202020204" pitchFamily="34" charset="0"/>
              <a:buChar char="•"/>
            </a:pPr>
            <a:r>
              <a:rPr lang="en-US" sz="1800" dirty="0">
                <a:solidFill>
                  <a:schemeClr val="tx1">
                    <a:lumMod val="95000"/>
                    <a:lumOff val="5000"/>
                  </a:schemeClr>
                </a:solidFill>
              </a:rPr>
              <a:t>This will serve as an advantage of the FWU to implement and negotiate the movement towards the computerized DBMS systems. </a:t>
            </a:r>
            <a:endParaRPr lang="en-US" sz="1800" dirty="0" smtClean="0">
              <a:solidFill>
                <a:schemeClr val="tx1">
                  <a:lumMod val="95000"/>
                  <a:lumOff val="5000"/>
                </a:schemeClr>
              </a:solidFill>
            </a:endParaRPr>
          </a:p>
          <a:p>
            <a:pPr marL="342900" indent="-342900" algn="just">
              <a:buFont typeface="Arial" panose="020B0604020202020204" pitchFamily="34" charset="0"/>
              <a:buChar char="•"/>
            </a:pPr>
            <a:r>
              <a:rPr lang="en-US" sz="1800" dirty="0">
                <a:solidFill>
                  <a:schemeClr val="tx1">
                    <a:lumMod val="95000"/>
                    <a:lumOff val="5000"/>
                  </a:schemeClr>
                </a:solidFill>
              </a:rPr>
              <a:t>There are many universities that openly participated in the computerized DBMS systems which add to their value of promoting the learning. However, it is obvious that most of the universities that managed this new system are private or semi-private institutions. </a:t>
            </a:r>
            <a:endParaRPr lang="en-US" sz="1800" dirty="0" smtClean="0">
              <a:solidFill>
                <a:schemeClr val="tx1">
                  <a:lumMod val="95000"/>
                  <a:lumOff val="5000"/>
                </a:schemeClr>
              </a:solidFill>
            </a:endParaRPr>
          </a:p>
          <a:p>
            <a:pPr marL="342900" indent="-342900" algn="just">
              <a:buFont typeface="Arial" panose="020B0604020202020204" pitchFamily="34" charset="0"/>
              <a:buChar char="•"/>
            </a:pPr>
            <a:r>
              <a:rPr lang="en-US" sz="1800" dirty="0">
                <a:solidFill>
                  <a:schemeClr val="tx1">
                    <a:lumMod val="95000"/>
                    <a:lumOff val="5000"/>
                  </a:schemeClr>
                </a:solidFill>
              </a:rPr>
              <a:t>For good project productivity, some teams break it up into individual tasks to manage accountability and utilize team strengths. </a:t>
            </a:r>
          </a:p>
        </p:txBody>
      </p:sp>
    </p:spTree>
    <p:extLst>
      <p:ext uri="{BB962C8B-B14F-4D97-AF65-F5344CB8AC3E}">
        <p14:creationId xmlns:p14="http://schemas.microsoft.com/office/powerpoint/2010/main" val="578256622"/>
      </p:ext>
    </p:extLst>
  </p:cSld>
  <p:clrMapOvr>
    <a:masterClrMapping/>
  </p:clrMapOvr>
  <mc:AlternateContent xmlns:mc="http://schemas.openxmlformats.org/markup-compatibility/2006">
    <mc:Choice xmlns:p14="http://schemas.microsoft.com/office/powerpoint/2010/main" Requires="p14">
      <p:transition spd="slow" p14:dur="20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507" y="178434"/>
            <a:ext cx="8915399" cy="1468800"/>
          </a:xfrm>
        </p:spPr>
        <p:txBody>
          <a:bodyPr/>
          <a:lstStyle/>
          <a:p>
            <a:r>
              <a:rPr lang="en-US" dirty="0" smtClean="0">
                <a:solidFill>
                  <a:schemeClr val="tx1">
                    <a:lumMod val="95000"/>
                    <a:lumOff val="5000"/>
                  </a:schemeClr>
                </a:solidFill>
              </a:rPr>
              <a:t>Problems statements</a:t>
            </a:r>
            <a:endParaRPr lang="en-US" dirty="0">
              <a:solidFill>
                <a:schemeClr val="tx1">
                  <a:lumMod val="95000"/>
                  <a:lumOff val="5000"/>
                </a:schemeClr>
              </a:solidFill>
            </a:endParaRPr>
          </a:p>
        </p:txBody>
      </p:sp>
      <p:sp>
        <p:nvSpPr>
          <p:cNvPr id="3" name="Text Placeholder 2"/>
          <p:cNvSpPr>
            <a:spLocks noGrp="1"/>
          </p:cNvSpPr>
          <p:nvPr>
            <p:ph type="body" idx="1"/>
          </p:nvPr>
        </p:nvSpPr>
        <p:spPr>
          <a:xfrm>
            <a:off x="1584101" y="2434106"/>
            <a:ext cx="10088213" cy="4018209"/>
          </a:xfrm>
        </p:spPr>
        <p:txBody>
          <a:bodyPr>
            <a:normAutofit/>
          </a:bodyPr>
          <a:lstStyle/>
          <a:p>
            <a:pPr algn="just"/>
            <a:r>
              <a:rPr lang="en-US" dirty="0">
                <a:solidFill>
                  <a:schemeClr val="tx1"/>
                </a:solidFill>
                <a:latin typeface="New"/>
              </a:rPr>
              <a:t>In the existing system, </a:t>
            </a:r>
            <a:endParaRPr lang="en-US" dirty="0" smtClean="0">
              <a:solidFill>
                <a:schemeClr val="tx1"/>
              </a:solidFill>
              <a:latin typeface="New"/>
            </a:endParaRPr>
          </a:p>
          <a:p>
            <a:pPr algn="just"/>
            <a:r>
              <a:rPr lang="en-US" dirty="0" smtClean="0">
                <a:solidFill>
                  <a:schemeClr val="tx1"/>
                </a:solidFill>
                <a:latin typeface="New"/>
              </a:rPr>
              <a:t>storing </a:t>
            </a:r>
            <a:r>
              <a:rPr lang="en-US" dirty="0">
                <a:solidFill>
                  <a:schemeClr val="tx1"/>
                </a:solidFill>
                <a:latin typeface="New"/>
              </a:rPr>
              <a:t>and accessing the data is in the form of Excel sheets and account books is a tedious work. It requires a lot of laborious work. Following are the main </a:t>
            </a:r>
            <a:r>
              <a:rPr lang="en-US" dirty="0" smtClean="0">
                <a:solidFill>
                  <a:schemeClr val="tx1"/>
                </a:solidFill>
                <a:latin typeface="New"/>
              </a:rPr>
              <a:t>drawbacks of the existing system:</a:t>
            </a:r>
          </a:p>
          <a:p>
            <a:pPr marL="342900" indent="-342900" algn="just">
              <a:buFont typeface="Arial" panose="020B0604020202020204" pitchFamily="34" charset="0"/>
              <a:buChar char="•"/>
            </a:pPr>
            <a:r>
              <a:rPr lang="en-US" dirty="0">
                <a:solidFill>
                  <a:schemeClr val="tx1"/>
                </a:solidFill>
                <a:latin typeface="New"/>
              </a:rPr>
              <a:t>The existing system is totally manual thus there </a:t>
            </a:r>
            <a:r>
              <a:rPr lang="en-US" dirty="0" smtClean="0">
                <a:solidFill>
                  <a:schemeClr val="tx1"/>
                </a:solidFill>
                <a:latin typeface="New"/>
              </a:rPr>
              <a:t>are </a:t>
            </a:r>
            <a:r>
              <a:rPr lang="en-US" dirty="0">
                <a:solidFill>
                  <a:schemeClr val="tx1"/>
                </a:solidFill>
                <a:latin typeface="New"/>
              </a:rPr>
              <a:t>chances of error in processing</a:t>
            </a:r>
            <a:r>
              <a:rPr lang="en-US" dirty="0" smtClean="0">
                <a:latin typeface="New"/>
              </a:rPr>
              <a:t>.</a:t>
            </a:r>
          </a:p>
          <a:p>
            <a:pPr marL="342900" indent="-342900" algn="just">
              <a:buFont typeface="Arial" panose="020B0604020202020204" pitchFamily="34" charset="0"/>
              <a:buChar char="•"/>
            </a:pPr>
            <a:r>
              <a:rPr lang="en-US" dirty="0">
                <a:solidFill>
                  <a:schemeClr val="tx1"/>
                </a:solidFill>
                <a:latin typeface="New"/>
              </a:rPr>
              <a:t>The basic and major drawbacks in the existing system are the speed of retrieval of data from files, which leads to </a:t>
            </a:r>
            <a:r>
              <a:rPr lang="en-US" dirty="0" smtClean="0">
                <a:solidFill>
                  <a:schemeClr val="tx1"/>
                </a:solidFill>
                <a:latin typeface="New"/>
              </a:rPr>
              <a:t>delay.</a:t>
            </a:r>
          </a:p>
          <a:p>
            <a:pPr marL="342900" indent="-342900" algn="just">
              <a:buFont typeface="Arial" panose="020B0604020202020204" pitchFamily="34" charset="0"/>
              <a:buChar char="•"/>
            </a:pPr>
            <a:r>
              <a:rPr lang="en-US" dirty="0">
                <a:solidFill>
                  <a:schemeClr val="tx1"/>
                </a:solidFill>
                <a:latin typeface="New"/>
              </a:rPr>
              <a:t>Maintenance of voluminous data is very cumbersome and laborious job.</a:t>
            </a:r>
          </a:p>
          <a:p>
            <a:pPr marL="342900" indent="-342900" algn="just">
              <a:buFont typeface="Arial" panose="020B0604020202020204" pitchFamily="34" charset="0"/>
              <a:buChar char="•"/>
            </a:pPr>
            <a:r>
              <a:rPr lang="en-US" dirty="0">
                <a:solidFill>
                  <a:schemeClr val="tx1"/>
                </a:solidFill>
                <a:latin typeface="New"/>
              </a:rPr>
              <a:t>There are plenty of chances of duplicity of data and information.</a:t>
            </a:r>
          </a:p>
        </p:txBody>
      </p:sp>
    </p:spTree>
    <p:extLst>
      <p:ext uri="{BB962C8B-B14F-4D97-AF65-F5344CB8AC3E}">
        <p14:creationId xmlns:p14="http://schemas.microsoft.com/office/powerpoint/2010/main" val="31982709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4" y="609600"/>
            <a:ext cx="3846285" cy="678187"/>
          </a:xfrm>
        </p:spPr>
        <p:txBody>
          <a:bodyPr>
            <a:normAutofit/>
          </a:bodyPr>
          <a:lstStyle/>
          <a:p>
            <a:r>
              <a:rPr lang="en-US" sz="2800" b="1" dirty="0" smtClean="0">
                <a:solidFill>
                  <a:schemeClr val="tx1">
                    <a:lumMod val="95000"/>
                    <a:lumOff val="5000"/>
                  </a:schemeClr>
                </a:solidFill>
              </a:rPr>
              <a:t>First Display</a:t>
            </a:r>
            <a:endParaRPr lang="en-US" sz="2800" b="1" dirty="0">
              <a:solidFill>
                <a:schemeClr val="tx1">
                  <a:lumMod val="95000"/>
                  <a:lumOff val="5000"/>
                </a:schemeClr>
              </a:solidFill>
            </a:endParaRPr>
          </a:p>
        </p:txBody>
      </p:sp>
      <p:sp>
        <p:nvSpPr>
          <p:cNvPr id="4" name="Text Placeholder 3"/>
          <p:cNvSpPr>
            <a:spLocks noGrp="1"/>
          </p:cNvSpPr>
          <p:nvPr>
            <p:ph type="body" sz="half" idx="2"/>
          </p:nvPr>
        </p:nvSpPr>
        <p:spPr>
          <a:xfrm>
            <a:off x="275773" y="1287787"/>
            <a:ext cx="3628572" cy="499841"/>
          </a:xfrm>
        </p:spPr>
        <p:txBody>
          <a:bodyPr>
            <a:normAutofit fontScale="85000" lnSpcReduction="10000"/>
          </a:bodyPr>
          <a:lstStyle/>
          <a:p>
            <a:r>
              <a:rPr lang="en-US" sz="2000" dirty="0" smtClean="0">
                <a:solidFill>
                  <a:schemeClr val="tx1">
                    <a:lumMod val="95000"/>
                    <a:lumOff val="5000"/>
                  </a:schemeClr>
                </a:solidFill>
                <a:latin typeface="New"/>
              </a:rPr>
              <a:t>This is our software’s  first display </a:t>
            </a:r>
            <a:endParaRPr lang="en-US" sz="2000" dirty="0">
              <a:solidFill>
                <a:schemeClr val="tx1">
                  <a:lumMod val="95000"/>
                  <a:lumOff val="5000"/>
                </a:schemeClr>
              </a:solidFill>
              <a:latin typeface="New"/>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829" y="1088572"/>
            <a:ext cx="7053942" cy="4034972"/>
          </a:xfrm>
          <a:prstGeom prst="rect">
            <a:avLst/>
          </a:prstGeom>
        </p:spPr>
      </p:pic>
    </p:spTree>
    <p:extLst>
      <p:ext uri="{BB962C8B-B14F-4D97-AF65-F5344CB8AC3E}">
        <p14:creationId xmlns:p14="http://schemas.microsoft.com/office/powerpoint/2010/main" val="811953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086" y="682171"/>
            <a:ext cx="2989943" cy="593158"/>
          </a:xfrm>
        </p:spPr>
        <p:txBody>
          <a:bodyPr/>
          <a:lstStyle/>
          <a:p>
            <a:r>
              <a:rPr lang="en-US" b="1" dirty="0" smtClean="0">
                <a:solidFill>
                  <a:schemeClr val="tx1">
                    <a:lumMod val="95000"/>
                    <a:lumOff val="5000"/>
                  </a:schemeClr>
                </a:solidFill>
              </a:rPr>
              <a:t>Main section</a:t>
            </a:r>
            <a:endParaRPr lang="en-US"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2"/>
          <a:stretch>
            <a:fillRect/>
          </a:stretch>
        </p:blipFill>
        <p:spPr>
          <a:xfrm>
            <a:off x="5313313" y="905215"/>
            <a:ext cx="6699300" cy="3817257"/>
          </a:xfrm>
          <a:prstGeom prst="rect">
            <a:avLst/>
          </a:prstGeom>
        </p:spPr>
      </p:pic>
      <p:sp>
        <p:nvSpPr>
          <p:cNvPr id="4" name="Text Placeholder 3"/>
          <p:cNvSpPr>
            <a:spLocks noGrp="1"/>
          </p:cNvSpPr>
          <p:nvPr>
            <p:ph type="body" sz="half" idx="2"/>
          </p:nvPr>
        </p:nvSpPr>
        <p:spPr>
          <a:xfrm>
            <a:off x="464458" y="1378858"/>
            <a:ext cx="4238171" cy="783771"/>
          </a:xfrm>
        </p:spPr>
        <p:txBody>
          <a:bodyPr>
            <a:normAutofit/>
          </a:bodyPr>
          <a:lstStyle/>
          <a:p>
            <a:r>
              <a:rPr lang="en-US" sz="1600" dirty="0" smtClean="0">
                <a:solidFill>
                  <a:schemeClr val="tx1">
                    <a:lumMod val="95000"/>
                    <a:lumOff val="5000"/>
                  </a:schemeClr>
                </a:solidFill>
              </a:rPr>
              <a:t>This is the main display section</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25047529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7726" y="141288"/>
            <a:ext cx="3505199" cy="976312"/>
          </a:xfrm>
        </p:spPr>
        <p:txBody>
          <a:bodyPr/>
          <a:lstStyle/>
          <a:p>
            <a:r>
              <a:rPr lang="en-US" b="1" dirty="0" smtClean="0">
                <a:solidFill>
                  <a:schemeClr val="tx1">
                    <a:lumMod val="95000"/>
                    <a:lumOff val="5000"/>
                  </a:schemeClr>
                </a:solidFill>
                <a:latin typeface="New"/>
              </a:rPr>
              <a:t>Third display</a:t>
            </a:r>
            <a:endParaRPr lang="en-US" b="1" dirty="0">
              <a:solidFill>
                <a:schemeClr val="tx1">
                  <a:lumMod val="95000"/>
                  <a:lumOff val="5000"/>
                </a:schemeClr>
              </a:solidFill>
              <a:latin typeface="New"/>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629444"/>
            <a:ext cx="7039429" cy="4479585"/>
          </a:xfrm>
        </p:spPr>
      </p:pic>
      <p:sp>
        <p:nvSpPr>
          <p:cNvPr id="6" name="Text Placeholder 5"/>
          <p:cNvSpPr>
            <a:spLocks noGrp="1"/>
          </p:cNvSpPr>
          <p:nvPr>
            <p:ph type="body" sz="half" idx="2"/>
          </p:nvPr>
        </p:nvSpPr>
        <p:spPr>
          <a:xfrm>
            <a:off x="392114" y="1276350"/>
            <a:ext cx="3505199" cy="4262436"/>
          </a:xfrm>
        </p:spPr>
        <p:txBody>
          <a:bodyPr>
            <a:normAutofit/>
          </a:bodyPr>
          <a:lstStyle/>
          <a:p>
            <a:r>
              <a:rPr lang="en-US" sz="1600" dirty="0" smtClean="0">
                <a:solidFill>
                  <a:schemeClr val="tx1">
                    <a:lumMod val="95000"/>
                    <a:lumOff val="5000"/>
                  </a:schemeClr>
                </a:solidFill>
              </a:rPr>
              <a:t>Menu bar of Admin section</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3707250638"/>
      </p:ext>
    </p:extLst>
  </p:cSld>
  <p:clrMapOvr>
    <a:masterClrMapping/>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184" y="170316"/>
            <a:ext cx="3505199" cy="976312"/>
          </a:xfrm>
        </p:spPr>
        <p:txBody>
          <a:bodyPr/>
          <a:lstStyle/>
          <a:p>
            <a:r>
              <a:rPr lang="en-US" b="1" dirty="0" smtClean="0">
                <a:solidFill>
                  <a:schemeClr val="tx1">
                    <a:lumMod val="95000"/>
                    <a:lumOff val="5000"/>
                  </a:schemeClr>
                </a:solidFill>
              </a:rPr>
              <a:t>Fourth display</a:t>
            </a:r>
            <a:endParaRPr lang="en-US"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744" y="914399"/>
            <a:ext cx="6934999" cy="4136571"/>
          </a:xfrm>
        </p:spPr>
      </p:pic>
      <p:sp>
        <p:nvSpPr>
          <p:cNvPr id="4" name="Text Placeholder 3"/>
          <p:cNvSpPr>
            <a:spLocks noGrp="1"/>
          </p:cNvSpPr>
          <p:nvPr>
            <p:ph type="body" sz="half" idx="2"/>
          </p:nvPr>
        </p:nvSpPr>
        <p:spPr>
          <a:xfrm>
            <a:off x="344940" y="1395414"/>
            <a:ext cx="4139974" cy="375330"/>
          </a:xfrm>
        </p:spPr>
        <p:txBody>
          <a:bodyPr>
            <a:normAutofit/>
          </a:bodyPr>
          <a:lstStyle/>
          <a:p>
            <a:r>
              <a:rPr lang="en-US" sz="1600" dirty="0" smtClean="0">
                <a:solidFill>
                  <a:schemeClr val="tx1">
                    <a:lumMod val="95000"/>
                    <a:lumOff val="5000"/>
                  </a:schemeClr>
                </a:solidFill>
              </a:rPr>
              <a:t>This is the menu bar for student section</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281880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727" y="667657"/>
            <a:ext cx="2792635" cy="508000"/>
          </a:xfrm>
        </p:spPr>
        <p:txBody>
          <a:bodyPr/>
          <a:lstStyle/>
          <a:p>
            <a:r>
              <a:rPr lang="en-US" b="1" dirty="0" smtClean="0">
                <a:solidFill>
                  <a:schemeClr val="tx1">
                    <a:lumMod val="95000"/>
                    <a:lumOff val="5000"/>
                  </a:schemeClr>
                </a:solidFill>
              </a:rPr>
              <a:t>Fifth Display</a:t>
            </a:r>
            <a:endParaRPr lang="en-US"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163" y="769257"/>
            <a:ext cx="6809450" cy="4383314"/>
          </a:xfrm>
        </p:spPr>
      </p:pic>
      <p:sp>
        <p:nvSpPr>
          <p:cNvPr id="4" name="Text Placeholder 3"/>
          <p:cNvSpPr>
            <a:spLocks noGrp="1"/>
          </p:cNvSpPr>
          <p:nvPr>
            <p:ph type="body" sz="half" idx="2"/>
          </p:nvPr>
        </p:nvSpPr>
        <p:spPr>
          <a:xfrm>
            <a:off x="246744" y="1322841"/>
            <a:ext cx="4238172" cy="636587"/>
          </a:xfrm>
        </p:spPr>
        <p:txBody>
          <a:bodyPr>
            <a:normAutofit/>
          </a:bodyPr>
          <a:lstStyle/>
          <a:p>
            <a:r>
              <a:rPr lang="en-US" sz="1600" dirty="0" smtClean="0">
                <a:solidFill>
                  <a:schemeClr val="tx1">
                    <a:lumMod val="95000"/>
                    <a:lumOff val="5000"/>
                  </a:schemeClr>
                </a:solidFill>
              </a:rPr>
              <a:t>This is the menu bar for teacher section.</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2738775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8963137" cy="976312"/>
          </a:xfrm>
        </p:spPr>
        <p:txBody>
          <a:bodyPr/>
          <a:lstStyle/>
          <a:p>
            <a:r>
              <a:rPr lang="en-US" dirty="0" smtClean="0">
                <a:solidFill>
                  <a:schemeClr val="tx1">
                    <a:lumMod val="95000"/>
                    <a:lumOff val="5000"/>
                  </a:schemeClr>
                </a:solidFill>
              </a:rPr>
              <a:t>Flow-chart of Program</a:t>
            </a:r>
            <a:endParaRPr lang="en-US" dirty="0">
              <a:solidFill>
                <a:schemeClr val="tx1">
                  <a:lumMod val="95000"/>
                  <a:lumOff val="5000"/>
                </a:schemeClr>
              </a:solidFill>
            </a:endParaRPr>
          </a:p>
        </p:txBody>
      </p:sp>
      <p:sp>
        <p:nvSpPr>
          <p:cNvPr id="4" name="Text Placeholder 3"/>
          <p:cNvSpPr>
            <a:spLocks noGrp="1"/>
          </p:cNvSpPr>
          <p:nvPr>
            <p:ph type="body" sz="half" idx="2"/>
          </p:nvPr>
        </p:nvSpPr>
        <p:spPr>
          <a:xfrm>
            <a:off x="231820" y="1738647"/>
            <a:ext cx="11758411" cy="4919729"/>
          </a:xfrm>
        </p:spPr>
        <p:txBody>
          <a:bodyPr/>
          <a:lstStyle/>
          <a:p>
            <a:endParaRPr lang="en-US" dirty="0"/>
          </a:p>
        </p:txBody>
      </p:sp>
      <p:sp>
        <p:nvSpPr>
          <p:cNvPr id="5" name="Rectangle 4"/>
          <p:cNvSpPr/>
          <p:nvPr/>
        </p:nvSpPr>
        <p:spPr>
          <a:xfrm>
            <a:off x="4391696" y="1867437"/>
            <a:ext cx="2807594" cy="81136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Main menu</a:t>
            </a:r>
            <a:endParaRPr lang="en-US" dirty="0">
              <a:solidFill>
                <a:schemeClr val="tx1">
                  <a:lumMod val="95000"/>
                  <a:lumOff val="5000"/>
                </a:schemeClr>
              </a:solidFill>
            </a:endParaRPr>
          </a:p>
        </p:txBody>
      </p:sp>
      <p:cxnSp>
        <p:nvCxnSpPr>
          <p:cNvPr id="7" name="Straight Arrow Connector 6"/>
          <p:cNvCxnSpPr>
            <a:stCxn id="5" idx="2"/>
          </p:cNvCxnSpPr>
          <p:nvPr/>
        </p:nvCxnSpPr>
        <p:spPr>
          <a:xfrm>
            <a:off x="5795493" y="2678806"/>
            <a:ext cx="0" cy="57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359498" y="3258355"/>
            <a:ext cx="2807594" cy="7727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Student Mode</a:t>
            </a:r>
            <a:endParaRPr lang="en-US" dirty="0">
              <a:solidFill>
                <a:schemeClr val="tx1">
                  <a:lumMod val="95000"/>
                  <a:lumOff val="5000"/>
                </a:schemeClr>
              </a:solidFill>
            </a:endParaRPr>
          </a:p>
        </p:txBody>
      </p:sp>
      <p:cxnSp>
        <p:nvCxnSpPr>
          <p:cNvPr id="13" name="Straight Connector 12"/>
          <p:cNvCxnSpPr/>
          <p:nvPr/>
        </p:nvCxnSpPr>
        <p:spPr>
          <a:xfrm flipV="1">
            <a:off x="7199290" y="2202287"/>
            <a:ext cx="2511380" cy="1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723548" y="2202287"/>
            <a:ext cx="0" cy="105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281115" y="3258355"/>
            <a:ext cx="3078051" cy="7727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Teacher Mode</a:t>
            </a:r>
            <a:endParaRPr lang="en-US" dirty="0">
              <a:solidFill>
                <a:schemeClr val="tx1">
                  <a:lumMod val="95000"/>
                  <a:lumOff val="5000"/>
                </a:schemeClr>
              </a:solidFill>
            </a:endParaRPr>
          </a:p>
        </p:txBody>
      </p:sp>
      <p:cxnSp>
        <p:nvCxnSpPr>
          <p:cNvPr id="20" name="Straight Connector 19"/>
          <p:cNvCxnSpPr>
            <a:stCxn id="5" idx="1"/>
          </p:cNvCxnSpPr>
          <p:nvPr/>
        </p:nvCxnSpPr>
        <p:spPr>
          <a:xfrm flipH="1" flipV="1">
            <a:off x="1976908" y="2273121"/>
            <a:ext cx="241478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76908" y="2273121"/>
            <a:ext cx="0" cy="98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27279" y="3258355"/>
            <a:ext cx="2537138" cy="7727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Admin mode</a:t>
            </a:r>
            <a:endParaRPr lang="en-US" dirty="0">
              <a:solidFill>
                <a:schemeClr val="tx1">
                  <a:lumMod val="95000"/>
                  <a:lumOff val="5000"/>
                </a:schemeClr>
              </a:solidFill>
            </a:endParaRPr>
          </a:p>
        </p:txBody>
      </p:sp>
      <p:cxnSp>
        <p:nvCxnSpPr>
          <p:cNvPr id="27" name="Straight Arrow Connector 26"/>
          <p:cNvCxnSpPr/>
          <p:nvPr/>
        </p:nvCxnSpPr>
        <p:spPr>
          <a:xfrm>
            <a:off x="1976908" y="4031087"/>
            <a:ext cx="0" cy="60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p:cNvCxnSpPr>
          <p:nvPr/>
        </p:nvCxnSpPr>
        <p:spPr>
          <a:xfrm>
            <a:off x="5763295" y="4031087"/>
            <a:ext cx="0" cy="60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710670" y="4031087"/>
            <a:ext cx="0" cy="60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27279" y="4636394"/>
            <a:ext cx="2537138" cy="15454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endParaRPr lang="en-US" sz="1600" dirty="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a:p>
            <a:pPr algn="ctr"/>
            <a:r>
              <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rPr>
              <a:t>Add students</a:t>
            </a:r>
          </a:p>
          <a:p>
            <a:pPr algn="ctr"/>
            <a:r>
              <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rPr>
              <a:t>Delete students</a:t>
            </a:r>
          </a:p>
          <a:p>
            <a:pPr algn="ctr"/>
            <a:r>
              <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rPr>
              <a:t>Add teachers</a:t>
            </a:r>
          </a:p>
          <a:p>
            <a:pPr algn="ctr"/>
            <a:r>
              <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rPr>
              <a:t>Delete teachers</a:t>
            </a:r>
          </a:p>
          <a:p>
            <a:pPr algn="ctr"/>
            <a:r>
              <a:rPr lang="en-US" sz="1600" dirty="0" smtClean="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rPr>
              <a:t>Go back to main menu</a:t>
            </a:r>
            <a:endParaRPr lang="en-US" sz="1600" dirty="0">
              <a:solidFill>
                <a:schemeClr val="tx1">
                  <a:lumMod val="95000"/>
                  <a:lumOff val="5000"/>
                </a:schemeClr>
              </a:solidFill>
              <a:latin typeface="Bahnschrift SemiCondensed" panose="020B0502040204020203" pitchFamily="34" charset="0"/>
              <a:ea typeface="Arial Unicode MS" panose="020B0604020202020204" pitchFamily="34" charset="-128"/>
              <a:cs typeface="Arial Unicode MS" panose="020B0604020202020204" pitchFamily="34" charset="-128"/>
            </a:endParaRPr>
          </a:p>
        </p:txBody>
      </p:sp>
      <p:sp>
        <p:nvSpPr>
          <p:cNvPr id="33" name="Rectangle 32"/>
          <p:cNvSpPr/>
          <p:nvPr/>
        </p:nvSpPr>
        <p:spPr>
          <a:xfrm>
            <a:off x="4391696" y="4636394"/>
            <a:ext cx="2807594" cy="16356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Bahnschrift SemiCondensed" panose="020B0502040204020203" pitchFamily="34" charset="0"/>
              </a:rPr>
              <a:t>See Assigned course</a:t>
            </a:r>
          </a:p>
          <a:p>
            <a:pPr algn="ctr"/>
            <a:endParaRPr lang="en-US" sz="1600" dirty="0" smtClean="0">
              <a:solidFill>
                <a:schemeClr val="tx1">
                  <a:lumMod val="95000"/>
                  <a:lumOff val="5000"/>
                </a:schemeClr>
              </a:solidFill>
              <a:latin typeface="Bahnschrift SemiCondensed" panose="020B0502040204020203" pitchFamily="34" charset="0"/>
            </a:endParaRPr>
          </a:p>
          <a:p>
            <a:pPr algn="ctr"/>
            <a:r>
              <a:rPr lang="en-US" sz="1600" dirty="0" smtClean="0">
                <a:solidFill>
                  <a:schemeClr val="tx1">
                    <a:lumMod val="95000"/>
                    <a:lumOff val="5000"/>
                  </a:schemeClr>
                </a:solidFill>
                <a:latin typeface="Bahnschrift SemiCondensed" panose="020B0502040204020203" pitchFamily="34" charset="0"/>
              </a:rPr>
              <a:t>Drop assigned course</a:t>
            </a:r>
          </a:p>
          <a:p>
            <a:pPr algn="ctr"/>
            <a:endParaRPr lang="en-US" sz="1600" dirty="0" smtClean="0">
              <a:solidFill>
                <a:schemeClr val="tx1">
                  <a:lumMod val="95000"/>
                  <a:lumOff val="5000"/>
                </a:schemeClr>
              </a:solidFill>
              <a:latin typeface="Bahnschrift SemiCondensed" panose="020B0502040204020203" pitchFamily="34" charset="0"/>
            </a:endParaRPr>
          </a:p>
          <a:p>
            <a:pPr algn="ctr"/>
            <a:r>
              <a:rPr lang="en-US" sz="1600" dirty="0" smtClean="0">
                <a:solidFill>
                  <a:schemeClr val="tx1">
                    <a:lumMod val="95000"/>
                    <a:lumOff val="5000"/>
                  </a:schemeClr>
                </a:solidFill>
                <a:latin typeface="Bahnschrift SemiCondensed" panose="020B0502040204020203" pitchFamily="34" charset="0"/>
              </a:rPr>
              <a:t>Go to main menu</a:t>
            </a:r>
            <a:endParaRPr lang="en-US" sz="1600" dirty="0">
              <a:solidFill>
                <a:schemeClr val="tx1">
                  <a:lumMod val="95000"/>
                  <a:lumOff val="5000"/>
                </a:schemeClr>
              </a:solidFill>
              <a:latin typeface="Bahnschrift SemiCondensed" panose="020B0502040204020203" pitchFamily="34" charset="0"/>
            </a:endParaRPr>
          </a:p>
        </p:txBody>
      </p:sp>
      <p:sp>
        <p:nvSpPr>
          <p:cNvPr id="34" name="Rectangle 33"/>
          <p:cNvSpPr/>
          <p:nvPr/>
        </p:nvSpPr>
        <p:spPr>
          <a:xfrm>
            <a:off x="8281116" y="4636394"/>
            <a:ext cx="3078050" cy="16356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Bahnschrift Condensed" panose="020B0502040204020203" pitchFamily="34" charset="0"/>
              </a:rPr>
              <a:t>Enter the Marks </a:t>
            </a:r>
          </a:p>
          <a:p>
            <a:pPr algn="ctr"/>
            <a:endParaRPr lang="en-US" sz="1600" dirty="0" smtClean="0">
              <a:solidFill>
                <a:schemeClr val="tx1">
                  <a:lumMod val="95000"/>
                  <a:lumOff val="5000"/>
                </a:schemeClr>
              </a:solidFill>
              <a:latin typeface="Bahnschrift Condensed" panose="020B0502040204020203" pitchFamily="34" charset="0"/>
            </a:endParaRPr>
          </a:p>
          <a:p>
            <a:pPr algn="ctr"/>
            <a:r>
              <a:rPr lang="en-US" sz="1600" dirty="0" smtClean="0">
                <a:solidFill>
                  <a:schemeClr val="tx1">
                    <a:lumMod val="95000"/>
                    <a:lumOff val="5000"/>
                  </a:schemeClr>
                </a:solidFill>
                <a:latin typeface="Bahnschrift Condensed" panose="020B0502040204020203" pitchFamily="34" charset="0"/>
              </a:rPr>
              <a:t>See assigned Course</a:t>
            </a:r>
          </a:p>
          <a:p>
            <a:pPr algn="ctr"/>
            <a:endParaRPr lang="en-US" sz="1600" dirty="0" smtClean="0">
              <a:solidFill>
                <a:schemeClr val="tx1">
                  <a:lumMod val="95000"/>
                  <a:lumOff val="5000"/>
                </a:schemeClr>
              </a:solidFill>
              <a:latin typeface="Bahnschrift Condensed" panose="020B0502040204020203" pitchFamily="34" charset="0"/>
            </a:endParaRPr>
          </a:p>
          <a:p>
            <a:pPr algn="ctr"/>
            <a:r>
              <a:rPr lang="en-US" sz="1600" dirty="0" smtClean="0">
                <a:solidFill>
                  <a:schemeClr val="tx1">
                    <a:lumMod val="95000"/>
                    <a:lumOff val="5000"/>
                  </a:schemeClr>
                </a:solidFill>
                <a:latin typeface="Bahnschrift Condensed" panose="020B0502040204020203" pitchFamily="34" charset="0"/>
              </a:rPr>
              <a:t>Go to main menu</a:t>
            </a:r>
            <a:endParaRPr lang="en-US" sz="1600" dirty="0">
              <a:solidFill>
                <a:schemeClr val="tx1">
                  <a:lumMod val="95000"/>
                  <a:lumOff val="5000"/>
                </a:schemeClr>
              </a:solidFill>
              <a:latin typeface="Bahnschrift Condensed" panose="020B0502040204020203" pitchFamily="34" charset="0"/>
            </a:endParaRPr>
          </a:p>
        </p:txBody>
      </p:sp>
      <p:cxnSp>
        <p:nvCxnSpPr>
          <p:cNvPr id="36" name="Straight Arrow Connector 35"/>
          <p:cNvCxnSpPr/>
          <p:nvPr/>
        </p:nvCxnSpPr>
        <p:spPr>
          <a:xfrm>
            <a:off x="399245" y="2273121"/>
            <a:ext cx="1577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9710670" y="2215166"/>
            <a:ext cx="20734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784168" y="2202287"/>
            <a:ext cx="0" cy="3438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9244" y="2273121"/>
            <a:ext cx="99810" cy="3123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1"/>
          </p:cNvCxnSpPr>
          <p:nvPr/>
        </p:nvCxnSpPr>
        <p:spPr>
          <a:xfrm flipH="1" flipV="1">
            <a:off x="499054" y="5396247"/>
            <a:ext cx="428225" cy="1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1359166" y="5640946"/>
            <a:ext cx="425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21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267" y="785610"/>
            <a:ext cx="2510822" cy="404969"/>
          </a:xfrm>
        </p:spPr>
        <p:txBody>
          <a:bodyPr/>
          <a:lstStyle/>
          <a:p>
            <a:r>
              <a:rPr lang="en-US" dirty="0" smtClean="0">
                <a:solidFill>
                  <a:schemeClr val="tx1">
                    <a:lumMod val="95000"/>
                    <a:lumOff val="5000"/>
                  </a:schemeClr>
                </a:solidFill>
              </a:rPr>
              <a:t>Block-diagram </a:t>
            </a:r>
            <a:endParaRPr lang="en-US" dirty="0">
              <a:solidFill>
                <a:schemeClr val="tx1">
                  <a:lumMod val="95000"/>
                  <a:lumOff val="5000"/>
                </a:schemeClr>
              </a:solidFill>
            </a:endParaRPr>
          </a:p>
        </p:txBody>
      </p:sp>
      <p:sp>
        <p:nvSpPr>
          <p:cNvPr id="4" name="Text Placeholder 3"/>
          <p:cNvSpPr>
            <a:spLocks noGrp="1"/>
          </p:cNvSpPr>
          <p:nvPr>
            <p:ph type="body" sz="half" idx="2"/>
          </p:nvPr>
        </p:nvSpPr>
        <p:spPr>
          <a:xfrm>
            <a:off x="347730" y="1598612"/>
            <a:ext cx="11694016" cy="5008249"/>
          </a:xfrm>
        </p:spPr>
        <p:txBody>
          <a:bodyPr/>
          <a:lstStyle/>
          <a:p>
            <a:endParaRPr lang="en-US" dirty="0"/>
          </a:p>
        </p:txBody>
      </p:sp>
      <p:sp>
        <p:nvSpPr>
          <p:cNvPr id="5" name="Rectangle 4"/>
          <p:cNvSpPr/>
          <p:nvPr/>
        </p:nvSpPr>
        <p:spPr>
          <a:xfrm>
            <a:off x="4771622" y="5615189"/>
            <a:ext cx="2846231" cy="7984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Admin Section</a:t>
            </a:r>
            <a:endParaRPr lang="en-US" dirty="0">
              <a:solidFill>
                <a:schemeClr val="tx1">
                  <a:lumMod val="95000"/>
                  <a:lumOff val="5000"/>
                </a:schemeClr>
              </a:solidFill>
            </a:endParaRPr>
          </a:p>
        </p:txBody>
      </p:sp>
      <p:sp>
        <p:nvSpPr>
          <p:cNvPr id="6" name="Rectangle 5"/>
          <p:cNvSpPr/>
          <p:nvPr/>
        </p:nvSpPr>
        <p:spPr>
          <a:xfrm>
            <a:off x="9118242" y="5615189"/>
            <a:ext cx="2665927" cy="7984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Teacher Section</a:t>
            </a:r>
            <a:endParaRPr lang="en-US" dirty="0">
              <a:solidFill>
                <a:schemeClr val="tx1">
                  <a:lumMod val="95000"/>
                  <a:lumOff val="5000"/>
                </a:schemeClr>
              </a:solidFill>
            </a:endParaRPr>
          </a:p>
        </p:txBody>
      </p:sp>
      <p:sp>
        <p:nvSpPr>
          <p:cNvPr id="7" name="Rectangle 6"/>
          <p:cNvSpPr/>
          <p:nvPr/>
        </p:nvSpPr>
        <p:spPr>
          <a:xfrm>
            <a:off x="811368" y="5615189"/>
            <a:ext cx="2601533" cy="79849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Student Section</a:t>
            </a:r>
            <a:endParaRPr lang="en-US" dirty="0">
              <a:solidFill>
                <a:schemeClr val="tx1">
                  <a:lumMod val="95000"/>
                  <a:lumOff val="5000"/>
                </a:schemeClr>
              </a:solidFill>
            </a:endParaRPr>
          </a:p>
        </p:txBody>
      </p:sp>
      <p:cxnSp>
        <p:nvCxnSpPr>
          <p:cNvPr id="9" name="Straight Arrow Connector 8"/>
          <p:cNvCxnSpPr/>
          <p:nvPr/>
        </p:nvCxnSpPr>
        <p:spPr>
          <a:xfrm flipH="1" flipV="1">
            <a:off x="1081825" y="3992451"/>
            <a:ext cx="721217" cy="162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03042" y="2524259"/>
            <a:ext cx="64395" cy="3090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5239" y="3657600"/>
            <a:ext cx="650384" cy="195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67437" y="4803820"/>
            <a:ext cx="1062505" cy="811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94727" y="3490175"/>
            <a:ext cx="1638836" cy="21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270678" y="2343955"/>
            <a:ext cx="866104" cy="327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111024" y="2929942"/>
            <a:ext cx="1043190" cy="271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133563" y="4552682"/>
            <a:ext cx="1632398" cy="1062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341734" y="2929942"/>
            <a:ext cx="1" cy="268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9259910" y="3863662"/>
            <a:ext cx="1081824" cy="1748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46" idx="2"/>
          </p:cNvCxnSpPr>
          <p:nvPr/>
        </p:nvCxnSpPr>
        <p:spPr>
          <a:xfrm flipV="1">
            <a:off x="10341734" y="3863663"/>
            <a:ext cx="869325" cy="1748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63638" y="3490175"/>
            <a:ext cx="1184857" cy="50227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See courses</a:t>
            </a:r>
            <a:endParaRPr lang="en-US" dirty="0">
              <a:solidFill>
                <a:schemeClr val="tx1">
                  <a:lumMod val="95000"/>
                  <a:lumOff val="5000"/>
                </a:schemeClr>
              </a:solidFill>
            </a:endParaRPr>
          </a:p>
        </p:txBody>
      </p:sp>
      <p:sp>
        <p:nvSpPr>
          <p:cNvPr id="37" name="Rectangle 36"/>
          <p:cNvSpPr/>
          <p:nvPr/>
        </p:nvSpPr>
        <p:spPr>
          <a:xfrm>
            <a:off x="1184856" y="1970468"/>
            <a:ext cx="1442434" cy="5537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Drop Courses</a:t>
            </a:r>
            <a:endParaRPr lang="en-US" dirty="0">
              <a:solidFill>
                <a:schemeClr val="tx1">
                  <a:lumMod val="95000"/>
                  <a:lumOff val="5000"/>
                </a:schemeClr>
              </a:solidFill>
            </a:endParaRPr>
          </a:p>
        </p:txBody>
      </p:sp>
      <p:sp>
        <p:nvSpPr>
          <p:cNvPr id="38" name="Rectangle 37"/>
          <p:cNvSpPr/>
          <p:nvPr/>
        </p:nvSpPr>
        <p:spPr>
          <a:xfrm>
            <a:off x="2112135" y="3168202"/>
            <a:ext cx="1455312" cy="51515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Add Course</a:t>
            </a:r>
            <a:endParaRPr lang="en-US" dirty="0">
              <a:solidFill>
                <a:schemeClr val="tx1">
                  <a:lumMod val="95000"/>
                  <a:lumOff val="5000"/>
                </a:schemeClr>
              </a:solidFill>
            </a:endParaRPr>
          </a:p>
        </p:txBody>
      </p:sp>
      <p:sp>
        <p:nvSpPr>
          <p:cNvPr id="39" name="Rectangle 38"/>
          <p:cNvSpPr/>
          <p:nvPr/>
        </p:nvSpPr>
        <p:spPr>
          <a:xfrm>
            <a:off x="2627290" y="4275786"/>
            <a:ext cx="1584102" cy="5280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Go back to Main</a:t>
            </a:r>
            <a:endParaRPr lang="en-US" dirty="0">
              <a:solidFill>
                <a:schemeClr val="tx1">
                  <a:lumMod val="95000"/>
                  <a:lumOff val="5000"/>
                </a:schemeClr>
              </a:solidFill>
            </a:endParaRPr>
          </a:p>
        </p:txBody>
      </p:sp>
      <p:sp>
        <p:nvSpPr>
          <p:cNvPr id="40" name="Rectangle 39"/>
          <p:cNvSpPr/>
          <p:nvPr/>
        </p:nvSpPr>
        <p:spPr>
          <a:xfrm>
            <a:off x="3889420" y="2929942"/>
            <a:ext cx="1381258" cy="5602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ADD new students</a:t>
            </a:r>
            <a:endParaRPr lang="en-US" dirty="0">
              <a:solidFill>
                <a:schemeClr val="tx1">
                  <a:lumMod val="95000"/>
                  <a:lumOff val="5000"/>
                </a:schemeClr>
              </a:solidFill>
            </a:endParaRPr>
          </a:p>
        </p:txBody>
      </p:sp>
      <p:sp>
        <p:nvSpPr>
          <p:cNvPr id="41" name="Rectangle 40"/>
          <p:cNvSpPr/>
          <p:nvPr/>
        </p:nvSpPr>
        <p:spPr>
          <a:xfrm>
            <a:off x="4008548" y="1935921"/>
            <a:ext cx="1915734" cy="43378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Delete student</a:t>
            </a:r>
            <a:endParaRPr lang="en-US" dirty="0">
              <a:solidFill>
                <a:schemeClr val="tx1">
                  <a:lumMod val="95000"/>
                  <a:lumOff val="5000"/>
                </a:schemeClr>
              </a:solidFill>
            </a:endParaRPr>
          </a:p>
        </p:txBody>
      </p:sp>
      <p:sp>
        <p:nvSpPr>
          <p:cNvPr id="42" name="Rectangle 41"/>
          <p:cNvSpPr/>
          <p:nvPr/>
        </p:nvSpPr>
        <p:spPr>
          <a:xfrm>
            <a:off x="6288108" y="2552423"/>
            <a:ext cx="1803043" cy="40568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Add Teacher</a:t>
            </a:r>
            <a:endParaRPr lang="en-US" dirty="0">
              <a:solidFill>
                <a:schemeClr val="tx1">
                  <a:lumMod val="95000"/>
                  <a:lumOff val="5000"/>
                </a:schemeClr>
              </a:solidFill>
            </a:endParaRPr>
          </a:p>
        </p:txBody>
      </p:sp>
      <p:sp>
        <p:nvSpPr>
          <p:cNvPr id="43" name="Rectangle 42"/>
          <p:cNvSpPr/>
          <p:nvPr/>
        </p:nvSpPr>
        <p:spPr>
          <a:xfrm>
            <a:off x="6806486" y="4146997"/>
            <a:ext cx="2112134" cy="392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Delete Teacher</a:t>
            </a:r>
            <a:endParaRPr lang="en-US" dirty="0">
              <a:solidFill>
                <a:schemeClr val="tx1">
                  <a:lumMod val="95000"/>
                  <a:lumOff val="5000"/>
                </a:schemeClr>
              </a:solidFill>
            </a:endParaRPr>
          </a:p>
        </p:txBody>
      </p:sp>
      <p:sp>
        <p:nvSpPr>
          <p:cNvPr id="44" name="Rectangle 43"/>
          <p:cNvSpPr/>
          <p:nvPr/>
        </p:nvSpPr>
        <p:spPr>
          <a:xfrm>
            <a:off x="8641723" y="3400022"/>
            <a:ext cx="1519708" cy="46364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Enter Marks</a:t>
            </a:r>
            <a:endParaRPr lang="en-US" dirty="0">
              <a:solidFill>
                <a:schemeClr val="tx1">
                  <a:lumMod val="95000"/>
                  <a:lumOff val="5000"/>
                </a:schemeClr>
              </a:solidFill>
            </a:endParaRPr>
          </a:p>
        </p:txBody>
      </p:sp>
      <p:sp>
        <p:nvSpPr>
          <p:cNvPr id="45" name="Rectangle 44"/>
          <p:cNvSpPr/>
          <p:nvPr/>
        </p:nvSpPr>
        <p:spPr>
          <a:xfrm>
            <a:off x="9259910" y="2552423"/>
            <a:ext cx="2781835" cy="40568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See Assigned Courses</a:t>
            </a:r>
            <a:endParaRPr lang="en-US" dirty="0">
              <a:solidFill>
                <a:schemeClr val="tx1">
                  <a:lumMod val="95000"/>
                  <a:lumOff val="5000"/>
                </a:schemeClr>
              </a:solidFill>
            </a:endParaRPr>
          </a:p>
        </p:txBody>
      </p:sp>
      <p:sp>
        <p:nvSpPr>
          <p:cNvPr id="46" name="Rectangle 45"/>
          <p:cNvSpPr/>
          <p:nvPr/>
        </p:nvSpPr>
        <p:spPr>
          <a:xfrm>
            <a:off x="10483402" y="3400023"/>
            <a:ext cx="1455313" cy="46364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Go to main</a:t>
            </a:r>
            <a:endParaRPr lang="en-US" dirty="0">
              <a:solidFill>
                <a:schemeClr val="tx1">
                  <a:lumMod val="95000"/>
                  <a:lumOff val="5000"/>
                </a:schemeClr>
              </a:solidFill>
            </a:endParaRPr>
          </a:p>
        </p:txBody>
      </p:sp>
    </p:spTree>
    <p:extLst>
      <p:ext uri="{BB962C8B-B14F-4D97-AF65-F5344CB8AC3E}">
        <p14:creationId xmlns:p14="http://schemas.microsoft.com/office/powerpoint/2010/main" val="356002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214</TotalTime>
  <Words>606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Unicode MS</vt:lpstr>
      <vt:lpstr>Arial</vt:lpstr>
      <vt:lpstr>Bahnschrift Condensed</vt:lpstr>
      <vt:lpstr>Bahnschrift Light</vt:lpstr>
      <vt:lpstr>Bahnschrift SemiCondensed</vt:lpstr>
      <vt:lpstr>Century Gothic</vt:lpstr>
      <vt:lpstr>New</vt:lpstr>
      <vt:lpstr>Wingdings 3</vt:lpstr>
      <vt:lpstr>Wisp</vt:lpstr>
      <vt:lpstr>Acknowledgement</vt:lpstr>
      <vt:lpstr>Problems statements</vt:lpstr>
      <vt:lpstr>First Display</vt:lpstr>
      <vt:lpstr>Main section</vt:lpstr>
      <vt:lpstr>Third display</vt:lpstr>
      <vt:lpstr>Fourth display</vt:lpstr>
      <vt:lpstr>Fifth Display</vt:lpstr>
      <vt:lpstr>Flow-chart of Program</vt:lpstr>
      <vt:lpstr>Block-diagram </vt:lpstr>
      <vt:lpstr>Literature review</vt:lpstr>
      <vt:lpstr>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Acknowledgement</dc:title>
  <dc:creator>Microsoft account</dc:creator>
  <cp:lastModifiedBy>Microsoft account</cp:lastModifiedBy>
  <cp:revision>17</cp:revision>
  <dcterms:created xsi:type="dcterms:W3CDTF">2022-07-02T06:01:51Z</dcterms:created>
  <dcterms:modified xsi:type="dcterms:W3CDTF">2022-07-03T08:50:21Z</dcterms:modified>
</cp:coreProperties>
</file>