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2"/>
  </p:notesMasterIdLst>
  <p:sldIdLst>
    <p:sldId id="349" r:id="rId4"/>
    <p:sldId id="350" r:id="rId5"/>
    <p:sldId id="426" r:id="rId6"/>
    <p:sldId id="347" r:id="rId7"/>
    <p:sldId id="259" r:id="rId8"/>
    <p:sldId id="309" r:id="rId9"/>
    <p:sldId id="351" r:id="rId10"/>
    <p:sldId id="331" r:id="rId11"/>
    <p:sldId id="310" r:id="rId12"/>
    <p:sldId id="314" r:id="rId13"/>
    <p:sldId id="423" r:id="rId14"/>
    <p:sldId id="424" r:id="rId15"/>
    <p:sldId id="421" r:id="rId16"/>
    <p:sldId id="300" r:id="rId17"/>
    <p:sldId id="425" r:id="rId18"/>
    <p:sldId id="299" r:id="rId19"/>
    <p:sldId id="317" r:id="rId20"/>
    <p:sldId id="34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51" autoAdjust="0"/>
    <p:restoredTop sz="94660"/>
  </p:normalViewPr>
  <p:slideViewPr>
    <p:cSldViewPr snapToGrid="0" showGuides="1">
      <p:cViewPr>
        <p:scale>
          <a:sx n="66" d="100"/>
          <a:sy n="66" d="100"/>
        </p:scale>
        <p:origin x="960" y="150"/>
      </p:cViewPr>
      <p:guideLst>
        <p:guide orient="horz" pos="242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solidFill>
            </c:spPr>
            <c:extLst xmlns:c16r2="http://schemas.microsoft.com/office/drawing/2015/06/chart">
              <c:ext xmlns:c16="http://schemas.microsoft.com/office/drawing/2014/chart" uri="{C3380CC4-5D6E-409C-BE32-E72D297353CC}">
                <c16:uniqueId val="{00000001-56D5-4AEE-9B3E-EE3F5588F79C}"/>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56D5-4AEE-9B3E-EE3F5588F79C}"/>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xmlns:c16r2="http://schemas.microsoft.com/office/drawing/2015/06/chart">
            <c:ext xmlns:c16="http://schemas.microsoft.com/office/drawing/2014/chart" uri="{C3380CC4-5D6E-409C-BE32-E72D297353CC}">
              <c16:uniqueId val="{00000004-56D5-4AEE-9B3E-EE3F5588F79C}"/>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70A8-4DE0-80BC-C89D87199C06}"/>
              </c:ext>
            </c:extLst>
          </c:dPt>
          <c:dPt>
            <c:idx val="1"/>
            <c:bubble3D val="0"/>
            <c:spPr>
              <a:solidFill>
                <a:schemeClr val="bg1">
                  <a:lumMod val="85000"/>
                </a:schemeClr>
              </a:solidFill>
            </c:spPr>
            <c:extLst xmlns:c16r2="http://schemas.microsoft.com/office/drawing/2015/06/chart">
              <c:ext xmlns:c16="http://schemas.microsoft.com/office/drawing/2014/chart" uri="{C3380CC4-5D6E-409C-BE32-E72D297353CC}">
                <c16:uniqueId val="{00000003-70A8-4DE0-80BC-C89D87199C06}"/>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xmlns:c16r2="http://schemas.microsoft.com/office/drawing/2015/06/chart">
            <c:ext xmlns:c16="http://schemas.microsoft.com/office/drawing/2014/chart" uri="{C3380CC4-5D6E-409C-BE32-E72D297353CC}">
              <c16:uniqueId val="{00000004-70A8-4DE0-80BC-C89D87199C06}"/>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3"/>
              </a:solidFill>
            </c:spPr>
            <c:extLst xmlns:c16r2="http://schemas.microsoft.com/office/drawing/2015/06/chart">
              <c:ext xmlns:c16="http://schemas.microsoft.com/office/drawing/2014/chart" uri="{C3380CC4-5D6E-409C-BE32-E72D297353CC}">
                <c16:uniqueId val="{00000001-64DE-4A0D-93D6-90DA262145B4}"/>
              </c:ext>
            </c:extLst>
          </c:dPt>
          <c:dPt>
            <c:idx val="1"/>
            <c:bubble3D val="0"/>
            <c:explosion val="1"/>
            <c:spPr>
              <a:solidFill>
                <a:schemeClr val="bg1">
                  <a:lumMod val="85000"/>
                </a:schemeClr>
              </a:solidFill>
            </c:spPr>
            <c:extLst xmlns:c16r2="http://schemas.microsoft.com/office/drawing/2015/06/chart">
              <c:ext xmlns:c16="http://schemas.microsoft.com/office/drawing/2014/chart" uri="{C3380CC4-5D6E-409C-BE32-E72D297353CC}">
                <c16:uniqueId val="{00000003-64DE-4A0D-93D6-90DA262145B4}"/>
              </c:ext>
            </c:extLst>
          </c:dPt>
          <c:cat>
            <c:strRef>
              <c:f>Sheet1!$A$2:$A$3</c:f>
              <c:strCache>
                <c:ptCount val="2"/>
                <c:pt idx="0">
                  <c:v>1st Qtr</c:v>
                </c:pt>
                <c:pt idx="1">
                  <c:v>2nd Qtr</c:v>
                </c:pt>
              </c:strCache>
            </c:strRef>
          </c:cat>
          <c:val>
            <c:numRef>
              <c:f>Sheet1!$B$2:$B$3</c:f>
              <c:numCache>
                <c:formatCode>General</c:formatCode>
                <c:ptCount val="2"/>
                <c:pt idx="0">
                  <c:v>30</c:v>
                </c:pt>
                <c:pt idx="1">
                  <c:v>70</c:v>
                </c:pt>
              </c:numCache>
            </c:numRef>
          </c:val>
          <c:extLst xmlns:c16r2="http://schemas.microsoft.com/office/drawing/2015/06/chart">
            <c:ext xmlns:c16="http://schemas.microsoft.com/office/drawing/2014/chart" uri="{C3380CC4-5D6E-409C-BE32-E72D297353CC}">
              <c16:uniqueId val="{00000004-64DE-4A0D-93D6-90DA262145B4}"/>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FD3D57-F3BB-4E5E-B091-1500A3C92E81}" type="doc">
      <dgm:prSet loTypeId="urn:microsoft.com/office/officeart/2005/8/layout/pyramid1" loCatId="pyramid" qsTypeId="urn:microsoft.com/office/officeart/2005/8/quickstyle/simple1" qsCatId="simple" csTypeId="urn:microsoft.com/office/officeart/2005/8/colors/accent1_2" csCatId="accent1" phldr="1"/>
      <dgm:spPr/>
    </dgm:pt>
    <dgm:pt modelId="{E924DC90-2427-4BE5-A522-6ACD4563EB45}">
      <dgm:prSet phldrT="[Text]" custT="1"/>
      <dgm:spPr>
        <a:solidFill>
          <a:schemeClr val="accent4"/>
        </a:solidFill>
        <a:ln>
          <a:noFill/>
        </a:ln>
      </dgm:spPr>
      <dgm:t>
        <a:bodyPr anchor="ctr"/>
        <a:lstStyle/>
        <a:p>
          <a:r>
            <a:rPr lang="en-US" altLang="ko-KR" sz="1400" dirty="0">
              <a:solidFill>
                <a:schemeClr val="bg1"/>
              </a:solidFill>
              <a:latin typeface="Arial" pitchFamily="34" charset="0"/>
              <a:cs typeface="Arial" pitchFamily="34" charset="0"/>
            </a:rPr>
            <a:t>A</a:t>
          </a:r>
          <a:r>
            <a:rPr lang="ko-KR" altLang="en-US" sz="1400" dirty="0">
              <a:solidFill>
                <a:schemeClr val="bg1"/>
              </a:solidFill>
              <a:latin typeface="Arial" pitchFamily="34" charset="0"/>
              <a:cs typeface="Arial" pitchFamily="34" charset="0"/>
            </a:rPr>
            <a:t> </a:t>
          </a:r>
          <a:r>
            <a:rPr lang="en-US" altLang="ko-KR" sz="1400" dirty="0">
              <a:solidFill>
                <a:schemeClr val="bg1"/>
              </a:solidFill>
              <a:latin typeface="Arial" pitchFamily="34" charset="0"/>
              <a:cs typeface="Arial" pitchFamily="34" charset="0"/>
            </a:rPr>
            <a:t>1</a:t>
          </a:r>
          <a:endParaRPr lang="en-JM" sz="1400" dirty="0">
            <a:solidFill>
              <a:schemeClr val="bg1"/>
            </a:solidFill>
            <a:latin typeface="Arial" pitchFamily="34" charset="0"/>
            <a:cs typeface="Arial" pitchFamily="34" charset="0"/>
          </a:endParaRPr>
        </a:p>
      </dgm:t>
    </dgm:pt>
    <dgm:pt modelId="{9E545862-1292-4DB6-B36C-D6247532E625}" type="parTrans" cxnId="{685D1073-2D3C-412E-A123-0EF4D596743E}">
      <dgm:prSet/>
      <dgm:spPr/>
      <dgm:t>
        <a:bodyPr/>
        <a:lstStyle/>
        <a:p>
          <a:endParaRPr lang="en-JM">
            <a:solidFill>
              <a:schemeClr val="bg1"/>
            </a:solidFill>
          </a:endParaRPr>
        </a:p>
      </dgm:t>
    </dgm:pt>
    <dgm:pt modelId="{BD5A33EB-119A-4BA7-8787-7DF55D1248BC}" type="sibTrans" cxnId="{685D1073-2D3C-412E-A123-0EF4D596743E}">
      <dgm:prSet/>
      <dgm:spPr/>
      <dgm:t>
        <a:bodyPr/>
        <a:lstStyle/>
        <a:p>
          <a:endParaRPr lang="en-JM">
            <a:solidFill>
              <a:schemeClr val="bg1"/>
            </a:solidFill>
          </a:endParaRPr>
        </a:p>
      </dgm:t>
    </dgm:pt>
    <dgm:pt modelId="{6836F7C9-E0EB-4435-A48F-78CCA5C677FD}">
      <dgm:prSet phldrT="[Text]" custT="1"/>
      <dgm:spPr>
        <a:solidFill>
          <a:schemeClr val="accent3"/>
        </a:solidFill>
        <a:ln>
          <a:noFill/>
        </a:ln>
      </dgm:spPr>
      <dgm:t>
        <a:bodyPr anchor="ctr"/>
        <a:lstStyle/>
        <a:p>
          <a:r>
            <a:rPr lang="en-US" altLang="ko-KR" sz="1400" dirty="0">
              <a:solidFill>
                <a:schemeClr val="bg1"/>
              </a:solidFill>
              <a:latin typeface="Arial" pitchFamily="34" charset="0"/>
              <a:cs typeface="Arial" pitchFamily="34" charset="0"/>
            </a:rPr>
            <a:t>B</a:t>
          </a:r>
          <a:r>
            <a:rPr lang="ko-KR" altLang="en-US" sz="1400" dirty="0">
              <a:solidFill>
                <a:schemeClr val="bg1"/>
              </a:solidFill>
              <a:latin typeface="Arial" pitchFamily="34" charset="0"/>
              <a:cs typeface="Arial" pitchFamily="34" charset="0"/>
            </a:rPr>
            <a:t> </a:t>
          </a:r>
          <a:r>
            <a:rPr lang="en-US" altLang="ko-KR" sz="1400" dirty="0">
              <a:solidFill>
                <a:schemeClr val="bg1"/>
              </a:solidFill>
              <a:latin typeface="Arial" pitchFamily="34" charset="0"/>
              <a:cs typeface="Arial" pitchFamily="34" charset="0"/>
            </a:rPr>
            <a:t>2</a:t>
          </a:r>
          <a:endParaRPr lang="en-JM" sz="1400" dirty="0">
            <a:solidFill>
              <a:schemeClr val="bg1"/>
            </a:solidFill>
            <a:latin typeface="Arial" pitchFamily="34" charset="0"/>
            <a:cs typeface="Arial" pitchFamily="34" charset="0"/>
          </a:endParaRPr>
        </a:p>
      </dgm:t>
    </dgm:pt>
    <dgm:pt modelId="{0988B41C-78E4-4E00-9C30-DBD95A231B01}" type="parTrans" cxnId="{79DC17DB-5914-43D2-A061-D69151AEEA5A}">
      <dgm:prSet/>
      <dgm:spPr/>
      <dgm:t>
        <a:bodyPr/>
        <a:lstStyle/>
        <a:p>
          <a:endParaRPr lang="en-JM">
            <a:solidFill>
              <a:schemeClr val="bg1"/>
            </a:solidFill>
          </a:endParaRPr>
        </a:p>
      </dgm:t>
    </dgm:pt>
    <dgm:pt modelId="{B61D5205-4FE7-47EC-B86F-48DF3EA1EDA5}" type="sibTrans" cxnId="{79DC17DB-5914-43D2-A061-D69151AEEA5A}">
      <dgm:prSet/>
      <dgm:spPr/>
      <dgm:t>
        <a:bodyPr/>
        <a:lstStyle/>
        <a:p>
          <a:endParaRPr lang="en-JM">
            <a:solidFill>
              <a:schemeClr val="bg1"/>
            </a:solidFill>
          </a:endParaRPr>
        </a:p>
      </dgm:t>
    </dgm:pt>
    <dgm:pt modelId="{9D67B1F7-C4FF-4E1E-94F4-69209A4E7C47}">
      <dgm:prSet phldrT="[Text]" custT="1"/>
      <dgm:spPr>
        <a:solidFill>
          <a:schemeClr val="accent2"/>
        </a:solidFill>
        <a:ln>
          <a:noFill/>
        </a:ln>
      </dgm:spPr>
      <dgm:t>
        <a:bodyPr anchor="ctr"/>
        <a:lstStyle/>
        <a:p>
          <a:r>
            <a:rPr lang="en-US" altLang="ko-KR" sz="1400" dirty="0">
              <a:solidFill>
                <a:schemeClr val="bg1"/>
              </a:solidFill>
              <a:latin typeface="Arial" pitchFamily="34" charset="0"/>
              <a:cs typeface="Arial" pitchFamily="34" charset="0"/>
            </a:rPr>
            <a:t>C</a:t>
          </a:r>
          <a:r>
            <a:rPr lang="ko-KR" altLang="en-US" sz="1400" dirty="0">
              <a:solidFill>
                <a:schemeClr val="bg1"/>
              </a:solidFill>
              <a:latin typeface="Arial" pitchFamily="34" charset="0"/>
              <a:cs typeface="Arial" pitchFamily="34" charset="0"/>
            </a:rPr>
            <a:t> </a:t>
          </a:r>
          <a:r>
            <a:rPr lang="en-US" altLang="ko-KR" sz="1400" dirty="0">
              <a:solidFill>
                <a:schemeClr val="bg1"/>
              </a:solidFill>
              <a:latin typeface="Arial" pitchFamily="34" charset="0"/>
              <a:cs typeface="Arial" pitchFamily="34" charset="0"/>
            </a:rPr>
            <a:t>3</a:t>
          </a:r>
          <a:r>
            <a:rPr lang="en-JM" sz="1400" dirty="0">
              <a:solidFill>
                <a:schemeClr val="bg1"/>
              </a:solidFill>
              <a:latin typeface="Arial" pitchFamily="34" charset="0"/>
              <a:cs typeface="Arial" pitchFamily="34" charset="0"/>
            </a:rPr>
            <a:t> </a:t>
          </a:r>
        </a:p>
      </dgm:t>
    </dgm:pt>
    <dgm:pt modelId="{BD4D3042-AB5C-4E8F-B8BE-BC3A20988EB3}" type="parTrans" cxnId="{1263D722-8372-4789-B9F5-BFD8D9C870F1}">
      <dgm:prSet/>
      <dgm:spPr/>
      <dgm:t>
        <a:bodyPr/>
        <a:lstStyle/>
        <a:p>
          <a:endParaRPr lang="en-JM">
            <a:solidFill>
              <a:schemeClr val="bg1"/>
            </a:solidFill>
          </a:endParaRPr>
        </a:p>
      </dgm:t>
    </dgm:pt>
    <dgm:pt modelId="{B379D14A-425C-47B8-B779-1E5D839E4BC8}" type="sibTrans" cxnId="{1263D722-8372-4789-B9F5-BFD8D9C870F1}">
      <dgm:prSet/>
      <dgm:spPr/>
      <dgm:t>
        <a:bodyPr/>
        <a:lstStyle/>
        <a:p>
          <a:endParaRPr lang="en-JM">
            <a:solidFill>
              <a:schemeClr val="bg1"/>
            </a:solidFill>
          </a:endParaRPr>
        </a:p>
      </dgm:t>
    </dgm:pt>
    <dgm:pt modelId="{6346E340-6B27-47A2-93A8-AA7F0249167F}" type="pres">
      <dgm:prSet presAssocID="{28FD3D57-F3BB-4E5E-B091-1500A3C92E81}" presName="Name0" presStyleCnt="0">
        <dgm:presLayoutVars>
          <dgm:dir/>
          <dgm:animLvl val="lvl"/>
          <dgm:resizeHandles val="exact"/>
        </dgm:presLayoutVars>
      </dgm:prSet>
      <dgm:spPr/>
    </dgm:pt>
    <dgm:pt modelId="{8351BCDF-D287-464A-AB10-4261CFFC4E79}" type="pres">
      <dgm:prSet presAssocID="{E924DC90-2427-4BE5-A522-6ACD4563EB45}" presName="Name8" presStyleCnt="0"/>
      <dgm:spPr/>
    </dgm:pt>
    <dgm:pt modelId="{864F954D-81D4-4546-B08E-448FBA7A18FE}" type="pres">
      <dgm:prSet presAssocID="{E924DC90-2427-4BE5-A522-6ACD4563EB45}" presName="level" presStyleLbl="node1" presStyleIdx="0" presStyleCnt="3" custScaleX="98552" custScaleY="139063">
        <dgm:presLayoutVars>
          <dgm:chMax val="1"/>
          <dgm:bulletEnabled val="1"/>
        </dgm:presLayoutVars>
      </dgm:prSet>
      <dgm:spPr/>
      <dgm:t>
        <a:bodyPr/>
        <a:lstStyle/>
        <a:p>
          <a:endParaRPr lang="en-US"/>
        </a:p>
      </dgm:t>
    </dgm:pt>
    <dgm:pt modelId="{A8AE7F33-3372-4D78-96A6-FD2B204E9D9D}" type="pres">
      <dgm:prSet presAssocID="{E924DC90-2427-4BE5-A522-6ACD4563EB45}" presName="levelTx" presStyleLbl="revTx" presStyleIdx="0" presStyleCnt="0">
        <dgm:presLayoutVars>
          <dgm:chMax val="1"/>
          <dgm:bulletEnabled val="1"/>
        </dgm:presLayoutVars>
      </dgm:prSet>
      <dgm:spPr/>
      <dgm:t>
        <a:bodyPr/>
        <a:lstStyle/>
        <a:p>
          <a:endParaRPr lang="en-US"/>
        </a:p>
      </dgm:t>
    </dgm:pt>
    <dgm:pt modelId="{244971C4-5D8D-4652-8F85-F916B723CB58}" type="pres">
      <dgm:prSet presAssocID="{6836F7C9-E0EB-4435-A48F-78CCA5C677FD}" presName="Name8" presStyleCnt="0"/>
      <dgm:spPr/>
    </dgm:pt>
    <dgm:pt modelId="{42E29582-A2E7-4B50-9BCC-2A8FCD67242D}" type="pres">
      <dgm:prSet presAssocID="{6836F7C9-E0EB-4435-A48F-78CCA5C677FD}" presName="level" presStyleLbl="node1" presStyleIdx="1" presStyleCnt="3">
        <dgm:presLayoutVars>
          <dgm:chMax val="1"/>
          <dgm:bulletEnabled val="1"/>
        </dgm:presLayoutVars>
      </dgm:prSet>
      <dgm:spPr/>
      <dgm:t>
        <a:bodyPr/>
        <a:lstStyle/>
        <a:p>
          <a:endParaRPr lang="en-US"/>
        </a:p>
      </dgm:t>
    </dgm:pt>
    <dgm:pt modelId="{3BB7BCD6-6108-4ED8-9046-A483C6EB8FD6}" type="pres">
      <dgm:prSet presAssocID="{6836F7C9-E0EB-4435-A48F-78CCA5C677FD}" presName="levelTx" presStyleLbl="revTx" presStyleIdx="0" presStyleCnt="0">
        <dgm:presLayoutVars>
          <dgm:chMax val="1"/>
          <dgm:bulletEnabled val="1"/>
        </dgm:presLayoutVars>
      </dgm:prSet>
      <dgm:spPr/>
      <dgm:t>
        <a:bodyPr/>
        <a:lstStyle/>
        <a:p>
          <a:endParaRPr lang="en-US"/>
        </a:p>
      </dgm:t>
    </dgm:pt>
    <dgm:pt modelId="{BF7100C5-692A-476D-9242-E6DE2BFA407E}" type="pres">
      <dgm:prSet presAssocID="{9D67B1F7-C4FF-4E1E-94F4-69209A4E7C47}" presName="Name8" presStyleCnt="0"/>
      <dgm:spPr/>
    </dgm:pt>
    <dgm:pt modelId="{753AA43A-5097-42D8-A3EF-20B11215D8F3}" type="pres">
      <dgm:prSet presAssocID="{9D67B1F7-C4FF-4E1E-94F4-69209A4E7C47}" presName="level" presStyleLbl="node1" presStyleIdx="2" presStyleCnt="3">
        <dgm:presLayoutVars>
          <dgm:chMax val="1"/>
          <dgm:bulletEnabled val="1"/>
        </dgm:presLayoutVars>
      </dgm:prSet>
      <dgm:spPr/>
      <dgm:t>
        <a:bodyPr/>
        <a:lstStyle/>
        <a:p>
          <a:endParaRPr lang="en-US"/>
        </a:p>
      </dgm:t>
    </dgm:pt>
    <dgm:pt modelId="{7E617F38-6BB2-4E03-8198-FF7E7F898924}" type="pres">
      <dgm:prSet presAssocID="{9D67B1F7-C4FF-4E1E-94F4-69209A4E7C47}" presName="levelTx" presStyleLbl="revTx" presStyleIdx="0" presStyleCnt="0">
        <dgm:presLayoutVars>
          <dgm:chMax val="1"/>
          <dgm:bulletEnabled val="1"/>
        </dgm:presLayoutVars>
      </dgm:prSet>
      <dgm:spPr/>
      <dgm:t>
        <a:bodyPr/>
        <a:lstStyle/>
        <a:p>
          <a:endParaRPr lang="en-US"/>
        </a:p>
      </dgm:t>
    </dgm:pt>
  </dgm:ptLst>
  <dgm:cxnLst>
    <dgm:cxn modelId="{FBF5018D-4CA1-4E0A-9CD2-3746DBF7A3A6}" type="presOf" srcId="{9D67B1F7-C4FF-4E1E-94F4-69209A4E7C47}" destId="{7E617F38-6BB2-4E03-8198-FF7E7F898924}" srcOrd="1" destOrd="0" presId="urn:microsoft.com/office/officeart/2005/8/layout/pyramid1"/>
    <dgm:cxn modelId="{685D1073-2D3C-412E-A123-0EF4D596743E}" srcId="{28FD3D57-F3BB-4E5E-B091-1500A3C92E81}" destId="{E924DC90-2427-4BE5-A522-6ACD4563EB45}" srcOrd="0" destOrd="0" parTransId="{9E545862-1292-4DB6-B36C-D6247532E625}" sibTransId="{BD5A33EB-119A-4BA7-8787-7DF55D1248BC}"/>
    <dgm:cxn modelId="{BC356FC9-B883-4362-B4B4-605F596FF0F8}" type="presOf" srcId="{E924DC90-2427-4BE5-A522-6ACD4563EB45}" destId="{A8AE7F33-3372-4D78-96A6-FD2B204E9D9D}" srcOrd="1" destOrd="0" presId="urn:microsoft.com/office/officeart/2005/8/layout/pyramid1"/>
    <dgm:cxn modelId="{34C7F062-5ACB-4ACF-A697-CDF453BB43E2}" type="presOf" srcId="{E924DC90-2427-4BE5-A522-6ACD4563EB45}" destId="{864F954D-81D4-4546-B08E-448FBA7A18FE}" srcOrd="0" destOrd="0" presId="urn:microsoft.com/office/officeart/2005/8/layout/pyramid1"/>
    <dgm:cxn modelId="{823873D6-513B-4726-9659-27FBE26876B8}" type="presOf" srcId="{6836F7C9-E0EB-4435-A48F-78CCA5C677FD}" destId="{3BB7BCD6-6108-4ED8-9046-A483C6EB8FD6}" srcOrd="1" destOrd="0" presId="urn:microsoft.com/office/officeart/2005/8/layout/pyramid1"/>
    <dgm:cxn modelId="{B0A2C978-9474-4770-9D3F-73D96EE7392A}" type="presOf" srcId="{9D67B1F7-C4FF-4E1E-94F4-69209A4E7C47}" destId="{753AA43A-5097-42D8-A3EF-20B11215D8F3}" srcOrd="0" destOrd="0" presId="urn:microsoft.com/office/officeart/2005/8/layout/pyramid1"/>
    <dgm:cxn modelId="{D245D576-A254-475D-AD93-DA69EC6E5863}" type="presOf" srcId="{28FD3D57-F3BB-4E5E-B091-1500A3C92E81}" destId="{6346E340-6B27-47A2-93A8-AA7F0249167F}" srcOrd="0" destOrd="0" presId="urn:microsoft.com/office/officeart/2005/8/layout/pyramid1"/>
    <dgm:cxn modelId="{79DC17DB-5914-43D2-A061-D69151AEEA5A}" srcId="{28FD3D57-F3BB-4E5E-B091-1500A3C92E81}" destId="{6836F7C9-E0EB-4435-A48F-78CCA5C677FD}" srcOrd="1" destOrd="0" parTransId="{0988B41C-78E4-4E00-9C30-DBD95A231B01}" sibTransId="{B61D5205-4FE7-47EC-B86F-48DF3EA1EDA5}"/>
    <dgm:cxn modelId="{EA8FAF7A-1FBC-4A81-8399-82CF7D9DFEFB}" type="presOf" srcId="{6836F7C9-E0EB-4435-A48F-78CCA5C677FD}" destId="{42E29582-A2E7-4B50-9BCC-2A8FCD67242D}" srcOrd="0" destOrd="0" presId="urn:microsoft.com/office/officeart/2005/8/layout/pyramid1"/>
    <dgm:cxn modelId="{1263D722-8372-4789-B9F5-BFD8D9C870F1}" srcId="{28FD3D57-F3BB-4E5E-B091-1500A3C92E81}" destId="{9D67B1F7-C4FF-4E1E-94F4-69209A4E7C47}" srcOrd="2" destOrd="0" parTransId="{BD4D3042-AB5C-4E8F-B8BE-BC3A20988EB3}" sibTransId="{B379D14A-425C-47B8-B779-1E5D839E4BC8}"/>
    <dgm:cxn modelId="{090F8F32-00E1-4947-BA4C-F1B1FAA325BD}" type="presParOf" srcId="{6346E340-6B27-47A2-93A8-AA7F0249167F}" destId="{8351BCDF-D287-464A-AB10-4261CFFC4E79}" srcOrd="0" destOrd="0" presId="urn:microsoft.com/office/officeart/2005/8/layout/pyramid1"/>
    <dgm:cxn modelId="{711DC508-DC82-461E-B050-305448093E7C}" type="presParOf" srcId="{8351BCDF-D287-464A-AB10-4261CFFC4E79}" destId="{864F954D-81D4-4546-B08E-448FBA7A18FE}" srcOrd="0" destOrd="0" presId="urn:microsoft.com/office/officeart/2005/8/layout/pyramid1"/>
    <dgm:cxn modelId="{FC91A8B8-B873-4A50-9F40-2C4EFAFCF7C3}" type="presParOf" srcId="{8351BCDF-D287-464A-AB10-4261CFFC4E79}" destId="{A8AE7F33-3372-4D78-96A6-FD2B204E9D9D}" srcOrd="1" destOrd="0" presId="urn:microsoft.com/office/officeart/2005/8/layout/pyramid1"/>
    <dgm:cxn modelId="{95B651D3-7B88-45D6-9E35-78A51CA2F31C}" type="presParOf" srcId="{6346E340-6B27-47A2-93A8-AA7F0249167F}" destId="{244971C4-5D8D-4652-8F85-F916B723CB58}" srcOrd="1" destOrd="0" presId="urn:microsoft.com/office/officeart/2005/8/layout/pyramid1"/>
    <dgm:cxn modelId="{1787D30C-199A-4CB6-B97B-51F3FA5052B9}" type="presParOf" srcId="{244971C4-5D8D-4652-8F85-F916B723CB58}" destId="{42E29582-A2E7-4B50-9BCC-2A8FCD67242D}" srcOrd="0" destOrd="0" presId="urn:microsoft.com/office/officeart/2005/8/layout/pyramid1"/>
    <dgm:cxn modelId="{BE217866-B52E-48E4-8D10-5380E86668F6}" type="presParOf" srcId="{244971C4-5D8D-4652-8F85-F916B723CB58}" destId="{3BB7BCD6-6108-4ED8-9046-A483C6EB8FD6}" srcOrd="1" destOrd="0" presId="urn:microsoft.com/office/officeart/2005/8/layout/pyramid1"/>
    <dgm:cxn modelId="{B5C85CBD-5832-455F-B17A-BCA1B957E1ED}" type="presParOf" srcId="{6346E340-6B27-47A2-93A8-AA7F0249167F}" destId="{BF7100C5-692A-476D-9242-E6DE2BFA407E}" srcOrd="2" destOrd="0" presId="urn:microsoft.com/office/officeart/2005/8/layout/pyramid1"/>
    <dgm:cxn modelId="{DAE0A8B5-10C1-4D80-9220-9867F0428914}" type="presParOf" srcId="{BF7100C5-692A-476D-9242-E6DE2BFA407E}" destId="{753AA43A-5097-42D8-A3EF-20B11215D8F3}" srcOrd="0" destOrd="0" presId="urn:microsoft.com/office/officeart/2005/8/layout/pyramid1"/>
    <dgm:cxn modelId="{D1B9BF0C-35AB-4871-831D-404B76D9DEEE}" type="presParOf" srcId="{BF7100C5-692A-476D-9242-E6DE2BFA407E}" destId="{7E617F38-6BB2-4E03-8198-FF7E7F898924}" srcOrd="1" destOrd="0" presId="urn:microsoft.com/office/officeart/2005/8/layout/pyramid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F954D-81D4-4546-B08E-448FBA7A18FE}">
      <dsp:nvSpPr>
        <dsp:cNvPr id="0" name=""/>
        <dsp:cNvSpPr/>
      </dsp:nvSpPr>
      <dsp:spPr>
        <a:xfrm>
          <a:off x="1265619" y="0"/>
          <a:ext cx="1717233" cy="1497917"/>
        </a:xfrm>
        <a:prstGeom prst="trapezoid">
          <a:avLst>
            <a:gd name="adj" fmla="val 58163"/>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ko-KR" sz="1400" kern="1200" dirty="0">
              <a:solidFill>
                <a:schemeClr val="bg1"/>
              </a:solidFill>
              <a:latin typeface="Arial" pitchFamily="34" charset="0"/>
              <a:cs typeface="Arial" pitchFamily="34" charset="0"/>
            </a:rPr>
            <a:t>A</a:t>
          </a:r>
          <a:r>
            <a:rPr lang="ko-KR" altLang="en-US" sz="1400" kern="1200" dirty="0">
              <a:solidFill>
                <a:schemeClr val="bg1"/>
              </a:solidFill>
              <a:latin typeface="Arial" pitchFamily="34" charset="0"/>
              <a:cs typeface="Arial" pitchFamily="34" charset="0"/>
            </a:rPr>
            <a:t> </a:t>
          </a:r>
          <a:r>
            <a:rPr lang="en-US" altLang="ko-KR" sz="1400" kern="1200" dirty="0">
              <a:solidFill>
                <a:schemeClr val="bg1"/>
              </a:solidFill>
              <a:latin typeface="Arial" pitchFamily="34" charset="0"/>
              <a:cs typeface="Arial" pitchFamily="34" charset="0"/>
            </a:rPr>
            <a:t>1</a:t>
          </a:r>
          <a:endParaRPr lang="en-JM" sz="1400" kern="1200" dirty="0">
            <a:solidFill>
              <a:schemeClr val="bg1"/>
            </a:solidFill>
            <a:latin typeface="Arial" pitchFamily="34" charset="0"/>
            <a:cs typeface="Arial" pitchFamily="34" charset="0"/>
          </a:endParaRPr>
        </a:p>
      </dsp:txBody>
      <dsp:txXfrm>
        <a:off x="1265619" y="0"/>
        <a:ext cx="1717233" cy="1497917"/>
      </dsp:txXfrm>
    </dsp:sp>
    <dsp:sp modelId="{42E29582-A2E7-4B50-9BCC-2A8FCD67242D}">
      <dsp:nvSpPr>
        <dsp:cNvPr id="0" name=""/>
        <dsp:cNvSpPr/>
      </dsp:nvSpPr>
      <dsp:spPr>
        <a:xfrm>
          <a:off x="626501" y="1497917"/>
          <a:ext cx="2995468" cy="1077150"/>
        </a:xfrm>
        <a:prstGeom prst="trapezoid">
          <a:avLst>
            <a:gd name="adj" fmla="val 58163"/>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ko-KR" sz="1400" kern="1200" dirty="0">
              <a:solidFill>
                <a:schemeClr val="bg1"/>
              </a:solidFill>
              <a:latin typeface="Arial" pitchFamily="34" charset="0"/>
              <a:cs typeface="Arial" pitchFamily="34" charset="0"/>
            </a:rPr>
            <a:t>B</a:t>
          </a:r>
          <a:r>
            <a:rPr lang="ko-KR" altLang="en-US" sz="1400" kern="1200" dirty="0">
              <a:solidFill>
                <a:schemeClr val="bg1"/>
              </a:solidFill>
              <a:latin typeface="Arial" pitchFamily="34" charset="0"/>
              <a:cs typeface="Arial" pitchFamily="34" charset="0"/>
            </a:rPr>
            <a:t> </a:t>
          </a:r>
          <a:r>
            <a:rPr lang="en-US" altLang="ko-KR" sz="1400" kern="1200" dirty="0">
              <a:solidFill>
                <a:schemeClr val="bg1"/>
              </a:solidFill>
              <a:latin typeface="Arial" pitchFamily="34" charset="0"/>
              <a:cs typeface="Arial" pitchFamily="34" charset="0"/>
            </a:rPr>
            <a:t>2</a:t>
          </a:r>
          <a:endParaRPr lang="en-JM" sz="1400" kern="1200" dirty="0">
            <a:solidFill>
              <a:schemeClr val="bg1"/>
            </a:solidFill>
            <a:latin typeface="Arial" pitchFamily="34" charset="0"/>
            <a:cs typeface="Arial" pitchFamily="34" charset="0"/>
          </a:endParaRPr>
        </a:p>
      </dsp:txBody>
      <dsp:txXfrm>
        <a:off x="1150708" y="1497917"/>
        <a:ext cx="1947054" cy="1077150"/>
      </dsp:txXfrm>
    </dsp:sp>
    <dsp:sp modelId="{753AA43A-5097-42D8-A3EF-20B11215D8F3}">
      <dsp:nvSpPr>
        <dsp:cNvPr id="0" name=""/>
        <dsp:cNvSpPr/>
      </dsp:nvSpPr>
      <dsp:spPr>
        <a:xfrm>
          <a:off x="0" y="2575068"/>
          <a:ext cx="4248472" cy="1077150"/>
        </a:xfrm>
        <a:prstGeom prst="trapezoid">
          <a:avLst>
            <a:gd name="adj" fmla="val 58163"/>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ko-KR" sz="1400" kern="1200" dirty="0">
              <a:solidFill>
                <a:schemeClr val="bg1"/>
              </a:solidFill>
              <a:latin typeface="Arial" pitchFamily="34" charset="0"/>
              <a:cs typeface="Arial" pitchFamily="34" charset="0"/>
            </a:rPr>
            <a:t>C</a:t>
          </a:r>
          <a:r>
            <a:rPr lang="ko-KR" altLang="en-US" sz="1400" kern="1200" dirty="0">
              <a:solidFill>
                <a:schemeClr val="bg1"/>
              </a:solidFill>
              <a:latin typeface="Arial" pitchFamily="34" charset="0"/>
              <a:cs typeface="Arial" pitchFamily="34" charset="0"/>
            </a:rPr>
            <a:t> </a:t>
          </a:r>
          <a:r>
            <a:rPr lang="en-US" altLang="ko-KR" sz="1400" kern="1200" dirty="0">
              <a:solidFill>
                <a:schemeClr val="bg1"/>
              </a:solidFill>
              <a:latin typeface="Arial" pitchFamily="34" charset="0"/>
              <a:cs typeface="Arial" pitchFamily="34" charset="0"/>
            </a:rPr>
            <a:t>3</a:t>
          </a:r>
          <a:r>
            <a:rPr lang="en-JM" sz="1400" kern="1200" dirty="0">
              <a:solidFill>
                <a:schemeClr val="bg1"/>
              </a:solidFill>
              <a:latin typeface="Arial" pitchFamily="34" charset="0"/>
              <a:cs typeface="Arial" pitchFamily="34" charset="0"/>
            </a:rPr>
            <a:t> </a:t>
          </a:r>
        </a:p>
      </dsp:txBody>
      <dsp:txXfrm>
        <a:off x="743482" y="2575068"/>
        <a:ext cx="2761506" cy="107715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2CF1678-ABE6-4DF1-92C9-331A124F5CC7}"/>
              </a:ext>
            </a:extLst>
          </p:cNvPr>
          <p:cNvSpPr/>
          <p:nvPr userDrawn="1"/>
        </p:nvSpPr>
        <p:spPr>
          <a:xfrm>
            <a:off x="1" y="0"/>
            <a:ext cx="388402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xmlns="" id="{B97310DF-B6B0-4C3C-BA3E-489420A32181}"/>
              </a:ext>
            </a:extLst>
          </p:cNvPr>
          <p:cNvGrpSpPr/>
          <p:nvPr userDrawn="1"/>
        </p:nvGrpSpPr>
        <p:grpSpPr>
          <a:xfrm>
            <a:off x="4484680" y="2739753"/>
            <a:ext cx="2029599" cy="3505672"/>
            <a:chOff x="1438761" y="2033015"/>
            <a:chExt cx="1980000" cy="3420000"/>
          </a:xfrm>
        </p:grpSpPr>
        <p:sp>
          <p:nvSpPr>
            <p:cNvPr id="4" name="Rounded Rectangle 41">
              <a:extLst>
                <a:ext uri="{FF2B5EF4-FFF2-40B4-BE49-F238E27FC236}">
                  <a16:creationId xmlns:a16="http://schemas.microsoft.com/office/drawing/2014/main" xmlns="" id="{B61CE415-73B8-4D2A-A1AB-DABC4F7BB2A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xmlns="" id="{EDF8955B-0866-490C-9582-2B8E2224663D}"/>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xmlns="" id="{E0A25EC8-F7AE-4ED5-9EB2-E3252715F40B}"/>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xmlns="" id="{10A58890-DAC1-4D69-85FC-B98A820AC9E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xmlns="" id="{71D5B425-6479-4E5A-8B5B-DF3F830F719D}"/>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xmlns="" id="{F22F0D01-3528-4D20-92A5-9D0EBA7F8C2E}"/>
              </a:ext>
            </a:extLst>
          </p:cNvPr>
          <p:cNvGrpSpPr/>
          <p:nvPr userDrawn="1"/>
        </p:nvGrpSpPr>
        <p:grpSpPr>
          <a:xfrm>
            <a:off x="6976148" y="2739753"/>
            <a:ext cx="2029599" cy="3505672"/>
            <a:chOff x="1438761" y="2033015"/>
            <a:chExt cx="1980000" cy="3420000"/>
          </a:xfrm>
        </p:grpSpPr>
        <p:sp>
          <p:nvSpPr>
            <p:cNvPr id="10" name="Rounded Rectangle 41">
              <a:extLst>
                <a:ext uri="{FF2B5EF4-FFF2-40B4-BE49-F238E27FC236}">
                  <a16:creationId xmlns:a16="http://schemas.microsoft.com/office/drawing/2014/main" xmlns="" id="{21AFB044-FD6E-4AF8-96AB-745B59DDD5A4}"/>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xmlns="" id="{6409FE8E-D06A-4B35-BFD3-DD184A079BB7}"/>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xmlns="" id="{5CA207E7-E95E-46F5-A8A1-AD533B809BE8}"/>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xmlns="" id="{D196795B-533F-443E-A9FD-AEB2894BFF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xmlns="" id="{7FC5C28D-04C0-4401-B217-13CA4F8A91D1}"/>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xmlns="" id="{820ACAAC-DC01-4142-B3A4-08464EFC2E95}"/>
              </a:ext>
            </a:extLst>
          </p:cNvPr>
          <p:cNvGrpSpPr/>
          <p:nvPr userDrawn="1"/>
        </p:nvGrpSpPr>
        <p:grpSpPr>
          <a:xfrm>
            <a:off x="9467615" y="2739753"/>
            <a:ext cx="2029599" cy="3505672"/>
            <a:chOff x="1438761" y="2033015"/>
            <a:chExt cx="1980000" cy="3420000"/>
          </a:xfrm>
        </p:grpSpPr>
        <p:sp>
          <p:nvSpPr>
            <p:cNvPr id="16" name="Rounded Rectangle 41">
              <a:extLst>
                <a:ext uri="{FF2B5EF4-FFF2-40B4-BE49-F238E27FC236}">
                  <a16:creationId xmlns:a16="http://schemas.microsoft.com/office/drawing/2014/main" xmlns="" id="{F4A599C3-B53A-47D9-B643-0693601665B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xmlns="" id="{C8297C35-1867-4E31-A4CB-1E056B27E39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xmlns="" id="{981654CC-984C-4EB6-8C63-81F1A125D1F1}"/>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xmlns="" id="{6F17D607-F1C4-4364-874B-335B32EAE6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xmlns="" id="{44F5E29D-F731-4A5B-986D-4229461BC256}"/>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xmlns="" id="{9A1695C9-85F6-4760-8539-3631CCA00268}"/>
              </a:ext>
            </a:extLst>
          </p:cNvPr>
          <p:cNvSpPr>
            <a:spLocks noGrp="1"/>
          </p:cNvSpPr>
          <p:nvPr>
            <p:ph type="pic" idx="16" hasCustomPrompt="1"/>
          </p:nvPr>
        </p:nvSpPr>
        <p:spPr>
          <a:xfrm>
            <a:off x="4583669"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0" name="Picture Placeholder 2">
            <a:extLst>
              <a:ext uri="{FF2B5EF4-FFF2-40B4-BE49-F238E27FC236}">
                <a16:creationId xmlns:a16="http://schemas.microsoft.com/office/drawing/2014/main" xmlns="" id="{ACBD4965-6F82-47DB-8F4B-43A1E51F48A5}"/>
              </a:ext>
            </a:extLst>
          </p:cNvPr>
          <p:cNvSpPr>
            <a:spLocks noGrp="1"/>
          </p:cNvSpPr>
          <p:nvPr>
            <p:ph type="pic" idx="17" hasCustomPrompt="1"/>
          </p:nvPr>
        </p:nvSpPr>
        <p:spPr>
          <a:xfrm>
            <a:off x="7074446"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1" name="Picture Placeholder 2">
            <a:extLst>
              <a:ext uri="{FF2B5EF4-FFF2-40B4-BE49-F238E27FC236}">
                <a16:creationId xmlns:a16="http://schemas.microsoft.com/office/drawing/2014/main" xmlns="" id="{60E75232-41AF-4527-9D75-F5DCBC0B6766}"/>
              </a:ext>
            </a:extLst>
          </p:cNvPr>
          <p:cNvSpPr>
            <a:spLocks noGrp="1"/>
          </p:cNvSpPr>
          <p:nvPr>
            <p:ph type="pic" idx="18" hasCustomPrompt="1"/>
          </p:nvPr>
        </p:nvSpPr>
        <p:spPr>
          <a:xfrm>
            <a:off x="9565222"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Image slide layou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01E93549-A536-46DF-8B6E-8D91F138F656}"/>
              </a:ext>
            </a:extLst>
          </p:cNvPr>
          <p:cNvSpPr>
            <a:spLocks noGrp="1"/>
          </p:cNvSpPr>
          <p:nvPr>
            <p:ph type="pic" sz="quarter" idx="11" hasCustomPrompt="1"/>
          </p:nvPr>
        </p:nvSpPr>
        <p:spPr>
          <a:xfrm>
            <a:off x="1016127" y="508591"/>
            <a:ext cx="4380956" cy="5840819"/>
          </a:xfrm>
          <a:prstGeom prst="rect">
            <a:avLst/>
          </a:pr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Frame 7">
            <a:extLst>
              <a:ext uri="{FF2B5EF4-FFF2-40B4-BE49-F238E27FC236}">
                <a16:creationId xmlns:a16="http://schemas.microsoft.com/office/drawing/2014/main" xmlns="" id="{107E2758-DA4A-4008-80CB-93DDF97EEA84}"/>
              </a:ext>
            </a:extLst>
          </p:cNvPr>
          <p:cNvSpPr/>
          <p:nvPr userDrawn="1"/>
        </p:nvSpPr>
        <p:spPr>
          <a:xfrm>
            <a:off x="6096000" y="1134290"/>
            <a:ext cx="5529944" cy="2749733"/>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그림 개체 틀 2">
            <a:extLst>
              <a:ext uri="{FF2B5EF4-FFF2-40B4-BE49-F238E27FC236}">
                <a16:creationId xmlns:a16="http://schemas.microsoft.com/office/drawing/2014/main" xmlns="" id="{5BCE13DB-8AC7-4602-9142-AE7EF8EAB5B4}"/>
              </a:ext>
            </a:extLst>
          </p:cNvPr>
          <p:cNvSpPr>
            <a:spLocks noGrp="1"/>
          </p:cNvSpPr>
          <p:nvPr>
            <p:ph type="pic" sz="quarter" idx="15" hasCustomPrompt="1"/>
          </p:nvPr>
        </p:nvSpPr>
        <p:spPr>
          <a:xfrm>
            <a:off x="8299269" y="-1"/>
            <a:ext cx="3017520"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8646882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xmlns="" id="{6725E0BD-61A5-4FFA-865C-940D100A09A4}"/>
              </a:ext>
            </a:extLst>
          </p:cNvPr>
          <p:cNvSpPr>
            <a:spLocks noGrp="1"/>
          </p:cNvSpPr>
          <p:nvPr>
            <p:ph type="pic" idx="15" hasCustomPrompt="1"/>
          </p:nvPr>
        </p:nvSpPr>
        <p:spPr>
          <a:xfrm>
            <a:off x="0"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118FFEBA-0F02-4AE7-9B68-4CBE6F986B78}"/>
              </a:ext>
            </a:extLst>
          </p:cNvPr>
          <p:cNvSpPr>
            <a:spLocks noGrp="1"/>
          </p:cNvSpPr>
          <p:nvPr>
            <p:ph type="pic" idx="16" hasCustomPrompt="1"/>
          </p:nvPr>
        </p:nvSpPr>
        <p:spPr>
          <a:xfrm>
            <a:off x="2938732"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xmlns="" id="{EBD3096E-D895-4651-A641-CDD403904CEC}"/>
              </a:ext>
            </a:extLst>
          </p:cNvPr>
          <p:cNvSpPr>
            <a:spLocks noGrp="1"/>
          </p:cNvSpPr>
          <p:nvPr>
            <p:ph type="pic" idx="17" hasCustomPrompt="1"/>
          </p:nvPr>
        </p:nvSpPr>
        <p:spPr>
          <a:xfrm>
            <a:off x="5877464"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xmlns=""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640569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A1BAEE0-A4ED-444D-A1A7-ACD7E81AD045}"/>
              </a:ext>
            </a:extLst>
          </p:cNvPr>
          <p:cNvGrpSpPr/>
          <p:nvPr userDrawn="1"/>
        </p:nvGrpSpPr>
        <p:grpSpPr>
          <a:xfrm>
            <a:off x="580088" y="2536288"/>
            <a:ext cx="5265908" cy="2893260"/>
            <a:chOff x="-548507" y="477868"/>
            <a:chExt cx="11570449" cy="6357177"/>
          </a:xfrm>
        </p:grpSpPr>
        <p:sp>
          <p:nvSpPr>
            <p:cNvPr id="3" name="Freeform: Shape 2">
              <a:extLst>
                <a:ext uri="{FF2B5EF4-FFF2-40B4-BE49-F238E27FC236}">
                  <a16:creationId xmlns:a16="http://schemas.microsoft.com/office/drawing/2014/main" xmlns="" id="{79062AFE-B9CB-431B-BC38-A289DB772C07}"/>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xmlns="" id="{C99FED08-9F34-4CEB-9CD9-D808346EC0B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xmlns="" id="{9F4BD188-CC50-4158-98A4-AAC9609C12D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2A15DB1C-FF77-4E6F-9E3C-7F5B13BD5B9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97AD2396-1849-4318-A0B4-40A89BBF45F5}"/>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xmlns="" id="{B8764B3D-37D2-41EC-900D-8AF407CA428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xmlns="" id="{0A3753AC-05A2-4A25-8665-2221B1F761D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xmlns="" id="{2088FA50-6991-4AF6-8E7E-FD83F946723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xmlns="" id="{42CC9944-EDE5-48AE-980F-7BBBF97BD087}"/>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xmlns="" id="{123EFC7A-B461-4CF2-9489-0E5ACD82B61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xmlns="" id="{55E4FF21-96D3-4707-98F7-6753D8EAD39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xmlns="" id="{B536C619-4F62-438C-B42D-16EF24F9E30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xmlns="" id="{0E489B28-E610-4693-A003-DD91CC0488A4}"/>
              </a:ext>
            </a:extLst>
          </p:cNvPr>
          <p:cNvSpPr>
            <a:spLocks noGrp="1"/>
          </p:cNvSpPr>
          <p:nvPr>
            <p:ph type="pic" sz="quarter" idx="14" hasCustomPrompt="1"/>
          </p:nvPr>
        </p:nvSpPr>
        <p:spPr>
          <a:xfrm>
            <a:off x="1287579" y="2692223"/>
            <a:ext cx="3879644" cy="235170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xmlns="" id="{2F09EACF-7301-4216-9D42-E5392B36C1C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79" r:id="rId7"/>
    <p:sldLayoutId id="2147483680" r:id="rId8"/>
    <p:sldLayoutId id="2147483682" r:id="rId9"/>
    <p:sldLayoutId id="2147483683" r:id="rId10"/>
    <p:sldLayoutId id="2147483684" r:id="rId11"/>
    <p:sldLayoutId id="2147483692" r:id="rId12"/>
    <p:sldLayoutId id="2147483686" r:id="rId13"/>
    <p:sldLayoutId id="2147483687" r:id="rId14"/>
    <p:sldLayoutId id="2147483688" r:id="rId15"/>
    <p:sldLayoutId id="2147483671" r:id="rId16"/>
    <p:sldLayoutId id="2147483672" r:id="rId17"/>
  </p:sldLayoutIdLst>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3B4C724-0776-4328-8F0A-B72DA1579537}"/>
              </a:ext>
            </a:extLst>
          </p:cNvPr>
          <p:cNvSpPr txBox="1"/>
          <p:nvPr/>
        </p:nvSpPr>
        <p:spPr>
          <a:xfrm>
            <a:off x="3248167" y="492773"/>
            <a:ext cx="8247797" cy="2585323"/>
          </a:xfrm>
          <a:prstGeom prst="rect">
            <a:avLst/>
          </a:prstGeom>
          <a:noFill/>
        </p:spPr>
        <p:txBody>
          <a:bodyPr wrap="square" rtlCol="0" anchor="ctr">
            <a:spAutoFit/>
          </a:bodyPr>
          <a:lstStyle/>
          <a:p>
            <a:pPr algn="r"/>
            <a:r>
              <a:rPr lang="en-US" sz="5400" dirty="0" smtClean="0">
                <a:solidFill>
                  <a:schemeClr val="bg1"/>
                </a:solidFill>
                <a:latin typeface="+mj-lt"/>
              </a:rPr>
              <a:t>Far Western University</a:t>
            </a:r>
            <a:endParaRPr lang="en-US" sz="5400" dirty="0">
              <a:solidFill>
                <a:schemeClr val="bg1"/>
              </a:solidFill>
              <a:latin typeface="+mj-lt"/>
            </a:endParaRPr>
          </a:p>
          <a:p>
            <a:pPr algn="r"/>
            <a:r>
              <a:rPr lang="en-US" sz="5400" dirty="0" smtClean="0">
                <a:solidFill>
                  <a:schemeClr val="bg1"/>
                </a:solidFill>
                <a:latin typeface="+mj-lt"/>
              </a:rPr>
              <a:t>School Of Engineering</a:t>
            </a:r>
            <a:endParaRPr lang="en-US" sz="5400" dirty="0">
              <a:solidFill>
                <a:schemeClr val="bg1"/>
              </a:solidFill>
              <a:latin typeface="+mj-lt"/>
              <a:cs typeface="Arial" pitchFamily="34" charset="0"/>
            </a:endParaRPr>
          </a:p>
          <a:p>
            <a:pPr algn="r"/>
            <a:r>
              <a:rPr lang="en-US" sz="5400" dirty="0" smtClean="0">
                <a:solidFill>
                  <a:schemeClr val="bg1"/>
                </a:solidFill>
                <a:latin typeface="+mj-lt"/>
                <a:cs typeface="Arial" pitchFamily="34" charset="0"/>
              </a:rPr>
              <a:t>Digital Clock Presentation</a:t>
            </a:r>
            <a:endParaRPr lang="en-US" sz="5400" dirty="0">
              <a:solidFill>
                <a:schemeClr val="bg1"/>
              </a:solidFill>
              <a:latin typeface="+mj-lt"/>
            </a:endParaRPr>
          </a:p>
        </p:txBody>
      </p:sp>
      <p:sp>
        <p:nvSpPr>
          <p:cNvPr id="9" name="TextBox 8">
            <a:extLst>
              <a:ext uri="{FF2B5EF4-FFF2-40B4-BE49-F238E27FC236}">
                <a16:creationId xmlns:a16="http://schemas.microsoft.com/office/drawing/2014/main" xmlns="" id="{2B6167FF-AD5E-41E4-8385-3024DC936CF2}"/>
              </a:ext>
            </a:extLst>
          </p:cNvPr>
          <p:cNvSpPr txBox="1"/>
          <p:nvPr/>
        </p:nvSpPr>
        <p:spPr>
          <a:xfrm>
            <a:off x="5894460" y="5786685"/>
            <a:ext cx="5741388" cy="379656"/>
          </a:xfrm>
          <a:prstGeom prst="rect">
            <a:avLst/>
          </a:prstGeom>
          <a:noFill/>
        </p:spPr>
        <p:txBody>
          <a:bodyPr wrap="square" rtlCol="0" anchor="ctr">
            <a:spAutoFit/>
          </a:bodyPr>
          <a:lstStyle/>
          <a:p>
            <a:pPr algn="r"/>
            <a:r>
              <a:rPr lang="en-US" altLang="ko-KR" sz="1867" dirty="0" smtClean="0">
                <a:solidFill>
                  <a:schemeClr val="bg1"/>
                </a:solidFill>
                <a:cs typeface="Arial" pitchFamily="34" charset="0"/>
              </a:rPr>
              <a:t>This Presentation is based on Simulation Of Digital Clock</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211737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xmlns="" id="{D8BD5064-D261-4052-8B4F-6502578B4E65}"/>
              </a:ext>
            </a:extLst>
          </p:cNvPr>
          <p:cNvSpPr>
            <a:spLocks noGrp="1"/>
          </p:cNvSpPr>
          <p:nvPr>
            <p:ph type="body" sz="quarter" idx="10"/>
          </p:nvPr>
        </p:nvSpPr>
        <p:spPr>
          <a:xfrm>
            <a:off x="259308" y="2093075"/>
            <a:ext cx="11751512" cy="49231"/>
          </a:xfrm>
        </p:spPr>
        <p:txBody>
          <a:bodyPr/>
          <a:lstStyle/>
          <a:p>
            <a:pPr algn="just"/>
            <a:r>
              <a:rPr lang="en-US" dirty="0" smtClean="0"/>
              <a:t>555 Timer Circuit</a:t>
            </a:r>
            <a:endParaRPr lang="en-US" dirty="0"/>
          </a:p>
          <a:p>
            <a:pPr algn="just"/>
            <a:r>
              <a:rPr lang="en-US" sz="1600" dirty="0"/>
              <a:t>A 555 timer IC (Integrated Circuit) is a small, low-cost device that is widely used in various electronic circuits. It consists of the following main components:</a:t>
            </a:r>
          </a:p>
          <a:p>
            <a:pPr algn="just"/>
            <a:endParaRPr lang="en-US" dirty="0"/>
          </a:p>
          <a:p>
            <a:pPr algn="just"/>
            <a:endParaRPr lang="en-US" dirty="0"/>
          </a:p>
        </p:txBody>
      </p:sp>
      <p:grpSp>
        <p:nvGrpSpPr>
          <p:cNvPr id="26" name="Group 25">
            <a:extLst>
              <a:ext uri="{FF2B5EF4-FFF2-40B4-BE49-F238E27FC236}">
                <a16:creationId xmlns:a16="http://schemas.microsoft.com/office/drawing/2014/main" xmlns="" id="{05154134-B255-4B6B-A677-EA496C92A731}"/>
              </a:ext>
            </a:extLst>
          </p:cNvPr>
          <p:cNvGrpSpPr/>
          <p:nvPr/>
        </p:nvGrpSpPr>
        <p:grpSpPr>
          <a:xfrm>
            <a:off x="6318472" y="1816077"/>
            <a:ext cx="5280041" cy="4207816"/>
            <a:chOff x="6283638" y="1720282"/>
            <a:chExt cx="5280041" cy="4207816"/>
          </a:xfrm>
        </p:grpSpPr>
        <p:sp>
          <p:nvSpPr>
            <p:cNvPr id="4" name="Oval Callout 10">
              <a:extLst>
                <a:ext uri="{FF2B5EF4-FFF2-40B4-BE49-F238E27FC236}">
                  <a16:creationId xmlns:a16="http://schemas.microsoft.com/office/drawing/2014/main" xmlns="" id="{B2A5B0A2-E6E6-4ACC-898E-50A547A55925}"/>
                </a:ext>
              </a:extLst>
            </p:cNvPr>
            <p:cNvSpPr/>
            <p:nvPr/>
          </p:nvSpPr>
          <p:spPr>
            <a:xfrm rot="1639528">
              <a:off x="6299340" y="1889524"/>
              <a:ext cx="632898" cy="632898"/>
            </a:xfrm>
            <a:prstGeom prst="wedgeEllipseCallout">
              <a:avLst>
                <a:gd name="adj1" fmla="val -37346"/>
                <a:gd name="adj2" fmla="val 1379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Callout 11">
              <a:extLst>
                <a:ext uri="{FF2B5EF4-FFF2-40B4-BE49-F238E27FC236}">
                  <a16:creationId xmlns:a16="http://schemas.microsoft.com/office/drawing/2014/main" xmlns="" id="{1E0DDBA9-2304-49F3-B830-D6034E277B86}"/>
                </a:ext>
              </a:extLst>
            </p:cNvPr>
            <p:cNvSpPr/>
            <p:nvPr/>
          </p:nvSpPr>
          <p:spPr>
            <a:xfrm rot="1639528">
              <a:off x="6299340" y="2993078"/>
              <a:ext cx="632898" cy="632898"/>
            </a:xfrm>
            <a:prstGeom prst="wedgeEllipseCallout">
              <a:avLst>
                <a:gd name="adj1" fmla="val -74202"/>
                <a:gd name="adj2" fmla="val 729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Oval Callout 12">
              <a:extLst>
                <a:ext uri="{FF2B5EF4-FFF2-40B4-BE49-F238E27FC236}">
                  <a16:creationId xmlns:a16="http://schemas.microsoft.com/office/drawing/2014/main" xmlns="" id="{9EBC8736-2F09-4684-BC57-CF71FD523306}"/>
                </a:ext>
              </a:extLst>
            </p:cNvPr>
            <p:cNvSpPr/>
            <p:nvPr/>
          </p:nvSpPr>
          <p:spPr>
            <a:xfrm rot="1639528">
              <a:off x="6299342" y="5200184"/>
              <a:ext cx="632898" cy="632898"/>
            </a:xfrm>
            <a:prstGeom prst="wedgeEllipseCallout">
              <a:avLst>
                <a:gd name="adj1" fmla="val -139112"/>
                <a:gd name="adj2" fmla="val -65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Oval 31">
              <a:extLst>
                <a:ext uri="{FF2B5EF4-FFF2-40B4-BE49-F238E27FC236}">
                  <a16:creationId xmlns:a16="http://schemas.microsoft.com/office/drawing/2014/main" xmlns="" id="{24B8C616-4C06-4BF5-9412-D258547BDE42}"/>
                </a:ext>
              </a:extLst>
            </p:cNvPr>
            <p:cNvSpPr>
              <a:spLocks noChangeAspect="1"/>
            </p:cNvSpPr>
            <p:nvPr/>
          </p:nvSpPr>
          <p:spPr>
            <a:xfrm>
              <a:off x="6460377" y="5334894"/>
              <a:ext cx="310825" cy="298154"/>
            </a:xfrm>
            <a:custGeom>
              <a:avLst/>
              <a:gdLst/>
              <a:ahLst/>
              <a:cxnLst/>
              <a:rect l="l" t="t" r="r" b="b"/>
              <a:pathLst>
                <a:path w="3844509" h="3687783">
                  <a:moveTo>
                    <a:pt x="3058976" y="1638112"/>
                  </a:moveTo>
                  <a:lnTo>
                    <a:pt x="3589152" y="1638112"/>
                  </a:lnTo>
                  <a:cubicBezTo>
                    <a:pt x="3638858" y="1638112"/>
                    <a:pt x="3679152" y="1678406"/>
                    <a:pt x="3679152" y="1728112"/>
                  </a:cubicBezTo>
                  <a:cubicBezTo>
                    <a:pt x="3679152" y="1777818"/>
                    <a:pt x="3638858" y="1818112"/>
                    <a:pt x="3589152" y="1818112"/>
                  </a:cubicBezTo>
                  <a:lnTo>
                    <a:pt x="3200291" y="1818112"/>
                  </a:lnTo>
                  <a:cubicBezTo>
                    <a:pt x="3163154" y="1755131"/>
                    <a:pt x="3116528" y="1693960"/>
                    <a:pt x="3058976" y="1638112"/>
                  </a:cubicBezTo>
                  <a:close/>
                  <a:moveTo>
                    <a:pt x="181085" y="1638112"/>
                  </a:moveTo>
                  <a:lnTo>
                    <a:pt x="721085" y="1638112"/>
                  </a:lnTo>
                  <a:cubicBezTo>
                    <a:pt x="770791" y="1638112"/>
                    <a:pt x="811085" y="1678406"/>
                    <a:pt x="811085" y="1728112"/>
                  </a:cubicBezTo>
                  <a:cubicBezTo>
                    <a:pt x="811085" y="1777818"/>
                    <a:pt x="770791" y="1818112"/>
                    <a:pt x="721085" y="1818112"/>
                  </a:cubicBezTo>
                  <a:lnTo>
                    <a:pt x="181085" y="1818112"/>
                  </a:lnTo>
                  <a:cubicBezTo>
                    <a:pt x="131379" y="1818112"/>
                    <a:pt x="91085" y="1777818"/>
                    <a:pt x="91085" y="1728112"/>
                  </a:cubicBezTo>
                  <a:cubicBezTo>
                    <a:pt x="91085" y="1678406"/>
                    <a:pt x="131379" y="1638112"/>
                    <a:pt x="181085" y="1638112"/>
                  </a:cubicBezTo>
                  <a:close/>
                  <a:moveTo>
                    <a:pt x="2407996" y="1616759"/>
                  </a:moveTo>
                  <a:cubicBezTo>
                    <a:pt x="2441617" y="1617523"/>
                    <a:pt x="2476314" y="1619623"/>
                    <a:pt x="2512102" y="1623184"/>
                  </a:cubicBezTo>
                  <a:cubicBezTo>
                    <a:pt x="3111162" y="1718458"/>
                    <a:pt x="3282084" y="2201243"/>
                    <a:pt x="3279835" y="2465949"/>
                  </a:cubicBezTo>
                  <a:cubicBezTo>
                    <a:pt x="3835370" y="2585485"/>
                    <a:pt x="3867810" y="2977600"/>
                    <a:pt x="3836089" y="3163655"/>
                  </a:cubicBezTo>
                  <a:cubicBezTo>
                    <a:pt x="3757475" y="3560722"/>
                    <a:pt x="3236143" y="3678707"/>
                    <a:pt x="3054091" y="3680976"/>
                  </a:cubicBezTo>
                  <a:lnTo>
                    <a:pt x="749472" y="3687783"/>
                  </a:lnTo>
                  <a:cubicBezTo>
                    <a:pt x="462601" y="3670766"/>
                    <a:pt x="258482" y="3561857"/>
                    <a:pt x="95738" y="3371263"/>
                  </a:cubicBezTo>
                  <a:cubicBezTo>
                    <a:pt x="-51834" y="3177268"/>
                    <a:pt x="-3707" y="2901945"/>
                    <a:pt x="73013" y="2762709"/>
                  </a:cubicBezTo>
                  <a:cubicBezTo>
                    <a:pt x="131588" y="2662400"/>
                    <a:pt x="402999" y="2443202"/>
                    <a:pt x="748609" y="2500468"/>
                  </a:cubicBezTo>
                  <a:cubicBezTo>
                    <a:pt x="711949" y="2305751"/>
                    <a:pt x="809508" y="2118554"/>
                    <a:pt x="973702" y="2040037"/>
                  </a:cubicBezTo>
                  <a:cubicBezTo>
                    <a:pt x="1175350" y="1931150"/>
                    <a:pt x="1416864" y="1980501"/>
                    <a:pt x="1568863" y="2058070"/>
                  </a:cubicBezTo>
                  <a:cubicBezTo>
                    <a:pt x="1641270" y="1894278"/>
                    <a:pt x="1903671" y="1605293"/>
                    <a:pt x="2407996" y="1616759"/>
                  </a:cubicBezTo>
                  <a:close/>
                  <a:moveTo>
                    <a:pt x="1879032" y="828012"/>
                  </a:moveTo>
                  <a:cubicBezTo>
                    <a:pt x="2272018" y="828012"/>
                    <a:pt x="2606182" y="1079860"/>
                    <a:pt x="2727993" y="1431289"/>
                  </a:cubicBezTo>
                  <a:cubicBezTo>
                    <a:pt x="2662026" y="1407016"/>
                    <a:pt x="2589492" y="1387959"/>
                    <a:pt x="2509890" y="1375299"/>
                  </a:cubicBezTo>
                  <a:cubicBezTo>
                    <a:pt x="2471614" y="1371490"/>
                    <a:pt x="2434505" y="1369244"/>
                    <a:pt x="2398546" y="1368427"/>
                  </a:cubicBezTo>
                  <a:cubicBezTo>
                    <a:pt x="1859157" y="1356164"/>
                    <a:pt x="1578511" y="1665241"/>
                    <a:pt x="1501070" y="1840421"/>
                  </a:cubicBezTo>
                  <a:cubicBezTo>
                    <a:pt x="1366956" y="1771979"/>
                    <a:pt x="1167682" y="1724078"/>
                    <a:pt x="981368" y="1776353"/>
                  </a:cubicBezTo>
                  <a:cubicBezTo>
                    <a:pt x="979360" y="1760421"/>
                    <a:pt x="978932" y="1744316"/>
                    <a:pt x="978932" y="1728112"/>
                  </a:cubicBezTo>
                  <a:cubicBezTo>
                    <a:pt x="978932" y="1231000"/>
                    <a:pt x="1381920" y="828012"/>
                    <a:pt x="1879032" y="828012"/>
                  </a:cubicBezTo>
                  <a:close/>
                  <a:moveTo>
                    <a:pt x="3036221" y="480881"/>
                  </a:moveTo>
                  <a:cubicBezTo>
                    <a:pt x="3059254" y="480881"/>
                    <a:pt x="3082287" y="489668"/>
                    <a:pt x="3099861" y="507242"/>
                  </a:cubicBezTo>
                  <a:cubicBezTo>
                    <a:pt x="3135008" y="542389"/>
                    <a:pt x="3135008" y="599374"/>
                    <a:pt x="3099861" y="634521"/>
                  </a:cubicBezTo>
                  <a:lnTo>
                    <a:pt x="2718023" y="1016359"/>
                  </a:lnTo>
                  <a:cubicBezTo>
                    <a:pt x="2682876" y="1051506"/>
                    <a:pt x="2625891" y="1051506"/>
                    <a:pt x="2590744" y="1016359"/>
                  </a:cubicBezTo>
                  <a:cubicBezTo>
                    <a:pt x="2555597" y="981211"/>
                    <a:pt x="2555597" y="924227"/>
                    <a:pt x="2590744" y="889079"/>
                  </a:cubicBezTo>
                  <a:lnTo>
                    <a:pt x="2972582" y="507242"/>
                  </a:lnTo>
                  <a:cubicBezTo>
                    <a:pt x="2990155" y="489668"/>
                    <a:pt x="3013188" y="480881"/>
                    <a:pt x="3036221" y="480881"/>
                  </a:cubicBezTo>
                  <a:close/>
                  <a:moveTo>
                    <a:pt x="710166" y="439080"/>
                  </a:moveTo>
                  <a:cubicBezTo>
                    <a:pt x="733199" y="439080"/>
                    <a:pt x="756232" y="447867"/>
                    <a:pt x="773806" y="465441"/>
                  </a:cubicBezTo>
                  <a:lnTo>
                    <a:pt x="1155643" y="847278"/>
                  </a:lnTo>
                  <a:cubicBezTo>
                    <a:pt x="1190791" y="882426"/>
                    <a:pt x="1190791" y="939410"/>
                    <a:pt x="1155643" y="974558"/>
                  </a:cubicBezTo>
                  <a:cubicBezTo>
                    <a:pt x="1120496" y="1009705"/>
                    <a:pt x="1063512" y="1009705"/>
                    <a:pt x="1028364" y="974558"/>
                  </a:cubicBezTo>
                  <a:lnTo>
                    <a:pt x="646526" y="592720"/>
                  </a:lnTo>
                  <a:cubicBezTo>
                    <a:pt x="611379" y="557573"/>
                    <a:pt x="611379" y="500588"/>
                    <a:pt x="646526" y="465441"/>
                  </a:cubicBezTo>
                  <a:cubicBezTo>
                    <a:pt x="664100" y="447867"/>
                    <a:pt x="687133" y="439080"/>
                    <a:pt x="710166" y="439080"/>
                  </a:cubicBezTo>
                  <a:close/>
                  <a:moveTo>
                    <a:pt x="1879032" y="0"/>
                  </a:moveTo>
                  <a:cubicBezTo>
                    <a:pt x="1928738" y="0"/>
                    <a:pt x="1969032" y="40294"/>
                    <a:pt x="1969032" y="90000"/>
                  </a:cubicBezTo>
                  <a:lnTo>
                    <a:pt x="1969032" y="630000"/>
                  </a:lnTo>
                  <a:cubicBezTo>
                    <a:pt x="1969032" y="679706"/>
                    <a:pt x="1928738" y="720000"/>
                    <a:pt x="1879032" y="720000"/>
                  </a:cubicBezTo>
                  <a:cubicBezTo>
                    <a:pt x="1829326" y="720000"/>
                    <a:pt x="1789032" y="679706"/>
                    <a:pt x="1789032" y="630000"/>
                  </a:cubicBezTo>
                  <a:lnTo>
                    <a:pt x="1789032" y="90000"/>
                  </a:lnTo>
                  <a:cubicBezTo>
                    <a:pt x="1789032" y="40294"/>
                    <a:pt x="1829326" y="0"/>
                    <a:pt x="18790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Freeform 19">
              <a:extLst>
                <a:ext uri="{FF2B5EF4-FFF2-40B4-BE49-F238E27FC236}">
                  <a16:creationId xmlns:a16="http://schemas.microsoft.com/office/drawing/2014/main" xmlns="" id="{0492D986-0F72-42C9-BE04-61DE41EDFF6B}"/>
                </a:ext>
              </a:extLst>
            </p:cNvPr>
            <p:cNvSpPr>
              <a:spLocks noChangeAspect="1"/>
            </p:cNvSpPr>
            <p:nvPr/>
          </p:nvSpPr>
          <p:spPr>
            <a:xfrm flipH="1">
              <a:off x="6467131" y="2066888"/>
              <a:ext cx="310825" cy="229271"/>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 name="Trapezoid 2">
              <a:extLst>
                <a:ext uri="{FF2B5EF4-FFF2-40B4-BE49-F238E27FC236}">
                  <a16:creationId xmlns:a16="http://schemas.microsoft.com/office/drawing/2014/main" xmlns="" id="{FEE721A2-DB36-49EB-A3F3-DF5F4C3F16C3}"/>
                </a:ext>
              </a:extLst>
            </p:cNvPr>
            <p:cNvSpPr>
              <a:spLocks noChangeAspect="1"/>
            </p:cNvSpPr>
            <p:nvPr/>
          </p:nvSpPr>
          <p:spPr>
            <a:xfrm>
              <a:off x="6515547" y="3154114"/>
              <a:ext cx="251055" cy="310825"/>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0" name="그룹 9">
              <a:extLst>
                <a:ext uri="{FF2B5EF4-FFF2-40B4-BE49-F238E27FC236}">
                  <a16:creationId xmlns:a16="http://schemas.microsoft.com/office/drawing/2014/main" xmlns="" id="{F5AF25AA-AF45-4CEC-AA40-5F20E5C938E3}"/>
                </a:ext>
              </a:extLst>
            </p:cNvPr>
            <p:cNvGrpSpPr/>
            <p:nvPr/>
          </p:nvGrpSpPr>
          <p:grpSpPr>
            <a:xfrm>
              <a:off x="7141774" y="1720282"/>
              <a:ext cx="4421905" cy="971384"/>
              <a:chOff x="7141773" y="1720281"/>
              <a:chExt cx="4421905" cy="971384"/>
            </a:xfrm>
          </p:grpSpPr>
          <p:sp>
            <p:nvSpPr>
              <p:cNvPr id="11" name="Rectangle 18">
                <a:extLst>
                  <a:ext uri="{FF2B5EF4-FFF2-40B4-BE49-F238E27FC236}">
                    <a16:creationId xmlns:a16="http://schemas.microsoft.com/office/drawing/2014/main" xmlns="" id="{1E5FA016-7A81-4844-A24C-6A91AEADFE7B}"/>
                  </a:ext>
                </a:extLst>
              </p:cNvPr>
              <p:cNvSpPr/>
              <p:nvPr/>
            </p:nvSpPr>
            <p:spPr>
              <a:xfrm>
                <a:off x="7141773" y="1720281"/>
                <a:ext cx="4421905" cy="276999"/>
              </a:xfrm>
              <a:prstGeom prst="rect">
                <a:avLst/>
              </a:prstGeom>
            </p:spPr>
            <p:txBody>
              <a:bodyPr wrap="square">
                <a:spAutoFit/>
              </a:bodyPr>
              <a:lstStyle/>
              <a:p>
                <a:r>
                  <a:rPr lang="en-US" altLang="ko-KR" sz="1200" b="1" dirty="0" smtClean="0">
                    <a:solidFill>
                      <a:schemeClr val="tx1">
                        <a:lumMod val="75000"/>
                        <a:lumOff val="25000"/>
                      </a:schemeClr>
                    </a:solidFill>
                  </a:rPr>
                  <a:t>Control </a:t>
                </a:r>
                <a:r>
                  <a:rPr lang="en-US" altLang="ko-KR" sz="1200" b="1" dirty="0">
                    <a:solidFill>
                      <a:schemeClr val="tx1">
                        <a:lumMod val="75000"/>
                        <a:lumOff val="25000"/>
                      </a:schemeClr>
                    </a:solidFill>
                  </a:rPr>
                  <a:t>voltage </a:t>
                </a:r>
                <a:r>
                  <a:rPr lang="en-US" altLang="ko-KR" sz="1200" b="1" dirty="0" smtClean="0">
                    <a:solidFill>
                      <a:schemeClr val="tx1">
                        <a:lumMod val="75000"/>
                        <a:lumOff val="25000"/>
                      </a:schemeClr>
                    </a:solidFill>
                  </a:rPr>
                  <a:t>input(</a:t>
                </a:r>
                <a:r>
                  <a:rPr lang="en-US" altLang="ko-KR" sz="1200" b="1" dirty="0">
                    <a:solidFill>
                      <a:schemeClr val="tx1">
                        <a:lumMod val="75000"/>
                        <a:lumOff val="25000"/>
                      </a:schemeClr>
                    </a:solidFill>
                  </a:rPr>
                  <a:t>V</a:t>
                </a:r>
                <a:r>
                  <a:rPr lang="en-US" altLang="ko-KR" sz="1200" b="1" dirty="0" smtClean="0">
                    <a:solidFill>
                      <a:schemeClr val="tx1">
                        <a:lumMod val="75000"/>
                        <a:lumOff val="25000"/>
                      </a:schemeClr>
                    </a:solidFill>
                  </a:rPr>
                  <a:t>cc)</a:t>
                </a:r>
                <a:endParaRPr lang="ko-KR" altLang="en-US" sz="1200" b="1" dirty="0">
                  <a:solidFill>
                    <a:schemeClr val="tx1">
                      <a:lumMod val="75000"/>
                      <a:lumOff val="25000"/>
                    </a:schemeClr>
                  </a:solidFill>
                </a:endParaRPr>
              </a:p>
            </p:txBody>
          </p:sp>
          <p:sp>
            <p:nvSpPr>
              <p:cNvPr id="12" name="Rectangle 18">
                <a:extLst>
                  <a:ext uri="{FF2B5EF4-FFF2-40B4-BE49-F238E27FC236}">
                    <a16:creationId xmlns:a16="http://schemas.microsoft.com/office/drawing/2014/main" xmlns="" id="{5139B0C7-8573-40C0-AD3C-3C3F6AA40D4D}"/>
                  </a:ext>
                </a:extLst>
              </p:cNvPr>
              <p:cNvSpPr/>
              <p:nvPr/>
            </p:nvSpPr>
            <p:spPr>
              <a:xfrm>
                <a:off x="7141773" y="2045334"/>
                <a:ext cx="4421905" cy="646331"/>
              </a:xfrm>
              <a:prstGeom prst="rect">
                <a:avLst/>
              </a:prstGeom>
            </p:spPr>
            <p:txBody>
              <a:bodyPr wrap="square">
                <a:spAutoFit/>
              </a:bodyPr>
              <a:lstStyle/>
              <a:p>
                <a:r>
                  <a:rPr lang="en-US" altLang="ko-KR" sz="1200" dirty="0" smtClean="0">
                    <a:solidFill>
                      <a:schemeClr val="tx1">
                        <a:lumMod val="75000"/>
                        <a:lumOff val="25000"/>
                      </a:schemeClr>
                    </a:solidFill>
                    <a:cs typeface="Arial" pitchFamily="34" charset="0"/>
                  </a:rPr>
                  <a:t>This </a:t>
                </a:r>
                <a:r>
                  <a:rPr lang="en-US" altLang="ko-KR" sz="1200" dirty="0">
                    <a:solidFill>
                      <a:schemeClr val="tx1">
                        <a:lumMod val="75000"/>
                        <a:lumOff val="25000"/>
                      </a:schemeClr>
                    </a:solidFill>
                    <a:cs typeface="Arial" pitchFamily="34" charset="0"/>
                  </a:rPr>
                  <a:t>allows the user to adjust the timing of the circuit by connecting an external voltage source to the control voltage pin.. </a:t>
                </a:r>
                <a:endParaRPr lang="en-US" altLang="ko-KR" sz="1200" dirty="0">
                  <a:solidFill>
                    <a:schemeClr val="tx1">
                      <a:lumMod val="75000"/>
                      <a:lumOff val="25000"/>
                    </a:schemeClr>
                  </a:solidFill>
                </a:endParaRPr>
              </a:p>
            </p:txBody>
          </p:sp>
        </p:grpSp>
        <p:grpSp>
          <p:nvGrpSpPr>
            <p:cNvPr id="13" name="그룹 8">
              <a:extLst>
                <a:ext uri="{FF2B5EF4-FFF2-40B4-BE49-F238E27FC236}">
                  <a16:creationId xmlns:a16="http://schemas.microsoft.com/office/drawing/2014/main" xmlns="" id="{D2CD4AE2-18AE-4BFF-A6A9-583D9CA8E273}"/>
                </a:ext>
              </a:extLst>
            </p:cNvPr>
            <p:cNvGrpSpPr/>
            <p:nvPr/>
          </p:nvGrpSpPr>
          <p:grpSpPr>
            <a:xfrm>
              <a:off x="7141774" y="2860648"/>
              <a:ext cx="4421905" cy="786718"/>
              <a:chOff x="7141773" y="2848382"/>
              <a:chExt cx="4421905" cy="786718"/>
            </a:xfrm>
          </p:grpSpPr>
          <p:sp>
            <p:nvSpPr>
              <p:cNvPr id="14" name="Rectangle 18">
                <a:extLst>
                  <a:ext uri="{FF2B5EF4-FFF2-40B4-BE49-F238E27FC236}">
                    <a16:creationId xmlns:a16="http://schemas.microsoft.com/office/drawing/2014/main" xmlns="" id="{838ECC54-493A-4A00-8615-96E0085671EA}"/>
                  </a:ext>
                </a:extLst>
              </p:cNvPr>
              <p:cNvSpPr/>
              <p:nvPr/>
            </p:nvSpPr>
            <p:spPr>
              <a:xfrm>
                <a:off x="7141773" y="2848382"/>
                <a:ext cx="4421905" cy="276999"/>
              </a:xfrm>
              <a:prstGeom prst="rect">
                <a:avLst/>
              </a:prstGeom>
            </p:spPr>
            <p:txBody>
              <a:bodyPr wrap="square">
                <a:spAutoFit/>
              </a:bodyPr>
              <a:lstStyle/>
              <a:p>
                <a:r>
                  <a:rPr lang="en-US" altLang="ko-KR" sz="1200" b="1" dirty="0" smtClean="0">
                    <a:solidFill>
                      <a:schemeClr val="tx1">
                        <a:lumMod val="75000"/>
                        <a:lumOff val="25000"/>
                      </a:schemeClr>
                    </a:solidFill>
                  </a:rPr>
                  <a:t>Discharge Transistor</a:t>
                </a:r>
                <a:endParaRPr lang="ko-KR" altLang="en-US" sz="1200" b="1" dirty="0">
                  <a:solidFill>
                    <a:schemeClr val="tx1">
                      <a:lumMod val="75000"/>
                      <a:lumOff val="25000"/>
                    </a:schemeClr>
                  </a:solidFill>
                </a:endParaRPr>
              </a:p>
            </p:txBody>
          </p:sp>
          <p:sp>
            <p:nvSpPr>
              <p:cNvPr id="15" name="Rectangle 18">
                <a:extLst>
                  <a:ext uri="{FF2B5EF4-FFF2-40B4-BE49-F238E27FC236}">
                    <a16:creationId xmlns:a16="http://schemas.microsoft.com/office/drawing/2014/main" xmlns="" id="{3E7A5158-4538-4F69-9E5D-9C4529752AB8}"/>
                  </a:ext>
                </a:extLst>
              </p:cNvPr>
              <p:cNvSpPr/>
              <p:nvPr/>
            </p:nvSpPr>
            <p:spPr>
              <a:xfrm>
                <a:off x="7141773" y="3173435"/>
                <a:ext cx="4421905" cy="461665"/>
              </a:xfrm>
              <a:prstGeom prst="rect">
                <a:avLst/>
              </a:prstGeom>
            </p:spPr>
            <p:txBody>
              <a:bodyPr wrap="square">
                <a:spAutoFit/>
              </a:bodyPr>
              <a:lstStyle/>
              <a:p>
                <a:r>
                  <a:rPr lang="en-US" altLang="ko-KR" sz="1200" dirty="0" smtClean="0">
                    <a:solidFill>
                      <a:schemeClr val="tx1">
                        <a:lumMod val="75000"/>
                        <a:lumOff val="25000"/>
                      </a:schemeClr>
                    </a:solidFill>
                    <a:cs typeface="Arial" pitchFamily="34" charset="0"/>
                  </a:rPr>
                  <a:t>This </a:t>
                </a:r>
                <a:r>
                  <a:rPr lang="en-US" altLang="ko-KR" sz="1200" dirty="0">
                    <a:solidFill>
                      <a:schemeClr val="tx1">
                        <a:lumMod val="75000"/>
                        <a:lumOff val="25000"/>
                      </a:schemeClr>
                    </a:solidFill>
                    <a:cs typeface="Arial" pitchFamily="34" charset="0"/>
                  </a:rPr>
                  <a:t>is used to discharge the external capacitor connected to the </a:t>
                </a:r>
                <a:r>
                  <a:rPr lang="en-US" altLang="ko-KR" sz="1200" dirty="0" smtClean="0">
                    <a:solidFill>
                      <a:schemeClr val="tx1">
                        <a:lumMod val="75000"/>
                        <a:lumOff val="25000"/>
                      </a:schemeClr>
                    </a:solidFill>
                    <a:cs typeface="Arial" pitchFamily="34" charset="0"/>
                  </a:rPr>
                  <a:t>timer. </a:t>
                </a:r>
                <a:endParaRPr lang="en-US" altLang="ko-KR" sz="1200" dirty="0">
                  <a:solidFill>
                    <a:schemeClr val="tx1">
                      <a:lumMod val="75000"/>
                      <a:lumOff val="25000"/>
                    </a:schemeClr>
                  </a:solidFill>
                </a:endParaRPr>
              </a:p>
            </p:txBody>
          </p:sp>
        </p:grpSp>
        <p:grpSp>
          <p:nvGrpSpPr>
            <p:cNvPr id="16" name="그룹 6">
              <a:extLst>
                <a:ext uri="{FF2B5EF4-FFF2-40B4-BE49-F238E27FC236}">
                  <a16:creationId xmlns:a16="http://schemas.microsoft.com/office/drawing/2014/main" xmlns="" id="{BD3FE301-6C9A-4711-B28D-8150FB7998AB}"/>
                </a:ext>
              </a:extLst>
            </p:cNvPr>
            <p:cNvGrpSpPr/>
            <p:nvPr/>
          </p:nvGrpSpPr>
          <p:grpSpPr>
            <a:xfrm>
              <a:off x="7141774" y="5141380"/>
              <a:ext cx="4421905" cy="786718"/>
              <a:chOff x="7141773" y="5141380"/>
              <a:chExt cx="4421905" cy="786718"/>
            </a:xfrm>
          </p:grpSpPr>
          <p:sp>
            <p:nvSpPr>
              <p:cNvPr id="17" name="Rectangle 18">
                <a:extLst>
                  <a:ext uri="{FF2B5EF4-FFF2-40B4-BE49-F238E27FC236}">
                    <a16:creationId xmlns:a16="http://schemas.microsoft.com/office/drawing/2014/main" xmlns="" id="{E359A50E-12A7-4C19-8D92-E71314592253}"/>
                  </a:ext>
                </a:extLst>
              </p:cNvPr>
              <p:cNvSpPr/>
              <p:nvPr/>
            </p:nvSpPr>
            <p:spPr>
              <a:xfrm>
                <a:off x="7141773" y="5141380"/>
                <a:ext cx="4421905" cy="276999"/>
              </a:xfrm>
              <a:prstGeom prst="rect">
                <a:avLst/>
              </a:prstGeom>
            </p:spPr>
            <p:txBody>
              <a:bodyPr wrap="square">
                <a:spAutoFit/>
              </a:bodyPr>
              <a:lstStyle/>
              <a:p>
                <a:r>
                  <a:rPr lang="en-US" altLang="ko-KR" sz="1200" b="1" dirty="0" smtClean="0">
                    <a:solidFill>
                      <a:schemeClr val="tx1">
                        <a:lumMod val="75000"/>
                        <a:lumOff val="25000"/>
                      </a:schemeClr>
                    </a:solidFill>
                  </a:rPr>
                  <a:t>Ground and VCC pin</a:t>
                </a:r>
                <a:endParaRPr lang="ko-KR" altLang="en-US" sz="1200" b="1" dirty="0">
                  <a:solidFill>
                    <a:schemeClr val="tx1">
                      <a:lumMod val="75000"/>
                      <a:lumOff val="25000"/>
                    </a:schemeClr>
                  </a:solidFill>
                </a:endParaRPr>
              </a:p>
            </p:txBody>
          </p:sp>
          <p:sp>
            <p:nvSpPr>
              <p:cNvPr id="18" name="Rectangle 18">
                <a:extLst>
                  <a:ext uri="{FF2B5EF4-FFF2-40B4-BE49-F238E27FC236}">
                    <a16:creationId xmlns:a16="http://schemas.microsoft.com/office/drawing/2014/main" xmlns="" id="{88BB41A2-C5D3-42DB-A57E-7D50C633554D}"/>
                  </a:ext>
                </a:extLst>
              </p:cNvPr>
              <p:cNvSpPr/>
              <p:nvPr/>
            </p:nvSpPr>
            <p:spPr>
              <a:xfrm>
                <a:off x="7141773" y="5466433"/>
                <a:ext cx="4421905" cy="461665"/>
              </a:xfrm>
              <a:prstGeom prst="rect">
                <a:avLst/>
              </a:prstGeom>
            </p:spPr>
            <p:txBody>
              <a:bodyPr wrap="square">
                <a:spAutoFit/>
              </a:bodyPr>
              <a:lstStyle/>
              <a:p>
                <a:r>
                  <a:rPr lang="en-US" altLang="ko-KR" sz="1200" dirty="0">
                    <a:solidFill>
                      <a:schemeClr val="tx1">
                        <a:lumMod val="75000"/>
                        <a:lumOff val="25000"/>
                      </a:schemeClr>
                    </a:solidFill>
                    <a:cs typeface="Arial" pitchFamily="34" charset="0"/>
                  </a:rPr>
                  <a:t>The IC needs a power supply to operate which is given by the Ground and Vcc </a:t>
                </a:r>
                <a:r>
                  <a:rPr lang="en-US" altLang="ko-KR" sz="1200" dirty="0" smtClean="0">
                    <a:solidFill>
                      <a:schemeClr val="tx1">
                        <a:lumMod val="75000"/>
                        <a:lumOff val="25000"/>
                      </a:schemeClr>
                    </a:solidFill>
                    <a:cs typeface="Arial" pitchFamily="34" charset="0"/>
                  </a:rPr>
                  <a:t>pin. </a:t>
                </a:r>
                <a:endParaRPr lang="en-US" altLang="ko-KR" sz="1200" dirty="0">
                  <a:solidFill>
                    <a:schemeClr val="tx1">
                      <a:lumMod val="75000"/>
                      <a:lumOff val="25000"/>
                    </a:schemeClr>
                  </a:solidFill>
                </a:endParaRPr>
              </a:p>
            </p:txBody>
          </p:sp>
        </p:grpSp>
        <p:sp>
          <p:nvSpPr>
            <p:cNvPr id="19" name="Oval Callout 11">
              <a:extLst>
                <a:ext uri="{FF2B5EF4-FFF2-40B4-BE49-F238E27FC236}">
                  <a16:creationId xmlns:a16="http://schemas.microsoft.com/office/drawing/2014/main" xmlns="" id="{D20362AE-3F22-420F-B13B-5BF572FD8B78}"/>
                </a:ext>
              </a:extLst>
            </p:cNvPr>
            <p:cNvSpPr/>
            <p:nvPr/>
          </p:nvSpPr>
          <p:spPr>
            <a:xfrm rot="1639528">
              <a:off x="6283638" y="4096630"/>
              <a:ext cx="632898" cy="632898"/>
            </a:xfrm>
            <a:prstGeom prst="wedgeEllipseCallout">
              <a:avLst>
                <a:gd name="adj1" fmla="val -105807"/>
                <a:gd name="adj2" fmla="val 55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20" name="그룹 7">
              <a:extLst>
                <a:ext uri="{FF2B5EF4-FFF2-40B4-BE49-F238E27FC236}">
                  <a16:creationId xmlns:a16="http://schemas.microsoft.com/office/drawing/2014/main" xmlns="" id="{85F40EBF-3AFC-40E6-930B-763545CF50A6}"/>
                </a:ext>
              </a:extLst>
            </p:cNvPr>
            <p:cNvGrpSpPr/>
            <p:nvPr/>
          </p:nvGrpSpPr>
          <p:grpSpPr>
            <a:xfrm>
              <a:off x="7141774" y="4001014"/>
              <a:ext cx="4421905" cy="786718"/>
              <a:chOff x="7141773" y="3851193"/>
              <a:chExt cx="4421905" cy="786718"/>
            </a:xfrm>
          </p:grpSpPr>
          <p:sp>
            <p:nvSpPr>
              <p:cNvPr id="21" name="Rectangle 18">
                <a:extLst>
                  <a:ext uri="{FF2B5EF4-FFF2-40B4-BE49-F238E27FC236}">
                    <a16:creationId xmlns:a16="http://schemas.microsoft.com/office/drawing/2014/main" xmlns="" id="{CF457409-1BC1-464A-8EA9-D66F04A6A36D}"/>
                  </a:ext>
                </a:extLst>
              </p:cNvPr>
              <p:cNvSpPr/>
              <p:nvPr/>
            </p:nvSpPr>
            <p:spPr>
              <a:xfrm>
                <a:off x="7141773" y="3851193"/>
                <a:ext cx="4421905" cy="276999"/>
              </a:xfrm>
              <a:prstGeom prst="rect">
                <a:avLst/>
              </a:prstGeom>
            </p:spPr>
            <p:txBody>
              <a:bodyPr wrap="square">
                <a:spAutoFit/>
              </a:bodyPr>
              <a:lstStyle/>
              <a:p>
                <a:r>
                  <a:rPr lang="en-US" altLang="ko-KR" sz="1200" b="1" dirty="0" smtClean="0">
                    <a:solidFill>
                      <a:schemeClr val="tx1">
                        <a:lumMod val="75000"/>
                        <a:lumOff val="25000"/>
                      </a:schemeClr>
                    </a:solidFill>
                  </a:rPr>
                  <a:t>Output</a:t>
                </a:r>
                <a:endParaRPr lang="ko-KR" altLang="en-US" sz="1200" b="1" dirty="0">
                  <a:solidFill>
                    <a:schemeClr val="tx1">
                      <a:lumMod val="75000"/>
                      <a:lumOff val="25000"/>
                    </a:schemeClr>
                  </a:solidFill>
                </a:endParaRPr>
              </a:p>
            </p:txBody>
          </p:sp>
          <p:sp>
            <p:nvSpPr>
              <p:cNvPr id="22" name="Rectangle 18">
                <a:extLst>
                  <a:ext uri="{FF2B5EF4-FFF2-40B4-BE49-F238E27FC236}">
                    <a16:creationId xmlns:a16="http://schemas.microsoft.com/office/drawing/2014/main" xmlns="" id="{8CC6C331-B400-4A3B-9199-AEB7E2A55BC4}"/>
                  </a:ext>
                </a:extLst>
              </p:cNvPr>
              <p:cNvSpPr/>
              <p:nvPr/>
            </p:nvSpPr>
            <p:spPr>
              <a:xfrm>
                <a:off x="7141773" y="4176246"/>
                <a:ext cx="4421905" cy="461665"/>
              </a:xfrm>
              <a:prstGeom prst="rect">
                <a:avLst/>
              </a:prstGeom>
            </p:spPr>
            <p:txBody>
              <a:bodyPr wrap="square">
                <a:spAutoFit/>
              </a:bodyPr>
              <a:lstStyle/>
              <a:p>
                <a:r>
                  <a:rPr lang="en-US" altLang="ko-KR" sz="1200" dirty="0" smtClean="0">
                    <a:solidFill>
                      <a:schemeClr val="tx1">
                        <a:lumMod val="75000"/>
                        <a:lumOff val="25000"/>
                      </a:schemeClr>
                    </a:solidFill>
                    <a:cs typeface="Arial" pitchFamily="34" charset="0"/>
                  </a:rPr>
                  <a:t>The </a:t>
                </a:r>
                <a:r>
                  <a:rPr lang="en-US" altLang="ko-KR" sz="1200" dirty="0">
                    <a:solidFill>
                      <a:schemeClr val="tx1">
                        <a:lumMod val="75000"/>
                        <a:lumOff val="25000"/>
                      </a:schemeClr>
                    </a:solidFill>
                    <a:cs typeface="Arial" pitchFamily="34" charset="0"/>
                  </a:rPr>
                  <a:t>output pin provides the square wave output generated by the </a:t>
                </a:r>
                <a:r>
                  <a:rPr lang="en-US" altLang="ko-KR" sz="1200" dirty="0" smtClean="0">
                    <a:solidFill>
                      <a:schemeClr val="tx1">
                        <a:lumMod val="75000"/>
                        <a:lumOff val="25000"/>
                      </a:schemeClr>
                    </a:solidFill>
                    <a:cs typeface="Arial" pitchFamily="34" charset="0"/>
                  </a:rPr>
                  <a:t>flip-flop. </a:t>
                </a:r>
                <a:endParaRPr lang="en-US" altLang="ko-KR" sz="1200" dirty="0">
                  <a:solidFill>
                    <a:schemeClr val="tx1">
                      <a:lumMod val="75000"/>
                      <a:lumOff val="25000"/>
                    </a:schemeClr>
                  </a:solidFill>
                </a:endParaRPr>
              </a:p>
            </p:txBody>
          </p:sp>
        </p:grpSp>
        <p:sp>
          <p:nvSpPr>
            <p:cNvPr id="23" name="Freeform 32">
              <a:extLst>
                <a:ext uri="{FF2B5EF4-FFF2-40B4-BE49-F238E27FC236}">
                  <a16:creationId xmlns:a16="http://schemas.microsoft.com/office/drawing/2014/main" xmlns="" id="{2F408F84-619E-4C4D-B9A2-CEAFB7B9A6C7}"/>
                </a:ext>
              </a:extLst>
            </p:cNvPr>
            <p:cNvSpPr>
              <a:spLocks noChangeAspect="1"/>
            </p:cNvSpPr>
            <p:nvPr/>
          </p:nvSpPr>
          <p:spPr>
            <a:xfrm>
              <a:off x="6450785" y="4238231"/>
              <a:ext cx="298603" cy="349699"/>
            </a:xfrm>
            <a:custGeom>
              <a:avLst/>
              <a:gdLst/>
              <a:ahLst/>
              <a:cxnLst/>
              <a:rect l="l" t="t" r="r" b="b"/>
              <a:pathLst>
                <a:path w="3232631" h="3785798">
                  <a:moveTo>
                    <a:pt x="460870" y="1533749"/>
                  </a:moveTo>
                  <a:cubicBezTo>
                    <a:pt x="401217" y="1533749"/>
                    <a:pt x="352858" y="1582108"/>
                    <a:pt x="352858" y="1641761"/>
                  </a:cubicBezTo>
                  <a:cubicBezTo>
                    <a:pt x="352858" y="1701414"/>
                    <a:pt x="401217" y="1749773"/>
                    <a:pt x="460870" y="1749773"/>
                  </a:cubicBezTo>
                  <a:cubicBezTo>
                    <a:pt x="520523" y="1749773"/>
                    <a:pt x="568882" y="1701414"/>
                    <a:pt x="568882" y="1641761"/>
                  </a:cubicBezTo>
                  <a:cubicBezTo>
                    <a:pt x="568882" y="1582108"/>
                    <a:pt x="520523" y="1533749"/>
                    <a:pt x="460870" y="1533749"/>
                  </a:cubicBezTo>
                  <a:close/>
                  <a:moveTo>
                    <a:pt x="2244716" y="0"/>
                  </a:moveTo>
                  <a:cubicBezTo>
                    <a:pt x="1836936" y="590768"/>
                    <a:pt x="1646438" y="1376188"/>
                    <a:pt x="2021783" y="1604817"/>
                  </a:cubicBezTo>
                  <a:cubicBezTo>
                    <a:pt x="2660788" y="1872620"/>
                    <a:pt x="2666053" y="1511205"/>
                    <a:pt x="3232631" y="914400"/>
                  </a:cubicBezTo>
                  <a:cubicBezTo>
                    <a:pt x="2905546" y="1955101"/>
                    <a:pt x="3126198" y="2339427"/>
                    <a:pt x="3220100" y="2841447"/>
                  </a:cubicBezTo>
                  <a:cubicBezTo>
                    <a:pt x="2881156" y="2563656"/>
                    <a:pt x="2671847" y="1792725"/>
                    <a:pt x="2040941" y="2208140"/>
                  </a:cubicBezTo>
                  <a:cubicBezTo>
                    <a:pt x="1635720" y="2540033"/>
                    <a:pt x="1852592" y="3227466"/>
                    <a:pt x="2281980" y="3785798"/>
                  </a:cubicBezTo>
                  <a:cubicBezTo>
                    <a:pt x="1456762" y="3630405"/>
                    <a:pt x="360883" y="2851877"/>
                    <a:pt x="0" y="1864325"/>
                  </a:cubicBezTo>
                  <a:cubicBezTo>
                    <a:pt x="143866" y="1576594"/>
                    <a:pt x="732908" y="390144"/>
                    <a:pt x="22447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pic>
        <p:nvPicPr>
          <p:cNvPr id="2" name="Picture Placeholder 1"/>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290427" y="2728169"/>
            <a:ext cx="3738774" cy="2340023"/>
          </a:xfrm>
          <a:prstGeom prst="rect">
            <a:avLst/>
          </a:prstGeom>
          <a:ln>
            <a:noFill/>
          </a:ln>
          <a:effectLst>
            <a:softEdge rad="112500"/>
          </a:effectLst>
        </p:spPr>
      </p:pic>
    </p:spTree>
    <p:extLst>
      <p:ext uri="{BB962C8B-B14F-4D97-AF65-F5344CB8AC3E}">
        <p14:creationId xmlns:p14="http://schemas.microsoft.com/office/powerpoint/2010/main" val="3668670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xmlns="" id="{D8BD5064-D261-4052-8B4F-6502578B4E65}"/>
              </a:ext>
            </a:extLst>
          </p:cNvPr>
          <p:cNvSpPr>
            <a:spLocks noGrp="1"/>
          </p:cNvSpPr>
          <p:nvPr>
            <p:ph type="body" sz="quarter" idx="10"/>
          </p:nvPr>
        </p:nvSpPr>
        <p:spPr>
          <a:xfrm>
            <a:off x="152400" y="174429"/>
            <a:ext cx="10867820" cy="1050107"/>
          </a:xfrm>
        </p:spPr>
        <p:txBody>
          <a:bodyPr/>
          <a:lstStyle/>
          <a:p>
            <a:pPr algn="just"/>
            <a:r>
              <a:rPr lang="en-US" dirty="0" smtClean="0"/>
              <a:t>7segment Cathode Display</a:t>
            </a:r>
            <a:endParaRPr lang="en-US" dirty="0"/>
          </a:p>
        </p:txBody>
      </p:sp>
      <p:grpSp>
        <p:nvGrpSpPr>
          <p:cNvPr id="26" name="Group 25">
            <a:extLst>
              <a:ext uri="{FF2B5EF4-FFF2-40B4-BE49-F238E27FC236}">
                <a16:creationId xmlns:a16="http://schemas.microsoft.com/office/drawing/2014/main" xmlns="" id="{05154134-B255-4B6B-A677-EA496C92A731}"/>
              </a:ext>
            </a:extLst>
          </p:cNvPr>
          <p:cNvGrpSpPr/>
          <p:nvPr/>
        </p:nvGrpSpPr>
        <p:grpSpPr>
          <a:xfrm>
            <a:off x="6102572" y="1761101"/>
            <a:ext cx="5280041" cy="4247866"/>
            <a:chOff x="6283638" y="1680232"/>
            <a:chExt cx="5280041" cy="4247866"/>
          </a:xfrm>
        </p:grpSpPr>
        <p:sp>
          <p:nvSpPr>
            <p:cNvPr id="4" name="Oval Callout 10">
              <a:extLst>
                <a:ext uri="{FF2B5EF4-FFF2-40B4-BE49-F238E27FC236}">
                  <a16:creationId xmlns:a16="http://schemas.microsoft.com/office/drawing/2014/main" xmlns="" id="{B2A5B0A2-E6E6-4ACC-898E-50A547A55925}"/>
                </a:ext>
              </a:extLst>
            </p:cNvPr>
            <p:cNvSpPr/>
            <p:nvPr/>
          </p:nvSpPr>
          <p:spPr>
            <a:xfrm rot="1639528">
              <a:off x="6299340" y="1889524"/>
              <a:ext cx="632898" cy="632898"/>
            </a:xfrm>
            <a:prstGeom prst="wedgeEllipseCallout">
              <a:avLst>
                <a:gd name="adj1" fmla="val -37346"/>
                <a:gd name="adj2" fmla="val 1379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5" name="Oval Callout 11">
              <a:extLst>
                <a:ext uri="{FF2B5EF4-FFF2-40B4-BE49-F238E27FC236}">
                  <a16:creationId xmlns:a16="http://schemas.microsoft.com/office/drawing/2014/main" xmlns="" id="{1E0DDBA9-2304-49F3-B830-D6034E277B86}"/>
                </a:ext>
              </a:extLst>
            </p:cNvPr>
            <p:cNvSpPr/>
            <p:nvPr/>
          </p:nvSpPr>
          <p:spPr>
            <a:xfrm rot="1639528">
              <a:off x="6299340" y="2993078"/>
              <a:ext cx="632898" cy="632898"/>
            </a:xfrm>
            <a:prstGeom prst="wedgeEllipseCallout">
              <a:avLst>
                <a:gd name="adj1" fmla="val -74202"/>
                <a:gd name="adj2" fmla="val 729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6" name="Oval Callout 12">
              <a:extLst>
                <a:ext uri="{FF2B5EF4-FFF2-40B4-BE49-F238E27FC236}">
                  <a16:creationId xmlns:a16="http://schemas.microsoft.com/office/drawing/2014/main" xmlns="" id="{9EBC8736-2F09-4684-BC57-CF71FD523306}"/>
                </a:ext>
              </a:extLst>
            </p:cNvPr>
            <p:cNvSpPr/>
            <p:nvPr/>
          </p:nvSpPr>
          <p:spPr>
            <a:xfrm rot="1639528">
              <a:off x="6299342" y="5200184"/>
              <a:ext cx="632898" cy="632898"/>
            </a:xfrm>
            <a:prstGeom prst="wedgeEllipseCallout">
              <a:avLst>
                <a:gd name="adj1" fmla="val -139112"/>
                <a:gd name="adj2" fmla="val -65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7" name="Oval 31">
              <a:extLst>
                <a:ext uri="{FF2B5EF4-FFF2-40B4-BE49-F238E27FC236}">
                  <a16:creationId xmlns:a16="http://schemas.microsoft.com/office/drawing/2014/main" xmlns="" id="{24B8C616-4C06-4BF5-9412-D258547BDE42}"/>
                </a:ext>
              </a:extLst>
            </p:cNvPr>
            <p:cNvSpPr>
              <a:spLocks noChangeAspect="1"/>
            </p:cNvSpPr>
            <p:nvPr/>
          </p:nvSpPr>
          <p:spPr>
            <a:xfrm>
              <a:off x="6460377" y="5334894"/>
              <a:ext cx="310825" cy="298154"/>
            </a:xfrm>
            <a:custGeom>
              <a:avLst/>
              <a:gdLst/>
              <a:ahLst/>
              <a:cxnLst/>
              <a:rect l="l" t="t" r="r" b="b"/>
              <a:pathLst>
                <a:path w="3844509" h="3687783">
                  <a:moveTo>
                    <a:pt x="3058976" y="1638112"/>
                  </a:moveTo>
                  <a:lnTo>
                    <a:pt x="3589152" y="1638112"/>
                  </a:lnTo>
                  <a:cubicBezTo>
                    <a:pt x="3638858" y="1638112"/>
                    <a:pt x="3679152" y="1678406"/>
                    <a:pt x="3679152" y="1728112"/>
                  </a:cubicBezTo>
                  <a:cubicBezTo>
                    <a:pt x="3679152" y="1777818"/>
                    <a:pt x="3638858" y="1818112"/>
                    <a:pt x="3589152" y="1818112"/>
                  </a:cubicBezTo>
                  <a:lnTo>
                    <a:pt x="3200291" y="1818112"/>
                  </a:lnTo>
                  <a:cubicBezTo>
                    <a:pt x="3163154" y="1755131"/>
                    <a:pt x="3116528" y="1693960"/>
                    <a:pt x="3058976" y="1638112"/>
                  </a:cubicBezTo>
                  <a:close/>
                  <a:moveTo>
                    <a:pt x="181085" y="1638112"/>
                  </a:moveTo>
                  <a:lnTo>
                    <a:pt x="721085" y="1638112"/>
                  </a:lnTo>
                  <a:cubicBezTo>
                    <a:pt x="770791" y="1638112"/>
                    <a:pt x="811085" y="1678406"/>
                    <a:pt x="811085" y="1728112"/>
                  </a:cubicBezTo>
                  <a:cubicBezTo>
                    <a:pt x="811085" y="1777818"/>
                    <a:pt x="770791" y="1818112"/>
                    <a:pt x="721085" y="1818112"/>
                  </a:cubicBezTo>
                  <a:lnTo>
                    <a:pt x="181085" y="1818112"/>
                  </a:lnTo>
                  <a:cubicBezTo>
                    <a:pt x="131379" y="1818112"/>
                    <a:pt x="91085" y="1777818"/>
                    <a:pt x="91085" y="1728112"/>
                  </a:cubicBezTo>
                  <a:cubicBezTo>
                    <a:pt x="91085" y="1678406"/>
                    <a:pt x="131379" y="1638112"/>
                    <a:pt x="181085" y="1638112"/>
                  </a:cubicBezTo>
                  <a:close/>
                  <a:moveTo>
                    <a:pt x="2407996" y="1616759"/>
                  </a:moveTo>
                  <a:cubicBezTo>
                    <a:pt x="2441617" y="1617523"/>
                    <a:pt x="2476314" y="1619623"/>
                    <a:pt x="2512102" y="1623184"/>
                  </a:cubicBezTo>
                  <a:cubicBezTo>
                    <a:pt x="3111162" y="1718458"/>
                    <a:pt x="3282084" y="2201243"/>
                    <a:pt x="3279835" y="2465949"/>
                  </a:cubicBezTo>
                  <a:cubicBezTo>
                    <a:pt x="3835370" y="2585485"/>
                    <a:pt x="3867810" y="2977600"/>
                    <a:pt x="3836089" y="3163655"/>
                  </a:cubicBezTo>
                  <a:cubicBezTo>
                    <a:pt x="3757475" y="3560722"/>
                    <a:pt x="3236143" y="3678707"/>
                    <a:pt x="3054091" y="3680976"/>
                  </a:cubicBezTo>
                  <a:lnTo>
                    <a:pt x="749472" y="3687783"/>
                  </a:lnTo>
                  <a:cubicBezTo>
                    <a:pt x="462601" y="3670766"/>
                    <a:pt x="258482" y="3561857"/>
                    <a:pt x="95738" y="3371263"/>
                  </a:cubicBezTo>
                  <a:cubicBezTo>
                    <a:pt x="-51834" y="3177268"/>
                    <a:pt x="-3707" y="2901945"/>
                    <a:pt x="73013" y="2762709"/>
                  </a:cubicBezTo>
                  <a:cubicBezTo>
                    <a:pt x="131588" y="2662400"/>
                    <a:pt x="402999" y="2443202"/>
                    <a:pt x="748609" y="2500468"/>
                  </a:cubicBezTo>
                  <a:cubicBezTo>
                    <a:pt x="711949" y="2305751"/>
                    <a:pt x="809508" y="2118554"/>
                    <a:pt x="973702" y="2040037"/>
                  </a:cubicBezTo>
                  <a:cubicBezTo>
                    <a:pt x="1175350" y="1931150"/>
                    <a:pt x="1416864" y="1980501"/>
                    <a:pt x="1568863" y="2058070"/>
                  </a:cubicBezTo>
                  <a:cubicBezTo>
                    <a:pt x="1641270" y="1894278"/>
                    <a:pt x="1903671" y="1605293"/>
                    <a:pt x="2407996" y="1616759"/>
                  </a:cubicBezTo>
                  <a:close/>
                  <a:moveTo>
                    <a:pt x="1879032" y="828012"/>
                  </a:moveTo>
                  <a:cubicBezTo>
                    <a:pt x="2272018" y="828012"/>
                    <a:pt x="2606182" y="1079860"/>
                    <a:pt x="2727993" y="1431289"/>
                  </a:cubicBezTo>
                  <a:cubicBezTo>
                    <a:pt x="2662026" y="1407016"/>
                    <a:pt x="2589492" y="1387959"/>
                    <a:pt x="2509890" y="1375299"/>
                  </a:cubicBezTo>
                  <a:cubicBezTo>
                    <a:pt x="2471614" y="1371490"/>
                    <a:pt x="2434505" y="1369244"/>
                    <a:pt x="2398546" y="1368427"/>
                  </a:cubicBezTo>
                  <a:cubicBezTo>
                    <a:pt x="1859157" y="1356164"/>
                    <a:pt x="1578511" y="1665241"/>
                    <a:pt x="1501070" y="1840421"/>
                  </a:cubicBezTo>
                  <a:cubicBezTo>
                    <a:pt x="1366956" y="1771979"/>
                    <a:pt x="1167682" y="1724078"/>
                    <a:pt x="981368" y="1776353"/>
                  </a:cubicBezTo>
                  <a:cubicBezTo>
                    <a:pt x="979360" y="1760421"/>
                    <a:pt x="978932" y="1744316"/>
                    <a:pt x="978932" y="1728112"/>
                  </a:cubicBezTo>
                  <a:cubicBezTo>
                    <a:pt x="978932" y="1231000"/>
                    <a:pt x="1381920" y="828012"/>
                    <a:pt x="1879032" y="828012"/>
                  </a:cubicBezTo>
                  <a:close/>
                  <a:moveTo>
                    <a:pt x="3036221" y="480881"/>
                  </a:moveTo>
                  <a:cubicBezTo>
                    <a:pt x="3059254" y="480881"/>
                    <a:pt x="3082287" y="489668"/>
                    <a:pt x="3099861" y="507242"/>
                  </a:cubicBezTo>
                  <a:cubicBezTo>
                    <a:pt x="3135008" y="542389"/>
                    <a:pt x="3135008" y="599374"/>
                    <a:pt x="3099861" y="634521"/>
                  </a:cubicBezTo>
                  <a:lnTo>
                    <a:pt x="2718023" y="1016359"/>
                  </a:lnTo>
                  <a:cubicBezTo>
                    <a:pt x="2682876" y="1051506"/>
                    <a:pt x="2625891" y="1051506"/>
                    <a:pt x="2590744" y="1016359"/>
                  </a:cubicBezTo>
                  <a:cubicBezTo>
                    <a:pt x="2555597" y="981211"/>
                    <a:pt x="2555597" y="924227"/>
                    <a:pt x="2590744" y="889079"/>
                  </a:cubicBezTo>
                  <a:lnTo>
                    <a:pt x="2972582" y="507242"/>
                  </a:lnTo>
                  <a:cubicBezTo>
                    <a:pt x="2990155" y="489668"/>
                    <a:pt x="3013188" y="480881"/>
                    <a:pt x="3036221" y="480881"/>
                  </a:cubicBezTo>
                  <a:close/>
                  <a:moveTo>
                    <a:pt x="710166" y="439080"/>
                  </a:moveTo>
                  <a:cubicBezTo>
                    <a:pt x="733199" y="439080"/>
                    <a:pt x="756232" y="447867"/>
                    <a:pt x="773806" y="465441"/>
                  </a:cubicBezTo>
                  <a:lnTo>
                    <a:pt x="1155643" y="847278"/>
                  </a:lnTo>
                  <a:cubicBezTo>
                    <a:pt x="1190791" y="882426"/>
                    <a:pt x="1190791" y="939410"/>
                    <a:pt x="1155643" y="974558"/>
                  </a:cubicBezTo>
                  <a:cubicBezTo>
                    <a:pt x="1120496" y="1009705"/>
                    <a:pt x="1063512" y="1009705"/>
                    <a:pt x="1028364" y="974558"/>
                  </a:cubicBezTo>
                  <a:lnTo>
                    <a:pt x="646526" y="592720"/>
                  </a:lnTo>
                  <a:cubicBezTo>
                    <a:pt x="611379" y="557573"/>
                    <a:pt x="611379" y="500588"/>
                    <a:pt x="646526" y="465441"/>
                  </a:cubicBezTo>
                  <a:cubicBezTo>
                    <a:pt x="664100" y="447867"/>
                    <a:pt x="687133" y="439080"/>
                    <a:pt x="710166" y="439080"/>
                  </a:cubicBezTo>
                  <a:close/>
                  <a:moveTo>
                    <a:pt x="1879032" y="0"/>
                  </a:moveTo>
                  <a:cubicBezTo>
                    <a:pt x="1928738" y="0"/>
                    <a:pt x="1969032" y="40294"/>
                    <a:pt x="1969032" y="90000"/>
                  </a:cubicBezTo>
                  <a:lnTo>
                    <a:pt x="1969032" y="630000"/>
                  </a:lnTo>
                  <a:cubicBezTo>
                    <a:pt x="1969032" y="679706"/>
                    <a:pt x="1928738" y="720000"/>
                    <a:pt x="1879032" y="720000"/>
                  </a:cubicBezTo>
                  <a:cubicBezTo>
                    <a:pt x="1829326" y="720000"/>
                    <a:pt x="1789032" y="679706"/>
                    <a:pt x="1789032" y="630000"/>
                  </a:cubicBezTo>
                  <a:lnTo>
                    <a:pt x="1789032" y="90000"/>
                  </a:lnTo>
                  <a:cubicBezTo>
                    <a:pt x="1789032" y="40294"/>
                    <a:pt x="1829326" y="0"/>
                    <a:pt x="18790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prstClr val="black"/>
                </a:solidFill>
              </a:endParaRPr>
            </a:p>
          </p:txBody>
        </p:sp>
        <p:sp>
          <p:nvSpPr>
            <p:cNvPr id="8" name="Freeform 19">
              <a:extLst>
                <a:ext uri="{FF2B5EF4-FFF2-40B4-BE49-F238E27FC236}">
                  <a16:creationId xmlns:a16="http://schemas.microsoft.com/office/drawing/2014/main" xmlns="" id="{0492D986-0F72-42C9-BE04-61DE41EDFF6B}"/>
                </a:ext>
              </a:extLst>
            </p:cNvPr>
            <p:cNvSpPr>
              <a:spLocks noChangeAspect="1"/>
            </p:cNvSpPr>
            <p:nvPr/>
          </p:nvSpPr>
          <p:spPr>
            <a:xfrm flipH="1">
              <a:off x="6467131" y="2066888"/>
              <a:ext cx="310825" cy="229271"/>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prstClr val="black"/>
                </a:solidFill>
              </a:endParaRPr>
            </a:p>
          </p:txBody>
        </p:sp>
        <p:sp>
          <p:nvSpPr>
            <p:cNvPr id="9" name="Trapezoid 2">
              <a:extLst>
                <a:ext uri="{FF2B5EF4-FFF2-40B4-BE49-F238E27FC236}">
                  <a16:creationId xmlns:a16="http://schemas.microsoft.com/office/drawing/2014/main" xmlns="" id="{FEE721A2-DB36-49EB-A3F3-DF5F4C3F16C3}"/>
                </a:ext>
              </a:extLst>
            </p:cNvPr>
            <p:cNvSpPr>
              <a:spLocks noChangeAspect="1"/>
            </p:cNvSpPr>
            <p:nvPr/>
          </p:nvSpPr>
          <p:spPr>
            <a:xfrm>
              <a:off x="6515547" y="3154114"/>
              <a:ext cx="251055" cy="310825"/>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prstClr val="black"/>
                </a:solidFill>
              </a:endParaRPr>
            </a:p>
          </p:txBody>
        </p:sp>
        <p:grpSp>
          <p:nvGrpSpPr>
            <p:cNvPr id="10" name="그룹 9">
              <a:extLst>
                <a:ext uri="{FF2B5EF4-FFF2-40B4-BE49-F238E27FC236}">
                  <a16:creationId xmlns:a16="http://schemas.microsoft.com/office/drawing/2014/main" xmlns="" id="{F5AF25AA-AF45-4CEC-AA40-5F20E5C938E3}"/>
                </a:ext>
              </a:extLst>
            </p:cNvPr>
            <p:cNvGrpSpPr/>
            <p:nvPr/>
          </p:nvGrpSpPr>
          <p:grpSpPr>
            <a:xfrm>
              <a:off x="7005023" y="1680232"/>
              <a:ext cx="4443371" cy="1086195"/>
              <a:chOff x="7005022" y="1680231"/>
              <a:chExt cx="4443371" cy="1086195"/>
            </a:xfrm>
          </p:grpSpPr>
          <p:sp>
            <p:nvSpPr>
              <p:cNvPr id="11" name="Rectangle 18">
                <a:extLst>
                  <a:ext uri="{FF2B5EF4-FFF2-40B4-BE49-F238E27FC236}">
                    <a16:creationId xmlns:a16="http://schemas.microsoft.com/office/drawing/2014/main" xmlns="" id="{1E5FA016-7A81-4844-A24C-6A91AEADFE7B}"/>
                  </a:ext>
                </a:extLst>
              </p:cNvPr>
              <p:cNvSpPr/>
              <p:nvPr/>
            </p:nvSpPr>
            <p:spPr>
              <a:xfrm>
                <a:off x="7005022" y="1680231"/>
                <a:ext cx="4421905" cy="276999"/>
              </a:xfrm>
              <a:prstGeom prst="rect">
                <a:avLst/>
              </a:prstGeom>
            </p:spPr>
            <p:txBody>
              <a:bodyPr wrap="square">
                <a:spAutoFit/>
              </a:bodyPr>
              <a:lstStyle/>
              <a:p>
                <a:r>
                  <a:rPr lang="en-US" altLang="ko-KR" sz="1200" b="1" dirty="0" smtClean="0">
                    <a:solidFill>
                      <a:prstClr val="black">
                        <a:lumMod val="75000"/>
                        <a:lumOff val="25000"/>
                      </a:prstClr>
                    </a:solidFill>
                  </a:rPr>
                  <a:t>7 Segments</a:t>
                </a:r>
                <a:endParaRPr lang="ko-KR" altLang="en-US" sz="1200" b="1" dirty="0">
                  <a:solidFill>
                    <a:prstClr val="black">
                      <a:lumMod val="75000"/>
                      <a:lumOff val="25000"/>
                    </a:prstClr>
                  </a:solidFill>
                </a:endParaRPr>
              </a:p>
            </p:txBody>
          </p:sp>
          <p:sp>
            <p:nvSpPr>
              <p:cNvPr id="12" name="Rectangle 18">
                <a:extLst>
                  <a:ext uri="{FF2B5EF4-FFF2-40B4-BE49-F238E27FC236}">
                    <a16:creationId xmlns:a16="http://schemas.microsoft.com/office/drawing/2014/main" xmlns="" id="{5139B0C7-8573-40C0-AD3C-3C3F6AA40D4D}"/>
                  </a:ext>
                </a:extLst>
              </p:cNvPr>
              <p:cNvSpPr/>
              <p:nvPr/>
            </p:nvSpPr>
            <p:spPr>
              <a:xfrm>
                <a:off x="7026488" y="1935429"/>
                <a:ext cx="4421905" cy="830997"/>
              </a:xfrm>
              <a:prstGeom prst="rect">
                <a:avLst/>
              </a:prstGeom>
            </p:spPr>
            <p:txBody>
              <a:bodyPr wrap="square">
                <a:spAutoFit/>
              </a:bodyPr>
              <a:lstStyle/>
              <a:p>
                <a:r>
                  <a:rPr lang="en-US" sz="1200" dirty="0">
                    <a:solidFill>
                      <a:schemeClr val="tx1">
                        <a:lumMod val="75000"/>
                        <a:lumOff val="25000"/>
                      </a:schemeClr>
                    </a:solidFill>
                  </a:rPr>
                  <a:t>These are the seven individual segments that make up the display. Each segment is a light-emitting diode (LED) or a liquid crystal display (LCD) and can be illuminated to form a number.</a:t>
                </a:r>
                <a:endParaRPr lang="en-US" altLang="ko-KR" sz="1200" dirty="0">
                  <a:solidFill>
                    <a:schemeClr val="tx1">
                      <a:lumMod val="75000"/>
                      <a:lumOff val="25000"/>
                    </a:schemeClr>
                  </a:solidFill>
                </a:endParaRPr>
              </a:p>
            </p:txBody>
          </p:sp>
        </p:grpSp>
        <p:grpSp>
          <p:nvGrpSpPr>
            <p:cNvPr id="13" name="그룹 8">
              <a:extLst>
                <a:ext uri="{FF2B5EF4-FFF2-40B4-BE49-F238E27FC236}">
                  <a16:creationId xmlns:a16="http://schemas.microsoft.com/office/drawing/2014/main" xmlns="" id="{D2CD4AE2-18AE-4BFF-A6A9-583D9CA8E273}"/>
                </a:ext>
              </a:extLst>
            </p:cNvPr>
            <p:cNvGrpSpPr/>
            <p:nvPr/>
          </p:nvGrpSpPr>
          <p:grpSpPr>
            <a:xfrm>
              <a:off x="7141774" y="2860648"/>
              <a:ext cx="4421905" cy="971384"/>
              <a:chOff x="7141773" y="2848382"/>
              <a:chExt cx="4421905" cy="971384"/>
            </a:xfrm>
          </p:grpSpPr>
          <p:sp>
            <p:nvSpPr>
              <p:cNvPr id="14" name="Rectangle 18">
                <a:extLst>
                  <a:ext uri="{FF2B5EF4-FFF2-40B4-BE49-F238E27FC236}">
                    <a16:creationId xmlns:a16="http://schemas.microsoft.com/office/drawing/2014/main" xmlns="" id="{838ECC54-493A-4A00-8615-96E0085671EA}"/>
                  </a:ext>
                </a:extLst>
              </p:cNvPr>
              <p:cNvSpPr/>
              <p:nvPr/>
            </p:nvSpPr>
            <p:spPr>
              <a:xfrm>
                <a:off x="7141773" y="2848382"/>
                <a:ext cx="4421905" cy="276999"/>
              </a:xfrm>
              <a:prstGeom prst="rect">
                <a:avLst/>
              </a:prstGeom>
            </p:spPr>
            <p:txBody>
              <a:bodyPr wrap="square">
                <a:spAutoFit/>
              </a:bodyPr>
              <a:lstStyle/>
              <a:p>
                <a:r>
                  <a:rPr lang="en-US" altLang="ko-KR" sz="1200" b="1" dirty="0" smtClean="0">
                    <a:solidFill>
                      <a:prstClr val="black">
                        <a:lumMod val="75000"/>
                        <a:lumOff val="25000"/>
                      </a:prstClr>
                    </a:solidFill>
                  </a:rPr>
                  <a:t>Cathodes</a:t>
                </a:r>
                <a:endParaRPr lang="ko-KR" altLang="en-US" sz="1200" b="1" dirty="0">
                  <a:solidFill>
                    <a:prstClr val="black">
                      <a:lumMod val="75000"/>
                      <a:lumOff val="25000"/>
                    </a:prstClr>
                  </a:solidFill>
                </a:endParaRPr>
              </a:p>
            </p:txBody>
          </p:sp>
          <p:sp>
            <p:nvSpPr>
              <p:cNvPr id="15" name="Rectangle 18">
                <a:extLst>
                  <a:ext uri="{FF2B5EF4-FFF2-40B4-BE49-F238E27FC236}">
                    <a16:creationId xmlns:a16="http://schemas.microsoft.com/office/drawing/2014/main" xmlns="" id="{3E7A5158-4538-4F69-9E5D-9C4529752AB8}"/>
                  </a:ext>
                </a:extLst>
              </p:cNvPr>
              <p:cNvSpPr/>
              <p:nvPr/>
            </p:nvSpPr>
            <p:spPr>
              <a:xfrm>
                <a:off x="7141773" y="3173435"/>
                <a:ext cx="4421905" cy="646331"/>
              </a:xfrm>
              <a:prstGeom prst="rect">
                <a:avLst/>
              </a:prstGeom>
            </p:spPr>
            <p:txBody>
              <a:bodyPr wrap="square">
                <a:spAutoFit/>
              </a:bodyPr>
              <a:lstStyle/>
              <a:p>
                <a:r>
                  <a:rPr lang="en-US" sz="1200" dirty="0">
                    <a:solidFill>
                      <a:schemeClr val="tx1">
                        <a:lumMod val="75000"/>
                        <a:lumOff val="25000"/>
                      </a:schemeClr>
                    </a:solidFill>
                  </a:rPr>
                  <a:t>Each segment has a corresponding cathode pin. When a current is applied to a cathode pin, the corresponding segment lights up.</a:t>
                </a:r>
                <a:endParaRPr lang="en-US" altLang="ko-KR" sz="1200" dirty="0">
                  <a:solidFill>
                    <a:schemeClr val="tx1">
                      <a:lumMod val="75000"/>
                      <a:lumOff val="25000"/>
                    </a:schemeClr>
                  </a:solidFill>
                </a:endParaRPr>
              </a:p>
            </p:txBody>
          </p:sp>
        </p:grpSp>
        <p:grpSp>
          <p:nvGrpSpPr>
            <p:cNvPr id="16" name="그룹 6">
              <a:extLst>
                <a:ext uri="{FF2B5EF4-FFF2-40B4-BE49-F238E27FC236}">
                  <a16:creationId xmlns:a16="http://schemas.microsoft.com/office/drawing/2014/main" xmlns="" id="{BD3FE301-6C9A-4711-B28D-8150FB7998AB}"/>
                </a:ext>
              </a:extLst>
            </p:cNvPr>
            <p:cNvGrpSpPr/>
            <p:nvPr/>
          </p:nvGrpSpPr>
          <p:grpSpPr>
            <a:xfrm>
              <a:off x="7141774" y="5141380"/>
              <a:ext cx="4421905" cy="786718"/>
              <a:chOff x="7141773" y="5141380"/>
              <a:chExt cx="4421905" cy="786718"/>
            </a:xfrm>
          </p:grpSpPr>
          <p:sp>
            <p:nvSpPr>
              <p:cNvPr id="17" name="Rectangle 18">
                <a:extLst>
                  <a:ext uri="{FF2B5EF4-FFF2-40B4-BE49-F238E27FC236}">
                    <a16:creationId xmlns:a16="http://schemas.microsoft.com/office/drawing/2014/main" xmlns="" id="{E359A50E-12A7-4C19-8D92-E71314592253}"/>
                  </a:ext>
                </a:extLst>
              </p:cNvPr>
              <p:cNvSpPr/>
              <p:nvPr/>
            </p:nvSpPr>
            <p:spPr>
              <a:xfrm>
                <a:off x="7141773" y="5141380"/>
                <a:ext cx="4421905" cy="276999"/>
              </a:xfrm>
              <a:prstGeom prst="rect">
                <a:avLst/>
              </a:prstGeom>
            </p:spPr>
            <p:txBody>
              <a:bodyPr wrap="square">
                <a:spAutoFit/>
              </a:bodyPr>
              <a:lstStyle/>
              <a:p>
                <a:r>
                  <a:rPr lang="en-US" altLang="ko-KR" sz="1200" b="1" dirty="0" smtClean="0">
                    <a:solidFill>
                      <a:prstClr val="black">
                        <a:lumMod val="75000"/>
                        <a:lumOff val="25000"/>
                      </a:prstClr>
                    </a:solidFill>
                  </a:rPr>
                  <a:t>Power Supply</a:t>
                </a:r>
                <a:endParaRPr lang="ko-KR" altLang="en-US" sz="1200" b="1" dirty="0">
                  <a:solidFill>
                    <a:prstClr val="black">
                      <a:lumMod val="75000"/>
                      <a:lumOff val="25000"/>
                    </a:prstClr>
                  </a:solidFill>
                </a:endParaRPr>
              </a:p>
            </p:txBody>
          </p:sp>
          <p:sp>
            <p:nvSpPr>
              <p:cNvPr id="18" name="Rectangle 18">
                <a:extLst>
                  <a:ext uri="{FF2B5EF4-FFF2-40B4-BE49-F238E27FC236}">
                    <a16:creationId xmlns:a16="http://schemas.microsoft.com/office/drawing/2014/main" xmlns="" id="{88BB41A2-C5D3-42DB-A57E-7D50C633554D}"/>
                  </a:ext>
                </a:extLst>
              </p:cNvPr>
              <p:cNvSpPr/>
              <p:nvPr/>
            </p:nvSpPr>
            <p:spPr>
              <a:xfrm>
                <a:off x="7141773" y="5466433"/>
                <a:ext cx="4421905" cy="461665"/>
              </a:xfrm>
              <a:prstGeom prst="rect">
                <a:avLst/>
              </a:prstGeom>
            </p:spPr>
            <p:txBody>
              <a:bodyPr wrap="square">
                <a:spAutoFit/>
              </a:bodyPr>
              <a:lstStyle/>
              <a:p>
                <a:r>
                  <a:rPr lang="en-US" sz="1200" dirty="0">
                    <a:solidFill>
                      <a:schemeClr val="tx1">
                        <a:lumMod val="75000"/>
                        <a:lumOff val="25000"/>
                      </a:schemeClr>
                    </a:solidFill>
                  </a:rPr>
                  <a:t>A DC power supply is used to provide power to the display and to illuminate the segments.</a:t>
                </a:r>
                <a:endParaRPr lang="en-US" altLang="ko-KR" sz="1200" dirty="0">
                  <a:solidFill>
                    <a:schemeClr val="tx1">
                      <a:lumMod val="75000"/>
                      <a:lumOff val="25000"/>
                    </a:schemeClr>
                  </a:solidFill>
                </a:endParaRPr>
              </a:p>
            </p:txBody>
          </p:sp>
        </p:grpSp>
        <p:sp>
          <p:nvSpPr>
            <p:cNvPr id="19" name="Oval Callout 11">
              <a:extLst>
                <a:ext uri="{FF2B5EF4-FFF2-40B4-BE49-F238E27FC236}">
                  <a16:creationId xmlns:a16="http://schemas.microsoft.com/office/drawing/2014/main" xmlns="" id="{D20362AE-3F22-420F-B13B-5BF572FD8B78}"/>
                </a:ext>
              </a:extLst>
            </p:cNvPr>
            <p:cNvSpPr/>
            <p:nvPr/>
          </p:nvSpPr>
          <p:spPr>
            <a:xfrm rot="1639528">
              <a:off x="6283638" y="4096630"/>
              <a:ext cx="632898" cy="632898"/>
            </a:xfrm>
            <a:prstGeom prst="wedgeEllipseCallout">
              <a:avLst>
                <a:gd name="adj1" fmla="val -105807"/>
                <a:gd name="adj2" fmla="val 55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grpSp>
          <p:nvGrpSpPr>
            <p:cNvPr id="20" name="그룹 7">
              <a:extLst>
                <a:ext uri="{FF2B5EF4-FFF2-40B4-BE49-F238E27FC236}">
                  <a16:creationId xmlns:a16="http://schemas.microsoft.com/office/drawing/2014/main" xmlns="" id="{85F40EBF-3AFC-40E6-930B-763545CF50A6}"/>
                </a:ext>
              </a:extLst>
            </p:cNvPr>
            <p:cNvGrpSpPr/>
            <p:nvPr/>
          </p:nvGrpSpPr>
          <p:grpSpPr>
            <a:xfrm>
              <a:off x="7141774" y="4001014"/>
              <a:ext cx="4421905" cy="602052"/>
              <a:chOff x="7141773" y="3851193"/>
              <a:chExt cx="4421905" cy="602052"/>
            </a:xfrm>
          </p:grpSpPr>
          <p:sp>
            <p:nvSpPr>
              <p:cNvPr id="21" name="Rectangle 18">
                <a:extLst>
                  <a:ext uri="{FF2B5EF4-FFF2-40B4-BE49-F238E27FC236}">
                    <a16:creationId xmlns:a16="http://schemas.microsoft.com/office/drawing/2014/main" xmlns="" id="{CF457409-1BC1-464A-8EA9-D66F04A6A36D}"/>
                  </a:ext>
                </a:extLst>
              </p:cNvPr>
              <p:cNvSpPr/>
              <p:nvPr/>
            </p:nvSpPr>
            <p:spPr>
              <a:xfrm>
                <a:off x="7141773" y="3851193"/>
                <a:ext cx="4421905" cy="276999"/>
              </a:xfrm>
              <a:prstGeom prst="rect">
                <a:avLst/>
              </a:prstGeom>
            </p:spPr>
            <p:txBody>
              <a:bodyPr wrap="square">
                <a:spAutoFit/>
              </a:bodyPr>
              <a:lstStyle/>
              <a:p>
                <a:r>
                  <a:rPr lang="en-US" altLang="ko-KR" sz="1200" b="1" dirty="0" smtClean="0">
                    <a:solidFill>
                      <a:prstClr val="black">
                        <a:lumMod val="75000"/>
                        <a:lumOff val="25000"/>
                      </a:prstClr>
                    </a:solidFill>
                  </a:rPr>
                  <a:t>Anode Pin</a:t>
                </a:r>
                <a:endParaRPr lang="ko-KR" altLang="en-US" sz="1200" b="1" dirty="0">
                  <a:solidFill>
                    <a:prstClr val="black">
                      <a:lumMod val="75000"/>
                      <a:lumOff val="25000"/>
                    </a:prstClr>
                  </a:solidFill>
                </a:endParaRPr>
              </a:p>
            </p:txBody>
          </p:sp>
          <p:sp>
            <p:nvSpPr>
              <p:cNvPr id="22" name="Rectangle 18">
                <a:extLst>
                  <a:ext uri="{FF2B5EF4-FFF2-40B4-BE49-F238E27FC236}">
                    <a16:creationId xmlns:a16="http://schemas.microsoft.com/office/drawing/2014/main" xmlns="" id="{8CC6C331-B400-4A3B-9199-AEB7E2A55BC4}"/>
                  </a:ext>
                </a:extLst>
              </p:cNvPr>
              <p:cNvSpPr/>
              <p:nvPr/>
            </p:nvSpPr>
            <p:spPr>
              <a:xfrm>
                <a:off x="7141773" y="4176246"/>
                <a:ext cx="4421905" cy="276999"/>
              </a:xfrm>
              <a:prstGeom prst="rect">
                <a:avLst/>
              </a:prstGeom>
            </p:spPr>
            <p:txBody>
              <a:bodyPr wrap="square">
                <a:spAutoFit/>
              </a:bodyPr>
              <a:lstStyle/>
              <a:p>
                <a:r>
                  <a:rPr lang="en-US" sz="1200" dirty="0">
                    <a:solidFill>
                      <a:schemeClr val="tx1">
                        <a:lumMod val="75000"/>
                        <a:lumOff val="25000"/>
                      </a:schemeClr>
                    </a:solidFill>
                  </a:rPr>
                  <a:t>There is an anode pin which is common for all the segments.</a:t>
                </a:r>
                <a:endParaRPr lang="en-US" altLang="ko-KR" sz="1200" dirty="0">
                  <a:solidFill>
                    <a:schemeClr val="tx1">
                      <a:lumMod val="75000"/>
                      <a:lumOff val="25000"/>
                    </a:schemeClr>
                  </a:solidFill>
                </a:endParaRPr>
              </a:p>
            </p:txBody>
          </p:sp>
        </p:grpSp>
        <p:sp>
          <p:nvSpPr>
            <p:cNvPr id="23" name="Freeform 32">
              <a:extLst>
                <a:ext uri="{FF2B5EF4-FFF2-40B4-BE49-F238E27FC236}">
                  <a16:creationId xmlns:a16="http://schemas.microsoft.com/office/drawing/2014/main" xmlns="" id="{2F408F84-619E-4C4D-B9A2-CEAFB7B9A6C7}"/>
                </a:ext>
              </a:extLst>
            </p:cNvPr>
            <p:cNvSpPr>
              <a:spLocks noChangeAspect="1"/>
            </p:cNvSpPr>
            <p:nvPr/>
          </p:nvSpPr>
          <p:spPr>
            <a:xfrm>
              <a:off x="6450785" y="4238231"/>
              <a:ext cx="298603" cy="349699"/>
            </a:xfrm>
            <a:custGeom>
              <a:avLst/>
              <a:gdLst/>
              <a:ahLst/>
              <a:cxnLst/>
              <a:rect l="l" t="t" r="r" b="b"/>
              <a:pathLst>
                <a:path w="3232631" h="3785798">
                  <a:moveTo>
                    <a:pt x="460870" y="1533749"/>
                  </a:moveTo>
                  <a:cubicBezTo>
                    <a:pt x="401217" y="1533749"/>
                    <a:pt x="352858" y="1582108"/>
                    <a:pt x="352858" y="1641761"/>
                  </a:cubicBezTo>
                  <a:cubicBezTo>
                    <a:pt x="352858" y="1701414"/>
                    <a:pt x="401217" y="1749773"/>
                    <a:pt x="460870" y="1749773"/>
                  </a:cubicBezTo>
                  <a:cubicBezTo>
                    <a:pt x="520523" y="1749773"/>
                    <a:pt x="568882" y="1701414"/>
                    <a:pt x="568882" y="1641761"/>
                  </a:cubicBezTo>
                  <a:cubicBezTo>
                    <a:pt x="568882" y="1582108"/>
                    <a:pt x="520523" y="1533749"/>
                    <a:pt x="460870" y="1533749"/>
                  </a:cubicBezTo>
                  <a:close/>
                  <a:moveTo>
                    <a:pt x="2244716" y="0"/>
                  </a:moveTo>
                  <a:cubicBezTo>
                    <a:pt x="1836936" y="590768"/>
                    <a:pt x="1646438" y="1376188"/>
                    <a:pt x="2021783" y="1604817"/>
                  </a:cubicBezTo>
                  <a:cubicBezTo>
                    <a:pt x="2660788" y="1872620"/>
                    <a:pt x="2666053" y="1511205"/>
                    <a:pt x="3232631" y="914400"/>
                  </a:cubicBezTo>
                  <a:cubicBezTo>
                    <a:pt x="2905546" y="1955101"/>
                    <a:pt x="3126198" y="2339427"/>
                    <a:pt x="3220100" y="2841447"/>
                  </a:cubicBezTo>
                  <a:cubicBezTo>
                    <a:pt x="2881156" y="2563656"/>
                    <a:pt x="2671847" y="1792725"/>
                    <a:pt x="2040941" y="2208140"/>
                  </a:cubicBezTo>
                  <a:cubicBezTo>
                    <a:pt x="1635720" y="2540033"/>
                    <a:pt x="1852592" y="3227466"/>
                    <a:pt x="2281980" y="3785798"/>
                  </a:cubicBezTo>
                  <a:cubicBezTo>
                    <a:pt x="1456762" y="3630405"/>
                    <a:pt x="360883" y="2851877"/>
                    <a:pt x="0" y="1864325"/>
                  </a:cubicBezTo>
                  <a:cubicBezTo>
                    <a:pt x="143866" y="1576594"/>
                    <a:pt x="732908" y="390144"/>
                    <a:pt x="22447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prstClr val="black"/>
                </a:solidFill>
              </a:endParaRPr>
            </a:p>
          </p:txBody>
        </p:sp>
      </p:grpSp>
      <p:pic>
        <p:nvPicPr>
          <p:cNvPr id="2" name="Picture Placeholder 1"/>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tretch>
            <a:fillRect/>
          </a:stretch>
        </p:blipFill>
        <p:spPr>
          <a:xfrm>
            <a:off x="1409700" y="2728169"/>
            <a:ext cx="3670300" cy="2313731"/>
          </a:xfrm>
          <a:prstGeom prst="rect">
            <a:avLst/>
          </a:prstGeom>
          <a:ln>
            <a:noFill/>
          </a:ln>
          <a:effectLst>
            <a:softEdge rad="112500"/>
          </a:effectLst>
        </p:spPr>
      </p:pic>
    </p:spTree>
    <p:extLst>
      <p:ext uri="{BB962C8B-B14F-4D97-AF65-F5344CB8AC3E}">
        <p14:creationId xmlns:p14="http://schemas.microsoft.com/office/powerpoint/2010/main" val="34521630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xmlns="" id="{D8BD5064-D261-4052-8B4F-6502578B4E65}"/>
              </a:ext>
            </a:extLst>
          </p:cNvPr>
          <p:cNvSpPr>
            <a:spLocks noGrp="1"/>
          </p:cNvSpPr>
          <p:nvPr>
            <p:ph type="body" sz="quarter" idx="10"/>
          </p:nvPr>
        </p:nvSpPr>
        <p:spPr>
          <a:xfrm>
            <a:off x="152400" y="174429"/>
            <a:ext cx="10867820" cy="1050107"/>
          </a:xfrm>
        </p:spPr>
        <p:txBody>
          <a:bodyPr/>
          <a:lstStyle/>
          <a:p>
            <a:pPr algn="just"/>
            <a:r>
              <a:rPr lang="en-US" dirty="0" smtClean="0"/>
              <a:t>7segment Decade Counter</a:t>
            </a:r>
            <a:endParaRPr lang="en-US" dirty="0"/>
          </a:p>
        </p:txBody>
      </p:sp>
      <p:grpSp>
        <p:nvGrpSpPr>
          <p:cNvPr id="26" name="Group 25">
            <a:extLst>
              <a:ext uri="{FF2B5EF4-FFF2-40B4-BE49-F238E27FC236}">
                <a16:creationId xmlns:a16="http://schemas.microsoft.com/office/drawing/2014/main" xmlns="" id="{05154134-B255-4B6B-A677-EA496C92A731}"/>
              </a:ext>
            </a:extLst>
          </p:cNvPr>
          <p:cNvGrpSpPr/>
          <p:nvPr/>
        </p:nvGrpSpPr>
        <p:grpSpPr>
          <a:xfrm>
            <a:off x="6102572" y="1761101"/>
            <a:ext cx="5280041" cy="4247866"/>
            <a:chOff x="6283638" y="1680232"/>
            <a:chExt cx="5280041" cy="4247866"/>
          </a:xfrm>
        </p:grpSpPr>
        <p:sp>
          <p:nvSpPr>
            <p:cNvPr id="4" name="Oval Callout 10">
              <a:extLst>
                <a:ext uri="{FF2B5EF4-FFF2-40B4-BE49-F238E27FC236}">
                  <a16:creationId xmlns:a16="http://schemas.microsoft.com/office/drawing/2014/main" xmlns="" id="{B2A5B0A2-E6E6-4ACC-898E-50A547A55925}"/>
                </a:ext>
              </a:extLst>
            </p:cNvPr>
            <p:cNvSpPr/>
            <p:nvPr/>
          </p:nvSpPr>
          <p:spPr>
            <a:xfrm rot="1639528">
              <a:off x="6299340" y="1889524"/>
              <a:ext cx="632898" cy="632898"/>
            </a:xfrm>
            <a:prstGeom prst="wedgeEllipseCallout">
              <a:avLst>
                <a:gd name="adj1" fmla="val -37346"/>
                <a:gd name="adj2" fmla="val 1379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5" name="Oval Callout 11">
              <a:extLst>
                <a:ext uri="{FF2B5EF4-FFF2-40B4-BE49-F238E27FC236}">
                  <a16:creationId xmlns:a16="http://schemas.microsoft.com/office/drawing/2014/main" xmlns="" id="{1E0DDBA9-2304-49F3-B830-D6034E277B86}"/>
                </a:ext>
              </a:extLst>
            </p:cNvPr>
            <p:cNvSpPr/>
            <p:nvPr/>
          </p:nvSpPr>
          <p:spPr>
            <a:xfrm rot="1639528">
              <a:off x="6299340" y="2993078"/>
              <a:ext cx="632898" cy="632898"/>
            </a:xfrm>
            <a:prstGeom prst="wedgeEllipseCallout">
              <a:avLst>
                <a:gd name="adj1" fmla="val -74202"/>
                <a:gd name="adj2" fmla="val 729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6" name="Oval Callout 12">
              <a:extLst>
                <a:ext uri="{FF2B5EF4-FFF2-40B4-BE49-F238E27FC236}">
                  <a16:creationId xmlns:a16="http://schemas.microsoft.com/office/drawing/2014/main" xmlns="" id="{9EBC8736-2F09-4684-BC57-CF71FD523306}"/>
                </a:ext>
              </a:extLst>
            </p:cNvPr>
            <p:cNvSpPr/>
            <p:nvPr/>
          </p:nvSpPr>
          <p:spPr>
            <a:xfrm rot="1639528">
              <a:off x="6299342" y="5200184"/>
              <a:ext cx="632898" cy="632898"/>
            </a:xfrm>
            <a:prstGeom prst="wedgeEllipseCallout">
              <a:avLst>
                <a:gd name="adj1" fmla="val -139112"/>
                <a:gd name="adj2" fmla="val -654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7" name="Oval 31">
              <a:extLst>
                <a:ext uri="{FF2B5EF4-FFF2-40B4-BE49-F238E27FC236}">
                  <a16:creationId xmlns:a16="http://schemas.microsoft.com/office/drawing/2014/main" xmlns="" id="{24B8C616-4C06-4BF5-9412-D258547BDE42}"/>
                </a:ext>
              </a:extLst>
            </p:cNvPr>
            <p:cNvSpPr>
              <a:spLocks noChangeAspect="1"/>
            </p:cNvSpPr>
            <p:nvPr/>
          </p:nvSpPr>
          <p:spPr>
            <a:xfrm>
              <a:off x="6460377" y="5334894"/>
              <a:ext cx="310825" cy="298154"/>
            </a:xfrm>
            <a:custGeom>
              <a:avLst/>
              <a:gdLst/>
              <a:ahLst/>
              <a:cxnLst/>
              <a:rect l="l" t="t" r="r" b="b"/>
              <a:pathLst>
                <a:path w="3844509" h="3687783">
                  <a:moveTo>
                    <a:pt x="3058976" y="1638112"/>
                  </a:moveTo>
                  <a:lnTo>
                    <a:pt x="3589152" y="1638112"/>
                  </a:lnTo>
                  <a:cubicBezTo>
                    <a:pt x="3638858" y="1638112"/>
                    <a:pt x="3679152" y="1678406"/>
                    <a:pt x="3679152" y="1728112"/>
                  </a:cubicBezTo>
                  <a:cubicBezTo>
                    <a:pt x="3679152" y="1777818"/>
                    <a:pt x="3638858" y="1818112"/>
                    <a:pt x="3589152" y="1818112"/>
                  </a:cubicBezTo>
                  <a:lnTo>
                    <a:pt x="3200291" y="1818112"/>
                  </a:lnTo>
                  <a:cubicBezTo>
                    <a:pt x="3163154" y="1755131"/>
                    <a:pt x="3116528" y="1693960"/>
                    <a:pt x="3058976" y="1638112"/>
                  </a:cubicBezTo>
                  <a:close/>
                  <a:moveTo>
                    <a:pt x="181085" y="1638112"/>
                  </a:moveTo>
                  <a:lnTo>
                    <a:pt x="721085" y="1638112"/>
                  </a:lnTo>
                  <a:cubicBezTo>
                    <a:pt x="770791" y="1638112"/>
                    <a:pt x="811085" y="1678406"/>
                    <a:pt x="811085" y="1728112"/>
                  </a:cubicBezTo>
                  <a:cubicBezTo>
                    <a:pt x="811085" y="1777818"/>
                    <a:pt x="770791" y="1818112"/>
                    <a:pt x="721085" y="1818112"/>
                  </a:cubicBezTo>
                  <a:lnTo>
                    <a:pt x="181085" y="1818112"/>
                  </a:lnTo>
                  <a:cubicBezTo>
                    <a:pt x="131379" y="1818112"/>
                    <a:pt x="91085" y="1777818"/>
                    <a:pt x="91085" y="1728112"/>
                  </a:cubicBezTo>
                  <a:cubicBezTo>
                    <a:pt x="91085" y="1678406"/>
                    <a:pt x="131379" y="1638112"/>
                    <a:pt x="181085" y="1638112"/>
                  </a:cubicBezTo>
                  <a:close/>
                  <a:moveTo>
                    <a:pt x="2407996" y="1616759"/>
                  </a:moveTo>
                  <a:cubicBezTo>
                    <a:pt x="2441617" y="1617523"/>
                    <a:pt x="2476314" y="1619623"/>
                    <a:pt x="2512102" y="1623184"/>
                  </a:cubicBezTo>
                  <a:cubicBezTo>
                    <a:pt x="3111162" y="1718458"/>
                    <a:pt x="3282084" y="2201243"/>
                    <a:pt x="3279835" y="2465949"/>
                  </a:cubicBezTo>
                  <a:cubicBezTo>
                    <a:pt x="3835370" y="2585485"/>
                    <a:pt x="3867810" y="2977600"/>
                    <a:pt x="3836089" y="3163655"/>
                  </a:cubicBezTo>
                  <a:cubicBezTo>
                    <a:pt x="3757475" y="3560722"/>
                    <a:pt x="3236143" y="3678707"/>
                    <a:pt x="3054091" y="3680976"/>
                  </a:cubicBezTo>
                  <a:lnTo>
                    <a:pt x="749472" y="3687783"/>
                  </a:lnTo>
                  <a:cubicBezTo>
                    <a:pt x="462601" y="3670766"/>
                    <a:pt x="258482" y="3561857"/>
                    <a:pt x="95738" y="3371263"/>
                  </a:cubicBezTo>
                  <a:cubicBezTo>
                    <a:pt x="-51834" y="3177268"/>
                    <a:pt x="-3707" y="2901945"/>
                    <a:pt x="73013" y="2762709"/>
                  </a:cubicBezTo>
                  <a:cubicBezTo>
                    <a:pt x="131588" y="2662400"/>
                    <a:pt x="402999" y="2443202"/>
                    <a:pt x="748609" y="2500468"/>
                  </a:cubicBezTo>
                  <a:cubicBezTo>
                    <a:pt x="711949" y="2305751"/>
                    <a:pt x="809508" y="2118554"/>
                    <a:pt x="973702" y="2040037"/>
                  </a:cubicBezTo>
                  <a:cubicBezTo>
                    <a:pt x="1175350" y="1931150"/>
                    <a:pt x="1416864" y="1980501"/>
                    <a:pt x="1568863" y="2058070"/>
                  </a:cubicBezTo>
                  <a:cubicBezTo>
                    <a:pt x="1641270" y="1894278"/>
                    <a:pt x="1903671" y="1605293"/>
                    <a:pt x="2407996" y="1616759"/>
                  </a:cubicBezTo>
                  <a:close/>
                  <a:moveTo>
                    <a:pt x="1879032" y="828012"/>
                  </a:moveTo>
                  <a:cubicBezTo>
                    <a:pt x="2272018" y="828012"/>
                    <a:pt x="2606182" y="1079860"/>
                    <a:pt x="2727993" y="1431289"/>
                  </a:cubicBezTo>
                  <a:cubicBezTo>
                    <a:pt x="2662026" y="1407016"/>
                    <a:pt x="2589492" y="1387959"/>
                    <a:pt x="2509890" y="1375299"/>
                  </a:cubicBezTo>
                  <a:cubicBezTo>
                    <a:pt x="2471614" y="1371490"/>
                    <a:pt x="2434505" y="1369244"/>
                    <a:pt x="2398546" y="1368427"/>
                  </a:cubicBezTo>
                  <a:cubicBezTo>
                    <a:pt x="1859157" y="1356164"/>
                    <a:pt x="1578511" y="1665241"/>
                    <a:pt x="1501070" y="1840421"/>
                  </a:cubicBezTo>
                  <a:cubicBezTo>
                    <a:pt x="1366956" y="1771979"/>
                    <a:pt x="1167682" y="1724078"/>
                    <a:pt x="981368" y="1776353"/>
                  </a:cubicBezTo>
                  <a:cubicBezTo>
                    <a:pt x="979360" y="1760421"/>
                    <a:pt x="978932" y="1744316"/>
                    <a:pt x="978932" y="1728112"/>
                  </a:cubicBezTo>
                  <a:cubicBezTo>
                    <a:pt x="978932" y="1231000"/>
                    <a:pt x="1381920" y="828012"/>
                    <a:pt x="1879032" y="828012"/>
                  </a:cubicBezTo>
                  <a:close/>
                  <a:moveTo>
                    <a:pt x="3036221" y="480881"/>
                  </a:moveTo>
                  <a:cubicBezTo>
                    <a:pt x="3059254" y="480881"/>
                    <a:pt x="3082287" y="489668"/>
                    <a:pt x="3099861" y="507242"/>
                  </a:cubicBezTo>
                  <a:cubicBezTo>
                    <a:pt x="3135008" y="542389"/>
                    <a:pt x="3135008" y="599374"/>
                    <a:pt x="3099861" y="634521"/>
                  </a:cubicBezTo>
                  <a:lnTo>
                    <a:pt x="2718023" y="1016359"/>
                  </a:lnTo>
                  <a:cubicBezTo>
                    <a:pt x="2682876" y="1051506"/>
                    <a:pt x="2625891" y="1051506"/>
                    <a:pt x="2590744" y="1016359"/>
                  </a:cubicBezTo>
                  <a:cubicBezTo>
                    <a:pt x="2555597" y="981211"/>
                    <a:pt x="2555597" y="924227"/>
                    <a:pt x="2590744" y="889079"/>
                  </a:cubicBezTo>
                  <a:lnTo>
                    <a:pt x="2972582" y="507242"/>
                  </a:lnTo>
                  <a:cubicBezTo>
                    <a:pt x="2990155" y="489668"/>
                    <a:pt x="3013188" y="480881"/>
                    <a:pt x="3036221" y="480881"/>
                  </a:cubicBezTo>
                  <a:close/>
                  <a:moveTo>
                    <a:pt x="710166" y="439080"/>
                  </a:moveTo>
                  <a:cubicBezTo>
                    <a:pt x="733199" y="439080"/>
                    <a:pt x="756232" y="447867"/>
                    <a:pt x="773806" y="465441"/>
                  </a:cubicBezTo>
                  <a:lnTo>
                    <a:pt x="1155643" y="847278"/>
                  </a:lnTo>
                  <a:cubicBezTo>
                    <a:pt x="1190791" y="882426"/>
                    <a:pt x="1190791" y="939410"/>
                    <a:pt x="1155643" y="974558"/>
                  </a:cubicBezTo>
                  <a:cubicBezTo>
                    <a:pt x="1120496" y="1009705"/>
                    <a:pt x="1063512" y="1009705"/>
                    <a:pt x="1028364" y="974558"/>
                  </a:cubicBezTo>
                  <a:lnTo>
                    <a:pt x="646526" y="592720"/>
                  </a:lnTo>
                  <a:cubicBezTo>
                    <a:pt x="611379" y="557573"/>
                    <a:pt x="611379" y="500588"/>
                    <a:pt x="646526" y="465441"/>
                  </a:cubicBezTo>
                  <a:cubicBezTo>
                    <a:pt x="664100" y="447867"/>
                    <a:pt x="687133" y="439080"/>
                    <a:pt x="710166" y="439080"/>
                  </a:cubicBezTo>
                  <a:close/>
                  <a:moveTo>
                    <a:pt x="1879032" y="0"/>
                  </a:moveTo>
                  <a:cubicBezTo>
                    <a:pt x="1928738" y="0"/>
                    <a:pt x="1969032" y="40294"/>
                    <a:pt x="1969032" y="90000"/>
                  </a:cubicBezTo>
                  <a:lnTo>
                    <a:pt x="1969032" y="630000"/>
                  </a:lnTo>
                  <a:cubicBezTo>
                    <a:pt x="1969032" y="679706"/>
                    <a:pt x="1928738" y="720000"/>
                    <a:pt x="1879032" y="720000"/>
                  </a:cubicBezTo>
                  <a:cubicBezTo>
                    <a:pt x="1829326" y="720000"/>
                    <a:pt x="1789032" y="679706"/>
                    <a:pt x="1789032" y="630000"/>
                  </a:cubicBezTo>
                  <a:lnTo>
                    <a:pt x="1789032" y="90000"/>
                  </a:lnTo>
                  <a:cubicBezTo>
                    <a:pt x="1789032" y="40294"/>
                    <a:pt x="1829326" y="0"/>
                    <a:pt x="18790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prstClr val="black"/>
                </a:solidFill>
              </a:endParaRPr>
            </a:p>
          </p:txBody>
        </p:sp>
        <p:sp>
          <p:nvSpPr>
            <p:cNvPr id="8" name="Freeform 19">
              <a:extLst>
                <a:ext uri="{FF2B5EF4-FFF2-40B4-BE49-F238E27FC236}">
                  <a16:creationId xmlns:a16="http://schemas.microsoft.com/office/drawing/2014/main" xmlns="" id="{0492D986-0F72-42C9-BE04-61DE41EDFF6B}"/>
                </a:ext>
              </a:extLst>
            </p:cNvPr>
            <p:cNvSpPr>
              <a:spLocks noChangeAspect="1"/>
            </p:cNvSpPr>
            <p:nvPr/>
          </p:nvSpPr>
          <p:spPr>
            <a:xfrm flipH="1">
              <a:off x="6467131" y="2066888"/>
              <a:ext cx="310825" cy="229271"/>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prstClr val="black"/>
                </a:solidFill>
              </a:endParaRPr>
            </a:p>
          </p:txBody>
        </p:sp>
        <p:sp>
          <p:nvSpPr>
            <p:cNvPr id="9" name="Trapezoid 2">
              <a:extLst>
                <a:ext uri="{FF2B5EF4-FFF2-40B4-BE49-F238E27FC236}">
                  <a16:creationId xmlns:a16="http://schemas.microsoft.com/office/drawing/2014/main" xmlns="" id="{FEE721A2-DB36-49EB-A3F3-DF5F4C3F16C3}"/>
                </a:ext>
              </a:extLst>
            </p:cNvPr>
            <p:cNvSpPr>
              <a:spLocks noChangeAspect="1"/>
            </p:cNvSpPr>
            <p:nvPr/>
          </p:nvSpPr>
          <p:spPr>
            <a:xfrm>
              <a:off x="6515547" y="3154114"/>
              <a:ext cx="251055" cy="310825"/>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prstClr val="black"/>
                </a:solidFill>
              </a:endParaRPr>
            </a:p>
          </p:txBody>
        </p:sp>
        <p:grpSp>
          <p:nvGrpSpPr>
            <p:cNvPr id="10" name="그룹 9">
              <a:extLst>
                <a:ext uri="{FF2B5EF4-FFF2-40B4-BE49-F238E27FC236}">
                  <a16:creationId xmlns:a16="http://schemas.microsoft.com/office/drawing/2014/main" xmlns="" id="{F5AF25AA-AF45-4CEC-AA40-5F20E5C938E3}"/>
                </a:ext>
              </a:extLst>
            </p:cNvPr>
            <p:cNvGrpSpPr/>
            <p:nvPr/>
          </p:nvGrpSpPr>
          <p:grpSpPr>
            <a:xfrm>
              <a:off x="7005023" y="1680232"/>
              <a:ext cx="4443371" cy="901529"/>
              <a:chOff x="7005022" y="1680231"/>
              <a:chExt cx="4443371" cy="901529"/>
            </a:xfrm>
          </p:grpSpPr>
          <p:sp>
            <p:nvSpPr>
              <p:cNvPr id="11" name="Rectangle 18">
                <a:extLst>
                  <a:ext uri="{FF2B5EF4-FFF2-40B4-BE49-F238E27FC236}">
                    <a16:creationId xmlns:a16="http://schemas.microsoft.com/office/drawing/2014/main" xmlns="" id="{1E5FA016-7A81-4844-A24C-6A91AEADFE7B}"/>
                  </a:ext>
                </a:extLst>
              </p:cNvPr>
              <p:cNvSpPr/>
              <p:nvPr/>
            </p:nvSpPr>
            <p:spPr>
              <a:xfrm>
                <a:off x="7005022" y="1680231"/>
                <a:ext cx="4421905" cy="276999"/>
              </a:xfrm>
              <a:prstGeom prst="rect">
                <a:avLst/>
              </a:prstGeom>
            </p:spPr>
            <p:txBody>
              <a:bodyPr wrap="square">
                <a:spAutoFit/>
              </a:bodyPr>
              <a:lstStyle/>
              <a:p>
                <a:r>
                  <a:rPr lang="en-US" altLang="ko-KR" sz="1200" b="1" dirty="0" smtClean="0">
                    <a:solidFill>
                      <a:prstClr val="black">
                        <a:lumMod val="75000"/>
                        <a:lumOff val="25000"/>
                      </a:prstClr>
                    </a:solidFill>
                  </a:rPr>
                  <a:t>A binary Counter</a:t>
                </a:r>
                <a:endParaRPr lang="ko-KR" altLang="en-US" sz="1200" b="1" dirty="0">
                  <a:solidFill>
                    <a:prstClr val="black">
                      <a:lumMod val="75000"/>
                      <a:lumOff val="25000"/>
                    </a:prstClr>
                  </a:solidFill>
                </a:endParaRPr>
              </a:p>
            </p:txBody>
          </p:sp>
          <p:sp>
            <p:nvSpPr>
              <p:cNvPr id="12" name="Rectangle 18">
                <a:extLst>
                  <a:ext uri="{FF2B5EF4-FFF2-40B4-BE49-F238E27FC236}">
                    <a16:creationId xmlns:a16="http://schemas.microsoft.com/office/drawing/2014/main" xmlns="" id="{5139B0C7-8573-40C0-AD3C-3C3F6AA40D4D}"/>
                  </a:ext>
                </a:extLst>
              </p:cNvPr>
              <p:cNvSpPr/>
              <p:nvPr/>
            </p:nvSpPr>
            <p:spPr>
              <a:xfrm>
                <a:off x="7026488" y="1935429"/>
                <a:ext cx="4421905" cy="646331"/>
              </a:xfrm>
              <a:prstGeom prst="rect">
                <a:avLst/>
              </a:prstGeom>
            </p:spPr>
            <p:txBody>
              <a:bodyPr wrap="square">
                <a:spAutoFit/>
              </a:bodyPr>
              <a:lstStyle/>
              <a:p>
                <a:r>
                  <a:rPr lang="en-US" sz="1200" dirty="0">
                    <a:solidFill>
                      <a:schemeClr val="tx1">
                        <a:lumMod val="75000"/>
                        <a:lumOff val="25000"/>
                      </a:schemeClr>
                    </a:solidFill>
                  </a:rPr>
                  <a:t>This is the main counting component of the circuit. It can count from 0 to 9 in binary and produces a set of outputs that correspond to the current count.</a:t>
                </a:r>
                <a:endParaRPr lang="en-US" altLang="ko-KR" sz="1200" dirty="0">
                  <a:solidFill>
                    <a:schemeClr val="tx1">
                      <a:lumMod val="75000"/>
                      <a:lumOff val="25000"/>
                    </a:schemeClr>
                  </a:solidFill>
                </a:endParaRPr>
              </a:p>
            </p:txBody>
          </p:sp>
        </p:grpSp>
        <p:grpSp>
          <p:nvGrpSpPr>
            <p:cNvPr id="13" name="그룹 8">
              <a:extLst>
                <a:ext uri="{FF2B5EF4-FFF2-40B4-BE49-F238E27FC236}">
                  <a16:creationId xmlns:a16="http://schemas.microsoft.com/office/drawing/2014/main" xmlns="" id="{D2CD4AE2-18AE-4BFF-A6A9-583D9CA8E273}"/>
                </a:ext>
              </a:extLst>
            </p:cNvPr>
            <p:cNvGrpSpPr/>
            <p:nvPr/>
          </p:nvGrpSpPr>
          <p:grpSpPr>
            <a:xfrm>
              <a:off x="7141774" y="2860648"/>
              <a:ext cx="4421905" cy="786718"/>
              <a:chOff x="7141773" y="2848382"/>
              <a:chExt cx="4421905" cy="786718"/>
            </a:xfrm>
          </p:grpSpPr>
          <p:sp>
            <p:nvSpPr>
              <p:cNvPr id="14" name="Rectangle 18">
                <a:extLst>
                  <a:ext uri="{FF2B5EF4-FFF2-40B4-BE49-F238E27FC236}">
                    <a16:creationId xmlns:a16="http://schemas.microsoft.com/office/drawing/2014/main" xmlns="" id="{838ECC54-493A-4A00-8615-96E0085671EA}"/>
                  </a:ext>
                </a:extLst>
              </p:cNvPr>
              <p:cNvSpPr/>
              <p:nvPr/>
            </p:nvSpPr>
            <p:spPr>
              <a:xfrm>
                <a:off x="7141773" y="2848382"/>
                <a:ext cx="4421905" cy="276999"/>
              </a:xfrm>
              <a:prstGeom prst="rect">
                <a:avLst/>
              </a:prstGeom>
            </p:spPr>
            <p:txBody>
              <a:bodyPr wrap="square">
                <a:spAutoFit/>
              </a:bodyPr>
              <a:lstStyle/>
              <a:p>
                <a:r>
                  <a:rPr lang="en-US" altLang="ko-KR" sz="1200" b="1" dirty="0" smtClean="0">
                    <a:solidFill>
                      <a:prstClr val="black">
                        <a:lumMod val="75000"/>
                        <a:lumOff val="25000"/>
                      </a:prstClr>
                    </a:solidFill>
                  </a:rPr>
                  <a:t>BCD Decoder</a:t>
                </a:r>
                <a:endParaRPr lang="ko-KR" altLang="en-US" sz="1200" b="1" dirty="0">
                  <a:solidFill>
                    <a:prstClr val="black">
                      <a:lumMod val="75000"/>
                      <a:lumOff val="25000"/>
                    </a:prstClr>
                  </a:solidFill>
                </a:endParaRPr>
              </a:p>
            </p:txBody>
          </p:sp>
          <p:sp>
            <p:nvSpPr>
              <p:cNvPr id="15" name="Rectangle 18">
                <a:extLst>
                  <a:ext uri="{FF2B5EF4-FFF2-40B4-BE49-F238E27FC236}">
                    <a16:creationId xmlns:a16="http://schemas.microsoft.com/office/drawing/2014/main" xmlns="" id="{3E7A5158-4538-4F69-9E5D-9C4529752AB8}"/>
                  </a:ext>
                </a:extLst>
              </p:cNvPr>
              <p:cNvSpPr/>
              <p:nvPr/>
            </p:nvSpPr>
            <p:spPr>
              <a:xfrm>
                <a:off x="7141773" y="3173435"/>
                <a:ext cx="4421905" cy="461665"/>
              </a:xfrm>
              <a:prstGeom prst="rect">
                <a:avLst/>
              </a:prstGeom>
            </p:spPr>
            <p:txBody>
              <a:bodyPr wrap="square">
                <a:spAutoFit/>
              </a:bodyPr>
              <a:lstStyle/>
              <a:p>
                <a:r>
                  <a:rPr lang="en-US" sz="1200" dirty="0">
                    <a:solidFill>
                      <a:schemeClr val="tx1">
                        <a:lumMod val="75000"/>
                        <a:lumOff val="25000"/>
                      </a:schemeClr>
                    </a:solidFill>
                  </a:rPr>
                  <a:t>This component converts the binary count into a decimal (base 10) representation.</a:t>
                </a:r>
                <a:endParaRPr lang="en-US" altLang="ko-KR" sz="1200" dirty="0">
                  <a:solidFill>
                    <a:schemeClr val="tx1">
                      <a:lumMod val="75000"/>
                      <a:lumOff val="25000"/>
                    </a:schemeClr>
                  </a:solidFill>
                </a:endParaRPr>
              </a:p>
            </p:txBody>
          </p:sp>
        </p:grpSp>
        <p:grpSp>
          <p:nvGrpSpPr>
            <p:cNvPr id="16" name="그룹 6">
              <a:extLst>
                <a:ext uri="{FF2B5EF4-FFF2-40B4-BE49-F238E27FC236}">
                  <a16:creationId xmlns:a16="http://schemas.microsoft.com/office/drawing/2014/main" xmlns="" id="{BD3FE301-6C9A-4711-B28D-8150FB7998AB}"/>
                </a:ext>
              </a:extLst>
            </p:cNvPr>
            <p:cNvGrpSpPr/>
            <p:nvPr/>
          </p:nvGrpSpPr>
          <p:grpSpPr>
            <a:xfrm>
              <a:off x="7141774" y="5141380"/>
              <a:ext cx="4421905" cy="786718"/>
              <a:chOff x="7141773" y="5141380"/>
              <a:chExt cx="4421905" cy="786718"/>
            </a:xfrm>
          </p:grpSpPr>
          <p:sp>
            <p:nvSpPr>
              <p:cNvPr id="17" name="Rectangle 18">
                <a:extLst>
                  <a:ext uri="{FF2B5EF4-FFF2-40B4-BE49-F238E27FC236}">
                    <a16:creationId xmlns:a16="http://schemas.microsoft.com/office/drawing/2014/main" xmlns="" id="{E359A50E-12A7-4C19-8D92-E71314592253}"/>
                  </a:ext>
                </a:extLst>
              </p:cNvPr>
              <p:cNvSpPr/>
              <p:nvPr/>
            </p:nvSpPr>
            <p:spPr>
              <a:xfrm>
                <a:off x="7141773" y="5141380"/>
                <a:ext cx="4421905" cy="276999"/>
              </a:xfrm>
              <a:prstGeom prst="rect">
                <a:avLst/>
              </a:prstGeom>
            </p:spPr>
            <p:txBody>
              <a:bodyPr wrap="square">
                <a:spAutoFit/>
              </a:bodyPr>
              <a:lstStyle/>
              <a:p>
                <a:r>
                  <a:rPr lang="en-US" altLang="ko-KR" sz="1200" b="1" dirty="0" smtClean="0">
                    <a:solidFill>
                      <a:prstClr val="black">
                        <a:lumMod val="75000"/>
                        <a:lumOff val="25000"/>
                      </a:prstClr>
                    </a:solidFill>
                  </a:rPr>
                  <a:t>Clock Source</a:t>
                </a:r>
                <a:endParaRPr lang="ko-KR" altLang="en-US" sz="1200" b="1" dirty="0">
                  <a:solidFill>
                    <a:prstClr val="black">
                      <a:lumMod val="75000"/>
                      <a:lumOff val="25000"/>
                    </a:prstClr>
                  </a:solidFill>
                </a:endParaRPr>
              </a:p>
            </p:txBody>
          </p:sp>
          <p:sp>
            <p:nvSpPr>
              <p:cNvPr id="18" name="Rectangle 18">
                <a:extLst>
                  <a:ext uri="{FF2B5EF4-FFF2-40B4-BE49-F238E27FC236}">
                    <a16:creationId xmlns:a16="http://schemas.microsoft.com/office/drawing/2014/main" xmlns="" id="{88BB41A2-C5D3-42DB-A57E-7D50C633554D}"/>
                  </a:ext>
                </a:extLst>
              </p:cNvPr>
              <p:cNvSpPr/>
              <p:nvPr/>
            </p:nvSpPr>
            <p:spPr>
              <a:xfrm>
                <a:off x="7141773" y="5466433"/>
                <a:ext cx="4421905" cy="461665"/>
              </a:xfrm>
              <a:prstGeom prst="rect">
                <a:avLst/>
              </a:prstGeom>
            </p:spPr>
            <p:txBody>
              <a:bodyPr wrap="square">
                <a:spAutoFit/>
              </a:bodyPr>
              <a:lstStyle/>
              <a:p>
                <a:r>
                  <a:rPr lang="en-US" sz="1200" dirty="0">
                    <a:solidFill>
                      <a:schemeClr val="tx1">
                        <a:lumMod val="75000"/>
                        <a:lumOff val="25000"/>
                      </a:schemeClr>
                    </a:solidFill>
                  </a:rPr>
                  <a:t>A clock signal is needed to drive the binary counter and increment the count.</a:t>
                </a:r>
                <a:endParaRPr lang="en-US" altLang="ko-KR" sz="1200" dirty="0">
                  <a:solidFill>
                    <a:schemeClr val="tx1">
                      <a:lumMod val="75000"/>
                      <a:lumOff val="25000"/>
                    </a:schemeClr>
                  </a:solidFill>
                </a:endParaRPr>
              </a:p>
            </p:txBody>
          </p:sp>
        </p:grpSp>
        <p:sp>
          <p:nvSpPr>
            <p:cNvPr id="19" name="Oval Callout 11">
              <a:extLst>
                <a:ext uri="{FF2B5EF4-FFF2-40B4-BE49-F238E27FC236}">
                  <a16:creationId xmlns:a16="http://schemas.microsoft.com/office/drawing/2014/main" xmlns="" id="{D20362AE-3F22-420F-B13B-5BF572FD8B78}"/>
                </a:ext>
              </a:extLst>
            </p:cNvPr>
            <p:cNvSpPr/>
            <p:nvPr/>
          </p:nvSpPr>
          <p:spPr>
            <a:xfrm rot="1639528">
              <a:off x="6283638" y="4096630"/>
              <a:ext cx="632898" cy="632898"/>
            </a:xfrm>
            <a:prstGeom prst="wedgeEllipseCallout">
              <a:avLst>
                <a:gd name="adj1" fmla="val -105807"/>
                <a:gd name="adj2" fmla="val 55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grpSp>
          <p:nvGrpSpPr>
            <p:cNvPr id="20" name="그룹 7">
              <a:extLst>
                <a:ext uri="{FF2B5EF4-FFF2-40B4-BE49-F238E27FC236}">
                  <a16:creationId xmlns:a16="http://schemas.microsoft.com/office/drawing/2014/main" xmlns="" id="{85F40EBF-3AFC-40E6-930B-763545CF50A6}"/>
                </a:ext>
              </a:extLst>
            </p:cNvPr>
            <p:cNvGrpSpPr/>
            <p:nvPr/>
          </p:nvGrpSpPr>
          <p:grpSpPr>
            <a:xfrm>
              <a:off x="7141774" y="4001014"/>
              <a:ext cx="4421905" cy="971384"/>
              <a:chOff x="7141773" y="3851193"/>
              <a:chExt cx="4421905" cy="971384"/>
            </a:xfrm>
          </p:grpSpPr>
          <p:sp>
            <p:nvSpPr>
              <p:cNvPr id="21" name="Rectangle 18">
                <a:extLst>
                  <a:ext uri="{FF2B5EF4-FFF2-40B4-BE49-F238E27FC236}">
                    <a16:creationId xmlns:a16="http://schemas.microsoft.com/office/drawing/2014/main" xmlns="" id="{CF457409-1BC1-464A-8EA9-D66F04A6A36D}"/>
                  </a:ext>
                </a:extLst>
              </p:cNvPr>
              <p:cNvSpPr/>
              <p:nvPr/>
            </p:nvSpPr>
            <p:spPr>
              <a:xfrm>
                <a:off x="7141773" y="3851193"/>
                <a:ext cx="4421905" cy="276999"/>
              </a:xfrm>
              <a:prstGeom prst="rect">
                <a:avLst/>
              </a:prstGeom>
            </p:spPr>
            <p:txBody>
              <a:bodyPr wrap="square">
                <a:spAutoFit/>
              </a:bodyPr>
              <a:lstStyle/>
              <a:p>
                <a:r>
                  <a:rPr lang="en-US" altLang="ko-KR" sz="1200" b="1" dirty="0" smtClean="0">
                    <a:solidFill>
                      <a:prstClr val="black">
                        <a:lumMod val="75000"/>
                        <a:lumOff val="25000"/>
                      </a:prstClr>
                    </a:solidFill>
                  </a:rPr>
                  <a:t>7 Segment Display Driver</a:t>
                </a:r>
                <a:endParaRPr lang="ko-KR" altLang="en-US" sz="1200" b="1" dirty="0">
                  <a:solidFill>
                    <a:prstClr val="black">
                      <a:lumMod val="75000"/>
                      <a:lumOff val="25000"/>
                    </a:prstClr>
                  </a:solidFill>
                </a:endParaRPr>
              </a:p>
            </p:txBody>
          </p:sp>
          <p:sp>
            <p:nvSpPr>
              <p:cNvPr id="22" name="Rectangle 18">
                <a:extLst>
                  <a:ext uri="{FF2B5EF4-FFF2-40B4-BE49-F238E27FC236}">
                    <a16:creationId xmlns:a16="http://schemas.microsoft.com/office/drawing/2014/main" xmlns="" id="{8CC6C331-B400-4A3B-9199-AEB7E2A55BC4}"/>
                  </a:ext>
                </a:extLst>
              </p:cNvPr>
              <p:cNvSpPr/>
              <p:nvPr/>
            </p:nvSpPr>
            <p:spPr>
              <a:xfrm>
                <a:off x="7141773" y="4176246"/>
                <a:ext cx="4421905" cy="646331"/>
              </a:xfrm>
              <a:prstGeom prst="rect">
                <a:avLst/>
              </a:prstGeom>
            </p:spPr>
            <p:txBody>
              <a:bodyPr wrap="square">
                <a:spAutoFit/>
              </a:bodyPr>
              <a:lstStyle/>
              <a:p>
                <a:r>
                  <a:rPr lang="en-US" sz="1200" dirty="0">
                    <a:solidFill>
                      <a:schemeClr val="tx1">
                        <a:lumMod val="75000"/>
                        <a:lumOff val="25000"/>
                      </a:schemeClr>
                    </a:solidFill>
                  </a:rPr>
                  <a:t>This component takes the decimal output from the BCD decoder and drives the 7-segment display to show the current count.</a:t>
                </a:r>
                <a:endParaRPr lang="en-US" altLang="ko-KR" sz="1200" dirty="0">
                  <a:solidFill>
                    <a:schemeClr val="tx1">
                      <a:lumMod val="75000"/>
                      <a:lumOff val="25000"/>
                    </a:schemeClr>
                  </a:solidFill>
                </a:endParaRPr>
              </a:p>
            </p:txBody>
          </p:sp>
        </p:grpSp>
        <p:sp>
          <p:nvSpPr>
            <p:cNvPr id="23" name="Freeform 32">
              <a:extLst>
                <a:ext uri="{FF2B5EF4-FFF2-40B4-BE49-F238E27FC236}">
                  <a16:creationId xmlns:a16="http://schemas.microsoft.com/office/drawing/2014/main" xmlns="" id="{2F408F84-619E-4C4D-B9A2-CEAFB7B9A6C7}"/>
                </a:ext>
              </a:extLst>
            </p:cNvPr>
            <p:cNvSpPr>
              <a:spLocks noChangeAspect="1"/>
            </p:cNvSpPr>
            <p:nvPr/>
          </p:nvSpPr>
          <p:spPr>
            <a:xfrm>
              <a:off x="6450785" y="4238231"/>
              <a:ext cx="298603" cy="349699"/>
            </a:xfrm>
            <a:custGeom>
              <a:avLst/>
              <a:gdLst/>
              <a:ahLst/>
              <a:cxnLst/>
              <a:rect l="l" t="t" r="r" b="b"/>
              <a:pathLst>
                <a:path w="3232631" h="3785798">
                  <a:moveTo>
                    <a:pt x="460870" y="1533749"/>
                  </a:moveTo>
                  <a:cubicBezTo>
                    <a:pt x="401217" y="1533749"/>
                    <a:pt x="352858" y="1582108"/>
                    <a:pt x="352858" y="1641761"/>
                  </a:cubicBezTo>
                  <a:cubicBezTo>
                    <a:pt x="352858" y="1701414"/>
                    <a:pt x="401217" y="1749773"/>
                    <a:pt x="460870" y="1749773"/>
                  </a:cubicBezTo>
                  <a:cubicBezTo>
                    <a:pt x="520523" y="1749773"/>
                    <a:pt x="568882" y="1701414"/>
                    <a:pt x="568882" y="1641761"/>
                  </a:cubicBezTo>
                  <a:cubicBezTo>
                    <a:pt x="568882" y="1582108"/>
                    <a:pt x="520523" y="1533749"/>
                    <a:pt x="460870" y="1533749"/>
                  </a:cubicBezTo>
                  <a:close/>
                  <a:moveTo>
                    <a:pt x="2244716" y="0"/>
                  </a:moveTo>
                  <a:cubicBezTo>
                    <a:pt x="1836936" y="590768"/>
                    <a:pt x="1646438" y="1376188"/>
                    <a:pt x="2021783" y="1604817"/>
                  </a:cubicBezTo>
                  <a:cubicBezTo>
                    <a:pt x="2660788" y="1872620"/>
                    <a:pt x="2666053" y="1511205"/>
                    <a:pt x="3232631" y="914400"/>
                  </a:cubicBezTo>
                  <a:cubicBezTo>
                    <a:pt x="2905546" y="1955101"/>
                    <a:pt x="3126198" y="2339427"/>
                    <a:pt x="3220100" y="2841447"/>
                  </a:cubicBezTo>
                  <a:cubicBezTo>
                    <a:pt x="2881156" y="2563656"/>
                    <a:pt x="2671847" y="1792725"/>
                    <a:pt x="2040941" y="2208140"/>
                  </a:cubicBezTo>
                  <a:cubicBezTo>
                    <a:pt x="1635720" y="2540033"/>
                    <a:pt x="1852592" y="3227466"/>
                    <a:pt x="2281980" y="3785798"/>
                  </a:cubicBezTo>
                  <a:cubicBezTo>
                    <a:pt x="1456762" y="3630405"/>
                    <a:pt x="360883" y="2851877"/>
                    <a:pt x="0" y="1864325"/>
                  </a:cubicBezTo>
                  <a:cubicBezTo>
                    <a:pt x="143866" y="1576594"/>
                    <a:pt x="732908" y="390144"/>
                    <a:pt x="22447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prstClr val="black"/>
                </a:solidFill>
              </a:endParaRPr>
            </a:p>
          </p:txBody>
        </p:sp>
      </p:grpSp>
      <p:pic>
        <p:nvPicPr>
          <p:cNvPr id="2" name="Picture Placeholder 1"/>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295400" y="2728169"/>
            <a:ext cx="3771899" cy="2313731"/>
          </a:xfrm>
          <a:prstGeom prst="rect">
            <a:avLst/>
          </a:prstGeom>
          <a:ln>
            <a:noFill/>
          </a:ln>
          <a:effectLst>
            <a:softEdge rad="112500"/>
          </a:effectLst>
        </p:spPr>
      </p:pic>
    </p:spTree>
    <p:extLst>
      <p:ext uri="{BB962C8B-B14F-4D97-AF65-F5344CB8AC3E}">
        <p14:creationId xmlns:p14="http://schemas.microsoft.com/office/powerpoint/2010/main" val="615427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xmlns="" id="{15639BE8-F50A-4972-80A9-6E39690574D8}"/>
              </a:ext>
            </a:extLst>
          </p:cNvPr>
          <p:cNvSpPr txBox="1"/>
          <p:nvPr/>
        </p:nvSpPr>
        <p:spPr>
          <a:xfrm rot="16200000">
            <a:off x="-2195737" y="3015216"/>
            <a:ext cx="5334140" cy="461665"/>
          </a:xfrm>
          <a:prstGeom prst="rect">
            <a:avLst/>
          </a:prstGeom>
          <a:noFill/>
        </p:spPr>
        <p:txBody>
          <a:bodyPr wrap="square" rtlCol="0">
            <a:spAutoFit/>
          </a:bodyPr>
          <a:lstStyle/>
          <a:p>
            <a:pPr algn="ctr"/>
            <a:r>
              <a:rPr lang="en-US" altLang="ko-KR" sz="2400" b="1" dirty="0" smtClean="0">
                <a:solidFill>
                  <a:schemeClr val="accent1"/>
                </a:solidFill>
                <a:latin typeface="+mj-lt"/>
                <a:cs typeface="Arial" pitchFamily="34" charset="0"/>
              </a:rPr>
              <a:t>Truth Table of 7 segment Decoder</a:t>
            </a:r>
            <a:endParaRPr lang="en-US" altLang="ko-KR" sz="2400" b="1" dirty="0">
              <a:latin typeface="+mj-lt"/>
              <a:cs typeface="Arial" pitchFamily="34" charset="0"/>
            </a:endParaRPr>
          </a:p>
        </p:txBody>
      </p:sp>
      <p:sp>
        <p:nvSpPr>
          <p:cNvPr id="29" name="TextBox 28">
            <a:extLst>
              <a:ext uri="{FF2B5EF4-FFF2-40B4-BE49-F238E27FC236}">
                <a16:creationId xmlns:a16="http://schemas.microsoft.com/office/drawing/2014/main" xmlns="" id="{150F80D6-9796-4E8E-9095-09B6910D46A1}"/>
              </a:ext>
            </a:extLst>
          </p:cNvPr>
          <p:cNvSpPr txBox="1"/>
          <p:nvPr/>
        </p:nvSpPr>
        <p:spPr>
          <a:xfrm>
            <a:off x="3905648" y="4664225"/>
            <a:ext cx="1923423" cy="738664"/>
          </a:xfrm>
          <a:prstGeom prst="rect">
            <a:avLst/>
          </a:prstGeom>
          <a:noFill/>
        </p:spPr>
        <p:txBody>
          <a:bodyPr wrap="square" rtlCol="0" anchor="ctr">
            <a:spAutoFit/>
          </a:bodyPr>
          <a:lstStyle/>
          <a:p>
            <a:r>
              <a:rPr lang="en-GB" altLang="ko-KR" sz="1400" dirty="0">
                <a:solidFill>
                  <a:schemeClr val="accent1"/>
                </a:solidFill>
                <a:cs typeface="Arial" pitchFamily="34" charset="0"/>
              </a:rPr>
              <a:t>ALLPPT Layout Clean Text Slide for your Presentation</a:t>
            </a:r>
            <a:endParaRPr lang="ko-KR" altLang="en-US" sz="1400" dirty="0">
              <a:solidFill>
                <a:schemeClr val="accent1"/>
              </a:solidFill>
              <a:cs typeface="Arial" pitchFamily="34" charset="0"/>
            </a:endParaRPr>
          </a:p>
        </p:txBody>
      </p:sp>
      <p:sp>
        <p:nvSpPr>
          <p:cNvPr id="30" name="TextBox 29">
            <a:extLst>
              <a:ext uri="{FF2B5EF4-FFF2-40B4-BE49-F238E27FC236}">
                <a16:creationId xmlns:a16="http://schemas.microsoft.com/office/drawing/2014/main" xmlns="" id="{A89BA6F6-803A-4257-B150-099481EF4328}"/>
              </a:ext>
            </a:extLst>
          </p:cNvPr>
          <p:cNvSpPr txBox="1"/>
          <p:nvPr/>
        </p:nvSpPr>
        <p:spPr>
          <a:xfrm>
            <a:off x="6363579" y="4233338"/>
            <a:ext cx="5828421" cy="430887"/>
          </a:xfrm>
          <a:prstGeom prst="rect">
            <a:avLst/>
          </a:prstGeom>
          <a:noFill/>
        </p:spPr>
        <p:txBody>
          <a:bodyPr wrap="square" lIns="48000" tIns="0" rIns="24000" bIns="0" rtlCol="0">
            <a:spAutoFit/>
          </a:bodyPr>
          <a:lstStyle/>
          <a:p>
            <a:r>
              <a:rPr lang="en-US" altLang="ko-KR" sz="2800" dirty="0" smtClean="0">
                <a:solidFill>
                  <a:schemeClr val="accent1"/>
                </a:solidFill>
                <a:latin typeface="+mj-lt"/>
                <a:cs typeface="Arial" pitchFamily="34" charset="0"/>
              </a:rPr>
              <a:t>Circuit Design</a:t>
            </a:r>
            <a:r>
              <a:rPr lang="en-US" altLang="ko-KR" sz="2800" dirty="0" smtClean="0">
                <a:solidFill>
                  <a:schemeClr val="tx1"/>
                </a:solidFill>
                <a:latin typeface="+mj-lt"/>
                <a:cs typeface="Arial" pitchFamily="34" charset="0"/>
              </a:rPr>
              <a:t> Presentation</a:t>
            </a:r>
          </a:p>
        </p:txBody>
      </p:sp>
      <p:sp>
        <p:nvSpPr>
          <p:cNvPr id="33" name="Freeform: Shape 32">
            <a:extLst>
              <a:ext uri="{FF2B5EF4-FFF2-40B4-BE49-F238E27FC236}">
                <a16:creationId xmlns:a16="http://schemas.microsoft.com/office/drawing/2014/main" xmlns="" id="{F8DB91FE-B696-4014-8ABF-030144E2AAAC}"/>
              </a:ext>
            </a:extLst>
          </p:cNvPr>
          <p:cNvSpPr/>
          <p:nvPr/>
        </p:nvSpPr>
        <p:spPr>
          <a:xfrm>
            <a:off x="6486672" y="1445702"/>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xmlns="" id="{FB1C043C-167A-4EB6-97DD-29D24E5DA38B}"/>
              </a:ext>
            </a:extLst>
          </p:cNvPr>
          <p:cNvSpPr txBox="1"/>
          <p:nvPr/>
        </p:nvSpPr>
        <p:spPr>
          <a:xfrm>
            <a:off x="6363579" y="1963794"/>
            <a:ext cx="1935690" cy="1538883"/>
          </a:xfrm>
          <a:prstGeom prst="rect">
            <a:avLst/>
          </a:prstGeom>
          <a:noFill/>
        </p:spPr>
        <p:txBody>
          <a:bodyPr wrap="square" lIns="36000" tIns="0" rIns="36000" bIns="0" rtlCol="0" anchor="ctr">
            <a:spAutoFit/>
          </a:bodyPr>
          <a:lstStyle/>
          <a:p>
            <a:r>
              <a:rPr lang="en-US" altLang="ko-KR" sz="2000" dirty="0" smtClean="0">
                <a:solidFill>
                  <a:schemeClr val="accent1"/>
                </a:solidFill>
              </a:rPr>
              <a:t>Circuit Design Of Second Decoder And 7  seg</a:t>
            </a:r>
            <a:r>
              <a:rPr lang="en-US" altLang="ko-KR" sz="2000" dirty="0" smtClean="0">
                <a:solidFill>
                  <a:schemeClr val="accent1"/>
                </a:solidFill>
              </a:rPr>
              <a:t>ment </a:t>
            </a:r>
            <a:r>
              <a:rPr lang="en-US" altLang="ko-KR" sz="2000" dirty="0" smtClean="0">
                <a:solidFill>
                  <a:schemeClr val="accent1"/>
                </a:solidFill>
              </a:rPr>
              <a:t>Display</a:t>
            </a:r>
            <a:endParaRPr lang="ko-KR" altLang="en-US" sz="2000" dirty="0">
              <a:solidFill>
                <a:schemeClr val="accent1"/>
              </a:solidFill>
            </a:endParaRPr>
          </a:p>
        </p:txBody>
      </p:sp>
      <p:pic>
        <p:nvPicPr>
          <p:cNvPr id="2" name="Picture Placeholder 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6809" r="16809"/>
          <a:stretch>
            <a:fillRect/>
          </a:stretch>
        </p:blipFill>
        <p:spPr>
          <a:xfrm>
            <a:off x="1260595" y="578979"/>
            <a:ext cx="4380956" cy="5840819"/>
          </a:xfrm>
        </p:spPr>
      </p:pic>
      <p:pic>
        <p:nvPicPr>
          <p:cNvPr id="4" name="Picture Placeholder 3"/>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674" b="674"/>
          <a:stretch>
            <a:fillRect/>
          </a:stretch>
        </p:blipFill>
        <p:spPr>
          <a:xfrm>
            <a:off x="8299268" y="1190171"/>
            <a:ext cx="3410409" cy="2641600"/>
          </a:xfrm>
          <a:prstGeom prst="rect">
            <a:avLst/>
          </a:prstGeom>
          <a:ln>
            <a:noFill/>
          </a:ln>
          <a:effectLst>
            <a:softEdge rad="112500"/>
          </a:effectLst>
        </p:spPr>
      </p:pic>
    </p:spTree>
    <p:extLst>
      <p:ext uri="{BB962C8B-B14F-4D97-AF65-F5344CB8AC3E}">
        <p14:creationId xmlns:p14="http://schemas.microsoft.com/office/powerpoint/2010/main" val="3961134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DDFE08-D1A3-4890-B395-3D514078D9E9}"/>
              </a:ext>
            </a:extLst>
          </p:cNvPr>
          <p:cNvSpPr txBox="1"/>
          <p:nvPr/>
        </p:nvSpPr>
        <p:spPr>
          <a:xfrm>
            <a:off x="2918460" y="689569"/>
            <a:ext cx="7776753" cy="923330"/>
          </a:xfrm>
          <a:prstGeom prst="rect">
            <a:avLst/>
          </a:prstGeom>
          <a:noFill/>
        </p:spPr>
        <p:txBody>
          <a:bodyPr wrap="square" rtlCol="0" anchor="ctr">
            <a:spAutoFit/>
          </a:bodyPr>
          <a:lstStyle/>
          <a:p>
            <a:r>
              <a:rPr lang="en-US" altLang="ko-KR" sz="5400" dirty="0" smtClean="0">
                <a:solidFill>
                  <a:schemeClr val="bg1"/>
                </a:solidFill>
                <a:latin typeface="+mj-lt"/>
                <a:cs typeface="Arial" pitchFamily="34" charset="0"/>
              </a:rPr>
              <a:t>Seconds</a:t>
            </a:r>
            <a:endParaRPr lang="ko-KR" altLang="en-US" sz="5400" dirty="0">
              <a:solidFill>
                <a:schemeClr val="bg1"/>
              </a:solidFill>
              <a:latin typeface="+mj-lt"/>
              <a:cs typeface="Arial" pitchFamily="34" charset="0"/>
            </a:endParaRPr>
          </a:p>
        </p:txBody>
      </p:sp>
      <p:grpSp>
        <p:nvGrpSpPr>
          <p:cNvPr id="8" name="그룹 2">
            <a:extLst>
              <a:ext uri="{FF2B5EF4-FFF2-40B4-BE49-F238E27FC236}">
                <a16:creationId xmlns:a16="http://schemas.microsoft.com/office/drawing/2014/main" xmlns="" id="{757C49BF-2EB9-455B-BA5B-52E58E5CFC77}"/>
              </a:ext>
            </a:extLst>
          </p:cNvPr>
          <p:cNvGrpSpPr/>
          <p:nvPr/>
        </p:nvGrpSpPr>
        <p:grpSpPr>
          <a:xfrm>
            <a:off x="3088380" y="1612899"/>
            <a:ext cx="8430519" cy="4857688"/>
            <a:chOff x="822207" y="1777142"/>
            <a:chExt cx="3630108" cy="4901080"/>
          </a:xfrm>
        </p:grpSpPr>
        <p:sp>
          <p:nvSpPr>
            <p:cNvPr id="9" name="TextBox 8">
              <a:extLst>
                <a:ext uri="{FF2B5EF4-FFF2-40B4-BE49-F238E27FC236}">
                  <a16:creationId xmlns:a16="http://schemas.microsoft.com/office/drawing/2014/main" xmlns="" id="{342322CA-5761-4578-925E-A20C0CF66F39}"/>
                </a:ext>
              </a:extLst>
            </p:cNvPr>
            <p:cNvSpPr txBox="1"/>
            <p:nvPr/>
          </p:nvSpPr>
          <p:spPr>
            <a:xfrm>
              <a:off x="822207" y="1777142"/>
              <a:ext cx="3630108" cy="403684"/>
            </a:xfrm>
            <a:prstGeom prst="rect">
              <a:avLst/>
            </a:prstGeom>
            <a:noFill/>
          </p:spPr>
          <p:txBody>
            <a:bodyPr wrap="square" rtlCol="0">
              <a:spAutoFit/>
            </a:bodyPr>
            <a:lstStyle/>
            <a:p>
              <a:r>
                <a:rPr lang="en-US" altLang="ko-KR" sz="2000" b="1" dirty="0" smtClean="0">
                  <a:solidFill>
                    <a:schemeClr val="accent2"/>
                  </a:solidFill>
                  <a:cs typeface="Arial" pitchFamily="34" charset="0"/>
                </a:rPr>
                <a:t>Seconds can be counted as</a:t>
              </a:r>
              <a:endParaRPr lang="ko-KR" altLang="en-US" sz="2000" b="1" dirty="0">
                <a:solidFill>
                  <a:schemeClr val="accent2"/>
                </a:solidFill>
                <a:cs typeface="Arial" pitchFamily="34" charset="0"/>
              </a:endParaRPr>
            </a:p>
          </p:txBody>
        </p:sp>
        <p:sp>
          <p:nvSpPr>
            <p:cNvPr id="10" name="TextBox 9">
              <a:extLst>
                <a:ext uri="{FF2B5EF4-FFF2-40B4-BE49-F238E27FC236}">
                  <a16:creationId xmlns:a16="http://schemas.microsoft.com/office/drawing/2014/main" xmlns="" id="{4AC323F5-96D5-4465-8F2F-5D909C5B8DDC}"/>
                </a:ext>
              </a:extLst>
            </p:cNvPr>
            <p:cNvSpPr txBox="1"/>
            <p:nvPr/>
          </p:nvSpPr>
          <p:spPr>
            <a:xfrm>
              <a:off x="822207" y="2113493"/>
              <a:ext cx="3630108" cy="4564729"/>
            </a:xfrm>
            <a:prstGeom prst="rect">
              <a:avLst/>
            </a:prstGeom>
            <a:noFill/>
          </p:spPr>
          <p:txBody>
            <a:bodyPr wrap="square" rtlCol="0">
              <a:spAutoFit/>
            </a:bodyPr>
            <a:lstStyle/>
            <a:p>
              <a:pPr algn="just"/>
              <a:r>
                <a:rPr lang="en-US" dirty="0">
                  <a:solidFill>
                    <a:schemeClr val="tx2">
                      <a:lumMod val="10000"/>
                      <a:lumOff val="90000"/>
                    </a:schemeClr>
                  </a:solidFill>
                </a:rPr>
                <a:t>In the digital clock simulation using a 555 timer, decade counter, and 7-segment display, the seconds are counted by the decade counter. </a:t>
              </a:r>
              <a:endParaRPr lang="en-US" dirty="0" smtClean="0">
                <a:solidFill>
                  <a:schemeClr val="tx2">
                    <a:lumMod val="10000"/>
                    <a:lumOff val="90000"/>
                  </a:schemeClr>
                </a:solidFill>
              </a:endParaRPr>
            </a:p>
            <a:p>
              <a:pPr algn="just"/>
              <a:endParaRPr lang="en-US" dirty="0">
                <a:solidFill>
                  <a:schemeClr val="tx2">
                    <a:lumMod val="10000"/>
                    <a:lumOff val="90000"/>
                  </a:schemeClr>
                </a:solidFill>
              </a:endParaRPr>
            </a:p>
            <a:p>
              <a:pPr algn="just"/>
              <a:r>
                <a:rPr lang="en-US" dirty="0" smtClean="0">
                  <a:solidFill>
                    <a:schemeClr val="tx2">
                      <a:lumMod val="10000"/>
                      <a:lumOff val="90000"/>
                    </a:schemeClr>
                  </a:solidFill>
                </a:rPr>
                <a:t>The </a:t>
              </a:r>
              <a:r>
                <a:rPr lang="en-US" dirty="0">
                  <a:solidFill>
                    <a:schemeClr val="tx2">
                      <a:lumMod val="10000"/>
                      <a:lumOff val="90000"/>
                    </a:schemeClr>
                  </a:solidFill>
                </a:rPr>
                <a:t>555 timer is configured as an oscillator and generates a constant clock signal. This clock signal is then fed into the decade counter, which counts the number of clock pulses. The decade counter is a binary counter that counts from 0 to 9 and produces a decimal output. The decimal output is then used to drive the 7-segment display, which shows the current count</a:t>
              </a:r>
              <a:r>
                <a:rPr lang="en-US" dirty="0" smtClean="0">
                  <a:solidFill>
                    <a:schemeClr val="tx2">
                      <a:lumMod val="10000"/>
                      <a:lumOff val="90000"/>
                    </a:schemeClr>
                  </a:solidFill>
                </a:rPr>
                <a:t>.</a:t>
              </a:r>
            </a:p>
            <a:p>
              <a:pPr algn="just"/>
              <a:endParaRPr lang="en-US" dirty="0">
                <a:solidFill>
                  <a:schemeClr val="tx2">
                    <a:lumMod val="10000"/>
                    <a:lumOff val="90000"/>
                  </a:schemeClr>
                </a:solidFill>
              </a:endParaRPr>
            </a:p>
            <a:p>
              <a:pPr algn="just"/>
              <a:r>
                <a:rPr lang="en-US" dirty="0" smtClean="0">
                  <a:solidFill>
                    <a:schemeClr val="tx2">
                      <a:lumMod val="10000"/>
                      <a:lumOff val="90000"/>
                    </a:schemeClr>
                  </a:solidFill>
                </a:rPr>
                <a:t> </a:t>
              </a:r>
              <a:r>
                <a:rPr lang="en-US" dirty="0">
                  <a:solidFill>
                    <a:schemeClr val="tx2">
                      <a:lumMod val="10000"/>
                      <a:lumOff val="90000"/>
                    </a:schemeClr>
                  </a:solidFill>
                </a:rPr>
                <a:t>In this clock simulation, each count of the decade counter represents one second. As the decade counter counts from 0 to 9, it completes one cycle every 10 seconds. This cycle is repeated continuously and keeps counting the seconds. The decade counter counts the seconds and the 7-segment display shows it, thus giving the time in terms of hours, minutes and seconds. Additionally, the clock can be designed to have additional decade counters to count minutes and hours, so that it can display full time.</a:t>
              </a:r>
              <a:endParaRPr lang="en-US" altLang="ko-KR" dirty="0">
                <a:solidFill>
                  <a:schemeClr val="tx2">
                    <a:lumMod val="10000"/>
                    <a:lumOff val="90000"/>
                  </a:schemeClr>
                </a:solidFill>
                <a:cs typeface="Arial" pitchFamily="34" charset="0"/>
              </a:endParaRPr>
            </a:p>
          </p:txBody>
        </p:sp>
      </p:grpSp>
    </p:spTree>
    <p:extLst>
      <p:ext uri="{BB962C8B-B14F-4D97-AF65-F5344CB8AC3E}">
        <p14:creationId xmlns:p14="http://schemas.microsoft.com/office/powerpoint/2010/main" val="6898166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DDFE08-D1A3-4890-B395-3D514078D9E9}"/>
              </a:ext>
            </a:extLst>
          </p:cNvPr>
          <p:cNvSpPr txBox="1"/>
          <p:nvPr/>
        </p:nvSpPr>
        <p:spPr>
          <a:xfrm>
            <a:off x="2400299" y="460050"/>
            <a:ext cx="7776753" cy="923330"/>
          </a:xfrm>
          <a:prstGeom prst="rect">
            <a:avLst/>
          </a:prstGeom>
          <a:noFill/>
        </p:spPr>
        <p:txBody>
          <a:bodyPr wrap="square" rtlCol="0" anchor="ctr">
            <a:spAutoFit/>
          </a:bodyPr>
          <a:lstStyle/>
          <a:p>
            <a:r>
              <a:rPr lang="en-US" altLang="ko-KR" sz="5400" dirty="0" smtClean="0">
                <a:solidFill>
                  <a:prstClr val="white"/>
                </a:solidFill>
                <a:cs typeface="Arial" pitchFamily="34" charset="0"/>
              </a:rPr>
              <a:t>Minutes</a:t>
            </a:r>
            <a:endParaRPr lang="ko-KR" altLang="en-US" sz="5400" dirty="0">
              <a:solidFill>
                <a:prstClr val="white"/>
              </a:solidFill>
              <a:cs typeface="Arial" pitchFamily="34" charset="0"/>
            </a:endParaRPr>
          </a:p>
        </p:txBody>
      </p:sp>
      <p:grpSp>
        <p:nvGrpSpPr>
          <p:cNvPr id="8" name="그룹 2">
            <a:extLst>
              <a:ext uri="{FF2B5EF4-FFF2-40B4-BE49-F238E27FC236}">
                <a16:creationId xmlns:a16="http://schemas.microsoft.com/office/drawing/2014/main" xmlns="" id="{757C49BF-2EB9-455B-BA5B-52E58E5CFC77}"/>
              </a:ext>
            </a:extLst>
          </p:cNvPr>
          <p:cNvGrpSpPr/>
          <p:nvPr/>
        </p:nvGrpSpPr>
        <p:grpSpPr>
          <a:xfrm>
            <a:off x="2400299" y="1586580"/>
            <a:ext cx="9512299" cy="4912181"/>
            <a:chOff x="831900" y="2138457"/>
            <a:chExt cx="3630108" cy="4669660"/>
          </a:xfrm>
        </p:grpSpPr>
        <p:sp>
          <p:nvSpPr>
            <p:cNvPr id="9" name="TextBox 8">
              <a:extLst>
                <a:ext uri="{FF2B5EF4-FFF2-40B4-BE49-F238E27FC236}">
                  <a16:creationId xmlns:a16="http://schemas.microsoft.com/office/drawing/2014/main" xmlns="" id="{342322CA-5761-4578-925E-A20C0CF66F39}"/>
                </a:ext>
              </a:extLst>
            </p:cNvPr>
            <p:cNvSpPr txBox="1"/>
            <p:nvPr/>
          </p:nvSpPr>
          <p:spPr>
            <a:xfrm>
              <a:off x="831900" y="2138457"/>
              <a:ext cx="3630108" cy="321839"/>
            </a:xfrm>
            <a:prstGeom prst="rect">
              <a:avLst/>
            </a:prstGeom>
            <a:noFill/>
          </p:spPr>
          <p:txBody>
            <a:bodyPr wrap="square" rtlCol="0">
              <a:spAutoFit/>
            </a:bodyPr>
            <a:lstStyle/>
            <a:p>
              <a:r>
                <a:rPr lang="en-US" altLang="ko-KR" sz="1600" b="1" dirty="0" smtClean="0">
                  <a:solidFill>
                    <a:srgbClr val="F8931D"/>
                  </a:solidFill>
                  <a:cs typeface="Arial" pitchFamily="34" charset="0"/>
                </a:rPr>
                <a:t>Minutes can </a:t>
              </a:r>
              <a:r>
                <a:rPr lang="en-US" altLang="ko-KR" sz="1600" b="1" dirty="0" smtClean="0">
                  <a:solidFill>
                    <a:srgbClr val="F8931D"/>
                  </a:solidFill>
                  <a:cs typeface="Arial" pitchFamily="34" charset="0"/>
                </a:rPr>
                <a:t>be counted as</a:t>
              </a:r>
              <a:endParaRPr lang="ko-KR" altLang="en-US" sz="1600" b="1" dirty="0">
                <a:solidFill>
                  <a:srgbClr val="F8931D"/>
                </a:solidFill>
                <a:cs typeface="Arial" pitchFamily="34" charset="0"/>
              </a:endParaRPr>
            </a:p>
          </p:txBody>
        </p:sp>
        <p:sp>
          <p:nvSpPr>
            <p:cNvPr id="10" name="TextBox 9">
              <a:extLst>
                <a:ext uri="{FF2B5EF4-FFF2-40B4-BE49-F238E27FC236}">
                  <a16:creationId xmlns:a16="http://schemas.microsoft.com/office/drawing/2014/main" xmlns="" id="{4AC323F5-96D5-4465-8F2F-5D909C5B8DDC}"/>
                </a:ext>
              </a:extLst>
            </p:cNvPr>
            <p:cNvSpPr txBox="1"/>
            <p:nvPr/>
          </p:nvSpPr>
          <p:spPr>
            <a:xfrm>
              <a:off x="831900" y="2653464"/>
              <a:ext cx="3630108" cy="4154653"/>
            </a:xfrm>
            <a:prstGeom prst="rect">
              <a:avLst/>
            </a:prstGeom>
            <a:noFill/>
          </p:spPr>
          <p:txBody>
            <a:bodyPr wrap="square" rtlCol="0">
              <a:spAutoFit/>
            </a:bodyPr>
            <a:lstStyle/>
            <a:p>
              <a:r>
                <a:rPr lang="en-US" sz="2000" dirty="0">
                  <a:solidFill>
                    <a:schemeClr val="bg1"/>
                  </a:solidFill>
                </a:rPr>
                <a:t>In the digital clock simulation using a 555 timer, decade counter, and 7-segment display, minutes can be counted by cascading another decade counter with the one counting seconds. </a:t>
              </a:r>
              <a:endParaRPr lang="en-US" sz="2000" dirty="0" smtClean="0">
                <a:solidFill>
                  <a:schemeClr val="bg1"/>
                </a:solidFill>
              </a:endParaRPr>
            </a:p>
            <a:p>
              <a:endParaRPr lang="en-US" sz="2000" dirty="0">
                <a:solidFill>
                  <a:schemeClr val="bg1"/>
                </a:solidFill>
              </a:endParaRPr>
            </a:p>
            <a:p>
              <a:r>
                <a:rPr lang="en-US" sz="2000" dirty="0" smtClean="0">
                  <a:solidFill>
                    <a:schemeClr val="bg1"/>
                  </a:solidFill>
                </a:rPr>
                <a:t>When </a:t>
              </a:r>
              <a:r>
                <a:rPr lang="en-US" sz="2000" dirty="0">
                  <a:solidFill>
                    <a:schemeClr val="bg1"/>
                  </a:solidFill>
                </a:rPr>
                <a:t>the seconds' decade counter reaches its maximum count, which is 9 in this case, it sends a carry signal to the minutes' decade counter. The minutes' decade counter receives this carry signal and increments its count by 1. This process continues until the minutes' decade counter reaches its maximum count, which can be 59 or another value depending on the design of the clock</a:t>
              </a:r>
              <a:r>
                <a:rPr lang="en-US" sz="2000" dirty="0" smtClean="0">
                  <a:solidFill>
                    <a:schemeClr val="bg1"/>
                  </a:solidFill>
                </a:rPr>
                <a:t>.</a:t>
              </a:r>
            </a:p>
            <a:p>
              <a:endParaRPr lang="en-US" sz="2000" dirty="0">
                <a:solidFill>
                  <a:schemeClr val="bg1"/>
                </a:solidFill>
              </a:endParaRPr>
            </a:p>
            <a:p>
              <a:r>
                <a:rPr lang="en-US" sz="2000" dirty="0">
                  <a:solidFill>
                    <a:schemeClr val="bg1"/>
                  </a:solidFill>
                </a:rPr>
                <a:t>In order to display the minutes, another 7-segment display is used along with the BCD decoder that drives the seconds' display. This display is connected to the minutes' decade counter output, which shows the current minutes count</a:t>
              </a:r>
              <a:r>
                <a:rPr lang="en-US" sz="2000" dirty="0" smtClean="0">
                  <a:solidFill>
                    <a:schemeClr val="bg1"/>
                  </a:solidFill>
                </a:rPr>
                <a:t>.</a:t>
              </a:r>
            </a:p>
            <a:p>
              <a:endParaRPr lang="en-US" altLang="ko-KR" sz="2000" dirty="0">
                <a:solidFill>
                  <a:schemeClr val="bg1"/>
                </a:solidFill>
                <a:cs typeface="Arial" pitchFamily="34" charset="0"/>
              </a:endParaRPr>
            </a:p>
          </p:txBody>
        </p:sp>
      </p:grpSp>
    </p:spTree>
    <p:extLst>
      <p:ext uri="{BB962C8B-B14F-4D97-AF65-F5344CB8AC3E}">
        <p14:creationId xmlns:p14="http://schemas.microsoft.com/office/powerpoint/2010/main" val="50838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8B56C8-2ECC-40CE-8512-1AB853C9BE30}"/>
              </a:ext>
            </a:extLst>
          </p:cNvPr>
          <p:cNvSpPr txBox="1"/>
          <p:nvPr/>
        </p:nvSpPr>
        <p:spPr>
          <a:xfrm>
            <a:off x="9347199" y="735503"/>
            <a:ext cx="2209077" cy="923330"/>
          </a:xfrm>
          <a:prstGeom prst="rect">
            <a:avLst/>
          </a:prstGeom>
          <a:noFill/>
        </p:spPr>
        <p:txBody>
          <a:bodyPr wrap="square" rtlCol="0" anchor="ctr">
            <a:spAutoFit/>
          </a:bodyPr>
          <a:lstStyle/>
          <a:p>
            <a:pPr algn="r"/>
            <a:r>
              <a:rPr lang="en-US" altLang="ko-KR" sz="5400" dirty="0" smtClean="0">
                <a:solidFill>
                  <a:schemeClr val="bg1"/>
                </a:solidFill>
                <a:latin typeface="+mj-lt"/>
                <a:cs typeface="Arial" pitchFamily="34" charset="0"/>
              </a:rPr>
              <a:t>Hours</a:t>
            </a:r>
            <a:endParaRPr lang="ko-KR" altLang="en-US" sz="5400" dirty="0">
              <a:solidFill>
                <a:schemeClr val="bg1"/>
              </a:solidFill>
              <a:latin typeface="+mj-lt"/>
              <a:cs typeface="Arial" pitchFamily="34" charset="0"/>
            </a:endParaRPr>
          </a:p>
        </p:txBody>
      </p:sp>
      <p:sp>
        <p:nvSpPr>
          <p:cNvPr id="4" name="TextBox 3">
            <a:extLst>
              <a:ext uri="{FF2B5EF4-FFF2-40B4-BE49-F238E27FC236}">
                <a16:creationId xmlns:a16="http://schemas.microsoft.com/office/drawing/2014/main" xmlns="" id="{B492968F-08D6-4E22-99BB-B5C1FFDF8FA3}"/>
              </a:ext>
            </a:extLst>
          </p:cNvPr>
          <p:cNvSpPr txBox="1"/>
          <p:nvPr/>
        </p:nvSpPr>
        <p:spPr>
          <a:xfrm>
            <a:off x="0" y="673948"/>
            <a:ext cx="7622998" cy="523220"/>
          </a:xfrm>
          <a:prstGeom prst="rect">
            <a:avLst/>
          </a:prstGeom>
          <a:noFill/>
          <a:effectLst/>
        </p:spPr>
        <p:txBody>
          <a:bodyPr wrap="square" rtlCol="0">
            <a:spAutoFit/>
          </a:bodyPr>
          <a:lstStyle/>
          <a:p>
            <a:r>
              <a:rPr lang="en-US" altLang="ko-KR" sz="2800" dirty="0" smtClean="0">
                <a:solidFill>
                  <a:schemeClr val="bg1"/>
                </a:solidFill>
                <a:cs typeface="Arial" pitchFamily="34" charset="0"/>
              </a:rPr>
              <a:t>Hour Counts as</a:t>
            </a:r>
            <a:endParaRPr lang="en-US" altLang="ko-KR" sz="2800" dirty="0">
              <a:solidFill>
                <a:schemeClr val="bg1"/>
              </a:solidFill>
              <a:cs typeface="Arial" pitchFamily="34" charset="0"/>
            </a:endParaRPr>
          </a:p>
        </p:txBody>
      </p:sp>
      <p:sp>
        <p:nvSpPr>
          <p:cNvPr id="5" name="TextBox 4">
            <a:extLst>
              <a:ext uri="{FF2B5EF4-FFF2-40B4-BE49-F238E27FC236}">
                <a16:creationId xmlns:a16="http://schemas.microsoft.com/office/drawing/2014/main" xmlns="" id="{741A0F63-016E-4E7F-AFC8-9130D440DE0C}"/>
              </a:ext>
            </a:extLst>
          </p:cNvPr>
          <p:cNvSpPr txBox="1"/>
          <p:nvPr/>
        </p:nvSpPr>
        <p:spPr>
          <a:xfrm>
            <a:off x="793433" y="1376318"/>
            <a:ext cx="7261365" cy="5324535"/>
          </a:xfrm>
          <a:prstGeom prst="rect">
            <a:avLst/>
          </a:prstGeom>
          <a:noFill/>
        </p:spPr>
        <p:txBody>
          <a:bodyPr wrap="square" rtlCol="0">
            <a:spAutoFit/>
          </a:bodyPr>
          <a:lstStyle/>
          <a:p>
            <a:pPr algn="just"/>
            <a:r>
              <a:rPr lang="en-US" sz="2000" dirty="0">
                <a:solidFill>
                  <a:schemeClr val="bg1"/>
                </a:solidFill>
              </a:rPr>
              <a:t>In the digital clock simulation using a 555 timer, decade counter, and 7-segment display, hours can be counted by cascading another decade counter with the one counting minutes. </a:t>
            </a:r>
            <a:endParaRPr lang="en-US" sz="2000" dirty="0" smtClean="0">
              <a:solidFill>
                <a:schemeClr val="bg1"/>
              </a:solidFill>
            </a:endParaRPr>
          </a:p>
          <a:p>
            <a:pPr algn="just"/>
            <a:endParaRPr lang="en-US" sz="2000" dirty="0">
              <a:solidFill>
                <a:schemeClr val="bg1"/>
              </a:solidFill>
            </a:endParaRPr>
          </a:p>
          <a:p>
            <a:pPr algn="just"/>
            <a:r>
              <a:rPr lang="en-US" sz="2000" dirty="0" smtClean="0">
                <a:solidFill>
                  <a:schemeClr val="bg1"/>
                </a:solidFill>
              </a:rPr>
              <a:t>When </a:t>
            </a:r>
            <a:r>
              <a:rPr lang="en-US" sz="2000" dirty="0">
                <a:solidFill>
                  <a:schemeClr val="bg1"/>
                </a:solidFill>
              </a:rPr>
              <a:t>the minutes' decade counter reaches its maximum count, which is 59 in this case, it sends a carry signal to the hours' decade counter. The hours' decade counter receives this carry signal and increments its count by 1. This process continues until the hours' decade counter reaches its maximum count, which can be 23 or another value depending on the design of the clock</a:t>
            </a:r>
            <a:r>
              <a:rPr lang="en-US" sz="2000" dirty="0" smtClean="0">
                <a:solidFill>
                  <a:schemeClr val="bg1"/>
                </a:solidFill>
              </a:rPr>
              <a:t>.</a:t>
            </a:r>
          </a:p>
          <a:p>
            <a:pPr algn="just"/>
            <a:endParaRPr lang="en-US" sz="2000" dirty="0">
              <a:solidFill>
                <a:schemeClr val="bg1"/>
              </a:solidFill>
            </a:endParaRPr>
          </a:p>
          <a:p>
            <a:pPr algn="just"/>
            <a:r>
              <a:rPr lang="en-US" sz="2000" dirty="0">
                <a:solidFill>
                  <a:schemeClr val="bg1"/>
                </a:solidFill>
              </a:rPr>
              <a:t>In order to display the hours, another 7-segment display is used along with the BCD decoder that drives the minutes' display. This display is connected to the hours' decade counter output, which shows the current hours count</a:t>
            </a:r>
            <a:r>
              <a:rPr lang="en-US" sz="2000" dirty="0" smtClean="0">
                <a:solidFill>
                  <a:schemeClr val="bg1"/>
                </a:solidFill>
              </a:rPr>
              <a:t>.</a:t>
            </a:r>
          </a:p>
        </p:txBody>
      </p:sp>
    </p:spTree>
    <p:extLst>
      <p:ext uri="{BB962C8B-B14F-4D97-AF65-F5344CB8AC3E}">
        <p14:creationId xmlns:p14="http://schemas.microsoft.com/office/powerpoint/2010/main" val="4179153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DCC64A0-ED28-400E-B11A-B68E03FC4F0F}"/>
              </a:ext>
            </a:extLst>
          </p:cNvPr>
          <p:cNvSpPr txBox="1"/>
          <p:nvPr/>
        </p:nvSpPr>
        <p:spPr>
          <a:xfrm>
            <a:off x="332661" y="353529"/>
            <a:ext cx="6510227" cy="4832092"/>
          </a:xfrm>
          <a:prstGeom prst="rect">
            <a:avLst/>
          </a:prstGeom>
          <a:noFill/>
        </p:spPr>
        <p:txBody>
          <a:bodyPr wrap="square" rtlCol="0">
            <a:spAutoFit/>
          </a:bodyPr>
          <a:lstStyle/>
          <a:p>
            <a:pPr algn="just"/>
            <a:r>
              <a:rPr lang="en-US" sz="1400" dirty="0">
                <a:solidFill>
                  <a:schemeClr val="bg2"/>
                </a:solidFill>
              </a:rPr>
              <a:t>In </a:t>
            </a:r>
            <a:r>
              <a:rPr lang="en-US" sz="1400" dirty="0" smtClean="0">
                <a:solidFill>
                  <a:schemeClr val="bg2"/>
                </a:solidFill>
              </a:rPr>
              <a:t>conclusion, </a:t>
            </a:r>
            <a:r>
              <a:rPr lang="en-US" sz="1400" dirty="0">
                <a:solidFill>
                  <a:schemeClr val="bg2"/>
                </a:solidFill>
              </a:rPr>
              <a:t>7-segment display, and various other components is a common and practical application of these devices. </a:t>
            </a:r>
            <a:endParaRPr lang="en-US" sz="1400" dirty="0" smtClean="0">
              <a:solidFill>
                <a:schemeClr val="bg2"/>
              </a:solidFill>
            </a:endParaRPr>
          </a:p>
          <a:p>
            <a:pPr algn="just"/>
            <a:endParaRPr lang="en-US" sz="1400" dirty="0" smtClean="0">
              <a:solidFill>
                <a:schemeClr val="bg2"/>
              </a:solidFill>
            </a:endParaRPr>
          </a:p>
          <a:p>
            <a:pPr algn="just"/>
            <a:r>
              <a:rPr lang="en-US" sz="1400" dirty="0" smtClean="0">
                <a:solidFill>
                  <a:schemeClr val="bg2"/>
                </a:solidFill>
              </a:rPr>
              <a:t>The </a:t>
            </a:r>
            <a:r>
              <a:rPr lang="en-US" sz="1400" dirty="0">
                <a:solidFill>
                  <a:schemeClr val="bg2"/>
                </a:solidFill>
              </a:rPr>
              <a:t>555 timer is used as an oscillator to provide a constant clock signal to the decade counter. </a:t>
            </a:r>
            <a:endParaRPr lang="en-US" sz="1400" dirty="0" smtClean="0">
              <a:solidFill>
                <a:schemeClr val="bg2"/>
              </a:solidFill>
            </a:endParaRPr>
          </a:p>
          <a:p>
            <a:pPr algn="just"/>
            <a:endParaRPr lang="en-US" sz="1400" dirty="0">
              <a:solidFill>
                <a:schemeClr val="bg2"/>
              </a:solidFill>
            </a:endParaRPr>
          </a:p>
          <a:p>
            <a:pPr algn="just"/>
            <a:r>
              <a:rPr lang="en-US" sz="1400" dirty="0" smtClean="0">
                <a:solidFill>
                  <a:schemeClr val="bg2"/>
                </a:solidFill>
              </a:rPr>
              <a:t>The </a:t>
            </a:r>
            <a:r>
              <a:rPr lang="en-US" sz="1400" dirty="0">
                <a:solidFill>
                  <a:schemeClr val="bg2"/>
                </a:solidFill>
              </a:rPr>
              <a:t>decade counter is then used to count the clock pulses and produce a decimal output, which is then converted by a BCD decoder and used to drive the 7-segment display. </a:t>
            </a:r>
            <a:endParaRPr lang="en-US" sz="1400" dirty="0" smtClean="0">
              <a:solidFill>
                <a:schemeClr val="bg2"/>
              </a:solidFill>
            </a:endParaRPr>
          </a:p>
          <a:p>
            <a:pPr algn="just"/>
            <a:endParaRPr lang="en-US" sz="1400" dirty="0">
              <a:solidFill>
                <a:schemeClr val="bg2"/>
              </a:solidFill>
            </a:endParaRPr>
          </a:p>
          <a:p>
            <a:pPr algn="just"/>
            <a:r>
              <a:rPr lang="en-US" sz="1400" dirty="0" smtClean="0">
                <a:solidFill>
                  <a:schemeClr val="bg2"/>
                </a:solidFill>
              </a:rPr>
              <a:t>The </a:t>
            </a:r>
            <a:r>
              <a:rPr lang="en-US" sz="1400" dirty="0">
                <a:solidFill>
                  <a:schemeClr val="bg2"/>
                </a:solidFill>
              </a:rPr>
              <a:t>display shows the current count, representing the time. Additionally, various other components like resistors, capacitors, AND gates, and power supply are used in the circuit to ensure proper functioning of the clock. </a:t>
            </a:r>
            <a:endParaRPr lang="en-US" sz="1400" dirty="0" smtClean="0">
              <a:solidFill>
                <a:schemeClr val="bg2"/>
              </a:solidFill>
            </a:endParaRPr>
          </a:p>
          <a:p>
            <a:pPr algn="just"/>
            <a:endParaRPr lang="en-US" sz="1400" dirty="0">
              <a:solidFill>
                <a:schemeClr val="bg2"/>
              </a:solidFill>
            </a:endParaRPr>
          </a:p>
          <a:p>
            <a:pPr algn="just"/>
            <a:r>
              <a:rPr lang="en-US" sz="1400" dirty="0" smtClean="0">
                <a:solidFill>
                  <a:schemeClr val="bg2"/>
                </a:solidFill>
              </a:rPr>
              <a:t>The </a:t>
            </a:r>
            <a:r>
              <a:rPr lang="en-US" sz="1400" dirty="0">
                <a:solidFill>
                  <a:schemeClr val="bg2"/>
                </a:solidFill>
              </a:rPr>
              <a:t>circuit design is relatively simple and can be easily understood and modified to fit different requirements. Furthermore, the use of the 7-segment display allows for a clear and easy-to-read display, making it ideal for a variety of applications. </a:t>
            </a:r>
            <a:endParaRPr lang="en-US" sz="1400" dirty="0" smtClean="0">
              <a:solidFill>
                <a:schemeClr val="bg2"/>
              </a:solidFill>
            </a:endParaRPr>
          </a:p>
          <a:p>
            <a:pPr algn="just"/>
            <a:endParaRPr lang="en-US" sz="1400" dirty="0">
              <a:solidFill>
                <a:schemeClr val="bg2"/>
              </a:solidFill>
            </a:endParaRPr>
          </a:p>
          <a:p>
            <a:pPr algn="just"/>
            <a:r>
              <a:rPr lang="en-US" sz="1400" dirty="0" smtClean="0">
                <a:solidFill>
                  <a:schemeClr val="bg2"/>
                </a:solidFill>
              </a:rPr>
              <a:t>The </a:t>
            </a:r>
            <a:r>
              <a:rPr lang="en-US" sz="1400" dirty="0">
                <a:solidFill>
                  <a:schemeClr val="bg2"/>
                </a:solidFill>
              </a:rPr>
              <a:t>digital clock simulation using the above-mentioned components can be a good class project, which provides hands-on experience in understanding the working of digital circuits and timing applications.</a:t>
            </a:r>
            <a:endParaRPr lang="ko-KR" altLang="en-US" sz="1400" dirty="0">
              <a:solidFill>
                <a:schemeClr val="bg2"/>
              </a:solidFill>
              <a:cs typeface="Arial" pitchFamily="34" charset="0"/>
            </a:endParaRPr>
          </a:p>
        </p:txBody>
      </p:sp>
      <p:grpSp>
        <p:nvGrpSpPr>
          <p:cNvPr id="7" name="Group 6">
            <a:extLst>
              <a:ext uri="{FF2B5EF4-FFF2-40B4-BE49-F238E27FC236}">
                <a16:creationId xmlns:a16="http://schemas.microsoft.com/office/drawing/2014/main" xmlns="" id="{07F87F87-3297-49DD-84C3-64231D8DE0E1}"/>
              </a:ext>
            </a:extLst>
          </p:cNvPr>
          <p:cNvGrpSpPr/>
          <p:nvPr/>
        </p:nvGrpSpPr>
        <p:grpSpPr>
          <a:xfrm>
            <a:off x="7280501" y="353529"/>
            <a:ext cx="4233526" cy="1337280"/>
            <a:chOff x="4651035" y="1881101"/>
            <a:chExt cx="4233526" cy="1569660"/>
          </a:xfrm>
        </p:grpSpPr>
        <p:sp>
          <p:nvSpPr>
            <p:cNvPr id="8" name="TextBox 7">
              <a:extLst>
                <a:ext uri="{FF2B5EF4-FFF2-40B4-BE49-F238E27FC236}">
                  <a16:creationId xmlns:a16="http://schemas.microsoft.com/office/drawing/2014/main" xmlns="" id="{2FB59224-8A2C-4C58-A0CC-597E689195A6}"/>
                </a:ext>
              </a:extLst>
            </p:cNvPr>
            <p:cNvSpPr txBox="1"/>
            <p:nvPr/>
          </p:nvSpPr>
          <p:spPr>
            <a:xfrm>
              <a:off x="5526261" y="2001612"/>
              <a:ext cx="3358300" cy="830997"/>
            </a:xfrm>
            <a:prstGeom prst="rect">
              <a:avLst/>
            </a:prstGeom>
            <a:noFill/>
          </p:spPr>
          <p:txBody>
            <a:bodyPr wrap="square" rtlCol="0" anchor="ctr">
              <a:spAutoFit/>
            </a:bodyPr>
            <a:lstStyle/>
            <a:p>
              <a:pPr algn="dist"/>
              <a:r>
                <a:rPr lang="en-US" altLang="ko-KR" sz="4800" b="1" dirty="0" smtClean="0">
                  <a:solidFill>
                    <a:schemeClr val="bg1"/>
                  </a:solidFill>
                  <a:cs typeface="Arial" pitchFamily="34" charset="0"/>
                </a:rPr>
                <a:t>WESOME</a:t>
              </a:r>
              <a:endParaRPr lang="en-US" altLang="ko-KR" sz="4800" b="1" dirty="0">
                <a:solidFill>
                  <a:schemeClr val="bg1"/>
                </a:solidFill>
                <a:latin typeface="Arial Black" panose="020B0A04020102020204" pitchFamily="34" charset="0"/>
                <a:cs typeface="Arial" pitchFamily="34" charset="0"/>
              </a:endParaRPr>
            </a:p>
          </p:txBody>
        </p:sp>
        <p:sp>
          <p:nvSpPr>
            <p:cNvPr id="9" name="TextBox 8">
              <a:extLst>
                <a:ext uri="{FF2B5EF4-FFF2-40B4-BE49-F238E27FC236}">
                  <a16:creationId xmlns:a16="http://schemas.microsoft.com/office/drawing/2014/main" xmlns="" id="{70E46FF9-05B5-4D67-8808-A19AAC64CBFF}"/>
                </a:ext>
              </a:extLst>
            </p:cNvPr>
            <p:cNvSpPr txBox="1"/>
            <p:nvPr/>
          </p:nvSpPr>
          <p:spPr>
            <a:xfrm>
              <a:off x="5526261" y="2720888"/>
              <a:ext cx="3358300" cy="584775"/>
            </a:xfrm>
            <a:prstGeom prst="rect">
              <a:avLst/>
            </a:prstGeom>
            <a:noFill/>
          </p:spPr>
          <p:txBody>
            <a:bodyPr wrap="square" rtlCol="0" anchor="ctr">
              <a:spAutoFit/>
            </a:bodyPr>
            <a:lstStyle/>
            <a:p>
              <a:pPr algn="dist"/>
              <a:r>
                <a:rPr lang="en-US" altLang="ko-KR" sz="3200" dirty="0">
                  <a:solidFill>
                    <a:schemeClr val="bg1"/>
                  </a:solidFill>
                  <a:cs typeface="Arial" pitchFamily="34" charset="0"/>
                </a:rPr>
                <a:t>PRESENTATION</a:t>
              </a:r>
              <a:endParaRPr lang="ko-KR" altLang="en-US" sz="3200" dirty="0">
                <a:solidFill>
                  <a:schemeClr val="bg1"/>
                </a:solidFill>
                <a:cs typeface="Arial" pitchFamily="34" charset="0"/>
              </a:endParaRPr>
            </a:p>
          </p:txBody>
        </p:sp>
        <p:sp>
          <p:nvSpPr>
            <p:cNvPr id="10" name="TextBox 9">
              <a:extLst>
                <a:ext uri="{FF2B5EF4-FFF2-40B4-BE49-F238E27FC236}">
                  <a16:creationId xmlns:a16="http://schemas.microsoft.com/office/drawing/2014/main" xmlns="" id="{AD5C930C-AC18-460C-BA37-F009FDFF8395}"/>
                </a:ext>
              </a:extLst>
            </p:cNvPr>
            <p:cNvSpPr txBox="1"/>
            <p:nvPr/>
          </p:nvSpPr>
          <p:spPr>
            <a:xfrm>
              <a:off x="4651035" y="1881101"/>
              <a:ext cx="1021196" cy="1569660"/>
            </a:xfrm>
            <a:prstGeom prst="rect">
              <a:avLst/>
            </a:prstGeom>
            <a:noFill/>
          </p:spPr>
          <p:txBody>
            <a:bodyPr wrap="square" rtlCol="0" anchor="ctr">
              <a:spAutoFit/>
            </a:bodyPr>
            <a:lstStyle/>
            <a:p>
              <a:pPr algn="ctr"/>
              <a:r>
                <a:rPr lang="en-US" altLang="ko-KR" sz="9600" b="1" dirty="0" smtClean="0">
                  <a:solidFill>
                    <a:schemeClr val="bg1"/>
                  </a:solidFill>
                  <a:cs typeface="Arial" pitchFamily="34" charset="0"/>
                </a:rPr>
                <a:t>A</a:t>
              </a:r>
              <a:endParaRPr lang="en-US" altLang="ko-KR" sz="9600" b="1" dirty="0">
                <a:solidFill>
                  <a:schemeClr val="bg1"/>
                </a:solidFill>
                <a:cs typeface="Arial" pitchFamily="34" charset="0"/>
              </a:endParaRPr>
            </a:p>
          </p:txBody>
        </p:sp>
      </p:grpSp>
      <p:sp>
        <p:nvSpPr>
          <p:cNvPr id="11" name="TextBox 10">
            <a:extLst>
              <a:ext uri="{FF2B5EF4-FFF2-40B4-BE49-F238E27FC236}">
                <a16:creationId xmlns:a16="http://schemas.microsoft.com/office/drawing/2014/main" xmlns="" id="{0F5FBE8D-ED51-4D56-B9E9-3E7B9A4901D2}"/>
              </a:ext>
            </a:extLst>
          </p:cNvPr>
          <p:cNvSpPr txBox="1"/>
          <p:nvPr/>
        </p:nvSpPr>
        <p:spPr>
          <a:xfrm>
            <a:off x="332661" y="5588476"/>
            <a:ext cx="4086939" cy="276999"/>
          </a:xfrm>
          <a:prstGeom prst="rect">
            <a:avLst/>
          </a:prstGeom>
          <a:noFill/>
        </p:spPr>
        <p:txBody>
          <a:bodyPr wrap="square" rtlCol="0">
            <a:spAutoFit/>
          </a:bodyPr>
          <a:lstStyle/>
          <a:p>
            <a:r>
              <a:rPr lang="en-US" altLang="ko-KR" sz="1200" b="1" dirty="0" smtClean="0">
                <a:solidFill>
                  <a:schemeClr val="accent3"/>
                </a:solidFill>
                <a:cs typeface="Arial" pitchFamily="34" charset="0"/>
              </a:rPr>
              <a:t>For more details see our report.</a:t>
            </a:r>
            <a:endParaRPr lang="ko-KR" altLang="en-US" sz="1200" b="1" dirty="0">
              <a:solidFill>
                <a:schemeClr val="accent3"/>
              </a:solidFill>
              <a:cs typeface="Arial" pitchFamily="34" charset="0"/>
            </a:endParaRPr>
          </a:p>
        </p:txBody>
      </p:sp>
    </p:spTree>
    <p:extLst>
      <p:ext uri="{BB962C8B-B14F-4D97-AF65-F5344CB8AC3E}">
        <p14:creationId xmlns:p14="http://schemas.microsoft.com/office/powerpoint/2010/main" val="14043395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DF8EF26-7AD5-4E7F-95B3-9A57CF80C483}"/>
              </a:ext>
            </a:extLst>
          </p:cNvPr>
          <p:cNvSpPr txBox="1"/>
          <p:nvPr/>
        </p:nvSpPr>
        <p:spPr>
          <a:xfrm>
            <a:off x="1" y="5062838"/>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xmlns="" id="{BADEB2CA-D11F-4CA5-BC5A-6C38FF4BF392}"/>
              </a:ext>
            </a:extLst>
          </p:cNvPr>
          <p:cNvSpPr txBox="1"/>
          <p:nvPr/>
        </p:nvSpPr>
        <p:spPr>
          <a:xfrm>
            <a:off x="51" y="6002169"/>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To Our Teacher ER. Kamal Lekhak</a:t>
            </a:r>
            <a:r>
              <a:rPr lang="en-US" altLang="ko-KR" sz="1867" dirty="0">
                <a:solidFill>
                  <a:schemeClr val="bg1"/>
                </a:solidFill>
                <a:cs typeface="Arial" pitchFamily="34" charset="0"/>
              </a:rPr>
              <a:t> </a:t>
            </a:r>
            <a:r>
              <a:rPr lang="en-US" altLang="ko-KR" sz="1867" dirty="0" smtClean="0">
                <a:solidFill>
                  <a:schemeClr val="bg1"/>
                </a:solidFill>
                <a:cs typeface="Arial" pitchFamily="34" charset="0"/>
              </a:rPr>
              <a:t>and all of the friends</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0C455B2A-3D1B-4F98-ACA5-C72C064015F6}"/>
              </a:ext>
            </a:extLst>
          </p:cNvPr>
          <p:cNvGrpSpPr/>
          <p:nvPr/>
        </p:nvGrpSpPr>
        <p:grpSpPr>
          <a:xfrm>
            <a:off x="6804532" y="2857630"/>
            <a:ext cx="4797245" cy="1142740"/>
            <a:chOff x="6665542" y="2749602"/>
            <a:chExt cx="4797245" cy="1142740"/>
          </a:xfrm>
        </p:grpSpPr>
        <p:sp>
          <p:nvSpPr>
            <p:cNvPr id="8" name="TextBox 7">
              <a:extLst>
                <a:ext uri="{FF2B5EF4-FFF2-40B4-BE49-F238E27FC236}">
                  <a16:creationId xmlns:a16="http://schemas.microsoft.com/office/drawing/2014/main" xmlns=""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Digital Clock</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xmlns="" id="{C062103B-F514-4BE9-B5B2-C13878D2FE7C}"/>
                </a:ext>
              </a:extLst>
            </p:cNvPr>
            <p:cNvSpPr txBox="1"/>
            <p:nvPr/>
          </p:nvSpPr>
          <p:spPr>
            <a:xfrm>
              <a:off x="6685691" y="3512686"/>
              <a:ext cx="4777096" cy="379656"/>
            </a:xfrm>
            <a:prstGeom prst="rect">
              <a:avLst/>
            </a:prstGeom>
            <a:noFill/>
          </p:spPr>
          <p:txBody>
            <a:bodyPr wrap="square" rtlCol="0" anchor="ctr">
              <a:spAutoFit/>
            </a:bodyPr>
            <a:lstStyle/>
            <a:p>
              <a:r>
                <a:rPr lang="en-US" altLang="ko-KR" sz="1867" dirty="0" smtClean="0">
                  <a:solidFill>
                    <a:schemeClr val="bg1"/>
                  </a:solidFill>
                  <a:cs typeface="Arial" pitchFamily="34" charset="0"/>
                </a:rPr>
                <a:t>Digital Clock Simulation Using Proteus</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2782377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0C455B2A-3D1B-4F98-ACA5-C72C064015F6}"/>
              </a:ext>
            </a:extLst>
          </p:cNvPr>
          <p:cNvGrpSpPr/>
          <p:nvPr/>
        </p:nvGrpSpPr>
        <p:grpSpPr>
          <a:xfrm>
            <a:off x="6241145" y="2849372"/>
            <a:ext cx="5588000" cy="2234579"/>
            <a:chOff x="6127648" y="2745890"/>
            <a:chExt cx="5335140" cy="1004666"/>
          </a:xfrm>
        </p:grpSpPr>
        <p:sp>
          <p:nvSpPr>
            <p:cNvPr id="8" name="TextBox 7">
              <a:extLst>
                <a:ext uri="{FF2B5EF4-FFF2-40B4-BE49-F238E27FC236}">
                  <a16:creationId xmlns:a16="http://schemas.microsoft.com/office/drawing/2014/main" xmlns="" id="{5CF5BDA4-10C7-46A6-AC30-523A3FC438AC}"/>
                </a:ext>
              </a:extLst>
            </p:cNvPr>
            <p:cNvSpPr txBox="1"/>
            <p:nvPr/>
          </p:nvSpPr>
          <p:spPr>
            <a:xfrm>
              <a:off x="7097671" y="2745890"/>
              <a:ext cx="4345022" cy="373616"/>
            </a:xfrm>
            <a:prstGeom prst="rect">
              <a:avLst/>
            </a:prstGeom>
            <a:noFill/>
          </p:spPr>
          <p:txBody>
            <a:bodyPr wrap="square" rtlCol="0" anchor="ctr">
              <a:spAutoFit/>
            </a:bodyPr>
            <a:lstStyle/>
            <a:p>
              <a:r>
                <a:rPr lang="en-US" altLang="ko-KR" sz="4800" b="1" dirty="0" smtClean="0">
                  <a:solidFill>
                    <a:prstClr val="white"/>
                  </a:solidFill>
                  <a:cs typeface="Arial" pitchFamily="34" charset="0"/>
                </a:rPr>
                <a:t>Our Team</a:t>
              </a:r>
              <a:endParaRPr lang="ko-KR" altLang="en-US" sz="4800" b="1" dirty="0">
                <a:solidFill>
                  <a:prstClr val="white"/>
                </a:solidFill>
                <a:cs typeface="Arial" pitchFamily="34" charset="0"/>
              </a:endParaRPr>
            </a:p>
          </p:txBody>
        </p:sp>
        <p:sp>
          <p:nvSpPr>
            <p:cNvPr id="9" name="TextBox 8">
              <a:extLst>
                <a:ext uri="{FF2B5EF4-FFF2-40B4-BE49-F238E27FC236}">
                  <a16:creationId xmlns:a16="http://schemas.microsoft.com/office/drawing/2014/main" xmlns="" id="{C062103B-F514-4BE9-B5B2-C13878D2FE7C}"/>
                </a:ext>
              </a:extLst>
            </p:cNvPr>
            <p:cNvSpPr txBox="1"/>
            <p:nvPr/>
          </p:nvSpPr>
          <p:spPr>
            <a:xfrm>
              <a:off x="6127648" y="3192323"/>
              <a:ext cx="5335140" cy="558233"/>
            </a:xfrm>
            <a:prstGeom prst="rect">
              <a:avLst/>
            </a:prstGeom>
            <a:noFill/>
          </p:spPr>
          <p:txBody>
            <a:bodyPr wrap="square" rtlCol="0" anchor="ctr">
              <a:spAutoFit/>
            </a:bodyPr>
            <a:lstStyle/>
            <a:p>
              <a:pPr marL="342900" indent="-342900">
                <a:buFont typeface="Arial" panose="020B0604020202020204" pitchFamily="34" charset="0"/>
                <a:buChar char="•"/>
              </a:pPr>
              <a:r>
                <a:rPr lang="en-US" altLang="ko-KR" sz="1867" dirty="0" smtClean="0">
                  <a:solidFill>
                    <a:prstClr val="white"/>
                  </a:solidFill>
                  <a:cs typeface="Arial" pitchFamily="34" charset="0"/>
                </a:rPr>
                <a:t>Pradip Bhatt</a:t>
              </a:r>
            </a:p>
            <a:p>
              <a:pPr marL="342900" indent="-342900">
                <a:buFont typeface="Arial" panose="020B0604020202020204" pitchFamily="34" charset="0"/>
                <a:buChar char="•"/>
              </a:pPr>
              <a:r>
                <a:rPr lang="en-US" altLang="ko-KR" sz="1867" dirty="0" smtClean="0">
                  <a:solidFill>
                    <a:prstClr val="white"/>
                  </a:solidFill>
                  <a:cs typeface="Arial" pitchFamily="34" charset="0"/>
                </a:rPr>
                <a:t>Santoshi Ayer</a:t>
              </a:r>
            </a:p>
            <a:p>
              <a:pPr marL="342900" indent="-342900">
                <a:buFont typeface="Arial" panose="020B0604020202020204" pitchFamily="34" charset="0"/>
                <a:buChar char="•"/>
              </a:pPr>
              <a:r>
                <a:rPr lang="en-US" altLang="ko-KR" sz="1867" dirty="0" smtClean="0">
                  <a:solidFill>
                    <a:prstClr val="white"/>
                  </a:solidFill>
                  <a:cs typeface="Arial" pitchFamily="34" charset="0"/>
                </a:rPr>
                <a:t>Suna Chaudhary</a:t>
              </a:r>
            </a:p>
            <a:p>
              <a:pPr marL="342900" indent="-342900">
                <a:buFont typeface="Arial" panose="020B0604020202020204" pitchFamily="34" charset="0"/>
                <a:buChar char="•"/>
              </a:pPr>
              <a:r>
                <a:rPr lang="en-US" altLang="ko-KR" sz="1867" dirty="0" smtClean="0">
                  <a:solidFill>
                    <a:prstClr val="white"/>
                  </a:solidFill>
                  <a:cs typeface="Arial" pitchFamily="34" charset="0"/>
                </a:rPr>
                <a:t>Yashoda Badu</a:t>
              </a:r>
              <a:endParaRPr lang="ko-KR" altLang="en-US" sz="1867" dirty="0">
                <a:solidFill>
                  <a:prstClr val="white"/>
                </a:solidFill>
                <a:cs typeface="Arial" pitchFamily="34" charset="0"/>
              </a:endParaRPr>
            </a:p>
          </p:txBody>
        </p:sp>
      </p:grpSp>
    </p:spTree>
    <p:extLst>
      <p:ext uri="{BB962C8B-B14F-4D97-AF65-F5344CB8AC3E}">
        <p14:creationId xmlns:p14="http://schemas.microsoft.com/office/powerpoint/2010/main" val="2542693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905692" y="4531126"/>
            <a:ext cx="3796937" cy="1754326"/>
          </a:xfrm>
          <a:prstGeom prst="rect">
            <a:avLst/>
          </a:prstGeom>
          <a:noFill/>
        </p:spPr>
        <p:txBody>
          <a:bodyPr wrap="square" rtlCol="0" anchor="ctr">
            <a:spAutoFit/>
          </a:bodyPr>
          <a:lstStyle/>
          <a:p>
            <a:r>
              <a:rPr lang="en-US" altLang="ko-KR" sz="5400" dirty="0" smtClean="0">
                <a:solidFill>
                  <a:schemeClr val="bg1"/>
                </a:solidFill>
                <a:cs typeface="Arial" pitchFamily="34" charset="0"/>
              </a:rPr>
              <a:t>Our</a:t>
            </a:r>
          </a:p>
          <a:p>
            <a:r>
              <a:rPr lang="en-US" altLang="ko-KR" sz="5400" dirty="0" smtClean="0">
                <a:solidFill>
                  <a:schemeClr val="bg1"/>
                </a:solidFill>
                <a:cs typeface="Arial" pitchFamily="34" charset="0"/>
              </a:rPr>
              <a:t>Topics</a:t>
            </a:r>
            <a:endParaRPr lang="ko-KR" altLang="en-US" sz="5400" dirty="0">
              <a:solidFill>
                <a:schemeClr val="bg1"/>
              </a:solidFill>
              <a:cs typeface="Arial" pitchFamily="34" charset="0"/>
            </a:endParaRPr>
          </a:p>
        </p:txBody>
      </p:sp>
      <p:sp>
        <p:nvSpPr>
          <p:cNvPr id="5" name="Oval 4">
            <a:extLst>
              <a:ext uri="{FF2B5EF4-FFF2-40B4-BE49-F238E27FC236}">
                <a16:creationId xmlns:a16="http://schemas.microsoft.com/office/drawing/2014/main" xmlns="" id="{CEEC233A-BD03-476B-A93D-DF1278FEE79D}"/>
              </a:ext>
            </a:extLst>
          </p:cNvPr>
          <p:cNvSpPr>
            <a:spLocks noChangeAspect="1"/>
          </p:cNvSpPr>
          <p:nvPr/>
        </p:nvSpPr>
        <p:spPr>
          <a:xfrm>
            <a:off x="5638210" y="5190978"/>
            <a:ext cx="731520" cy="731520"/>
          </a:xfrm>
          <a:prstGeom prst="ellipse">
            <a:avLst/>
          </a:prstGeom>
          <a:solidFill>
            <a:schemeClr val="accent1"/>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6" name="Oval 5">
            <a:extLst>
              <a:ext uri="{FF2B5EF4-FFF2-40B4-BE49-F238E27FC236}">
                <a16:creationId xmlns:a16="http://schemas.microsoft.com/office/drawing/2014/main" xmlns="" id="{5D8550FA-DE31-4CA1-A402-B988BCA77C6E}"/>
              </a:ext>
            </a:extLst>
          </p:cNvPr>
          <p:cNvSpPr>
            <a:spLocks noChangeAspect="1"/>
          </p:cNvSpPr>
          <p:nvPr/>
        </p:nvSpPr>
        <p:spPr>
          <a:xfrm>
            <a:off x="5638210" y="3772486"/>
            <a:ext cx="731520" cy="731520"/>
          </a:xfrm>
          <a:prstGeom prst="ellipse">
            <a:avLst/>
          </a:prstGeom>
          <a:solidFill>
            <a:schemeClr val="accent2"/>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7" name="Oval 6">
            <a:extLst>
              <a:ext uri="{FF2B5EF4-FFF2-40B4-BE49-F238E27FC236}">
                <a16:creationId xmlns:a16="http://schemas.microsoft.com/office/drawing/2014/main" xmlns="" id="{BE1E0340-DB55-4530-A1BE-C0ECA893512D}"/>
              </a:ext>
            </a:extLst>
          </p:cNvPr>
          <p:cNvSpPr>
            <a:spLocks noChangeAspect="1"/>
          </p:cNvSpPr>
          <p:nvPr/>
        </p:nvSpPr>
        <p:spPr>
          <a:xfrm>
            <a:off x="5638210" y="2353994"/>
            <a:ext cx="731520" cy="731520"/>
          </a:xfrm>
          <a:prstGeom prst="ellipse">
            <a:avLst/>
          </a:prstGeom>
          <a:solidFill>
            <a:schemeClr val="accent3"/>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8" name="Oval 7">
            <a:extLst>
              <a:ext uri="{FF2B5EF4-FFF2-40B4-BE49-F238E27FC236}">
                <a16:creationId xmlns:a16="http://schemas.microsoft.com/office/drawing/2014/main" xmlns="" id="{31D8FADF-1D74-4928-8796-D7E950BC741E}"/>
              </a:ext>
            </a:extLst>
          </p:cNvPr>
          <p:cNvSpPr>
            <a:spLocks noChangeAspect="1"/>
          </p:cNvSpPr>
          <p:nvPr/>
        </p:nvSpPr>
        <p:spPr>
          <a:xfrm>
            <a:off x="5638210" y="935502"/>
            <a:ext cx="731520" cy="731520"/>
          </a:xfrm>
          <a:prstGeom prst="ellipse">
            <a:avLst/>
          </a:prstGeom>
          <a:solidFill>
            <a:schemeClr val="accent4"/>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9" name="TextBox 8">
            <a:extLst>
              <a:ext uri="{FF2B5EF4-FFF2-40B4-BE49-F238E27FC236}">
                <a16:creationId xmlns:a16="http://schemas.microsoft.com/office/drawing/2014/main" xmlns="" id="{046F1C30-5C5E-4005-A7A4-DB2B5E725CFF}"/>
              </a:ext>
            </a:extLst>
          </p:cNvPr>
          <p:cNvSpPr txBox="1"/>
          <p:nvPr/>
        </p:nvSpPr>
        <p:spPr>
          <a:xfrm>
            <a:off x="5652277" y="999337"/>
            <a:ext cx="703386" cy="603851"/>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nvGrpSpPr>
          <p:cNvPr id="10" name="Group 9">
            <a:extLst>
              <a:ext uri="{FF2B5EF4-FFF2-40B4-BE49-F238E27FC236}">
                <a16:creationId xmlns:a16="http://schemas.microsoft.com/office/drawing/2014/main" xmlns="" id="{404483E1-D593-4390-B45A-3FA9347ADAA0}"/>
              </a:ext>
            </a:extLst>
          </p:cNvPr>
          <p:cNvGrpSpPr/>
          <p:nvPr/>
        </p:nvGrpSpPr>
        <p:grpSpPr>
          <a:xfrm>
            <a:off x="6351729" y="789041"/>
            <a:ext cx="5500636" cy="1249400"/>
            <a:chOff x="1797648" y="951079"/>
            <a:chExt cx="5500636" cy="960362"/>
          </a:xfrm>
        </p:grpSpPr>
        <p:sp>
          <p:nvSpPr>
            <p:cNvPr id="11" name="TextBox 10">
              <a:extLst>
                <a:ext uri="{FF2B5EF4-FFF2-40B4-BE49-F238E27FC236}">
                  <a16:creationId xmlns:a16="http://schemas.microsoft.com/office/drawing/2014/main" xmlns="" id="{C282BA3B-7453-43BA-94E7-D5EC46E06D68}"/>
                </a:ext>
              </a:extLst>
            </p:cNvPr>
            <p:cNvSpPr txBox="1"/>
            <p:nvPr/>
          </p:nvSpPr>
          <p:spPr>
            <a:xfrm>
              <a:off x="1797648" y="951079"/>
              <a:ext cx="3488745" cy="338554"/>
            </a:xfrm>
            <a:prstGeom prst="rect">
              <a:avLst/>
            </a:prstGeom>
            <a:noFill/>
          </p:spPr>
          <p:txBody>
            <a:bodyPr wrap="square" lIns="108000" rIns="108000" rtlCol="0">
              <a:spAutoFit/>
            </a:bodyPr>
            <a:lstStyle/>
            <a:p>
              <a:r>
                <a:rPr lang="en-US" altLang="ko-KR" sz="1600" b="1" dirty="0" smtClean="0">
                  <a:solidFill>
                    <a:schemeClr val="accent4"/>
                  </a:solidFill>
                  <a:cs typeface="Arial" pitchFamily="34" charset="0"/>
                </a:rPr>
                <a:t>Introduction </a:t>
              </a:r>
              <a:endParaRPr lang="ko-KR" altLang="en-US" sz="1600" b="1" dirty="0">
                <a:solidFill>
                  <a:schemeClr val="accent4"/>
                </a:solidFill>
                <a:cs typeface="Arial" pitchFamily="34" charset="0"/>
              </a:endParaRPr>
            </a:p>
          </p:txBody>
        </p:sp>
        <p:sp>
          <p:nvSpPr>
            <p:cNvPr id="12" name="TextBox 11">
              <a:extLst>
                <a:ext uri="{FF2B5EF4-FFF2-40B4-BE49-F238E27FC236}">
                  <a16:creationId xmlns:a16="http://schemas.microsoft.com/office/drawing/2014/main" xmlns="" id="{BD609E0B-0F8E-4F58-8480-B15BD3E97EDE}"/>
                </a:ext>
              </a:extLst>
            </p:cNvPr>
            <p:cNvSpPr txBox="1"/>
            <p:nvPr/>
          </p:nvSpPr>
          <p:spPr>
            <a:xfrm>
              <a:off x="2147566" y="1375358"/>
              <a:ext cx="5021780" cy="461665"/>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Digital </a:t>
              </a:r>
              <a:r>
                <a:rPr lang="en-US" altLang="ko-KR" sz="1200" dirty="0">
                  <a:solidFill>
                    <a:schemeClr val="bg1"/>
                  </a:solidFill>
                  <a:cs typeface="Arial" pitchFamily="34" charset="0"/>
                </a:rPr>
                <a:t>clock with BCD </a:t>
              </a:r>
              <a:r>
                <a:rPr lang="en-US" altLang="ko-KR" sz="1200" dirty="0" smtClean="0">
                  <a:solidFill>
                    <a:schemeClr val="bg1"/>
                  </a:solidFill>
                  <a:cs typeface="Arial" pitchFamily="34" charset="0"/>
                </a:rPr>
                <a:t>counters is a </a:t>
              </a:r>
              <a:r>
                <a:rPr lang="en-US" altLang="ko-KR" sz="1200" dirty="0">
                  <a:solidFill>
                    <a:schemeClr val="bg1"/>
                  </a:solidFill>
                  <a:cs typeface="Arial" pitchFamily="34" charset="0"/>
                </a:rPr>
                <a:t>digital clock with display for hours, minutes and </a:t>
              </a:r>
              <a:r>
                <a:rPr lang="en-US" altLang="ko-KR" sz="1200" dirty="0" smtClean="0">
                  <a:solidFill>
                    <a:schemeClr val="bg1"/>
                  </a:solidFill>
                  <a:cs typeface="Arial" pitchFamily="34" charset="0"/>
                </a:rPr>
                <a:t>seconds.</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xmlns="" id="{F56EFCF2-AEAA-4DEB-B93C-6E87DB134262}"/>
                </a:ext>
              </a:extLst>
            </p:cNvPr>
            <p:cNvSpPr txBox="1"/>
            <p:nvPr/>
          </p:nvSpPr>
          <p:spPr>
            <a:xfrm>
              <a:off x="2147566" y="1698523"/>
              <a:ext cx="5150718" cy="212918"/>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This clock is based on Decade Counter</a:t>
              </a:r>
              <a:r>
                <a:rPr lang="en-US" altLang="ko-KR" sz="1200" dirty="0" smtClean="0">
                  <a:solidFill>
                    <a:schemeClr val="bg1"/>
                  </a:solidFill>
                  <a:cs typeface="Arial" pitchFamily="34" charset="0"/>
                </a:rPr>
                <a:t>. </a:t>
              </a:r>
              <a:endParaRPr lang="ko-KR" altLang="en-US" sz="1200" dirty="0">
                <a:solidFill>
                  <a:schemeClr val="bg1"/>
                </a:solidFill>
                <a:cs typeface="Arial" pitchFamily="34" charset="0"/>
              </a:endParaRPr>
            </a:p>
          </p:txBody>
        </p:sp>
      </p:grpSp>
      <p:sp>
        <p:nvSpPr>
          <p:cNvPr id="14" name="TextBox 13">
            <a:extLst>
              <a:ext uri="{FF2B5EF4-FFF2-40B4-BE49-F238E27FC236}">
                <a16:creationId xmlns:a16="http://schemas.microsoft.com/office/drawing/2014/main" xmlns="" id="{9BB01505-7FC3-4CFF-9C50-CBDA5523A059}"/>
              </a:ext>
            </a:extLst>
          </p:cNvPr>
          <p:cNvSpPr txBox="1"/>
          <p:nvPr/>
        </p:nvSpPr>
        <p:spPr>
          <a:xfrm>
            <a:off x="5665466" y="2435689"/>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grpSp>
        <p:nvGrpSpPr>
          <p:cNvPr id="15" name="Group 14">
            <a:extLst>
              <a:ext uri="{FF2B5EF4-FFF2-40B4-BE49-F238E27FC236}">
                <a16:creationId xmlns:a16="http://schemas.microsoft.com/office/drawing/2014/main" xmlns="" id="{840DD14D-4CA4-432E-B92A-2AF275F527A8}"/>
              </a:ext>
            </a:extLst>
          </p:cNvPr>
          <p:cNvGrpSpPr/>
          <p:nvPr/>
        </p:nvGrpSpPr>
        <p:grpSpPr>
          <a:xfrm>
            <a:off x="6351729" y="2207532"/>
            <a:ext cx="5371698" cy="1334001"/>
            <a:chOff x="1797648" y="2369571"/>
            <a:chExt cx="5500636" cy="943320"/>
          </a:xfrm>
        </p:grpSpPr>
        <p:sp>
          <p:nvSpPr>
            <p:cNvPr id="16" name="TextBox 15">
              <a:extLst>
                <a:ext uri="{FF2B5EF4-FFF2-40B4-BE49-F238E27FC236}">
                  <a16:creationId xmlns:a16="http://schemas.microsoft.com/office/drawing/2014/main" xmlns="" id="{89F30679-F535-411F-9928-4398F5E14659}"/>
                </a:ext>
              </a:extLst>
            </p:cNvPr>
            <p:cNvSpPr txBox="1"/>
            <p:nvPr/>
          </p:nvSpPr>
          <p:spPr>
            <a:xfrm>
              <a:off x="1797648" y="2369571"/>
              <a:ext cx="3488745" cy="338554"/>
            </a:xfrm>
            <a:prstGeom prst="rect">
              <a:avLst/>
            </a:prstGeom>
            <a:noFill/>
          </p:spPr>
          <p:txBody>
            <a:bodyPr wrap="square" lIns="108000" rIns="108000" rtlCol="0">
              <a:spAutoFit/>
            </a:bodyPr>
            <a:lstStyle/>
            <a:p>
              <a:r>
                <a:rPr lang="en-US" altLang="ko-KR" sz="1600" b="1" dirty="0" smtClean="0">
                  <a:solidFill>
                    <a:schemeClr val="accent3"/>
                  </a:solidFill>
                  <a:cs typeface="Arial" pitchFamily="34" charset="0"/>
                </a:rPr>
                <a:t>About Used Components</a:t>
              </a:r>
              <a:endParaRPr lang="ko-KR" altLang="en-US" sz="1600" b="1" dirty="0">
                <a:solidFill>
                  <a:schemeClr val="accent3"/>
                </a:solidFill>
                <a:cs typeface="Arial" pitchFamily="34" charset="0"/>
              </a:endParaRPr>
            </a:p>
          </p:txBody>
        </p:sp>
        <p:sp>
          <p:nvSpPr>
            <p:cNvPr id="17" name="TextBox 16">
              <a:extLst>
                <a:ext uri="{FF2B5EF4-FFF2-40B4-BE49-F238E27FC236}">
                  <a16:creationId xmlns:a16="http://schemas.microsoft.com/office/drawing/2014/main" xmlns="" id="{EF0EEBAF-3BD3-4E13-96AA-6288671CEBF1}"/>
                </a:ext>
              </a:extLst>
            </p:cNvPr>
            <p:cNvSpPr txBox="1"/>
            <p:nvPr/>
          </p:nvSpPr>
          <p:spPr>
            <a:xfrm>
              <a:off x="2147566" y="2793850"/>
              <a:ext cx="5150718" cy="326460"/>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Components like 7 sec Decade Counter 555 timer  triple input AND gate Voltage Source Resistor Capacitor 7 Sec Display.</a:t>
              </a:r>
              <a:endParaRPr lang="ko-KR" altLang="en-US" sz="1200" dirty="0">
                <a:solidFill>
                  <a:schemeClr val="bg1"/>
                </a:solidFill>
                <a:cs typeface="Arial" pitchFamily="34" charset="0"/>
              </a:endParaRPr>
            </a:p>
          </p:txBody>
        </p:sp>
        <p:sp>
          <p:nvSpPr>
            <p:cNvPr id="18" name="TextBox 17">
              <a:extLst>
                <a:ext uri="{FF2B5EF4-FFF2-40B4-BE49-F238E27FC236}">
                  <a16:creationId xmlns:a16="http://schemas.microsoft.com/office/drawing/2014/main" xmlns="" id="{64D1B6AF-45C4-461D-8138-D5E850A38AF5}"/>
                </a:ext>
              </a:extLst>
            </p:cNvPr>
            <p:cNvSpPr txBox="1"/>
            <p:nvPr/>
          </p:nvSpPr>
          <p:spPr>
            <a:xfrm>
              <a:off x="2147566" y="3117015"/>
              <a:ext cx="5150718" cy="195876"/>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Firstly we design Timer Circuit then for Seconds ,Minutes And Hours.</a:t>
              </a:r>
              <a:endParaRPr lang="ko-KR" altLang="en-US" sz="1200" dirty="0">
                <a:solidFill>
                  <a:schemeClr val="bg1"/>
                </a:solidFill>
                <a:cs typeface="Arial" pitchFamily="34" charset="0"/>
              </a:endParaRPr>
            </a:p>
          </p:txBody>
        </p:sp>
      </p:grpSp>
      <p:sp>
        <p:nvSpPr>
          <p:cNvPr id="19" name="TextBox 18">
            <a:extLst>
              <a:ext uri="{FF2B5EF4-FFF2-40B4-BE49-F238E27FC236}">
                <a16:creationId xmlns:a16="http://schemas.microsoft.com/office/drawing/2014/main" xmlns="" id="{06BAA981-0E4D-406B-A1FB-730D57E9690F}"/>
              </a:ext>
            </a:extLst>
          </p:cNvPr>
          <p:cNvSpPr txBox="1"/>
          <p:nvPr/>
        </p:nvSpPr>
        <p:spPr>
          <a:xfrm>
            <a:off x="5665466" y="3852966"/>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grpSp>
        <p:nvGrpSpPr>
          <p:cNvPr id="20" name="Group 19">
            <a:extLst>
              <a:ext uri="{FF2B5EF4-FFF2-40B4-BE49-F238E27FC236}">
                <a16:creationId xmlns:a16="http://schemas.microsoft.com/office/drawing/2014/main" xmlns="" id="{70698A36-CE29-42BE-8C06-4C9A00B3DA1C}"/>
              </a:ext>
            </a:extLst>
          </p:cNvPr>
          <p:cNvGrpSpPr/>
          <p:nvPr/>
        </p:nvGrpSpPr>
        <p:grpSpPr>
          <a:xfrm>
            <a:off x="6351731" y="3626025"/>
            <a:ext cx="5500634" cy="1209109"/>
            <a:chOff x="1797648" y="3788063"/>
            <a:chExt cx="5500634" cy="1209109"/>
          </a:xfrm>
        </p:grpSpPr>
        <p:sp>
          <p:nvSpPr>
            <p:cNvPr id="21" name="TextBox 20">
              <a:extLst>
                <a:ext uri="{FF2B5EF4-FFF2-40B4-BE49-F238E27FC236}">
                  <a16:creationId xmlns:a16="http://schemas.microsoft.com/office/drawing/2014/main" xmlns="" id="{556B44AD-0B24-4E65-9351-2B9EEAD6FF2C}"/>
                </a:ext>
              </a:extLst>
            </p:cNvPr>
            <p:cNvSpPr txBox="1"/>
            <p:nvPr/>
          </p:nvSpPr>
          <p:spPr>
            <a:xfrm>
              <a:off x="1797648" y="3788063"/>
              <a:ext cx="3488745" cy="338554"/>
            </a:xfrm>
            <a:prstGeom prst="rect">
              <a:avLst/>
            </a:prstGeom>
            <a:noFill/>
          </p:spPr>
          <p:txBody>
            <a:bodyPr wrap="square" lIns="108000" rIns="108000" rtlCol="0">
              <a:spAutoFit/>
            </a:bodyPr>
            <a:lstStyle/>
            <a:p>
              <a:r>
                <a:rPr lang="en-US" altLang="ko-KR" sz="1600" b="1" dirty="0" smtClean="0">
                  <a:solidFill>
                    <a:schemeClr val="accent2"/>
                  </a:solidFill>
                  <a:cs typeface="Arial" pitchFamily="34" charset="0"/>
                </a:rPr>
                <a:t>Circuit Design Analysis</a:t>
              </a:r>
              <a:endParaRPr lang="ko-KR" altLang="en-US" sz="1600" b="1" dirty="0">
                <a:solidFill>
                  <a:schemeClr val="accent2"/>
                </a:solidFill>
                <a:cs typeface="Arial" pitchFamily="34" charset="0"/>
              </a:endParaRPr>
            </a:p>
          </p:txBody>
        </p:sp>
        <p:sp>
          <p:nvSpPr>
            <p:cNvPr id="22" name="TextBox 21">
              <a:extLst>
                <a:ext uri="{FF2B5EF4-FFF2-40B4-BE49-F238E27FC236}">
                  <a16:creationId xmlns:a16="http://schemas.microsoft.com/office/drawing/2014/main" xmlns="" id="{F9AAC2E0-8F60-40CE-AA51-FD8303A219B6}"/>
                </a:ext>
              </a:extLst>
            </p:cNvPr>
            <p:cNvSpPr txBox="1"/>
            <p:nvPr/>
          </p:nvSpPr>
          <p:spPr>
            <a:xfrm>
              <a:off x="2147565" y="4212342"/>
              <a:ext cx="5150717"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We design timer circuit for producing Clock Pulse Firstly.</a:t>
              </a:r>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xmlns="" id="{0B9A3FE4-3AEE-4BA8-8493-0C4144914340}"/>
                </a:ext>
              </a:extLst>
            </p:cNvPr>
            <p:cNvSpPr txBox="1"/>
            <p:nvPr/>
          </p:nvSpPr>
          <p:spPr>
            <a:xfrm>
              <a:off x="2147565" y="4535507"/>
              <a:ext cx="5150717" cy="461665"/>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Produced Clock Pulse is Passed to input of Decade Counter and process begins.</a:t>
              </a:r>
              <a:endParaRPr lang="ko-KR" altLang="en-US" sz="1200" dirty="0">
                <a:solidFill>
                  <a:schemeClr val="bg1"/>
                </a:solidFill>
                <a:cs typeface="Arial" pitchFamily="34" charset="0"/>
              </a:endParaRPr>
            </a:p>
          </p:txBody>
        </p:sp>
      </p:grpSp>
      <p:sp>
        <p:nvSpPr>
          <p:cNvPr id="24" name="TextBox 23">
            <a:extLst>
              <a:ext uri="{FF2B5EF4-FFF2-40B4-BE49-F238E27FC236}">
                <a16:creationId xmlns:a16="http://schemas.microsoft.com/office/drawing/2014/main" xmlns="" id="{E21ECA1C-525F-4090-8CD2-6CC24E849A16}"/>
              </a:ext>
            </a:extLst>
          </p:cNvPr>
          <p:cNvSpPr txBox="1"/>
          <p:nvPr/>
        </p:nvSpPr>
        <p:spPr>
          <a:xfrm>
            <a:off x="5665466" y="5270242"/>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grpSp>
        <p:nvGrpSpPr>
          <p:cNvPr id="25" name="Group 24">
            <a:extLst>
              <a:ext uri="{FF2B5EF4-FFF2-40B4-BE49-F238E27FC236}">
                <a16:creationId xmlns:a16="http://schemas.microsoft.com/office/drawing/2014/main" xmlns="" id="{F16D0586-24E9-4F59-B3B8-4101C2E4E797}"/>
              </a:ext>
            </a:extLst>
          </p:cNvPr>
          <p:cNvGrpSpPr/>
          <p:nvPr/>
        </p:nvGrpSpPr>
        <p:grpSpPr>
          <a:xfrm>
            <a:off x="6351731" y="5044517"/>
            <a:ext cx="5500634" cy="1024443"/>
            <a:chOff x="1797648" y="5206555"/>
            <a:chExt cx="5500634" cy="1024443"/>
          </a:xfrm>
        </p:grpSpPr>
        <p:sp>
          <p:nvSpPr>
            <p:cNvPr id="26" name="TextBox 25">
              <a:extLst>
                <a:ext uri="{FF2B5EF4-FFF2-40B4-BE49-F238E27FC236}">
                  <a16:creationId xmlns:a16="http://schemas.microsoft.com/office/drawing/2014/main" xmlns="" id="{7BB622C7-7C7F-4DA2-957E-7EEA8F670FDE}"/>
                </a:ext>
              </a:extLst>
            </p:cNvPr>
            <p:cNvSpPr txBox="1"/>
            <p:nvPr/>
          </p:nvSpPr>
          <p:spPr>
            <a:xfrm>
              <a:off x="1797648" y="5206555"/>
              <a:ext cx="3488745" cy="338554"/>
            </a:xfrm>
            <a:prstGeom prst="rect">
              <a:avLst/>
            </a:prstGeom>
            <a:noFill/>
          </p:spPr>
          <p:txBody>
            <a:bodyPr wrap="square" lIns="108000" rIns="108000" rtlCol="0">
              <a:spAutoFit/>
            </a:bodyPr>
            <a:lstStyle/>
            <a:p>
              <a:r>
                <a:rPr lang="en-US" altLang="ko-KR" sz="1600" b="1" dirty="0" smtClean="0">
                  <a:solidFill>
                    <a:schemeClr val="accent1"/>
                  </a:solidFill>
                  <a:cs typeface="Arial" pitchFamily="34" charset="0"/>
                </a:rPr>
                <a:t>Conclusion</a:t>
              </a:r>
              <a:endParaRPr lang="ko-KR" altLang="en-US" sz="1600" b="1" dirty="0">
                <a:solidFill>
                  <a:schemeClr val="accent1"/>
                </a:solidFill>
                <a:cs typeface="Arial" pitchFamily="34" charset="0"/>
              </a:endParaRPr>
            </a:p>
          </p:txBody>
        </p:sp>
        <p:sp>
          <p:nvSpPr>
            <p:cNvPr id="27" name="TextBox 26">
              <a:extLst>
                <a:ext uri="{FF2B5EF4-FFF2-40B4-BE49-F238E27FC236}">
                  <a16:creationId xmlns:a16="http://schemas.microsoft.com/office/drawing/2014/main" xmlns="" id="{B507B2F3-59D6-4F01-BAC1-84CE8F7FBB40}"/>
                </a:ext>
              </a:extLst>
            </p:cNvPr>
            <p:cNvSpPr txBox="1"/>
            <p:nvPr/>
          </p:nvSpPr>
          <p:spPr>
            <a:xfrm>
              <a:off x="2147566" y="5630834"/>
              <a:ext cx="515071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After design complete circuit we proceed for simulation.</a:t>
              </a:r>
              <a:endParaRPr lang="ko-KR" altLang="en-US" sz="1200" dirty="0">
                <a:solidFill>
                  <a:schemeClr val="bg1"/>
                </a:solidFill>
                <a:cs typeface="Arial" pitchFamily="34" charset="0"/>
              </a:endParaRPr>
            </a:p>
          </p:txBody>
        </p:sp>
        <p:sp>
          <p:nvSpPr>
            <p:cNvPr id="28" name="TextBox 27">
              <a:extLst>
                <a:ext uri="{FF2B5EF4-FFF2-40B4-BE49-F238E27FC236}">
                  <a16:creationId xmlns:a16="http://schemas.microsoft.com/office/drawing/2014/main" xmlns="" id="{536A5212-4DDE-4E6E-92A8-51B050541ADF}"/>
                </a:ext>
              </a:extLst>
            </p:cNvPr>
            <p:cNvSpPr txBox="1"/>
            <p:nvPr/>
          </p:nvSpPr>
          <p:spPr>
            <a:xfrm>
              <a:off x="2147566" y="5953999"/>
              <a:ext cx="515071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smtClean="0">
                  <a:solidFill>
                    <a:schemeClr val="bg1"/>
                  </a:solidFill>
                  <a:cs typeface="Arial" pitchFamily="34" charset="0"/>
                </a:rPr>
                <a:t>If simulation succeeds then we’ll make that clock practically.</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lstStyle/>
          <a:p>
            <a:r>
              <a:rPr lang="en-US" dirty="0" smtClean="0"/>
              <a:t>Presentation Timeline</a:t>
            </a:r>
            <a:endParaRPr lang="en-US" dirty="0"/>
          </a:p>
        </p:txBody>
      </p:sp>
      <p:sp>
        <p:nvSpPr>
          <p:cNvPr id="39" name="Freeform: Shape 38">
            <a:extLst>
              <a:ext uri="{FF2B5EF4-FFF2-40B4-BE49-F238E27FC236}">
                <a16:creationId xmlns:a16="http://schemas.microsoft.com/office/drawing/2014/main" xmlns="" id="{C7ECFC70-96E1-4AE1-8FE0-452F19DD4B7B}"/>
              </a:ext>
            </a:extLst>
          </p:cNvPr>
          <p:cNvSpPr/>
          <p:nvPr/>
        </p:nvSpPr>
        <p:spPr>
          <a:xfrm rot="17102282" flipH="1">
            <a:off x="1038479"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xmlns="" id="{BAB19F0E-AA28-4142-901B-D94A4DF18800}"/>
              </a:ext>
            </a:extLst>
          </p:cNvPr>
          <p:cNvSpPr/>
          <p:nvPr/>
        </p:nvSpPr>
        <p:spPr>
          <a:xfrm rot="4497718">
            <a:off x="2622568"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xmlns="" id="{74A0A527-5BEF-4F64-AB2E-C6E7B57A7AFF}"/>
              </a:ext>
            </a:extLst>
          </p:cNvPr>
          <p:cNvSpPr/>
          <p:nvPr/>
        </p:nvSpPr>
        <p:spPr>
          <a:xfrm rot="17102282" flipH="1">
            <a:off x="4206657"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xmlns="" id="{3AC60782-7F76-47A8-AE4E-E9A13FCB7F5A}"/>
              </a:ext>
            </a:extLst>
          </p:cNvPr>
          <p:cNvSpPr/>
          <p:nvPr/>
        </p:nvSpPr>
        <p:spPr>
          <a:xfrm rot="4497718">
            <a:off x="5790746"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xmlns="" id="{654AC912-AE71-4AB9-8F62-8C171E9B25B8}"/>
              </a:ext>
            </a:extLst>
          </p:cNvPr>
          <p:cNvSpPr/>
          <p:nvPr/>
        </p:nvSpPr>
        <p:spPr>
          <a:xfrm rot="17102282" flipH="1">
            <a:off x="7374835"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xmlns="" id="{06F0EB48-2586-42B0-8F9A-5AD26382FB32}"/>
              </a:ext>
            </a:extLst>
          </p:cNvPr>
          <p:cNvSpPr/>
          <p:nvPr/>
        </p:nvSpPr>
        <p:spPr>
          <a:xfrm rot="4497718">
            <a:off x="8958923"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6" name="Group 17">
            <a:extLst>
              <a:ext uri="{FF2B5EF4-FFF2-40B4-BE49-F238E27FC236}">
                <a16:creationId xmlns:a16="http://schemas.microsoft.com/office/drawing/2014/main" xmlns="" id="{426D4023-21C6-4B2E-B425-F698266F1EB0}"/>
              </a:ext>
            </a:extLst>
          </p:cNvPr>
          <p:cNvGrpSpPr/>
          <p:nvPr/>
        </p:nvGrpSpPr>
        <p:grpSpPr>
          <a:xfrm>
            <a:off x="203200" y="1676456"/>
            <a:ext cx="3765500" cy="1332873"/>
            <a:chOff x="7119339" y="3350432"/>
            <a:chExt cx="1550267" cy="1073467"/>
          </a:xfrm>
        </p:grpSpPr>
        <p:sp>
          <p:nvSpPr>
            <p:cNvPr id="68" name="TextBox 67">
              <a:extLst>
                <a:ext uri="{FF2B5EF4-FFF2-40B4-BE49-F238E27FC236}">
                  <a16:creationId xmlns:a16="http://schemas.microsoft.com/office/drawing/2014/main" xmlns="" id="{5B1F9127-BCD5-4E5B-9444-4C7801EFA721}"/>
                </a:ext>
              </a:extLst>
            </p:cNvPr>
            <p:cNvSpPr txBox="1"/>
            <p:nvPr/>
          </p:nvSpPr>
          <p:spPr>
            <a:xfrm>
              <a:off x="7119339" y="3350432"/>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Introduction</a:t>
              </a:r>
              <a:endParaRPr lang="ko-KR" altLang="en-US" sz="1400" b="1" dirty="0">
                <a:solidFill>
                  <a:schemeClr val="tx1">
                    <a:lumMod val="75000"/>
                    <a:lumOff val="25000"/>
                  </a:schemeClr>
                </a:solidFill>
                <a:cs typeface="Arial" pitchFamily="34" charset="0"/>
              </a:endParaRPr>
            </a:p>
          </p:txBody>
        </p:sp>
        <p:sp>
          <p:nvSpPr>
            <p:cNvPr id="69" name="TextBox 68">
              <a:extLst>
                <a:ext uri="{FF2B5EF4-FFF2-40B4-BE49-F238E27FC236}">
                  <a16:creationId xmlns:a16="http://schemas.microsoft.com/office/drawing/2014/main" xmlns="" id="{4CA2B8AD-E6CF-4135-8609-82F6D0BBD639}"/>
                </a:ext>
              </a:extLst>
            </p:cNvPr>
            <p:cNvSpPr txBox="1"/>
            <p:nvPr/>
          </p:nvSpPr>
          <p:spPr>
            <a:xfrm>
              <a:off x="7119339" y="3605906"/>
              <a:ext cx="1550267" cy="817993"/>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Digital Stop watch Circuit can be Worked as a clock in this counter will advance after every one second.</a:t>
              </a:r>
            </a:p>
            <a:p>
              <a:pPr algn="ctr"/>
              <a:r>
                <a:rPr lang="en-US" altLang="ko-KR" sz="1200" dirty="0" smtClean="0">
                  <a:solidFill>
                    <a:schemeClr val="tx1">
                      <a:lumMod val="75000"/>
                      <a:lumOff val="25000"/>
                    </a:schemeClr>
                  </a:solidFill>
                  <a:cs typeface="Arial" pitchFamily="34" charset="0"/>
                </a:rPr>
                <a:t>When you provide the power supply it starts it’s counting from zero and it can be used in playing games, studying etc. </a:t>
              </a:r>
              <a:endParaRPr lang="ko-KR" altLang="en-US" sz="1200" dirty="0">
                <a:solidFill>
                  <a:schemeClr val="tx1">
                    <a:lumMod val="75000"/>
                    <a:lumOff val="25000"/>
                  </a:schemeClr>
                </a:solidFill>
                <a:cs typeface="Arial" pitchFamily="34" charset="0"/>
              </a:endParaRPr>
            </a:p>
          </p:txBody>
        </p:sp>
      </p:grpSp>
      <p:sp>
        <p:nvSpPr>
          <p:cNvPr id="67" name="TextBox 66">
            <a:extLst>
              <a:ext uri="{FF2B5EF4-FFF2-40B4-BE49-F238E27FC236}">
                <a16:creationId xmlns:a16="http://schemas.microsoft.com/office/drawing/2014/main" xmlns="" id="{A20E694B-7A36-48A9-99D1-7E680DB4C94E}"/>
              </a:ext>
            </a:extLst>
          </p:cNvPr>
          <p:cNvSpPr txBox="1"/>
          <p:nvPr/>
        </p:nvSpPr>
        <p:spPr>
          <a:xfrm>
            <a:off x="2451667" y="4055397"/>
            <a:ext cx="1034571" cy="400110"/>
          </a:xfrm>
          <a:prstGeom prst="rect">
            <a:avLst/>
          </a:prstGeom>
          <a:noFill/>
        </p:spPr>
        <p:txBody>
          <a:bodyPr wrap="square" rtlCol="0" anchor="ctr">
            <a:spAutoFit/>
          </a:bodyPr>
          <a:lstStyle/>
          <a:p>
            <a:pPr algn="ctr"/>
            <a:r>
              <a:rPr lang="en-US" altLang="ko-KR" sz="2000" b="1" dirty="0" smtClean="0">
                <a:solidFill>
                  <a:schemeClr val="accent2"/>
                </a:solidFill>
                <a:cs typeface="Arial" pitchFamily="34" charset="0"/>
              </a:rPr>
              <a:t>0-3min</a:t>
            </a:r>
            <a:endParaRPr lang="ko-KR" altLang="en-US" sz="2000" b="1" dirty="0">
              <a:solidFill>
                <a:schemeClr val="accent2"/>
              </a:solidFill>
              <a:cs typeface="Arial" pitchFamily="34" charset="0"/>
            </a:endParaRPr>
          </a:p>
        </p:txBody>
      </p:sp>
      <p:grpSp>
        <p:nvGrpSpPr>
          <p:cNvPr id="62" name="Group 17">
            <a:extLst>
              <a:ext uri="{FF2B5EF4-FFF2-40B4-BE49-F238E27FC236}">
                <a16:creationId xmlns:a16="http://schemas.microsoft.com/office/drawing/2014/main" xmlns="" id="{CB019C83-7B48-4355-9A37-27C1B6E10140}"/>
              </a:ext>
            </a:extLst>
          </p:cNvPr>
          <p:cNvGrpSpPr/>
          <p:nvPr/>
        </p:nvGrpSpPr>
        <p:grpSpPr>
          <a:xfrm>
            <a:off x="4388999" y="1304683"/>
            <a:ext cx="3295244" cy="1910304"/>
            <a:chOff x="7068474" y="3367441"/>
            <a:chExt cx="1601132" cy="1741120"/>
          </a:xfrm>
        </p:grpSpPr>
        <p:sp>
          <p:nvSpPr>
            <p:cNvPr id="64" name="TextBox 63">
              <a:extLst>
                <a:ext uri="{FF2B5EF4-FFF2-40B4-BE49-F238E27FC236}">
                  <a16:creationId xmlns:a16="http://schemas.microsoft.com/office/drawing/2014/main" xmlns="" id="{87763A43-83F3-4A88-BD50-E8991A289C49}"/>
                </a:ext>
              </a:extLst>
            </p:cNvPr>
            <p:cNvSpPr txBox="1"/>
            <p:nvPr/>
          </p:nvSpPr>
          <p:spPr>
            <a:xfrm>
              <a:off x="7068474" y="3367441"/>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Objectives</a:t>
              </a:r>
              <a:endParaRPr lang="ko-KR" altLang="en-US" sz="1400" b="1"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xmlns="" id="{62FF8C08-6453-4F82-B6F0-743B4C0323CC}"/>
                </a:ext>
              </a:extLst>
            </p:cNvPr>
            <p:cNvSpPr txBox="1"/>
            <p:nvPr/>
          </p:nvSpPr>
          <p:spPr>
            <a:xfrm>
              <a:off x="7119339" y="3605906"/>
              <a:ext cx="1550267" cy="1502655"/>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1)Understanding </a:t>
              </a:r>
              <a:r>
                <a:rPr lang="en-US" altLang="ko-KR" sz="1200" dirty="0">
                  <a:solidFill>
                    <a:schemeClr val="tx1">
                      <a:lumMod val="75000"/>
                      <a:lumOff val="25000"/>
                    </a:schemeClr>
                  </a:solidFill>
                  <a:cs typeface="Arial" pitchFamily="34" charset="0"/>
                </a:rPr>
                <a:t>the basic principles of timekeeping and clock design</a:t>
              </a:r>
              <a:r>
                <a:rPr lang="en-US" altLang="ko-KR" sz="1200" dirty="0" smtClean="0">
                  <a:solidFill>
                    <a:schemeClr val="tx1">
                      <a:lumMod val="75000"/>
                      <a:lumOff val="25000"/>
                    </a:schemeClr>
                  </a:solidFill>
                  <a:cs typeface="Arial" pitchFamily="34" charset="0"/>
                </a:rPr>
                <a:t>.</a:t>
              </a:r>
            </a:p>
            <a:p>
              <a:pPr algn="ctr"/>
              <a:endParaRPr lang="en-US" altLang="ko-KR" sz="1200" dirty="0">
                <a:solidFill>
                  <a:schemeClr val="tx1">
                    <a:lumMod val="75000"/>
                    <a:lumOff val="25000"/>
                  </a:schemeClr>
                </a:solidFill>
                <a:cs typeface="Arial" pitchFamily="34" charset="0"/>
              </a:endParaRPr>
            </a:p>
            <a:p>
              <a:pPr algn="ctr"/>
              <a:r>
                <a:rPr lang="en-US" altLang="ko-KR" sz="1200" dirty="0" smtClean="0">
                  <a:solidFill>
                    <a:schemeClr val="tx1">
                      <a:lumMod val="75000"/>
                      <a:lumOff val="25000"/>
                    </a:schemeClr>
                  </a:solidFill>
                  <a:cs typeface="Arial" pitchFamily="34" charset="0"/>
                </a:rPr>
                <a:t>2)Learning </a:t>
              </a:r>
              <a:r>
                <a:rPr lang="en-US" altLang="ko-KR" sz="1200" dirty="0">
                  <a:solidFill>
                    <a:schemeClr val="tx1">
                      <a:lumMod val="75000"/>
                      <a:lumOff val="25000"/>
                    </a:schemeClr>
                  </a:solidFill>
                  <a:cs typeface="Arial" pitchFamily="34" charset="0"/>
                </a:rPr>
                <a:t>how to use a 555 timer as an oscillator and clock generator</a:t>
              </a:r>
              <a:r>
                <a:rPr lang="en-US" altLang="ko-KR" sz="1200" dirty="0" smtClean="0">
                  <a:solidFill>
                    <a:schemeClr val="tx1">
                      <a:lumMod val="75000"/>
                      <a:lumOff val="25000"/>
                    </a:schemeClr>
                  </a:solidFill>
                  <a:cs typeface="Arial" pitchFamily="34" charset="0"/>
                </a:rPr>
                <a:t>.</a:t>
              </a:r>
            </a:p>
            <a:p>
              <a:pPr algn="ctr"/>
              <a:endParaRPr lang="en-US" altLang="ko-KR" sz="1200" dirty="0">
                <a:solidFill>
                  <a:schemeClr val="tx1">
                    <a:lumMod val="75000"/>
                    <a:lumOff val="25000"/>
                  </a:schemeClr>
                </a:solidFill>
                <a:cs typeface="Arial" pitchFamily="34" charset="0"/>
              </a:endParaRPr>
            </a:p>
            <a:p>
              <a:pPr algn="ctr"/>
              <a:r>
                <a:rPr lang="en-US" altLang="ko-KR" sz="1200" dirty="0" smtClean="0">
                  <a:solidFill>
                    <a:schemeClr val="tx1">
                      <a:lumMod val="75000"/>
                      <a:lumOff val="25000"/>
                    </a:schemeClr>
                  </a:solidFill>
                  <a:cs typeface="Arial" pitchFamily="34" charset="0"/>
                </a:rPr>
                <a:t>3)Gaining </a:t>
              </a:r>
              <a:r>
                <a:rPr lang="en-US" altLang="ko-KR" sz="1200" dirty="0">
                  <a:solidFill>
                    <a:schemeClr val="tx1">
                      <a:lumMod val="75000"/>
                      <a:lumOff val="25000"/>
                    </a:schemeClr>
                  </a:solidFill>
                  <a:cs typeface="Arial" pitchFamily="34" charset="0"/>
                </a:rPr>
                <a:t>experience with digital circuits and circuit design..</a:t>
              </a:r>
              <a:endParaRPr lang="ko-KR" altLang="en-US" sz="1200" dirty="0">
                <a:solidFill>
                  <a:schemeClr val="tx1">
                    <a:lumMod val="75000"/>
                    <a:lumOff val="25000"/>
                  </a:schemeClr>
                </a:solidFill>
                <a:cs typeface="Arial" pitchFamily="34" charset="0"/>
              </a:endParaRPr>
            </a:p>
          </p:txBody>
        </p:sp>
      </p:grpSp>
      <p:sp>
        <p:nvSpPr>
          <p:cNvPr id="63" name="TextBox 62">
            <a:extLst>
              <a:ext uri="{FF2B5EF4-FFF2-40B4-BE49-F238E27FC236}">
                <a16:creationId xmlns:a16="http://schemas.microsoft.com/office/drawing/2014/main" xmlns="" id="{4343B7CE-BEB2-4D86-ABEB-49DA41403181}"/>
              </a:ext>
            </a:extLst>
          </p:cNvPr>
          <p:cNvSpPr txBox="1"/>
          <p:nvPr/>
        </p:nvSpPr>
        <p:spPr>
          <a:xfrm>
            <a:off x="5622016" y="4075062"/>
            <a:ext cx="1214576" cy="400110"/>
          </a:xfrm>
          <a:prstGeom prst="rect">
            <a:avLst/>
          </a:prstGeom>
          <a:noFill/>
        </p:spPr>
        <p:txBody>
          <a:bodyPr wrap="square" rtlCol="0" anchor="ctr">
            <a:spAutoFit/>
          </a:bodyPr>
          <a:lstStyle/>
          <a:p>
            <a:pPr algn="ctr"/>
            <a:r>
              <a:rPr lang="en-US" altLang="ko-KR" sz="2000" b="1" dirty="0" smtClean="0">
                <a:solidFill>
                  <a:schemeClr val="accent4"/>
                </a:solidFill>
                <a:cs typeface="Arial" pitchFamily="34" charset="0"/>
              </a:rPr>
              <a:t>6-10min</a:t>
            </a:r>
            <a:endParaRPr lang="ko-KR" altLang="en-US" sz="2000" b="1" dirty="0">
              <a:solidFill>
                <a:schemeClr val="accent4"/>
              </a:solidFill>
              <a:cs typeface="Arial" pitchFamily="34" charset="0"/>
            </a:endParaRPr>
          </a:p>
        </p:txBody>
      </p:sp>
      <p:grpSp>
        <p:nvGrpSpPr>
          <p:cNvPr id="58" name="Group 17">
            <a:extLst>
              <a:ext uri="{FF2B5EF4-FFF2-40B4-BE49-F238E27FC236}">
                <a16:creationId xmlns:a16="http://schemas.microsoft.com/office/drawing/2014/main" xmlns="" id="{B0469FE9-1BF1-431F-AD8A-4FF142F82B27}"/>
              </a:ext>
            </a:extLst>
          </p:cNvPr>
          <p:cNvGrpSpPr/>
          <p:nvPr/>
        </p:nvGrpSpPr>
        <p:grpSpPr>
          <a:xfrm>
            <a:off x="7788927" y="1523350"/>
            <a:ext cx="3999756" cy="1517671"/>
            <a:chOff x="7119339" y="3350432"/>
            <a:chExt cx="1550267" cy="1221797"/>
          </a:xfrm>
        </p:grpSpPr>
        <p:sp>
          <p:nvSpPr>
            <p:cNvPr id="60" name="TextBox 59">
              <a:extLst>
                <a:ext uri="{FF2B5EF4-FFF2-40B4-BE49-F238E27FC236}">
                  <a16:creationId xmlns:a16="http://schemas.microsoft.com/office/drawing/2014/main" xmlns="" id="{F9F3761E-7E5D-4E2D-8609-1C068F47DE32}"/>
                </a:ext>
              </a:extLst>
            </p:cNvPr>
            <p:cNvSpPr txBox="1"/>
            <p:nvPr/>
          </p:nvSpPr>
          <p:spPr>
            <a:xfrm>
              <a:off x="7119339" y="3350432"/>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Conclusion</a:t>
              </a:r>
              <a:endParaRPr lang="ko-KR" altLang="en-US" sz="1400" b="1"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xmlns="" id="{9071BE77-3485-46E7-B672-C84C196313D7}"/>
                </a:ext>
              </a:extLst>
            </p:cNvPr>
            <p:cNvSpPr txBox="1"/>
            <p:nvPr/>
          </p:nvSpPr>
          <p:spPr>
            <a:xfrm>
              <a:off x="7119339" y="3605907"/>
              <a:ext cx="1550267" cy="966322"/>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design of the digital clock is versatile and adaptable for different applications</a:t>
              </a:r>
              <a:r>
                <a:rPr lang="en-US" altLang="ko-KR" sz="1200" dirty="0" smtClean="0">
                  <a:solidFill>
                    <a:schemeClr val="tx1">
                      <a:lumMod val="75000"/>
                      <a:lumOff val="25000"/>
                    </a:schemeClr>
                  </a:solidFill>
                  <a:cs typeface="Arial" pitchFamily="34" charset="0"/>
                </a:rPr>
                <a: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It can be easily modified and updated when improvements are required</a:t>
              </a:r>
              <a:r>
                <a:rPr lang="en-US" altLang="ko-KR" sz="1200" dirty="0" smtClean="0">
                  <a:solidFill>
                    <a:schemeClr val="tx1">
                      <a:lumMod val="75000"/>
                      <a:lumOff val="25000"/>
                    </a:schemeClr>
                  </a:solidFill>
                  <a:cs typeface="Arial" pitchFamily="34" charset="0"/>
                </a:rPr>
                <a: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use of standard components and a simple design make it cost-effective and easy to maintain.</a:t>
              </a:r>
              <a:endParaRPr lang="ko-KR" altLang="en-US" sz="1200" dirty="0">
                <a:solidFill>
                  <a:schemeClr val="tx1">
                    <a:lumMod val="75000"/>
                    <a:lumOff val="25000"/>
                  </a:schemeClr>
                </a:solidFill>
                <a:cs typeface="Arial" pitchFamily="34" charset="0"/>
              </a:endParaRPr>
            </a:p>
          </p:txBody>
        </p:sp>
      </p:grpSp>
      <p:sp>
        <p:nvSpPr>
          <p:cNvPr id="59" name="TextBox 58">
            <a:extLst>
              <a:ext uri="{FF2B5EF4-FFF2-40B4-BE49-F238E27FC236}">
                <a16:creationId xmlns:a16="http://schemas.microsoft.com/office/drawing/2014/main" xmlns="" id="{832EA185-A30C-4378-9E25-398E3E9D3398}"/>
              </a:ext>
            </a:extLst>
          </p:cNvPr>
          <p:cNvSpPr txBox="1"/>
          <p:nvPr/>
        </p:nvSpPr>
        <p:spPr>
          <a:xfrm>
            <a:off x="8792363" y="4075062"/>
            <a:ext cx="932678" cy="400110"/>
          </a:xfrm>
          <a:prstGeom prst="rect">
            <a:avLst/>
          </a:prstGeom>
          <a:noFill/>
        </p:spPr>
        <p:txBody>
          <a:bodyPr wrap="square" rtlCol="0" anchor="ctr">
            <a:spAutoFit/>
          </a:bodyPr>
          <a:lstStyle/>
          <a:p>
            <a:pPr algn="ctr"/>
            <a:r>
              <a:rPr lang="en-US" altLang="ko-KR" sz="2000" b="1" dirty="0" smtClean="0">
                <a:solidFill>
                  <a:schemeClr val="accent6"/>
                </a:solidFill>
                <a:cs typeface="Arial" pitchFamily="34" charset="0"/>
              </a:rPr>
              <a:t>20min</a:t>
            </a:r>
            <a:endParaRPr lang="ko-KR" altLang="en-US" sz="2000" b="1" dirty="0">
              <a:solidFill>
                <a:schemeClr val="accent6"/>
              </a:solidFill>
              <a:cs typeface="Arial" pitchFamily="34" charset="0"/>
            </a:endParaRPr>
          </a:p>
        </p:txBody>
      </p:sp>
      <p:grpSp>
        <p:nvGrpSpPr>
          <p:cNvPr id="54" name="Group 17">
            <a:extLst>
              <a:ext uri="{FF2B5EF4-FFF2-40B4-BE49-F238E27FC236}">
                <a16:creationId xmlns:a16="http://schemas.microsoft.com/office/drawing/2014/main" xmlns="" id="{8EBC60B5-DB78-451E-8A95-3D5D1C632DEC}"/>
              </a:ext>
            </a:extLst>
          </p:cNvPr>
          <p:cNvGrpSpPr/>
          <p:nvPr/>
        </p:nvGrpSpPr>
        <p:grpSpPr>
          <a:xfrm>
            <a:off x="3305328" y="4886752"/>
            <a:ext cx="2219135" cy="2092880"/>
            <a:chOff x="7010775" y="3168978"/>
            <a:chExt cx="1637135" cy="2092880"/>
          </a:xfrm>
        </p:grpSpPr>
        <p:sp>
          <p:nvSpPr>
            <p:cNvPr id="56" name="TextBox 55">
              <a:extLst>
                <a:ext uri="{FF2B5EF4-FFF2-40B4-BE49-F238E27FC236}">
                  <a16:creationId xmlns:a16="http://schemas.microsoft.com/office/drawing/2014/main" xmlns="" id="{7C490E27-CCD5-4EE6-8420-D74148135387}"/>
                </a:ext>
              </a:extLst>
            </p:cNvPr>
            <p:cNvSpPr txBox="1"/>
            <p:nvPr/>
          </p:nvSpPr>
          <p:spPr>
            <a:xfrm>
              <a:off x="7010775" y="3168978"/>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Components used</a:t>
              </a:r>
              <a:endParaRPr lang="ko-KR" altLang="en-US" sz="1400" b="1"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xmlns="" id="{DC9CFDED-F3FF-4C5E-8913-EB0CA7E5F004}"/>
                </a:ext>
              </a:extLst>
            </p:cNvPr>
            <p:cNvSpPr txBox="1"/>
            <p:nvPr/>
          </p:nvSpPr>
          <p:spPr>
            <a:xfrm>
              <a:off x="7097643" y="3322866"/>
              <a:ext cx="1550267" cy="1938992"/>
            </a:xfrm>
            <a:prstGeom prst="rect">
              <a:avLst/>
            </a:prstGeom>
            <a:noFill/>
          </p:spPr>
          <p:txBody>
            <a:bodyPr wrap="square" rtlCol="0">
              <a:spAutoFit/>
            </a:bodyPr>
            <a:lstStyle/>
            <a:p>
              <a:pPr marL="171450" indent="-171450" algn="ctr">
                <a:buFont typeface="Arial" panose="020B0604020202020204" pitchFamily="34" charset="0"/>
                <a:buChar char="•"/>
              </a:pPr>
              <a:endParaRPr lang="en-US" altLang="ko-KR"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555 timer</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Decade counter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BCD to seven segment decoder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7 segment display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Frequency Generator   </a:t>
              </a:r>
            </a:p>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Proteus </a:t>
              </a:r>
              <a:r>
                <a:rPr lang="en-US" altLang="ko-KR" sz="1200" dirty="0">
                  <a:solidFill>
                    <a:schemeClr val="tx1">
                      <a:lumMod val="75000"/>
                      <a:lumOff val="25000"/>
                    </a:schemeClr>
                  </a:solidFill>
                  <a:cs typeface="Arial" pitchFamily="34" charset="0"/>
                </a:rPr>
                <a:t>simulator</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Basic logic gates </a:t>
              </a:r>
            </a:p>
            <a:p>
              <a:pPr marL="171450" indent="-171450">
                <a:buFont typeface="Arial" panose="020B0604020202020204" pitchFamily="34" charset="0"/>
                <a:buChar char="•"/>
              </a:pPr>
              <a:endParaRPr lang="ko-KR" altLang="en-US" sz="1200" dirty="0">
                <a:solidFill>
                  <a:schemeClr val="tx1">
                    <a:lumMod val="75000"/>
                    <a:lumOff val="25000"/>
                  </a:schemeClr>
                </a:solidFill>
                <a:cs typeface="Arial" pitchFamily="34" charset="0"/>
              </a:endParaRPr>
            </a:p>
          </p:txBody>
        </p:sp>
      </p:grpSp>
      <p:sp>
        <p:nvSpPr>
          <p:cNvPr id="55" name="TextBox 54">
            <a:extLst>
              <a:ext uri="{FF2B5EF4-FFF2-40B4-BE49-F238E27FC236}">
                <a16:creationId xmlns:a16="http://schemas.microsoft.com/office/drawing/2014/main" xmlns="" id="{766BDA27-7E4C-44C4-BAA7-5996343C88E5}"/>
              </a:ext>
            </a:extLst>
          </p:cNvPr>
          <p:cNvSpPr txBox="1"/>
          <p:nvPr/>
        </p:nvSpPr>
        <p:spPr>
          <a:xfrm>
            <a:off x="4036841" y="3523092"/>
            <a:ext cx="1077689" cy="400110"/>
          </a:xfrm>
          <a:prstGeom prst="rect">
            <a:avLst/>
          </a:prstGeom>
          <a:noFill/>
        </p:spPr>
        <p:txBody>
          <a:bodyPr wrap="square" rtlCol="0" anchor="ctr">
            <a:spAutoFit/>
          </a:bodyPr>
          <a:lstStyle/>
          <a:p>
            <a:pPr algn="ctr"/>
            <a:r>
              <a:rPr lang="en-US" altLang="ko-KR" sz="2000" b="1" dirty="0" smtClean="0">
                <a:solidFill>
                  <a:schemeClr val="accent3"/>
                </a:solidFill>
                <a:cs typeface="Arial" pitchFamily="34" charset="0"/>
              </a:rPr>
              <a:t>3-6min</a:t>
            </a:r>
            <a:endParaRPr lang="ko-KR" altLang="en-US" sz="2000" b="1" dirty="0">
              <a:solidFill>
                <a:schemeClr val="accent3"/>
              </a:solidFill>
              <a:cs typeface="Arial" pitchFamily="34" charset="0"/>
            </a:endParaRPr>
          </a:p>
        </p:txBody>
      </p:sp>
      <p:grpSp>
        <p:nvGrpSpPr>
          <p:cNvPr id="50" name="Group 17">
            <a:extLst>
              <a:ext uri="{FF2B5EF4-FFF2-40B4-BE49-F238E27FC236}">
                <a16:creationId xmlns:a16="http://schemas.microsoft.com/office/drawing/2014/main" xmlns="" id="{208624CD-9563-43E8-BE19-61910A2764AA}"/>
              </a:ext>
            </a:extLst>
          </p:cNvPr>
          <p:cNvGrpSpPr/>
          <p:nvPr/>
        </p:nvGrpSpPr>
        <p:grpSpPr>
          <a:xfrm>
            <a:off x="6155944" y="4847971"/>
            <a:ext cx="3477135" cy="1628222"/>
            <a:chOff x="6899728" y="3130197"/>
            <a:chExt cx="1635531" cy="1628222"/>
          </a:xfrm>
        </p:grpSpPr>
        <p:sp>
          <p:nvSpPr>
            <p:cNvPr id="52" name="TextBox 51">
              <a:extLst>
                <a:ext uri="{FF2B5EF4-FFF2-40B4-BE49-F238E27FC236}">
                  <a16:creationId xmlns:a16="http://schemas.microsoft.com/office/drawing/2014/main" xmlns="" id="{4EB14E72-4F97-4F5F-BB8C-92D3F7674E27}"/>
                </a:ext>
              </a:extLst>
            </p:cNvPr>
            <p:cNvSpPr txBox="1"/>
            <p:nvPr/>
          </p:nvSpPr>
          <p:spPr>
            <a:xfrm>
              <a:off x="6899728" y="3130197"/>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Working</a:t>
              </a:r>
              <a:endParaRPr lang="ko-KR" altLang="en-US" sz="1400" b="1"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xmlns="" id="{F0616246-BCDC-40AB-BECF-40B4CBF42118}"/>
                </a:ext>
              </a:extLst>
            </p:cNvPr>
            <p:cNvSpPr txBox="1"/>
            <p:nvPr/>
          </p:nvSpPr>
          <p:spPr>
            <a:xfrm>
              <a:off x="6984992" y="3373424"/>
              <a:ext cx="1550267"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D</a:t>
              </a:r>
              <a:r>
                <a:rPr lang="en-US" altLang="ko-KR" sz="1200" dirty="0" smtClean="0">
                  <a:solidFill>
                    <a:schemeClr val="tx1">
                      <a:lumMod val="75000"/>
                      <a:lumOff val="25000"/>
                    </a:schemeClr>
                  </a:solidFill>
                  <a:cs typeface="Arial" pitchFamily="34" charset="0"/>
                </a:rPr>
                <a:t>igital </a:t>
              </a:r>
              <a:r>
                <a:rPr lang="en-US" altLang="ko-KR" sz="1200" dirty="0">
                  <a:solidFill>
                    <a:schemeClr val="tx1">
                      <a:lumMod val="75000"/>
                      <a:lumOff val="25000"/>
                    </a:schemeClr>
                  </a:solidFill>
                  <a:cs typeface="Arial" pitchFamily="34" charset="0"/>
                </a:rPr>
                <a:t>clock works by using the 555 timer to generate a clock signal, which is used to drive the counters. The counters count the clock cycles and output the current time in binary format. This binary output is then decoded and sent to the 7-segment displays, which display the current time in a digital format..</a:t>
              </a:r>
              <a:endParaRPr lang="ko-KR" altLang="en-US" sz="1200" dirty="0">
                <a:solidFill>
                  <a:schemeClr val="tx1">
                    <a:lumMod val="75000"/>
                    <a:lumOff val="25000"/>
                  </a:schemeClr>
                </a:solidFill>
                <a:cs typeface="Arial" pitchFamily="34" charset="0"/>
              </a:endParaRPr>
            </a:p>
          </p:txBody>
        </p:sp>
      </p:grpSp>
      <p:sp>
        <p:nvSpPr>
          <p:cNvPr id="51" name="TextBox 50">
            <a:extLst>
              <a:ext uri="{FF2B5EF4-FFF2-40B4-BE49-F238E27FC236}">
                <a16:creationId xmlns:a16="http://schemas.microsoft.com/office/drawing/2014/main" xmlns="" id="{BE30BC49-F334-4406-ACC3-9CB80613DE33}"/>
              </a:ext>
            </a:extLst>
          </p:cNvPr>
          <p:cNvSpPr txBox="1"/>
          <p:nvPr/>
        </p:nvSpPr>
        <p:spPr>
          <a:xfrm>
            <a:off x="6915601" y="3567597"/>
            <a:ext cx="1511864" cy="400110"/>
          </a:xfrm>
          <a:prstGeom prst="rect">
            <a:avLst/>
          </a:prstGeom>
          <a:noFill/>
        </p:spPr>
        <p:txBody>
          <a:bodyPr wrap="square" rtlCol="0" anchor="ctr">
            <a:spAutoFit/>
          </a:bodyPr>
          <a:lstStyle/>
          <a:p>
            <a:pPr algn="ctr"/>
            <a:r>
              <a:rPr lang="en-US" altLang="ko-KR" sz="2000" b="1" dirty="0" smtClean="0">
                <a:solidFill>
                  <a:schemeClr val="accent5"/>
                </a:solidFill>
                <a:cs typeface="Arial" pitchFamily="34" charset="0"/>
              </a:rPr>
              <a:t>10-20min</a:t>
            </a:r>
            <a:endParaRPr lang="ko-KR" altLang="en-US" sz="2000" b="1" dirty="0">
              <a:solidFill>
                <a:schemeClr val="accent5"/>
              </a:solidFill>
              <a:cs typeface="Arial" pitchFamily="34" charset="0"/>
            </a:endParaRPr>
          </a:p>
        </p:txBody>
      </p:sp>
      <p:sp>
        <p:nvSpPr>
          <p:cNvPr id="70" name="Rectangle 7">
            <a:extLst>
              <a:ext uri="{FF2B5EF4-FFF2-40B4-BE49-F238E27FC236}">
                <a16:creationId xmlns:a16="http://schemas.microsoft.com/office/drawing/2014/main" xmlns="" id="{CC4B9FDD-6AE6-4FEE-8E86-84B962532980}"/>
              </a:ext>
            </a:extLst>
          </p:cNvPr>
          <p:cNvSpPr/>
          <p:nvPr/>
        </p:nvSpPr>
        <p:spPr>
          <a:xfrm>
            <a:off x="4356023" y="4267691"/>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1" name="Rectangle 9">
            <a:extLst>
              <a:ext uri="{FF2B5EF4-FFF2-40B4-BE49-F238E27FC236}">
                <a16:creationId xmlns:a16="http://schemas.microsoft.com/office/drawing/2014/main" xmlns="" id="{29422532-BE22-4AD3-8C86-093A11B5EDBF}"/>
              </a:ext>
            </a:extLst>
          </p:cNvPr>
          <p:cNvSpPr/>
          <p:nvPr/>
        </p:nvSpPr>
        <p:spPr>
          <a:xfrm>
            <a:off x="2762153" y="3349217"/>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2" name="Rounded Rectangle 27">
            <a:extLst>
              <a:ext uri="{FF2B5EF4-FFF2-40B4-BE49-F238E27FC236}">
                <a16:creationId xmlns:a16="http://schemas.microsoft.com/office/drawing/2014/main" xmlns="" id="{AF56965B-DACC-474A-9C87-4500ED787C6D}"/>
              </a:ext>
            </a:extLst>
          </p:cNvPr>
          <p:cNvSpPr/>
          <p:nvPr/>
        </p:nvSpPr>
        <p:spPr>
          <a:xfrm>
            <a:off x="7500579" y="4307572"/>
            <a:ext cx="367329" cy="28215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3" name="Block Arc 25">
            <a:extLst>
              <a:ext uri="{FF2B5EF4-FFF2-40B4-BE49-F238E27FC236}">
                <a16:creationId xmlns:a16="http://schemas.microsoft.com/office/drawing/2014/main" xmlns="" id="{F044EF2B-C6AF-4031-8831-8A1ADD8DBB8F}"/>
              </a:ext>
            </a:extLst>
          </p:cNvPr>
          <p:cNvSpPr/>
          <p:nvPr/>
        </p:nvSpPr>
        <p:spPr>
          <a:xfrm>
            <a:off x="5980546" y="3331805"/>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74" name="Round Same Side Corner Rectangle 36">
            <a:extLst>
              <a:ext uri="{FF2B5EF4-FFF2-40B4-BE49-F238E27FC236}">
                <a16:creationId xmlns:a16="http://schemas.microsoft.com/office/drawing/2014/main" xmlns="" id="{57B7FCD0-C50E-474D-A5CC-430909C24414}"/>
              </a:ext>
            </a:extLst>
          </p:cNvPr>
          <p:cNvSpPr/>
          <p:nvPr/>
        </p:nvSpPr>
        <p:spPr>
          <a:xfrm>
            <a:off x="9106151" y="3381229"/>
            <a:ext cx="351546" cy="27793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979649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Components </a:t>
            </a:r>
            <a:endParaRPr lang="en-US" dirty="0"/>
          </a:p>
        </p:txBody>
      </p:sp>
      <p:grpSp>
        <p:nvGrpSpPr>
          <p:cNvPr id="51" name="Group 50">
            <a:extLst>
              <a:ext uri="{FF2B5EF4-FFF2-40B4-BE49-F238E27FC236}">
                <a16:creationId xmlns:a16="http://schemas.microsoft.com/office/drawing/2014/main" xmlns="" id="{3F2B6D3A-9E5E-4A7F-88DC-AB29091D278C}"/>
              </a:ext>
            </a:extLst>
          </p:cNvPr>
          <p:cNvGrpSpPr/>
          <p:nvPr/>
        </p:nvGrpSpPr>
        <p:grpSpPr>
          <a:xfrm>
            <a:off x="8639132" y="1226194"/>
            <a:ext cx="2538541" cy="4897619"/>
            <a:chOff x="8639132" y="1226194"/>
            <a:chExt cx="2538541" cy="4897619"/>
          </a:xfrm>
        </p:grpSpPr>
        <p:grpSp>
          <p:nvGrpSpPr>
            <p:cNvPr id="3" name="Group 2">
              <a:extLst>
                <a:ext uri="{FF2B5EF4-FFF2-40B4-BE49-F238E27FC236}">
                  <a16:creationId xmlns:a16="http://schemas.microsoft.com/office/drawing/2014/main" xmlns="" id="{A55D6907-F976-4CF5-A08C-586F2D400C00}"/>
                </a:ext>
              </a:extLst>
            </p:cNvPr>
            <p:cNvGrpSpPr/>
            <p:nvPr/>
          </p:nvGrpSpPr>
          <p:grpSpPr>
            <a:xfrm>
              <a:off x="9361227" y="4899623"/>
              <a:ext cx="1422003" cy="1224190"/>
              <a:chOff x="5580112" y="4160675"/>
              <a:chExt cx="2016224" cy="1735751"/>
            </a:xfrm>
          </p:grpSpPr>
          <p:sp>
            <p:nvSpPr>
              <p:cNvPr id="4" name="Trapezoid 1">
                <a:extLst>
                  <a:ext uri="{FF2B5EF4-FFF2-40B4-BE49-F238E27FC236}">
                    <a16:creationId xmlns:a16="http://schemas.microsoft.com/office/drawing/2014/main" xmlns="" id="{D45CEE28-9A61-45BF-84A9-72770580289D}"/>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Trapezoid 6">
                <a:extLst>
                  <a:ext uri="{FF2B5EF4-FFF2-40B4-BE49-F238E27FC236}">
                    <a16:creationId xmlns:a16="http://schemas.microsoft.com/office/drawing/2014/main" xmlns="" id="{1BA375BC-62D6-4D22-B2FC-CE566E8B8C90}"/>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Oval 5">
                <a:extLst>
                  <a:ext uri="{FF2B5EF4-FFF2-40B4-BE49-F238E27FC236}">
                    <a16:creationId xmlns:a16="http://schemas.microsoft.com/office/drawing/2014/main" xmlns="" id="{CCC575C1-05CD-4A4A-BD9D-59BAF42F0466}"/>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7" name="Oval 1">
              <a:extLst>
                <a:ext uri="{FF2B5EF4-FFF2-40B4-BE49-F238E27FC236}">
                  <a16:creationId xmlns:a16="http://schemas.microsoft.com/office/drawing/2014/main" xmlns="" id="{713E837E-E8FA-4CC2-839A-AC4F296B007B}"/>
                </a:ext>
              </a:extLst>
            </p:cNvPr>
            <p:cNvSpPr/>
            <p:nvPr/>
          </p:nvSpPr>
          <p:spPr>
            <a:xfrm>
              <a:off x="9251061" y="1226194"/>
              <a:ext cx="1532091" cy="1343867"/>
            </a:xfrm>
            <a:custGeom>
              <a:avLst/>
              <a:gdLst/>
              <a:ahLst/>
              <a:cxnLst/>
              <a:rect l="l" t="t" r="r" b="b"/>
              <a:pathLst>
                <a:path w="1629237" h="1429078">
                  <a:moveTo>
                    <a:pt x="788250" y="811267"/>
                  </a:moveTo>
                  <a:cubicBezTo>
                    <a:pt x="777162" y="823036"/>
                    <a:pt x="761883" y="830075"/>
                    <a:pt x="745080" y="830075"/>
                  </a:cubicBezTo>
                  <a:cubicBezTo>
                    <a:pt x="731312" y="830075"/>
                    <a:pt x="718566" y="825349"/>
                    <a:pt x="708901" y="816356"/>
                  </a:cubicBezTo>
                  <a:lnTo>
                    <a:pt x="793313" y="1349315"/>
                  </a:lnTo>
                  <a:lnTo>
                    <a:pt x="826489" y="1349049"/>
                  </a:lnTo>
                  <a:lnTo>
                    <a:pt x="826489" y="1349030"/>
                  </a:lnTo>
                  <a:lnTo>
                    <a:pt x="827682" y="1349040"/>
                  </a:lnTo>
                  <a:lnTo>
                    <a:pt x="828874" y="1349030"/>
                  </a:lnTo>
                  <a:lnTo>
                    <a:pt x="828874" y="1349049"/>
                  </a:lnTo>
                  <a:lnTo>
                    <a:pt x="861656" y="1349312"/>
                  </a:lnTo>
                  <a:lnTo>
                    <a:pt x="945043" y="822831"/>
                  </a:lnTo>
                  <a:cubicBezTo>
                    <a:pt x="936966" y="827649"/>
                    <a:pt x="927625" y="830075"/>
                    <a:pt x="917761" y="830075"/>
                  </a:cubicBezTo>
                  <a:cubicBezTo>
                    <a:pt x="900958" y="830075"/>
                    <a:pt x="885679" y="823036"/>
                    <a:pt x="874591" y="811267"/>
                  </a:cubicBezTo>
                  <a:cubicBezTo>
                    <a:pt x="863502" y="823036"/>
                    <a:pt x="848223" y="830075"/>
                    <a:pt x="831420" y="830075"/>
                  </a:cubicBezTo>
                  <a:cubicBezTo>
                    <a:pt x="814617" y="830075"/>
                    <a:pt x="799338" y="823036"/>
                    <a:pt x="788250" y="811267"/>
                  </a:cubicBezTo>
                  <a:close/>
                  <a:moveTo>
                    <a:pt x="1629237" y="597932"/>
                  </a:moveTo>
                  <a:lnTo>
                    <a:pt x="1629237" y="724090"/>
                  </a:lnTo>
                  <a:lnTo>
                    <a:pt x="1449012" y="698858"/>
                  </a:lnTo>
                  <a:lnTo>
                    <a:pt x="1449012" y="623164"/>
                  </a:lnTo>
                  <a:close/>
                  <a:moveTo>
                    <a:pt x="0" y="597932"/>
                  </a:moveTo>
                  <a:lnTo>
                    <a:pt x="180225" y="623164"/>
                  </a:lnTo>
                  <a:lnTo>
                    <a:pt x="180225" y="698858"/>
                  </a:lnTo>
                  <a:lnTo>
                    <a:pt x="0" y="724090"/>
                  </a:lnTo>
                  <a:close/>
                  <a:moveTo>
                    <a:pt x="826489" y="343855"/>
                  </a:moveTo>
                  <a:cubicBezTo>
                    <a:pt x="582980" y="344141"/>
                    <a:pt x="385675" y="541640"/>
                    <a:pt x="385675" y="785222"/>
                  </a:cubicBezTo>
                  <a:cubicBezTo>
                    <a:pt x="385675" y="950118"/>
                    <a:pt x="503361" y="1112862"/>
                    <a:pt x="596022" y="1187212"/>
                  </a:cubicBezTo>
                  <a:cubicBezTo>
                    <a:pt x="638271" y="1236093"/>
                    <a:pt x="634922" y="1237095"/>
                    <a:pt x="652091" y="1299657"/>
                  </a:cubicBezTo>
                  <a:cubicBezTo>
                    <a:pt x="658931" y="1343524"/>
                    <a:pt x="645074" y="1347909"/>
                    <a:pt x="684382" y="1350189"/>
                  </a:cubicBezTo>
                  <a:lnTo>
                    <a:pt x="713002" y="1349959"/>
                  </a:lnTo>
                  <a:lnTo>
                    <a:pt x="616715" y="742031"/>
                  </a:lnTo>
                  <a:cubicBezTo>
                    <a:pt x="613343" y="720743"/>
                    <a:pt x="627867" y="700753"/>
                    <a:pt x="649155" y="697381"/>
                  </a:cubicBezTo>
                  <a:lnTo>
                    <a:pt x="650512" y="697167"/>
                  </a:lnTo>
                  <a:cubicBezTo>
                    <a:pt x="669859" y="694102"/>
                    <a:pt x="688135" y="705820"/>
                    <a:pt x="693142" y="724182"/>
                  </a:cubicBezTo>
                  <a:cubicBezTo>
                    <a:pt x="703502" y="705062"/>
                    <a:pt x="722973" y="692875"/>
                    <a:pt x="745080" y="692875"/>
                  </a:cubicBezTo>
                  <a:cubicBezTo>
                    <a:pt x="761883" y="692875"/>
                    <a:pt x="777162" y="699916"/>
                    <a:pt x="788250" y="711684"/>
                  </a:cubicBezTo>
                  <a:cubicBezTo>
                    <a:pt x="799338" y="699916"/>
                    <a:pt x="814617" y="692875"/>
                    <a:pt x="831420" y="692875"/>
                  </a:cubicBezTo>
                  <a:cubicBezTo>
                    <a:pt x="848223" y="692875"/>
                    <a:pt x="863502" y="699916"/>
                    <a:pt x="874591" y="711684"/>
                  </a:cubicBezTo>
                  <a:cubicBezTo>
                    <a:pt x="885679" y="699916"/>
                    <a:pt x="900958" y="692875"/>
                    <a:pt x="917761" y="692875"/>
                  </a:cubicBezTo>
                  <a:cubicBezTo>
                    <a:pt x="936430" y="692875"/>
                    <a:pt x="953219" y="701567"/>
                    <a:pt x="964433" y="715752"/>
                  </a:cubicBezTo>
                  <a:cubicBezTo>
                    <a:pt x="971427" y="700847"/>
                    <a:pt x="987718" y="691969"/>
                    <a:pt x="1004850" y="694683"/>
                  </a:cubicBezTo>
                  <a:lnTo>
                    <a:pt x="1006207" y="694898"/>
                  </a:lnTo>
                  <a:cubicBezTo>
                    <a:pt x="1027496" y="698270"/>
                    <a:pt x="1042019" y="718259"/>
                    <a:pt x="1038647" y="739547"/>
                  </a:cubicBezTo>
                  <a:lnTo>
                    <a:pt x="941968" y="1349956"/>
                  </a:lnTo>
                  <a:lnTo>
                    <a:pt x="970980" y="1350189"/>
                  </a:lnTo>
                  <a:cubicBezTo>
                    <a:pt x="1010288" y="1347909"/>
                    <a:pt x="996432" y="1343524"/>
                    <a:pt x="1003271" y="1299657"/>
                  </a:cubicBezTo>
                  <a:cubicBezTo>
                    <a:pt x="1020440" y="1237095"/>
                    <a:pt x="1017091" y="1236093"/>
                    <a:pt x="1059340" y="1187212"/>
                  </a:cubicBezTo>
                  <a:cubicBezTo>
                    <a:pt x="1152001" y="1112862"/>
                    <a:pt x="1269687" y="950118"/>
                    <a:pt x="1269687" y="785222"/>
                  </a:cubicBezTo>
                  <a:cubicBezTo>
                    <a:pt x="1269687" y="541640"/>
                    <a:pt x="1072383" y="344141"/>
                    <a:pt x="828874" y="343855"/>
                  </a:cubicBezTo>
                  <a:lnTo>
                    <a:pt x="828874" y="343965"/>
                  </a:lnTo>
                  <a:lnTo>
                    <a:pt x="827682" y="343872"/>
                  </a:lnTo>
                  <a:lnTo>
                    <a:pt x="826489" y="343965"/>
                  </a:lnTo>
                  <a:close/>
                  <a:moveTo>
                    <a:pt x="826666" y="234292"/>
                  </a:moveTo>
                  <a:lnTo>
                    <a:pt x="827682" y="234370"/>
                  </a:lnTo>
                  <a:lnTo>
                    <a:pt x="828696" y="234292"/>
                  </a:lnTo>
                  <a:cubicBezTo>
                    <a:pt x="1127204" y="234292"/>
                    <a:pt x="1369193" y="476281"/>
                    <a:pt x="1369193" y="774790"/>
                  </a:cubicBezTo>
                  <a:cubicBezTo>
                    <a:pt x="1369193" y="976792"/>
                    <a:pt x="1224964" y="1176156"/>
                    <a:pt x="1111484" y="1267155"/>
                  </a:cubicBezTo>
                  <a:cubicBezTo>
                    <a:pt x="1077677" y="1306104"/>
                    <a:pt x="1092596" y="1326571"/>
                    <a:pt x="1085332" y="1377346"/>
                  </a:cubicBezTo>
                  <a:cubicBezTo>
                    <a:pt x="1066445" y="1416544"/>
                    <a:pt x="1049551" y="1429078"/>
                    <a:pt x="1016165" y="1429078"/>
                  </a:cubicBezTo>
                  <a:lnTo>
                    <a:pt x="827682" y="1428403"/>
                  </a:lnTo>
                  <a:lnTo>
                    <a:pt x="639197" y="1429078"/>
                  </a:lnTo>
                  <a:cubicBezTo>
                    <a:pt x="605812" y="1429078"/>
                    <a:pt x="588918" y="1416544"/>
                    <a:pt x="570030" y="1377346"/>
                  </a:cubicBezTo>
                  <a:cubicBezTo>
                    <a:pt x="562766" y="1326571"/>
                    <a:pt x="577686" y="1306104"/>
                    <a:pt x="543878" y="1267155"/>
                  </a:cubicBezTo>
                  <a:cubicBezTo>
                    <a:pt x="430398" y="1176156"/>
                    <a:pt x="286169" y="976792"/>
                    <a:pt x="286169" y="774790"/>
                  </a:cubicBezTo>
                  <a:cubicBezTo>
                    <a:pt x="286169" y="476281"/>
                    <a:pt x="528158" y="234292"/>
                    <a:pt x="826666" y="234292"/>
                  </a:cubicBezTo>
                  <a:close/>
                  <a:moveTo>
                    <a:pt x="1287881" y="124716"/>
                  </a:moveTo>
                  <a:lnTo>
                    <a:pt x="1384523" y="205808"/>
                  </a:lnTo>
                  <a:lnTo>
                    <a:pt x="1249349" y="327650"/>
                  </a:lnTo>
                  <a:lnTo>
                    <a:pt x="1191363" y="278995"/>
                  </a:lnTo>
                  <a:close/>
                  <a:moveTo>
                    <a:pt x="332408" y="124716"/>
                  </a:moveTo>
                  <a:lnTo>
                    <a:pt x="428926" y="278995"/>
                  </a:lnTo>
                  <a:lnTo>
                    <a:pt x="370940" y="327650"/>
                  </a:lnTo>
                  <a:lnTo>
                    <a:pt x="235766" y="205808"/>
                  </a:lnTo>
                  <a:close/>
                  <a:moveTo>
                    <a:pt x="764602" y="0"/>
                  </a:moveTo>
                  <a:lnTo>
                    <a:pt x="890759" y="0"/>
                  </a:lnTo>
                  <a:lnTo>
                    <a:pt x="865528" y="180225"/>
                  </a:lnTo>
                  <a:lnTo>
                    <a:pt x="789834" y="1802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9">
              <a:extLst>
                <a:ext uri="{FF2B5EF4-FFF2-40B4-BE49-F238E27FC236}">
                  <a16:creationId xmlns:a16="http://schemas.microsoft.com/office/drawing/2014/main" xmlns="" id="{36C3811F-D25F-456D-8897-5A30FF45C473}"/>
                </a:ext>
              </a:extLst>
            </p:cNvPr>
            <p:cNvSpPr/>
            <p:nvPr/>
          </p:nvSpPr>
          <p:spPr>
            <a:xfrm>
              <a:off x="9810121" y="3031449"/>
              <a:ext cx="384488" cy="2030026"/>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867" h="2158745">
                  <a:moveTo>
                    <a:pt x="136662" y="0"/>
                  </a:moveTo>
                  <a:cubicBezTo>
                    <a:pt x="357106" y="423057"/>
                    <a:pt x="226524" y="447420"/>
                    <a:pt x="169614" y="653795"/>
                  </a:cubicBezTo>
                  <a:cubicBezTo>
                    <a:pt x="62476" y="928004"/>
                    <a:pt x="-35995" y="1228214"/>
                    <a:pt x="12880" y="1463420"/>
                  </a:cubicBezTo>
                  <a:cubicBezTo>
                    <a:pt x="90539" y="1695195"/>
                    <a:pt x="124862" y="1909635"/>
                    <a:pt x="215523" y="2158745"/>
                  </a:cubicBezTo>
                  <a:lnTo>
                    <a:pt x="384400" y="2138024"/>
                  </a:lnTo>
                  <a:cubicBezTo>
                    <a:pt x="291422" y="1891788"/>
                    <a:pt x="246114" y="1701891"/>
                    <a:pt x="183472" y="1464323"/>
                  </a:cubicBezTo>
                  <a:cubicBezTo>
                    <a:pt x="123916" y="1200798"/>
                    <a:pt x="220367" y="928605"/>
                    <a:pt x="338490" y="660747"/>
                  </a:cubicBezTo>
                  <a:cubicBezTo>
                    <a:pt x="409544" y="458878"/>
                    <a:pt x="463586" y="335791"/>
                    <a:pt x="310773" y="6095"/>
                  </a:cubicBezTo>
                  <a:lnTo>
                    <a:pt x="13666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xmlns="" id="{221E3D10-5772-4CA0-ACDE-21184648F61A}"/>
                </a:ext>
              </a:extLst>
            </p:cNvPr>
            <p:cNvGrpSpPr/>
            <p:nvPr/>
          </p:nvGrpSpPr>
          <p:grpSpPr>
            <a:xfrm rot="15300000">
              <a:off x="8824481" y="3920674"/>
              <a:ext cx="840355" cy="1211053"/>
              <a:chOff x="967240" y="3289369"/>
              <a:chExt cx="1100200" cy="1585520"/>
            </a:xfrm>
          </p:grpSpPr>
          <p:sp>
            <p:nvSpPr>
              <p:cNvPr id="10" name="Freeform 3">
                <a:extLst>
                  <a:ext uri="{FF2B5EF4-FFF2-40B4-BE49-F238E27FC236}">
                    <a16:creationId xmlns:a16="http://schemas.microsoft.com/office/drawing/2014/main" xmlns="" id="{E30B5339-5B21-4880-B6A9-0639CA9A0A6A}"/>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Freeform 4">
                <a:extLst>
                  <a:ext uri="{FF2B5EF4-FFF2-40B4-BE49-F238E27FC236}">
                    <a16:creationId xmlns:a16="http://schemas.microsoft.com/office/drawing/2014/main" xmlns="" id="{2125B059-60CA-4D42-867E-306ECD7BA8D3}"/>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2" name="Freeform 13">
              <a:extLst>
                <a:ext uri="{FF2B5EF4-FFF2-40B4-BE49-F238E27FC236}">
                  <a16:creationId xmlns:a16="http://schemas.microsoft.com/office/drawing/2014/main" xmlns="" id="{CDFBCB11-8AB8-4713-9094-85CC6210A163}"/>
                </a:ext>
              </a:extLst>
            </p:cNvPr>
            <p:cNvSpPr/>
            <p:nvPr/>
          </p:nvSpPr>
          <p:spPr>
            <a:xfrm rot="4407011">
              <a:off x="10407640" y="2828708"/>
              <a:ext cx="312622" cy="880439"/>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3" name="Group 12">
              <a:extLst>
                <a:ext uri="{FF2B5EF4-FFF2-40B4-BE49-F238E27FC236}">
                  <a16:creationId xmlns:a16="http://schemas.microsoft.com/office/drawing/2014/main" xmlns="" id="{BDE5FFB1-75F7-48E8-BB3C-D72FA374B7EB}"/>
                </a:ext>
              </a:extLst>
            </p:cNvPr>
            <p:cNvGrpSpPr/>
            <p:nvPr/>
          </p:nvGrpSpPr>
          <p:grpSpPr>
            <a:xfrm rot="5400000">
              <a:off x="10163425" y="3352604"/>
              <a:ext cx="830970" cy="1197527"/>
              <a:chOff x="967240" y="3289369"/>
              <a:chExt cx="1100200" cy="1585520"/>
            </a:xfrm>
          </p:grpSpPr>
          <p:sp>
            <p:nvSpPr>
              <p:cNvPr id="14" name="Freeform 16">
                <a:extLst>
                  <a:ext uri="{FF2B5EF4-FFF2-40B4-BE49-F238E27FC236}">
                    <a16:creationId xmlns:a16="http://schemas.microsoft.com/office/drawing/2014/main" xmlns="" id="{96870B01-F2E8-46E1-8993-5FA5D0FF8BF5}"/>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Freeform 17">
                <a:extLst>
                  <a:ext uri="{FF2B5EF4-FFF2-40B4-BE49-F238E27FC236}">
                    <a16:creationId xmlns:a16="http://schemas.microsoft.com/office/drawing/2014/main" xmlns="" id="{2696486A-42FA-4C06-B170-186820C62E54}"/>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6" name="Freeform 18">
              <a:extLst>
                <a:ext uri="{FF2B5EF4-FFF2-40B4-BE49-F238E27FC236}">
                  <a16:creationId xmlns:a16="http://schemas.microsoft.com/office/drawing/2014/main" xmlns="" id="{0814A0B5-34DA-468A-9055-4DADEA9055B3}"/>
                </a:ext>
              </a:extLst>
            </p:cNvPr>
            <p:cNvSpPr/>
            <p:nvPr/>
          </p:nvSpPr>
          <p:spPr>
            <a:xfrm rot="7156190" flipV="1">
              <a:off x="9396128" y="2784216"/>
              <a:ext cx="368290" cy="1037214"/>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Freeform 19">
              <a:extLst>
                <a:ext uri="{FF2B5EF4-FFF2-40B4-BE49-F238E27FC236}">
                  <a16:creationId xmlns:a16="http://schemas.microsoft.com/office/drawing/2014/main" xmlns="" id="{D0039391-D1C6-42A1-9268-7AEB793B7413}"/>
                </a:ext>
              </a:extLst>
            </p:cNvPr>
            <p:cNvSpPr/>
            <p:nvPr/>
          </p:nvSpPr>
          <p:spPr>
            <a:xfrm rot="3762166">
              <a:off x="10320199" y="4082006"/>
              <a:ext cx="352120" cy="991677"/>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Freeform 20">
              <a:extLst>
                <a:ext uri="{FF2B5EF4-FFF2-40B4-BE49-F238E27FC236}">
                  <a16:creationId xmlns:a16="http://schemas.microsoft.com/office/drawing/2014/main" xmlns="" id="{C09ACD8F-92A8-407B-B6E3-4DA447BB93CD}"/>
                </a:ext>
              </a:extLst>
            </p:cNvPr>
            <p:cNvSpPr/>
            <p:nvPr/>
          </p:nvSpPr>
          <p:spPr>
            <a:xfrm rot="6040617" flipV="1">
              <a:off x="9104381" y="3162082"/>
              <a:ext cx="430914" cy="1213583"/>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
              <a:extLst>
                <a:ext uri="{FF2B5EF4-FFF2-40B4-BE49-F238E27FC236}">
                  <a16:creationId xmlns:a16="http://schemas.microsoft.com/office/drawing/2014/main" xmlns="" id="{899B1D74-1402-42E6-961A-9CCD02910D66}"/>
                </a:ext>
              </a:extLst>
            </p:cNvPr>
            <p:cNvSpPr/>
            <p:nvPr/>
          </p:nvSpPr>
          <p:spPr>
            <a:xfrm>
              <a:off x="9777559" y="2609739"/>
              <a:ext cx="511534" cy="482610"/>
            </a:xfrm>
            <a:custGeom>
              <a:avLst/>
              <a:gdLst/>
              <a:ahLst/>
              <a:cxnLst/>
              <a:rect l="l" t="t" r="r" b="b"/>
              <a:pathLst>
                <a:path w="543969" h="513210">
                  <a:moveTo>
                    <a:pt x="72529" y="368152"/>
                  </a:moveTo>
                  <a:lnTo>
                    <a:pt x="471440" y="368152"/>
                  </a:lnTo>
                  <a:lnTo>
                    <a:pt x="471440" y="440681"/>
                  </a:lnTo>
                  <a:cubicBezTo>
                    <a:pt x="471440" y="480738"/>
                    <a:pt x="382141" y="513210"/>
                    <a:pt x="271985" y="513210"/>
                  </a:cubicBezTo>
                  <a:cubicBezTo>
                    <a:pt x="161829" y="513210"/>
                    <a:pt x="72529" y="480738"/>
                    <a:pt x="72529" y="440681"/>
                  </a:cubicBezTo>
                  <a:close/>
                  <a:moveTo>
                    <a:pt x="73404" y="245435"/>
                  </a:moveTo>
                  <a:lnTo>
                    <a:pt x="470566" y="245435"/>
                  </a:lnTo>
                  <a:cubicBezTo>
                    <a:pt x="491077" y="245435"/>
                    <a:pt x="507705" y="262062"/>
                    <a:pt x="507705" y="282574"/>
                  </a:cubicBezTo>
                  <a:lnTo>
                    <a:pt x="507705" y="298967"/>
                  </a:lnTo>
                  <a:cubicBezTo>
                    <a:pt x="507705" y="319478"/>
                    <a:pt x="491077" y="336106"/>
                    <a:pt x="470566" y="336106"/>
                  </a:cubicBezTo>
                  <a:lnTo>
                    <a:pt x="73404" y="336106"/>
                  </a:lnTo>
                  <a:cubicBezTo>
                    <a:pt x="52893" y="336106"/>
                    <a:pt x="36265" y="319478"/>
                    <a:pt x="36265" y="298967"/>
                  </a:cubicBezTo>
                  <a:lnTo>
                    <a:pt x="36265" y="282574"/>
                  </a:lnTo>
                  <a:cubicBezTo>
                    <a:pt x="36265" y="262062"/>
                    <a:pt x="52893" y="245435"/>
                    <a:pt x="73404" y="245435"/>
                  </a:cubicBezTo>
                  <a:close/>
                  <a:moveTo>
                    <a:pt x="55271" y="122718"/>
                  </a:moveTo>
                  <a:lnTo>
                    <a:pt x="488697" y="122718"/>
                  </a:lnTo>
                  <a:cubicBezTo>
                    <a:pt x="509209" y="122718"/>
                    <a:pt x="525837" y="139345"/>
                    <a:pt x="525837" y="159856"/>
                  </a:cubicBezTo>
                  <a:lnTo>
                    <a:pt x="525837" y="176250"/>
                  </a:lnTo>
                  <a:cubicBezTo>
                    <a:pt x="525837" y="196761"/>
                    <a:pt x="509209" y="213389"/>
                    <a:pt x="488697" y="213389"/>
                  </a:cubicBezTo>
                  <a:lnTo>
                    <a:pt x="55271" y="213389"/>
                  </a:lnTo>
                  <a:cubicBezTo>
                    <a:pt x="34760" y="213389"/>
                    <a:pt x="18132" y="196761"/>
                    <a:pt x="18132" y="176250"/>
                  </a:cubicBezTo>
                  <a:lnTo>
                    <a:pt x="18132" y="159856"/>
                  </a:lnTo>
                  <a:cubicBezTo>
                    <a:pt x="18132" y="139345"/>
                    <a:pt x="34760" y="122718"/>
                    <a:pt x="55271" y="122718"/>
                  </a:cubicBezTo>
                  <a:close/>
                  <a:moveTo>
                    <a:pt x="37139" y="0"/>
                  </a:moveTo>
                  <a:lnTo>
                    <a:pt x="506830" y="0"/>
                  </a:lnTo>
                  <a:cubicBezTo>
                    <a:pt x="527341" y="0"/>
                    <a:pt x="543969" y="16628"/>
                    <a:pt x="543969" y="37139"/>
                  </a:cubicBezTo>
                  <a:lnTo>
                    <a:pt x="543969" y="53533"/>
                  </a:lnTo>
                  <a:cubicBezTo>
                    <a:pt x="543969" y="74043"/>
                    <a:pt x="527341" y="90672"/>
                    <a:pt x="506830" y="90672"/>
                  </a:cubicBezTo>
                  <a:lnTo>
                    <a:pt x="37139" y="90672"/>
                  </a:lnTo>
                  <a:cubicBezTo>
                    <a:pt x="16628" y="90672"/>
                    <a:pt x="0" y="74043"/>
                    <a:pt x="0" y="53533"/>
                  </a:cubicBezTo>
                  <a:lnTo>
                    <a:pt x="0" y="37139"/>
                  </a:lnTo>
                  <a:cubicBezTo>
                    <a:pt x="0" y="16628"/>
                    <a:pt x="16628" y="0"/>
                    <a:pt x="3713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0" name="Chord 23">
              <a:extLst>
                <a:ext uri="{FF2B5EF4-FFF2-40B4-BE49-F238E27FC236}">
                  <a16:creationId xmlns:a16="http://schemas.microsoft.com/office/drawing/2014/main" xmlns="" id="{08D8E382-2F91-4F25-9DB8-F358C3623280}"/>
                </a:ext>
              </a:extLst>
            </p:cNvPr>
            <p:cNvSpPr/>
            <p:nvPr/>
          </p:nvSpPr>
          <p:spPr>
            <a:xfrm>
              <a:off x="9695350" y="4926932"/>
              <a:ext cx="722992" cy="177384"/>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21" name="Group 20">
            <a:extLst>
              <a:ext uri="{FF2B5EF4-FFF2-40B4-BE49-F238E27FC236}">
                <a16:creationId xmlns:a16="http://schemas.microsoft.com/office/drawing/2014/main" xmlns="" id="{EA008441-1B0D-4859-8D33-338C42B144BD}"/>
              </a:ext>
            </a:extLst>
          </p:cNvPr>
          <p:cNvGrpSpPr/>
          <p:nvPr/>
        </p:nvGrpSpPr>
        <p:grpSpPr>
          <a:xfrm>
            <a:off x="1489299" y="1314143"/>
            <a:ext cx="3225138" cy="1786687"/>
            <a:chOff x="803640" y="3362835"/>
            <a:chExt cx="2059657" cy="1786687"/>
          </a:xfrm>
        </p:grpSpPr>
        <p:sp>
          <p:nvSpPr>
            <p:cNvPr id="22" name="TextBox 21">
              <a:extLst>
                <a:ext uri="{FF2B5EF4-FFF2-40B4-BE49-F238E27FC236}">
                  <a16:creationId xmlns:a16="http://schemas.microsoft.com/office/drawing/2014/main" xmlns="" id="{CCCB3633-43F0-4A80-9EFF-7FCB91AF3C3D}"/>
                </a:ext>
              </a:extLst>
            </p:cNvPr>
            <p:cNvSpPr txBox="1"/>
            <p:nvPr/>
          </p:nvSpPr>
          <p:spPr>
            <a:xfrm>
              <a:off x="803640" y="3579862"/>
              <a:ext cx="2059657" cy="1569660"/>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The </a:t>
              </a:r>
              <a:r>
                <a:rPr lang="en-US" altLang="ko-KR" sz="1200" dirty="0">
                  <a:solidFill>
                    <a:schemeClr val="tx1">
                      <a:lumMod val="75000"/>
                      <a:lumOff val="25000"/>
                    </a:schemeClr>
                  </a:solidFill>
                  <a:cs typeface="Arial" pitchFamily="34" charset="0"/>
                </a:rPr>
                <a:t>555 timer can also be used to generate a time base for the clock, for example, by using it in monostable mode to generate a one-shot pulse of precise duration. This pulse can then be used to trigger a counter circuit, which counts the number of pulses and displays the count on a 7-segment LED display.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xmlns="" id="{4AE7D3BA-9678-4430-B20A-E90E503A4224}"/>
                </a:ext>
              </a:extLst>
            </p:cNvPr>
            <p:cNvSpPr txBox="1"/>
            <p:nvPr/>
          </p:nvSpPr>
          <p:spPr>
            <a:xfrm>
              <a:off x="803640" y="3362835"/>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555 Timer</a:t>
              </a:r>
              <a:endParaRPr lang="ko-KR" altLang="en-US" sz="1200" b="1"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xmlns="" id="{2C87B5B7-EAE3-4C12-8243-9F129A1B4CE8}"/>
              </a:ext>
            </a:extLst>
          </p:cNvPr>
          <p:cNvGrpSpPr/>
          <p:nvPr/>
        </p:nvGrpSpPr>
        <p:grpSpPr>
          <a:xfrm>
            <a:off x="1504111" y="3135711"/>
            <a:ext cx="3374207" cy="1786687"/>
            <a:chOff x="803640" y="3362835"/>
            <a:chExt cx="2059657" cy="1786687"/>
          </a:xfrm>
        </p:grpSpPr>
        <p:sp>
          <p:nvSpPr>
            <p:cNvPr id="25" name="TextBox 24">
              <a:extLst>
                <a:ext uri="{FF2B5EF4-FFF2-40B4-BE49-F238E27FC236}">
                  <a16:creationId xmlns:a16="http://schemas.microsoft.com/office/drawing/2014/main" xmlns="" id="{2BA01947-890C-416D-ADFD-C2761E0EEEC6}"/>
                </a:ext>
              </a:extLst>
            </p:cNvPr>
            <p:cNvSpPr txBox="1"/>
            <p:nvPr/>
          </p:nvSpPr>
          <p:spPr>
            <a:xfrm>
              <a:off x="803640" y="3579862"/>
              <a:ext cx="2059657" cy="1569660"/>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The seven-segment cathode display is connected to a digital counter circuit, which counts the number of pulses generated by the clock and displays the count on the display. The counter circuit uses the pulses from the clock to increment the count and then uses the count to determine which segments of the display should be lit to display the current time.. </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xmlns="" id="{81FD0D03-C41E-4AD9-8BD3-E7925320EC83}"/>
                </a:ext>
              </a:extLst>
            </p:cNvPr>
            <p:cNvSpPr txBox="1"/>
            <p:nvPr/>
          </p:nvSpPr>
          <p:spPr>
            <a:xfrm>
              <a:off x="803640" y="3362835"/>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7segment cathode display</a:t>
              </a:r>
              <a:endParaRPr lang="ko-KR" altLang="en-US" sz="1200" b="1" dirty="0">
                <a:solidFill>
                  <a:schemeClr val="tx1">
                    <a:lumMod val="75000"/>
                    <a:lumOff val="25000"/>
                  </a:schemeClr>
                </a:solidFill>
                <a:cs typeface="Arial" pitchFamily="34" charset="0"/>
              </a:endParaRPr>
            </a:p>
          </p:txBody>
        </p:sp>
      </p:grpSp>
      <p:grpSp>
        <p:nvGrpSpPr>
          <p:cNvPr id="27" name="Group 26">
            <a:extLst>
              <a:ext uri="{FF2B5EF4-FFF2-40B4-BE49-F238E27FC236}">
                <a16:creationId xmlns:a16="http://schemas.microsoft.com/office/drawing/2014/main" xmlns="" id="{81804C40-C4A3-4C27-B2DC-17D8281AE9FB}"/>
              </a:ext>
            </a:extLst>
          </p:cNvPr>
          <p:cNvGrpSpPr/>
          <p:nvPr/>
        </p:nvGrpSpPr>
        <p:grpSpPr>
          <a:xfrm>
            <a:off x="5379866" y="1254171"/>
            <a:ext cx="3871195" cy="1617853"/>
            <a:chOff x="801066" y="3347004"/>
            <a:chExt cx="2062231" cy="1617853"/>
          </a:xfrm>
        </p:grpSpPr>
        <p:sp>
          <p:nvSpPr>
            <p:cNvPr id="28" name="TextBox 27">
              <a:extLst>
                <a:ext uri="{FF2B5EF4-FFF2-40B4-BE49-F238E27FC236}">
                  <a16:creationId xmlns:a16="http://schemas.microsoft.com/office/drawing/2014/main" xmlns="" id="{230B3B8C-048E-4442-AB00-9A267947C246}"/>
                </a:ext>
              </a:extLst>
            </p:cNvPr>
            <p:cNvSpPr txBox="1"/>
            <p:nvPr/>
          </p:nvSpPr>
          <p:spPr>
            <a:xfrm>
              <a:off x="803640" y="3579862"/>
              <a:ext cx="2059657" cy="1384995"/>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3-input </a:t>
              </a:r>
              <a:r>
                <a:rPr lang="en-US" altLang="ko-KR" sz="1200" dirty="0">
                  <a:solidFill>
                    <a:schemeClr val="tx1">
                      <a:lumMod val="75000"/>
                      <a:lumOff val="25000"/>
                    </a:schemeClr>
                  </a:solidFill>
                  <a:cs typeface="Arial" pitchFamily="34" charset="0"/>
                </a:rPr>
                <a:t>positive AND gate can be used in digital clock formation as a means to control the timing of the clock. It receives inputs from the clock source, counter circuit, and divider circuit, and only allows the counter circuit to increment its count when the input from the clock source and divider circuit is high. This ensures that the clock's timing is accurate and stable.</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xmlns="" id="{9E4AA4BC-3798-41E9-9E1D-73CCB3A51E19}"/>
                </a:ext>
              </a:extLst>
            </p:cNvPr>
            <p:cNvSpPr txBox="1"/>
            <p:nvPr/>
          </p:nvSpPr>
          <p:spPr>
            <a:xfrm>
              <a:off x="801066" y="3347004"/>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3 input Positive AND gate </a:t>
              </a:r>
              <a:endParaRPr lang="ko-KR" altLang="en-US" sz="1200" b="1" dirty="0">
                <a:solidFill>
                  <a:schemeClr val="tx1">
                    <a:lumMod val="75000"/>
                    <a:lumOff val="25000"/>
                  </a:schemeClr>
                </a:solidFill>
                <a:cs typeface="Arial" pitchFamily="34" charset="0"/>
              </a:endParaRPr>
            </a:p>
          </p:txBody>
        </p:sp>
      </p:grpSp>
      <p:grpSp>
        <p:nvGrpSpPr>
          <p:cNvPr id="30" name="Group 29">
            <a:extLst>
              <a:ext uri="{FF2B5EF4-FFF2-40B4-BE49-F238E27FC236}">
                <a16:creationId xmlns:a16="http://schemas.microsoft.com/office/drawing/2014/main" xmlns="" id="{97EBB91C-C915-4E5D-B82E-A6AE272056C4}"/>
              </a:ext>
            </a:extLst>
          </p:cNvPr>
          <p:cNvGrpSpPr/>
          <p:nvPr/>
        </p:nvGrpSpPr>
        <p:grpSpPr>
          <a:xfrm>
            <a:off x="5494189" y="3478266"/>
            <a:ext cx="3319923" cy="1479917"/>
            <a:chOff x="803221" y="3408450"/>
            <a:chExt cx="2060076" cy="907323"/>
          </a:xfrm>
        </p:grpSpPr>
        <p:sp>
          <p:nvSpPr>
            <p:cNvPr id="31" name="TextBox 30">
              <a:extLst>
                <a:ext uri="{FF2B5EF4-FFF2-40B4-BE49-F238E27FC236}">
                  <a16:creationId xmlns:a16="http://schemas.microsoft.com/office/drawing/2014/main" xmlns="" id="{DDC3DD6C-F583-45DB-9DA4-AB972B781770}"/>
                </a:ext>
              </a:extLst>
            </p:cNvPr>
            <p:cNvSpPr txBox="1"/>
            <p:nvPr/>
          </p:nvSpPr>
          <p:spPr>
            <a:xfrm>
              <a:off x="803640" y="3579863"/>
              <a:ext cx="2059657" cy="735910"/>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R</a:t>
              </a:r>
              <a:r>
                <a:rPr lang="en-US" altLang="ko-KR" sz="1200" dirty="0" smtClean="0">
                  <a:solidFill>
                    <a:schemeClr val="tx1">
                      <a:lumMod val="75000"/>
                      <a:lumOff val="25000"/>
                    </a:schemeClr>
                  </a:solidFill>
                  <a:cs typeface="Arial" pitchFamily="34" charset="0"/>
                </a:rPr>
                <a:t>esistors </a:t>
              </a:r>
              <a:r>
                <a:rPr lang="en-US" altLang="ko-KR" sz="1200" dirty="0">
                  <a:solidFill>
                    <a:schemeClr val="tx1">
                      <a:lumMod val="75000"/>
                      <a:lumOff val="25000"/>
                    </a:schemeClr>
                  </a:solidFill>
                  <a:cs typeface="Arial" pitchFamily="34" charset="0"/>
                </a:rPr>
                <a:t>play an important role in the formation of a digital clock circuit by limiting current, dividing voltage, and setting timing. They are used to protect the circuit, adjust voltage levels, and control the timing of the clock, ensuring that it is accurate and stable.</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FB3F5117-65A7-453F-B45B-039C12244ADF}"/>
                </a:ext>
              </a:extLst>
            </p:cNvPr>
            <p:cNvSpPr txBox="1"/>
            <p:nvPr/>
          </p:nvSpPr>
          <p:spPr>
            <a:xfrm>
              <a:off x="803221" y="3408450"/>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Resistors</a:t>
              </a:r>
              <a:endParaRPr lang="ko-KR" altLang="en-US" sz="1200" b="1" dirty="0">
                <a:solidFill>
                  <a:schemeClr val="tx1">
                    <a:lumMod val="75000"/>
                    <a:lumOff val="25000"/>
                  </a:schemeClr>
                </a:solidFill>
                <a:cs typeface="Arial" pitchFamily="34" charset="0"/>
              </a:endParaRPr>
            </a:p>
          </p:txBody>
        </p:sp>
      </p:grpSp>
      <p:sp>
        <p:nvSpPr>
          <p:cNvPr id="33" name="Oval 32">
            <a:extLst>
              <a:ext uri="{FF2B5EF4-FFF2-40B4-BE49-F238E27FC236}">
                <a16:creationId xmlns:a16="http://schemas.microsoft.com/office/drawing/2014/main" xmlns="" id="{78E1C391-6FC8-4A55-AD26-5A4F679282C1}"/>
              </a:ext>
            </a:extLst>
          </p:cNvPr>
          <p:cNvSpPr/>
          <p:nvPr/>
        </p:nvSpPr>
        <p:spPr>
          <a:xfrm>
            <a:off x="4844042" y="2013223"/>
            <a:ext cx="571672" cy="5716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xmlns="" id="{CBEEB01A-D9A1-4369-B06C-48C5E733DF84}"/>
              </a:ext>
            </a:extLst>
          </p:cNvPr>
          <p:cNvSpPr/>
          <p:nvPr/>
        </p:nvSpPr>
        <p:spPr>
          <a:xfrm>
            <a:off x="4844042" y="3642049"/>
            <a:ext cx="571672" cy="5716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xmlns="" id="{524A9506-AF06-41EF-8F36-DD291B693281}"/>
              </a:ext>
            </a:extLst>
          </p:cNvPr>
          <p:cNvSpPr/>
          <p:nvPr/>
        </p:nvSpPr>
        <p:spPr>
          <a:xfrm>
            <a:off x="917627" y="1682568"/>
            <a:ext cx="571672" cy="571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xmlns="" id="{1E325622-B233-4A9F-A0F3-E10CC6FB32B9}"/>
              </a:ext>
            </a:extLst>
          </p:cNvPr>
          <p:cNvSpPr/>
          <p:nvPr/>
        </p:nvSpPr>
        <p:spPr>
          <a:xfrm>
            <a:off x="957396" y="3642049"/>
            <a:ext cx="571672" cy="5716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7" name="Group 36">
            <a:extLst>
              <a:ext uri="{FF2B5EF4-FFF2-40B4-BE49-F238E27FC236}">
                <a16:creationId xmlns:a16="http://schemas.microsoft.com/office/drawing/2014/main" xmlns="" id="{EDB5BE29-0304-4215-A556-9C546D73B7F4}"/>
              </a:ext>
            </a:extLst>
          </p:cNvPr>
          <p:cNvGrpSpPr/>
          <p:nvPr/>
        </p:nvGrpSpPr>
        <p:grpSpPr>
          <a:xfrm>
            <a:off x="1542805" y="5032695"/>
            <a:ext cx="3441026" cy="1623173"/>
            <a:chOff x="757060" y="3362835"/>
            <a:chExt cx="2106237" cy="1623173"/>
          </a:xfrm>
        </p:grpSpPr>
        <p:sp>
          <p:nvSpPr>
            <p:cNvPr id="38" name="TextBox 37">
              <a:extLst>
                <a:ext uri="{FF2B5EF4-FFF2-40B4-BE49-F238E27FC236}">
                  <a16:creationId xmlns:a16="http://schemas.microsoft.com/office/drawing/2014/main" xmlns="" id="{FDEBB90D-5B9E-4B22-AAE0-C88318303E87}"/>
                </a:ext>
              </a:extLst>
            </p:cNvPr>
            <p:cNvSpPr txBox="1"/>
            <p:nvPr/>
          </p:nvSpPr>
          <p:spPr>
            <a:xfrm>
              <a:off x="757060" y="3601013"/>
              <a:ext cx="2059657" cy="1384995"/>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The </a:t>
              </a:r>
              <a:r>
                <a:rPr lang="en-US" altLang="ko-KR" sz="1200" dirty="0">
                  <a:solidFill>
                    <a:schemeClr val="tx1">
                      <a:lumMod val="75000"/>
                      <a:lumOff val="25000"/>
                    </a:schemeClr>
                  </a:solidFill>
                  <a:cs typeface="Arial" pitchFamily="34" charset="0"/>
                </a:rPr>
                <a:t>counter is driven by the pulses generated by the clock and increments the count with each pulse. The decoder then converts the binary count into the corresponding decimal digits, which are used to activate the appropriate segments of the seven-segment LED display to display the current time. </a:t>
              </a:r>
              <a:endParaRPr lang="ko-KR" altLang="en-US" sz="1200"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xmlns="" id="{362D2A99-B2F4-45E1-8C75-B4FD579133ED}"/>
                </a:ext>
              </a:extLst>
            </p:cNvPr>
            <p:cNvSpPr txBox="1"/>
            <p:nvPr/>
          </p:nvSpPr>
          <p:spPr>
            <a:xfrm>
              <a:off x="803640" y="3362835"/>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7 segment Display Decade Counter</a:t>
              </a:r>
              <a:endParaRPr lang="ko-KR" altLang="en-US" sz="1200" b="1"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xmlns="" id="{35BAE062-36F1-4723-A24F-A12A179B7674}"/>
              </a:ext>
            </a:extLst>
          </p:cNvPr>
          <p:cNvGrpSpPr/>
          <p:nvPr/>
        </p:nvGrpSpPr>
        <p:grpSpPr>
          <a:xfrm>
            <a:off x="5494864" y="4993874"/>
            <a:ext cx="3477422" cy="1825508"/>
            <a:chOff x="803640" y="3324014"/>
            <a:chExt cx="2088024" cy="1825508"/>
          </a:xfrm>
        </p:grpSpPr>
        <p:sp>
          <p:nvSpPr>
            <p:cNvPr id="41" name="TextBox 40">
              <a:extLst>
                <a:ext uri="{FF2B5EF4-FFF2-40B4-BE49-F238E27FC236}">
                  <a16:creationId xmlns:a16="http://schemas.microsoft.com/office/drawing/2014/main" xmlns="" id="{96DE15AF-945B-4FEA-88EC-40D9BFE63885}"/>
                </a:ext>
              </a:extLst>
            </p:cNvPr>
            <p:cNvSpPr txBox="1"/>
            <p:nvPr/>
          </p:nvSpPr>
          <p:spPr>
            <a:xfrm>
              <a:off x="803640" y="3579862"/>
              <a:ext cx="2059657" cy="1569660"/>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C</a:t>
              </a:r>
              <a:r>
                <a:rPr lang="en-US" altLang="ko-KR" sz="1200" dirty="0" smtClean="0">
                  <a:solidFill>
                    <a:schemeClr val="tx1">
                      <a:lumMod val="75000"/>
                      <a:lumOff val="25000"/>
                    </a:schemeClr>
                  </a:solidFill>
                  <a:cs typeface="Arial" pitchFamily="34" charset="0"/>
                </a:rPr>
                <a:t>apacitors </a:t>
              </a:r>
              <a:r>
                <a:rPr lang="en-US" altLang="ko-KR" sz="1200" dirty="0">
                  <a:solidFill>
                    <a:schemeClr val="tx1">
                      <a:lumMod val="75000"/>
                      <a:lumOff val="25000"/>
                    </a:schemeClr>
                  </a:solidFill>
                  <a:cs typeface="Arial" pitchFamily="34" charset="0"/>
                </a:rPr>
                <a:t>play an important role in digital clock formation using a timer 555 by controlling the timing, stabilizing the operation, decoupling the power supply and controlling the discharge time of the voltage. They are used to adjust the timing of the clock, ensure that the circuit operates smoothly, and prevent noise and ripple on the power supply. </a:t>
              </a:r>
              <a:endParaRPr lang="ko-KR" altLang="en-US"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xmlns="" id="{549DC85C-7CE1-461D-B52B-BCA4EE569880}"/>
                </a:ext>
              </a:extLst>
            </p:cNvPr>
            <p:cNvSpPr txBox="1"/>
            <p:nvPr/>
          </p:nvSpPr>
          <p:spPr>
            <a:xfrm>
              <a:off x="832007" y="3324014"/>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Capacitor</a:t>
              </a:r>
              <a:endParaRPr lang="ko-KR" altLang="en-US" sz="1200" b="1" dirty="0">
                <a:solidFill>
                  <a:schemeClr val="tx1">
                    <a:lumMod val="75000"/>
                    <a:lumOff val="25000"/>
                  </a:schemeClr>
                </a:solidFill>
                <a:cs typeface="Arial" pitchFamily="34" charset="0"/>
              </a:endParaRPr>
            </a:p>
          </p:txBody>
        </p:sp>
      </p:grpSp>
      <p:sp>
        <p:nvSpPr>
          <p:cNvPr id="43" name="Oval 42">
            <a:extLst>
              <a:ext uri="{FF2B5EF4-FFF2-40B4-BE49-F238E27FC236}">
                <a16:creationId xmlns:a16="http://schemas.microsoft.com/office/drawing/2014/main" xmlns="" id="{EE105A2E-7BCD-4A34-90F7-6C5D015BF87B}"/>
              </a:ext>
            </a:extLst>
          </p:cNvPr>
          <p:cNvSpPr/>
          <p:nvPr/>
        </p:nvSpPr>
        <p:spPr>
          <a:xfrm>
            <a:off x="4844042" y="5270873"/>
            <a:ext cx="571672" cy="5716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43">
            <a:extLst>
              <a:ext uri="{FF2B5EF4-FFF2-40B4-BE49-F238E27FC236}">
                <a16:creationId xmlns:a16="http://schemas.microsoft.com/office/drawing/2014/main" xmlns="" id="{BEEAFAC9-AFAF-4D70-9399-1BA740C8B434}"/>
              </a:ext>
            </a:extLst>
          </p:cNvPr>
          <p:cNvSpPr/>
          <p:nvPr/>
        </p:nvSpPr>
        <p:spPr>
          <a:xfrm>
            <a:off x="957396" y="5270873"/>
            <a:ext cx="571672" cy="5716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21">
            <a:extLst>
              <a:ext uri="{FF2B5EF4-FFF2-40B4-BE49-F238E27FC236}">
                <a16:creationId xmlns:a16="http://schemas.microsoft.com/office/drawing/2014/main" xmlns="" id="{723FC512-8782-49BD-8168-3F7477FCC268}"/>
              </a:ext>
            </a:extLst>
          </p:cNvPr>
          <p:cNvSpPr/>
          <p:nvPr/>
        </p:nvSpPr>
        <p:spPr>
          <a:xfrm rot="20700000">
            <a:off x="4952153" y="3761173"/>
            <a:ext cx="355455" cy="31153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Trapezoid 3">
            <a:extLst>
              <a:ext uri="{FF2B5EF4-FFF2-40B4-BE49-F238E27FC236}">
                <a16:creationId xmlns:a16="http://schemas.microsoft.com/office/drawing/2014/main" xmlns="" id="{E957AC88-FE6F-48A6-A845-753D48BFFE9F}"/>
              </a:ext>
            </a:extLst>
          </p:cNvPr>
          <p:cNvSpPr/>
          <p:nvPr/>
        </p:nvSpPr>
        <p:spPr>
          <a:xfrm>
            <a:off x="4983911" y="5359724"/>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7" name="Down Arrow 1">
            <a:extLst>
              <a:ext uri="{FF2B5EF4-FFF2-40B4-BE49-F238E27FC236}">
                <a16:creationId xmlns:a16="http://schemas.microsoft.com/office/drawing/2014/main" xmlns="" id="{2A31B1E2-706A-405F-8CA4-B781D6CA960E}"/>
              </a:ext>
            </a:extLst>
          </p:cNvPr>
          <p:cNvSpPr/>
          <p:nvPr/>
        </p:nvSpPr>
        <p:spPr>
          <a:xfrm rot="10800000" flipH="1">
            <a:off x="1076313" y="5407063"/>
            <a:ext cx="296600" cy="333082"/>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8" name="Rectangle 15">
            <a:extLst>
              <a:ext uri="{FF2B5EF4-FFF2-40B4-BE49-F238E27FC236}">
                <a16:creationId xmlns:a16="http://schemas.microsoft.com/office/drawing/2014/main" xmlns="" id="{054DD898-6159-4011-8CB8-DEBBCD6B9325}"/>
              </a:ext>
            </a:extLst>
          </p:cNvPr>
          <p:cNvSpPr/>
          <p:nvPr/>
        </p:nvSpPr>
        <p:spPr>
          <a:xfrm rot="14270044">
            <a:off x="1085152" y="3755066"/>
            <a:ext cx="316158" cy="32933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Frame 1">
            <a:extLst>
              <a:ext uri="{FF2B5EF4-FFF2-40B4-BE49-F238E27FC236}">
                <a16:creationId xmlns:a16="http://schemas.microsoft.com/office/drawing/2014/main" xmlns="" id="{61488763-86FC-41D4-85A6-0F39C6F66A66}"/>
              </a:ext>
            </a:extLst>
          </p:cNvPr>
          <p:cNvSpPr/>
          <p:nvPr/>
        </p:nvSpPr>
        <p:spPr>
          <a:xfrm>
            <a:off x="4993431" y="2140327"/>
            <a:ext cx="301343" cy="301343"/>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0" name="Donut 15">
            <a:extLst>
              <a:ext uri="{FF2B5EF4-FFF2-40B4-BE49-F238E27FC236}">
                <a16:creationId xmlns:a16="http://schemas.microsoft.com/office/drawing/2014/main" xmlns="" id="{74DDA755-436E-4138-90D6-F47A9AA78FF9}"/>
              </a:ext>
            </a:extLst>
          </p:cNvPr>
          <p:cNvSpPr/>
          <p:nvPr/>
        </p:nvSpPr>
        <p:spPr>
          <a:xfrm>
            <a:off x="1018310" y="1754129"/>
            <a:ext cx="333838" cy="3352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6190" b="16190"/>
          <a:stretch>
            <a:fillRect/>
          </a:stretch>
        </p:blipFill>
        <p:spPr>
          <a:xfrm>
            <a:off x="2324100" y="4489716"/>
            <a:ext cx="9333148" cy="2197100"/>
          </a:xfrm>
          <a:prstGeom prst="rect">
            <a:avLst/>
          </a:prstGeom>
          <a:ln>
            <a:noFill/>
          </a:ln>
          <a:effectLst>
            <a:softEdge rad="112500"/>
          </a:effectLst>
        </p:spPr>
      </p:pic>
      <p:sp>
        <p:nvSpPr>
          <p:cNvPr id="4" name="TextBox 3">
            <a:extLst>
              <a:ext uri="{FF2B5EF4-FFF2-40B4-BE49-F238E27FC236}">
                <a16:creationId xmlns:a16="http://schemas.microsoft.com/office/drawing/2014/main" xmlns="" id="{75C6257B-4985-4EC2-8BC6-07531F36E5E2}"/>
              </a:ext>
            </a:extLst>
          </p:cNvPr>
          <p:cNvSpPr txBox="1"/>
          <p:nvPr/>
        </p:nvSpPr>
        <p:spPr>
          <a:xfrm>
            <a:off x="1155063" y="1096236"/>
            <a:ext cx="4010324" cy="1754326"/>
          </a:xfrm>
          <a:prstGeom prst="rect">
            <a:avLst/>
          </a:prstGeom>
          <a:noFill/>
        </p:spPr>
        <p:txBody>
          <a:bodyPr wrap="square" rtlCol="0" anchor="ctr">
            <a:spAutoFit/>
          </a:bodyPr>
          <a:lstStyle/>
          <a:p>
            <a:r>
              <a:rPr lang="en-US" altLang="ko-KR" sz="5400" b="1" dirty="0" smtClean="0">
                <a:solidFill>
                  <a:schemeClr val="bg1"/>
                </a:solidFill>
                <a:cs typeface="Arial" pitchFamily="34" charset="0"/>
              </a:rPr>
              <a:t>Practical</a:t>
            </a:r>
          </a:p>
          <a:p>
            <a:r>
              <a:rPr lang="en-US" altLang="ko-KR" sz="5400" b="1" dirty="0" smtClean="0">
                <a:solidFill>
                  <a:schemeClr val="bg1"/>
                </a:solidFill>
                <a:cs typeface="Arial" pitchFamily="34" charset="0"/>
              </a:rPr>
              <a:t>Overview</a:t>
            </a:r>
            <a:endParaRPr lang="ko-KR" altLang="en-US" sz="5400" b="1" dirty="0">
              <a:solidFill>
                <a:schemeClr val="bg1"/>
              </a:solidFill>
              <a:cs typeface="Arial" pitchFamily="34" charset="0"/>
            </a:endParaRPr>
          </a:p>
        </p:txBody>
      </p:sp>
      <p:sp>
        <p:nvSpPr>
          <p:cNvPr id="5" name="TextBox 4">
            <a:extLst>
              <a:ext uri="{FF2B5EF4-FFF2-40B4-BE49-F238E27FC236}">
                <a16:creationId xmlns:a16="http://schemas.microsoft.com/office/drawing/2014/main" xmlns="" id="{AEE9A837-0CC1-4E9E-98C7-763A739C30B5}"/>
              </a:ext>
            </a:extLst>
          </p:cNvPr>
          <p:cNvSpPr txBox="1"/>
          <p:nvPr/>
        </p:nvSpPr>
        <p:spPr>
          <a:xfrm>
            <a:off x="953499" y="5133082"/>
            <a:ext cx="1370601" cy="1077218"/>
          </a:xfrm>
          <a:prstGeom prst="rect">
            <a:avLst/>
          </a:prstGeom>
          <a:noFill/>
        </p:spPr>
        <p:txBody>
          <a:bodyPr wrap="square" rtlCol="0" anchor="ctr">
            <a:spAutoFit/>
          </a:bodyPr>
          <a:lstStyle/>
          <a:p>
            <a:r>
              <a:rPr lang="en-US" altLang="ko-KR" sz="3200" dirty="0" smtClean="0">
                <a:cs typeface="Arial" pitchFamily="34" charset="0"/>
              </a:rPr>
              <a:t>Digital Clock </a:t>
            </a:r>
            <a:r>
              <a:rPr lang="en-US" altLang="ko-KR" sz="3200" dirty="0" smtClean="0">
                <a:solidFill>
                  <a:schemeClr val="bg1"/>
                </a:solidFill>
                <a:cs typeface="Arial" pitchFamily="34" charset="0"/>
              </a:rPr>
              <a:t>, </a:t>
            </a:r>
            <a:endParaRPr lang="ko-KR" altLang="en-US" sz="3200" dirty="0">
              <a:solidFill>
                <a:schemeClr val="bg1"/>
              </a:solidFill>
              <a:cs typeface="Arial" pitchFamily="34" charset="0"/>
            </a:endParaRPr>
          </a:p>
        </p:txBody>
      </p:sp>
      <p:sp>
        <p:nvSpPr>
          <p:cNvPr id="8" name="자유형: 도형 13">
            <a:extLst>
              <a:ext uri="{FF2B5EF4-FFF2-40B4-BE49-F238E27FC236}">
                <a16:creationId xmlns:a16="http://schemas.microsoft.com/office/drawing/2014/main" xmlns="" id="{6B602DAC-8CAF-46F9-8A29-E65177044D48}"/>
              </a:ext>
            </a:extLst>
          </p:cNvPr>
          <p:cNvSpPr/>
          <p:nvPr/>
        </p:nvSpPr>
        <p:spPr>
          <a:xfrm>
            <a:off x="1060674" y="4477016"/>
            <a:ext cx="588430" cy="544215"/>
          </a:xfrm>
          <a:custGeom>
            <a:avLst/>
            <a:gdLst/>
            <a:ahLst/>
            <a:cxnLst/>
            <a:rect l="l" t="t" r="r" b="b"/>
            <a:pathLst>
              <a:path w="282415" h="261194">
                <a:moveTo>
                  <a:pt x="258472" y="0"/>
                </a:moveTo>
                <a:lnTo>
                  <a:pt x="282415" y="38091"/>
                </a:lnTo>
                <a:cubicBezTo>
                  <a:pt x="262463" y="46435"/>
                  <a:pt x="247771" y="58859"/>
                  <a:pt x="238339" y="75365"/>
                </a:cubicBezTo>
                <a:cubicBezTo>
                  <a:pt x="228907" y="91871"/>
                  <a:pt x="223647" y="115905"/>
                  <a:pt x="222558" y="147466"/>
                </a:cubicBezTo>
                <a:lnTo>
                  <a:pt x="273709" y="147466"/>
                </a:lnTo>
                <a:lnTo>
                  <a:pt x="273709" y="261194"/>
                </a:lnTo>
                <a:lnTo>
                  <a:pt x="168687" y="261194"/>
                </a:lnTo>
                <a:lnTo>
                  <a:pt x="168687" y="171408"/>
                </a:lnTo>
                <a:cubicBezTo>
                  <a:pt x="168687" y="122797"/>
                  <a:pt x="174491" y="87609"/>
                  <a:pt x="186100" y="65843"/>
                </a:cubicBezTo>
                <a:cubicBezTo>
                  <a:pt x="201336" y="36821"/>
                  <a:pt x="225460" y="14874"/>
                  <a:pt x="258472" y="0"/>
                </a:cubicBezTo>
                <a:close/>
                <a:moveTo>
                  <a:pt x="89785" y="0"/>
                </a:moveTo>
                <a:lnTo>
                  <a:pt x="113728" y="38091"/>
                </a:lnTo>
                <a:cubicBezTo>
                  <a:pt x="93775" y="46435"/>
                  <a:pt x="79083" y="58859"/>
                  <a:pt x="69651" y="75365"/>
                </a:cubicBezTo>
                <a:cubicBezTo>
                  <a:pt x="60219" y="91871"/>
                  <a:pt x="54959" y="115905"/>
                  <a:pt x="53871" y="147466"/>
                </a:cubicBezTo>
                <a:lnTo>
                  <a:pt x="105021" y="147466"/>
                </a:lnTo>
                <a:lnTo>
                  <a:pt x="105021" y="261194"/>
                </a:lnTo>
                <a:lnTo>
                  <a:pt x="0" y="261194"/>
                </a:lnTo>
                <a:lnTo>
                  <a:pt x="0" y="171408"/>
                </a:lnTo>
                <a:cubicBezTo>
                  <a:pt x="0" y="122797"/>
                  <a:pt x="5804" y="87609"/>
                  <a:pt x="17413" y="65843"/>
                </a:cubicBezTo>
                <a:cubicBezTo>
                  <a:pt x="32649" y="36821"/>
                  <a:pt x="56773" y="14874"/>
                  <a:pt x="897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xmlns="" id="{ACB7925B-98A8-47AE-A033-B434D60B821C}"/>
              </a:ext>
            </a:extLst>
          </p:cNvPr>
          <p:cNvSpPr txBox="1"/>
          <p:nvPr/>
        </p:nvSpPr>
        <p:spPr>
          <a:xfrm>
            <a:off x="5702852" y="624106"/>
            <a:ext cx="5613400" cy="3970318"/>
          </a:xfrm>
          <a:prstGeom prst="rect">
            <a:avLst/>
          </a:prstGeom>
          <a:noFill/>
        </p:spPr>
        <p:txBody>
          <a:bodyPr wrap="square" rtlCol="0">
            <a:spAutoFit/>
          </a:bodyPr>
          <a:lstStyle/>
          <a:p>
            <a:r>
              <a:rPr lang="en-US" altLang="ko-KR" sz="1200" dirty="0">
                <a:cs typeface="Arial" pitchFamily="34" charset="0"/>
              </a:rPr>
              <a:t>A practical overview of a digital clock simulation using a 555 timer, decade counter, and 7-segment display would involve the following steps</a:t>
            </a:r>
            <a:r>
              <a:rPr lang="en-US" altLang="ko-KR" sz="1200" dirty="0" smtClean="0">
                <a:cs typeface="Arial" pitchFamily="34" charset="0"/>
              </a:rPr>
              <a:t>:</a:t>
            </a:r>
          </a:p>
          <a:p>
            <a:pPr marL="171450" indent="-171450">
              <a:buFont typeface="Arial" panose="020B0604020202020204" pitchFamily="34" charset="0"/>
              <a:buChar char="•"/>
            </a:pPr>
            <a:endParaRPr lang="en-US" altLang="ko-KR" sz="1200" dirty="0" smtClean="0">
              <a:cs typeface="Arial" pitchFamily="34" charset="0"/>
            </a:endParaRPr>
          </a:p>
          <a:p>
            <a:pPr marL="171450" indent="-171450">
              <a:buFont typeface="Arial" panose="020B0604020202020204" pitchFamily="34" charset="0"/>
              <a:buChar char="•"/>
            </a:pPr>
            <a:r>
              <a:rPr lang="en-US" altLang="ko-KR" sz="1200" dirty="0" smtClean="0">
                <a:cs typeface="Arial" pitchFamily="34" charset="0"/>
              </a:rPr>
              <a:t>Designing </a:t>
            </a:r>
            <a:r>
              <a:rPr lang="en-US" altLang="ko-KR" sz="1200" dirty="0">
                <a:cs typeface="Arial" pitchFamily="34" charset="0"/>
              </a:rPr>
              <a:t>the circuit: The first step is to design the circuit using the 555 timer</a:t>
            </a:r>
            <a:r>
              <a:rPr lang="en-US" altLang="ko-KR" sz="1200" dirty="0" smtClean="0">
                <a:cs typeface="Arial" pitchFamily="34" charset="0"/>
              </a:rPr>
              <a:t>, </a:t>
            </a:r>
            <a:r>
              <a:rPr lang="en-US" altLang="ko-KR" sz="1200" dirty="0">
                <a:cs typeface="Arial" pitchFamily="34" charset="0"/>
              </a:rPr>
              <a:t>decade counter, and 7-segment display. This includes selecting the appropriate components, such as resistors and capacitors, and connecting them in the correct configuration to create the clock </a:t>
            </a:r>
            <a:r>
              <a:rPr lang="en-US" altLang="ko-KR" sz="1200" dirty="0" smtClean="0">
                <a:cs typeface="Arial" pitchFamily="34" charset="0"/>
              </a:rPr>
              <a:t>circuit</a:t>
            </a:r>
          </a:p>
          <a:p>
            <a:pPr marL="171450" indent="-171450">
              <a:buFont typeface="Arial" panose="020B0604020202020204" pitchFamily="34" charset="0"/>
              <a:buChar char="•"/>
            </a:pPr>
            <a:endParaRPr lang="en-US" altLang="ko-KR" sz="1200" dirty="0">
              <a:cs typeface="Arial" pitchFamily="34" charset="0"/>
            </a:endParaRPr>
          </a:p>
          <a:p>
            <a:pPr marL="171450" indent="-171450">
              <a:buFont typeface="Arial" panose="020B0604020202020204" pitchFamily="34" charset="0"/>
              <a:buChar char="•"/>
            </a:pPr>
            <a:r>
              <a:rPr lang="en-US" altLang="ko-KR" sz="1200" dirty="0">
                <a:cs typeface="Arial" pitchFamily="34" charset="0"/>
              </a:rPr>
              <a:t>. Powering the circuit: The next step is to provide power to the circuit. This can be done by connecting a DC power supply to the circuit. The voltage and current required will depend on the specific components used in the circuit</a:t>
            </a:r>
            <a:r>
              <a:rPr lang="en-US" altLang="ko-KR" sz="1200" dirty="0" smtClean="0">
                <a:cs typeface="Arial" pitchFamily="34" charset="0"/>
              </a:rPr>
              <a:t>.</a:t>
            </a:r>
          </a:p>
          <a:p>
            <a:pPr marL="171450" indent="-171450">
              <a:buFont typeface="Arial" panose="020B0604020202020204" pitchFamily="34" charset="0"/>
              <a:buChar char="•"/>
            </a:pPr>
            <a:endParaRPr lang="en-US" altLang="ko-KR" sz="1200" dirty="0">
              <a:cs typeface="Arial" pitchFamily="34" charset="0"/>
            </a:endParaRPr>
          </a:p>
          <a:p>
            <a:pPr marL="171450" indent="-171450">
              <a:buFont typeface="Arial" panose="020B0604020202020204" pitchFamily="34" charset="0"/>
              <a:buChar char="•"/>
            </a:pPr>
            <a:r>
              <a:rPr lang="en-US" altLang="ko-KR" sz="1200" dirty="0">
                <a:cs typeface="Arial" pitchFamily="34" charset="0"/>
              </a:rPr>
              <a:t>Setting the timing: Once the circuit is powered, the timing of the clock can be adjusted by adjusting the values of the resistors and capacitors in the timing network. This will determine the frequency of the clock pulses generated by the 555 timer</a:t>
            </a:r>
            <a:r>
              <a:rPr lang="en-US" altLang="ko-KR" sz="1200" dirty="0" smtClean="0">
                <a:cs typeface="Arial" pitchFamily="34" charset="0"/>
              </a:rPr>
              <a:t>.</a:t>
            </a:r>
          </a:p>
          <a:p>
            <a:pPr marL="171450" indent="-171450">
              <a:buFont typeface="Arial" panose="020B0604020202020204" pitchFamily="34" charset="0"/>
              <a:buChar char="•"/>
            </a:pPr>
            <a:endParaRPr lang="en-US" altLang="ko-KR" sz="1200" dirty="0" smtClean="0">
              <a:cs typeface="Arial" pitchFamily="34" charset="0"/>
            </a:endParaRPr>
          </a:p>
          <a:p>
            <a:pPr marL="171450" indent="-171450">
              <a:buFont typeface="Arial" panose="020B0604020202020204" pitchFamily="34" charset="0"/>
              <a:buChar char="•"/>
            </a:pPr>
            <a:r>
              <a:rPr lang="en-US" altLang="ko-KR" sz="1200" dirty="0" smtClean="0">
                <a:cs typeface="Arial" pitchFamily="34" charset="0"/>
              </a:rPr>
              <a:t>Displaying </a:t>
            </a:r>
            <a:r>
              <a:rPr lang="en-US" altLang="ko-KR" sz="1200" dirty="0">
                <a:cs typeface="Arial" pitchFamily="34" charset="0"/>
              </a:rPr>
              <a:t>the time: The 7-segment display is used to display the time. The decade counter is used to count the clock pulses and provide the appropriate input to the display to show the current time.</a:t>
            </a:r>
            <a:endParaRPr lang="en-US" altLang="ko-KR" sz="1200" dirty="0">
              <a:cs typeface="Arial" pitchFamily="34" charset="0"/>
            </a:endParaRPr>
          </a:p>
          <a:p>
            <a:pPr marL="171450" indent="-171450">
              <a:buFont typeface="Arial" panose="020B0604020202020204" pitchFamily="34" charset="0"/>
              <a:buChar char="•"/>
            </a:pPr>
            <a:endParaRPr lang="en-US" altLang="ko-KR" sz="1200" dirty="0">
              <a:cs typeface="Arial" pitchFamily="34" charset="0"/>
            </a:endParaRPr>
          </a:p>
        </p:txBody>
      </p:sp>
      <p:sp>
        <p:nvSpPr>
          <p:cNvPr id="10" name="TextBox 9">
            <a:extLst>
              <a:ext uri="{FF2B5EF4-FFF2-40B4-BE49-F238E27FC236}">
                <a16:creationId xmlns:a16="http://schemas.microsoft.com/office/drawing/2014/main" xmlns="" id="{962844A2-5B94-42C9-82E3-30181E42A458}"/>
              </a:ext>
            </a:extLst>
          </p:cNvPr>
          <p:cNvSpPr txBox="1"/>
          <p:nvPr/>
        </p:nvSpPr>
        <p:spPr>
          <a:xfrm>
            <a:off x="5816600" y="274193"/>
            <a:ext cx="5385905" cy="307777"/>
          </a:xfrm>
          <a:prstGeom prst="rect">
            <a:avLst/>
          </a:prstGeom>
          <a:noFill/>
        </p:spPr>
        <p:txBody>
          <a:bodyPr wrap="square" lIns="36000" tIns="0" rIns="36000" bIns="0" rtlCol="0">
            <a:spAutoFit/>
          </a:bodyPr>
          <a:lstStyle/>
          <a:p>
            <a:r>
              <a:rPr lang="en-US" altLang="ko-KR" sz="2000" b="1" dirty="0">
                <a:solidFill>
                  <a:schemeClr val="accent2"/>
                </a:solidFill>
                <a:cs typeface="Arial" pitchFamily="34" charset="0"/>
              </a:rPr>
              <a:t>We </a:t>
            </a:r>
            <a:r>
              <a:rPr lang="en-US" altLang="ko-KR" sz="2000" b="1" dirty="0" smtClean="0">
                <a:solidFill>
                  <a:schemeClr val="accent2"/>
                </a:solidFill>
                <a:cs typeface="Arial" pitchFamily="34" charset="0"/>
              </a:rPr>
              <a:t>Set up</a:t>
            </a:r>
            <a:r>
              <a:rPr lang="en-US" altLang="ko-KR" sz="2000" b="1" dirty="0" smtClean="0">
                <a:solidFill>
                  <a:schemeClr val="accent2"/>
                </a:solidFill>
                <a:cs typeface="Arial" pitchFamily="34" charset="0"/>
              </a:rPr>
              <a:t> Clock By following Steps</a:t>
            </a:r>
            <a:endParaRPr lang="ko-KR" altLang="en-US" sz="2000" b="1" dirty="0">
              <a:solidFill>
                <a:schemeClr val="accent2"/>
              </a:solidFill>
              <a:cs typeface="Arial" pitchFamily="34" charset="0"/>
            </a:endParaRPr>
          </a:p>
        </p:txBody>
      </p:sp>
    </p:spTree>
    <p:extLst>
      <p:ext uri="{BB962C8B-B14F-4D97-AF65-F5344CB8AC3E}">
        <p14:creationId xmlns:p14="http://schemas.microsoft.com/office/powerpoint/2010/main" val="2026909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Time Analysis</a:t>
            </a:r>
            <a:endParaRPr lang="en-US" dirty="0"/>
          </a:p>
        </p:txBody>
      </p:sp>
      <p:graphicFrame>
        <p:nvGraphicFramePr>
          <p:cNvPr id="3" name="SmartArt Placeholder 13">
            <a:extLst>
              <a:ext uri="{FF2B5EF4-FFF2-40B4-BE49-F238E27FC236}">
                <a16:creationId xmlns:a16="http://schemas.microsoft.com/office/drawing/2014/main" xmlns="" id="{44843F14-464B-407A-848B-4C478A06D7B7}"/>
              </a:ext>
            </a:extLst>
          </p:cNvPr>
          <p:cNvGraphicFramePr>
            <a:graphicFrameLocks/>
          </p:cNvGraphicFramePr>
          <p:nvPr>
            <p:extLst>
              <p:ext uri="{D42A27DB-BD31-4B8C-83A1-F6EECF244321}">
                <p14:modId xmlns:p14="http://schemas.microsoft.com/office/powerpoint/2010/main" val="62530294"/>
              </p:ext>
            </p:extLst>
          </p:nvPr>
        </p:nvGraphicFramePr>
        <p:xfrm>
          <a:off x="3431614" y="2361717"/>
          <a:ext cx="4248472" cy="3652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hart 3">
            <a:extLst>
              <a:ext uri="{FF2B5EF4-FFF2-40B4-BE49-F238E27FC236}">
                <a16:creationId xmlns:a16="http://schemas.microsoft.com/office/drawing/2014/main" xmlns="" id="{001A8295-EBC4-4044-8136-33A98339E059}"/>
              </a:ext>
            </a:extLst>
          </p:cNvPr>
          <p:cNvGraphicFramePr/>
          <p:nvPr>
            <p:extLst>
              <p:ext uri="{D42A27DB-BD31-4B8C-83A1-F6EECF244321}">
                <p14:modId xmlns:p14="http://schemas.microsoft.com/office/powerpoint/2010/main" val="1875101141"/>
              </p:ext>
            </p:extLst>
          </p:nvPr>
        </p:nvGraphicFramePr>
        <p:xfrm>
          <a:off x="8326820" y="1848152"/>
          <a:ext cx="1584176" cy="1056118"/>
        </p:xfrm>
        <a:graphic>
          <a:graphicData uri="http://schemas.openxmlformats.org/drawingml/2006/chart">
            <c:chart xmlns:c="http://schemas.openxmlformats.org/drawingml/2006/chart" xmlns:r="http://schemas.openxmlformats.org/officeDocument/2006/relationships" r:id="rId7"/>
          </a:graphicData>
        </a:graphic>
      </p:graphicFrame>
      <p:cxnSp>
        <p:nvCxnSpPr>
          <p:cNvPr id="5" name="Elbow Connector 5">
            <a:extLst>
              <a:ext uri="{FF2B5EF4-FFF2-40B4-BE49-F238E27FC236}">
                <a16:creationId xmlns:a16="http://schemas.microsoft.com/office/drawing/2014/main" xmlns="" id="{01234662-84AA-431C-8FA3-F91C40781AA9}"/>
              </a:ext>
            </a:extLst>
          </p:cNvPr>
          <p:cNvCxnSpPr/>
          <p:nvPr/>
        </p:nvCxnSpPr>
        <p:spPr>
          <a:xfrm flipV="1">
            <a:off x="6310595" y="2355565"/>
            <a:ext cx="2016224" cy="817240"/>
          </a:xfrm>
          <a:prstGeom prst="bentConnector3">
            <a:avLst>
              <a:gd name="adj1" fmla="val 396"/>
            </a:avLst>
          </a:prstGeom>
          <a:ln w="28575">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E72A2654-04DC-4133-AF51-AF82E3C3F6AF}"/>
              </a:ext>
            </a:extLst>
          </p:cNvPr>
          <p:cNvSpPr/>
          <p:nvPr/>
        </p:nvSpPr>
        <p:spPr>
          <a:xfrm>
            <a:off x="6598627" y="2455702"/>
            <a:ext cx="1728192" cy="369332"/>
          </a:xfrm>
          <a:prstGeom prst="rect">
            <a:avLst/>
          </a:prstGeom>
        </p:spPr>
        <p:txBody>
          <a:bodyPr wrap="square">
            <a:spAutoFit/>
          </a:bodyPr>
          <a:lstStyle/>
          <a:p>
            <a:pPr algn="r"/>
            <a:r>
              <a:rPr lang="en-US" altLang="ko-KR" dirty="0" smtClean="0">
                <a:solidFill>
                  <a:schemeClr val="tx1">
                    <a:lumMod val="75000"/>
                    <a:lumOff val="25000"/>
                  </a:schemeClr>
                </a:solidFill>
              </a:rPr>
              <a:t>Hour Counting</a:t>
            </a:r>
            <a:endParaRPr lang="en-US" altLang="ko-KR" dirty="0">
              <a:solidFill>
                <a:schemeClr val="tx1">
                  <a:lumMod val="75000"/>
                  <a:lumOff val="25000"/>
                </a:schemeClr>
              </a:solidFill>
            </a:endParaRPr>
          </a:p>
        </p:txBody>
      </p:sp>
      <p:sp>
        <p:nvSpPr>
          <p:cNvPr id="7" name="TextBox 6">
            <a:extLst>
              <a:ext uri="{FF2B5EF4-FFF2-40B4-BE49-F238E27FC236}">
                <a16:creationId xmlns:a16="http://schemas.microsoft.com/office/drawing/2014/main" xmlns="" id="{9DBB2225-1601-42C2-A34C-BE148B666E7B}"/>
              </a:ext>
            </a:extLst>
          </p:cNvPr>
          <p:cNvSpPr txBox="1"/>
          <p:nvPr/>
        </p:nvSpPr>
        <p:spPr>
          <a:xfrm>
            <a:off x="6598628" y="1708385"/>
            <a:ext cx="1728192" cy="523220"/>
          </a:xfrm>
          <a:prstGeom prst="rect">
            <a:avLst/>
          </a:prstGeom>
          <a:noFill/>
        </p:spPr>
        <p:txBody>
          <a:bodyPr wrap="square" rtlCol="0" anchor="ctr">
            <a:spAutoFit/>
          </a:bodyPr>
          <a:lstStyle/>
          <a:p>
            <a:pPr algn="r"/>
            <a:r>
              <a:rPr lang="en-US" altLang="ko-KR" sz="2800" dirty="0">
                <a:solidFill>
                  <a:schemeClr val="tx1">
                    <a:lumMod val="75000"/>
                    <a:lumOff val="25000"/>
                  </a:schemeClr>
                </a:solidFill>
              </a:rPr>
              <a:t>85%</a:t>
            </a:r>
            <a:endParaRPr lang="ko-KR" altLang="en-US" sz="2800" dirty="0">
              <a:solidFill>
                <a:schemeClr val="tx1">
                  <a:lumMod val="75000"/>
                  <a:lumOff val="25000"/>
                </a:schemeClr>
              </a:solidFill>
            </a:endParaRPr>
          </a:p>
        </p:txBody>
      </p:sp>
      <p:cxnSp>
        <p:nvCxnSpPr>
          <p:cNvPr id="8" name="Elbow Connector 17">
            <a:extLst>
              <a:ext uri="{FF2B5EF4-FFF2-40B4-BE49-F238E27FC236}">
                <a16:creationId xmlns:a16="http://schemas.microsoft.com/office/drawing/2014/main" xmlns="" id="{1D24F35B-5334-43C3-9DF8-F285B97727FE}"/>
              </a:ext>
            </a:extLst>
          </p:cNvPr>
          <p:cNvCxnSpPr>
            <a:cxnSpLocks/>
          </p:cNvCxnSpPr>
          <p:nvPr/>
        </p:nvCxnSpPr>
        <p:spPr>
          <a:xfrm flipV="1">
            <a:off x="7433950" y="4168421"/>
            <a:ext cx="2831184" cy="818909"/>
          </a:xfrm>
          <a:prstGeom prst="bentConnector3">
            <a:avLst>
              <a:gd name="adj1" fmla="val -272"/>
            </a:avLst>
          </a:prstGeom>
          <a:ln w="28575">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C9D91EBC-590C-467E-B802-FDC3E7FA8EDF}"/>
              </a:ext>
            </a:extLst>
          </p:cNvPr>
          <p:cNvSpPr/>
          <p:nvPr/>
        </p:nvSpPr>
        <p:spPr>
          <a:xfrm>
            <a:off x="8475218" y="4286126"/>
            <a:ext cx="1728192" cy="307777"/>
          </a:xfrm>
          <a:prstGeom prst="rect">
            <a:avLst/>
          </a:prstGeom>
        </p:spPr>
        <p:txBody>
          <a:bodyPr wrap="square">
            <a:spAutoFit/>
          </a:bodyPr>
          <a:lstStyle/>
          <a:p>
            <a:pPr algn="r"/>
            <a:r>
              <a:rPr lang="en-US" altLang="ko-KR" sz="1400" dirty="0" smtClean="0">
                <a:solidFill>
                  <a:schemeClr val="tx1">
                    <a:lumMod val="75000"/>
                    <a:lumOff val="25000"/>
                  </a:schemeClr>
                </a:solidFill>
              </a:rPr>
              <a:t>Minutes Displaying</a:t>
            </a:r>
            <a:endParaRPr lang="en-US" altLang="ko-KR" sz="1400" dirty="0">
              <a:solidFill>
                <a:schemeClr val="tx1">
                  <a:lumMod val="75000"/>
                  <a:lumOff val="25000"/>
                </a:schemeClr>
              </a:solidFill>
            </a:endParaRPr>
          </a:p>
        </p:txBody>
      </p:sp>
      <p:sp>
        <p:nvSpPr>
          <p:cNvPr id="10" name="TextBox 9">
            <a:extLst>
              <a:ext uri="{FF2B5EF4-FFF2-40B4-BE49-F238E27FC236}">
                <a16:creationId xmlns:a16="http://schemas.microsoft.com/office/drawing/2014/main" xmlns="" id="{997F4AA9-311B-4ECA-A3AE-9458B6FF7384}"/>
              </a:ext>
            </a:extLst>
          </p:cNvPr>
          <p:cNvSpPr txBox="1"/>
          <p:nvPr/>
        </p:nvSpPr>
        <p:spPr>
          <a:xfrm>
            <a:off x="8475218" y="3522916"/>
            <a:ext cx="1728192" cy="523220"/>
          </a:xfrm>
          <a:prstGeom prst="rect">
            <a:avLst/>
          </a:prstGeom>
          <a:noFill/>
        </p:spPr>
        <p:txBody>
          <a:bodyPr wrap="square" rtlCol="0" anchor="ctr">
            <a:spAutoFit/>
          </a:bodyPr>
          <a:lstStyle/>
          <a:p>
            <a:pPr algn="r"/>
            <a:r>
              <a:rPr lang="en-US" altLang="ko-KR" sz="2800" dirty="0">
                <a:solidFill>
                  <a:schemeClr val="tx1">
                    <a:lumMod val="75000"/>
                    <a:lumOff val="25000"/>
                  </a:schemeClr>
                </a:solidFill>
              </a:rPr>
              <a:t>50%</a:t>
            </a:r>
            <a:endParaRPr lang="ko-KR" altLang="en-US" sz="2800" dirty="0">
              <a:solidFill>
                <a:schemeClr val="tx1">
                  <a:lumMod val="75000"/>
                  <a:lumOff val="25000"/>
                </a:schemeClr>
              </a:solidFill>
            </a:endParaRPr>
          </a:p>
        </p:txBody>
      </p:sp>
      <p:cxnSp>
        <p:nvCxnSpPr>
          <p:cNvPr id="11" name="Elbow Connector 25">
            <a:extLst>
              <a:ext uri="{FF2B5EF4-FFF2-40B4-BE49-F238E27FC236}">
                <a16:creationId xmlns:a16="http://schemas.microsoft.com/office/drawing/2014/main" xmlns="" id="{CD10FCF3-7A52-4E59-8E1E-CD6408F3261F}"/>
              </a:ext>
            </a:extLst>
          </p:cNvPr>
          <p:cNvCxnSpPr>
            <a:cxnSpLocks/>
            <a:endCxn id="15" idx="3"/>
          </p:cNvCxnSpPr>
          <p:nvPr/>
        </p:nvCxnSpPr>
        <p:spPr>
          <a:xfrm rot="10800000">
            <a:off x="2148958" y="2988328"/>
            <a:ext cx="2146752" cy="1086329"/>
          </a:xfrm>
          <a:prstGeom prst="bentConnector3">
            <a:avLst>
              <a:gd name="adj1" fmla="val -373"/>
            </a:avLst>
          </a:prstGeom>
          <a:ln w="28575">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D34D5F12-283D-4AF1-A955-66E036C5955C}"/>
              </a:ext>
            </a:extLst>
          </p:cNvPr>
          <p:cNvSpPr/>
          <p:nvPr/>
        </p:nvSpPr>
        <p:spPr>
          <a:xfrm>
            <a:off x="2240622" y="3067184"/>
            <a:ext cx="1728192" cy="523220"/>
          </a:xfrm>
          <a:prstGeom prst="rect">
            <a:avLst/>
          </a:prstGeom>
        </p:spPr>
        <p:txBody>
          <a:bodyPr wrap="square">
            <a:spAutoFit/>
          </a:bodyPr>
          <a:lstStyle/>
          <a:p>
            <a:r>
              <a:rPr lang="en-US" altLang="ko-KR" sz="1400" dirty="0" smtClean="0">
                <a:solidFill>
                  <a:schemeClr val="tx1">
                    <a:lumMod val="75000"/>
                    <a:lumOff val="25000"/>
                  </a:schemeClr>
                </a:solidFill>
              </a:rPr>
              <a:t>Firstly we design circuit for 555 timer.</a:t>
            </a:r>
            <a:endParaRPr lang="en-US" altLang="ko-KR" sz="1400" dirty="0">
              <a:solidFill>
                <a:schemeClr val="tx1">
                  <a:lumMod val="75000"/>
                  <a:lumOff val="25000"/>
                </a:schemeClr>
              </a:solidFill>
            </a:endParaRPr>
          </a:p>
        </p:txBody>
      </p:sp>
      <p:sp>
        <p:nvSpPr>
          <p:cNvPr id="13" name="TextBox 12">
            <a:extLst>
              <a:ext uri="{FF2B5EF4-FFF2-40B4-BE49-F238E27FC236}">
                <a16:creationId xmlns:a16="http://schemas.microsoft.com/office/drawing/2014/main" xmlns="" id="{334CB26A-BFAA-4CA4-8408-1B65FD045202}"/>
              </a:ext>
            </a:extLst>
          </p:cNvPr>
          <p:cNvSpPr txBox="1"/>
          <p:nvPr/>
        </p:nvSpPr>
        <p:spPr>
          <a:xfrm>
            <a:off x="2240622" y="2376188"/>
            <a:ext cx="1728192" cy="523220"/>
          </a:xfrm>
          <a:prstGeom prst="rect">
            <a:avLst/>
          </a:prstGeom>
          <a:noFill/>
        </p:spPr>
        <p:txBody>
          <a:bodyPr wrap="square" rtlCol="0" anchor="ctr">
            <a:spAutoFit/>
          </a:bodyPr>
          <a:lstStyle/>
          <a:p>
            <a:r>
              <a:rPr lang="en-US" altLang="ko-KR" sz="2800" dirty="0">
                <a:solidFill>
                  <a:schemeClr val="tx1">
                    <a:lumMod val="75000"/>
                    <a:lumOff val="25000"/>
                  </a:schemeClr>
                </a:solidFill>
              </a:rPr>
              <a:t>30%</a:t>
            </a:r>
            <a:endParaRPr lang="ko-KR" altLang="en-US" sz="2800" dirty="0">
              <a:solidFill>
                <a:schemeClr val="tx1">
                  <a:lumMod val="75000"/>
                  <a:lumOff val="25000"/>
                </a:schemeClr>
              </a:solidFill>
            </a:endParaRPr>
          </a:p>
        </p:txBody>
      </p:sp>
      <p:graphicFrame>
        <p:nvGraphicFramePr>
          <p:cNvPr id="14" name="Chart 3">
            <a:extLst>
              <a:ext uri="{FF2B5EF4-FFF2-40B4-BE49-F238E27FC236}">
                <a16:creationId xmlns:a16="http://schemas.microsoft.com/office/drawing/2014/main" xmlns="" id="{E11A3972-859D-4E8A-B799-A0010CAF6D7E}"/>
              </a:ext>
            </a:extLst>
          </p:cNvPr>
          <p:cNvGraphicFramePr/>
          <p:nvPr>
            <p:extLst>
              <p:ext uri="{D42A27DB-BD31-4B8C-83A1-F6EECF244321}">
                <p14:modId xmlns:p14="http://schemas.microsoft.com/office/powerpoint/2010/main" val="495525603"/>
              </p:ext>
            </p:extLst>
          </p:nvPr>
        </p:nvGraphicFramePr>
        <p:xfrm>
          <a:off x="10014127" y="3618862"/>
          <a:ext cx="1584176" cy="105611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hart 3">
            <a:extLst>
              <a:ext uri="{FF2B5EF4-FFF2-40B4-BE49-F238E27FC236}">
                <a16:creationId xmlns:a16="http://schemas.microsoft.com/office/drawing/2014/main" xmlns="" id="{0AF76CA4-A5AE-44EF-A44F-0FC08D2B0770}"/>
              </a:ext>
            </a:extLst>
          </p:cNvPr>
          <p:cNvGraphicFramePr/>
          <p:nvPr>
            <p:extLst>
              <p:ext uri="{D42A27DB-BD31-4B8C-83A1-F6EECF244321}">
                <p14:modId xmlns:p14="http://schemas.microsoft.com/office/powerpoint/2010/main" val="2659375300"/>
              </p:ext>
            </p:extLst>
          </p:nvPr>
        </p:nvGraphicFramePr>
        <p:xfrm>
          <a:off x="564782" y="2460268"/>
          <a:ext cx="1584176" cy="105611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37534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Circuit Design Analysis</a:t>
            </a:r>
            <a:endParaRPr lang="en-US" dirty="0"/>
          </a:p>
        </p:txBody>
      </p:sp>
      <p:sp>
        <p:nvSpPr>
          <p:cNvPr id="3" name="Isosceles Triangle 61">
            <a:extLst>
              <a:ext uri="{FF2B5EF4-FFF2-40B4-BE49-F238E27FC236}">
                <a16:creationId xmlns:a16="http://schemas.microsoft.com/office/drawing/2014/main" xmlns="" id="{52D7DDD7-09A8-4BA7-858B-395E1FB302AF}"/>
              </a:ext>
            </a:extLst>
          </p:cNvPr>
          <p:cNvSpPr/>
          <p:nvPr/>
        </p:nvSpPr>
        <p:spPr>
          <a:xfrm rot="3584032">
            <a:off x="4999627" y="1821283"/>
            <a:ext cx="2921856" cy="3834460"/>
          </a:xfrm>
          <a:custGeom>
            <a:avLst/>
            <a:gdLst/>
            <a:ahLst/>
            <a:cxnLst/>
            <a:rect l="l" t="t" r="r" b="b"/>
            <a:pathLst>
              <a:path w="2571340" h="3374463">
                <a:moveTo>
                  <a:pt x="194133" y="1409566"/>
                </a:moveTo>
                <a:lnTo>
                  <a:pt x="344169" y="1502938"/>
                </a:lnTo>
                <a:cubicBezTo>
                  <a:pt x="73307" y="1938169"/>
                  <a:pt x="136087" y="2502332"/>
                  <a:pt x="496001" y="2867371"/>
                </a:cubicBezTo>
                <a:cubicBezTo>
                  <a:pt x="855916" y="3232410"/>
                  <a:pt x="1419135" y="3303158"/>
                  <a:pt x="1858151" y="3038476"/>
                </a:cubicBezTo>
                <a:cubicBezTo>
                  <a:pt x="2297167" y="2773793"/>
                  <a:pt x="2497527" y="2242683"/>
                  <a:pt x="2342723" y="1753984"/>
                </a:cubicBezTo>
                <a:cubicBezTo>
                  <a:pt x="2190311" y="1272834"/>
                  <a:pt x="1732744" y="956291"/>
                  <a:pt x="1230673" y="982086"/>
                </a:cubicBezTo>
                <a:lnTo>
                  <a:pt x="1230777" y="982870"/>
                </a:lnTo>
                <a:lnTo>
                  <a:pt x="970744" y="982870"/>
                </a:lnTo>
                <a:lnTo>
                  <a:pt x="1100761" y="0"/>
                </a:lnTo>
                <a:lnTo>
                  <a:pt x="1207395" y="806117"/>
                </a:lnTo>
                <a:cubicBezTo>
                  <a:pt x="1795169" y="769721"/>
                  <a:pt x="2333023" y="1138157"/>
                  <a:pt x="2511192" y="1700619"/>
                </a:cubicBezTo>
                <a:cubicBezTo>
                  <a:pt x="2690666" y="2267201"/>
                  <a:pt x="2458375" y="2882952"/>
                  <a:pt x="1949395" y="3189817"/>
                </a:cubicBezTo>
                <a:cubicBezTo>
                  <a:pt x="1440415" y="3496681"/>
                  <a:pt x="787436" y="3414658"/>
                  <a:pt x="370163" y="2991444"/>
                </a:cubicBezTo>
                <a:cubicBezTo>
                  <a:pt x="-47111" y="2568231"/>
                  <a:pt x="-119895" y="1914158"/>
                  <a:pt x="194133" y="1409566"/>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xmlns="" id="{E41756D1-8CF1-43F5-98F6-7B58A2484714}"/>
              </a:ext>
            </a:extLst>
          </p:cNvPr>
          <p:cNvSpPr/>
          <p:nvPr/>
        </p:nvSpPr>
        <p:spPr>
          <a:xfrm>
            <a:off x="5732424" y="2268792"/>
            <a:ext cx="762478" cy="762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4">
            <a:extLst>
              <a:ext uri="{FF2B5EF4-FFF2-40B4-BE49-F238E27FC236}">
                <a16:creationId xmlns:a16="http://schemas.microsoft.com/office/drawing/2014/main" xmlns="" id="{577B39CC-65B3-4684-97B8-69E400F92730}"/>
              </a:ext>
            </a:extLst>
          </p:cNvPr>
          <p:cNvSpPr/>
          <p:nvPr/>
        </p:nvSpPr>
        <p:spPr>
          <a:xfrm>
            <a:off x="5732424" y="4905732"/>
            <a:ext cx="762478" cy="762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5">
            <a:extLst>
              <a:ext uri="{FF2B5EF4-FFF2-40B4-BE49-F238E27FC236}">
                <a16:creationId xmlns:a16="http://schemas.microsoft.com/office/drawing/2014/main" xmlns="" id="{B35D32C8-2D47-4E3D-86E0-9A2893159290}"/>
              </a:ext>
            </a:extLst>
          </p:cNvPr>
          <p:cNvSpPr/>
          <p:nvPr/>
        </p:nvSpPr>
        <p:spPr>
          <a:xfrm>
            <a:off x="4362386" y="3559644"/>
            <a:ext cx="762478" cy="7624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xmlns="" id="{1B023F44-C6F9-4A67-8E1F-42C418FEADBE}"/>
              </a:ext>
            </a:extLst>
          </p:cNvPr>
          <p:cNvSpPr/>
          <p:nvPr/>
        </p:nvSpPr>
        <p:spPr>
          <a:xfrm>
            <a:off x="6993662" y="3559644"/>
            <a:ext cx="762478" cy="762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TextBox 7">
            <a:extLst>
              <a:ext uri="{FF2B5EF4-FFF2-40B4-BE49-F238E27FC236}">
                <a16:creationId xmlns:a16="http://schemas.microsoft.com/office/drawing/2014/main" xmlns="" id="{BF2CD058-10BE-4318-9734-21F0F998D6D2}"/>
              </a:ext>
            </a:extLst>
          </p:cNvPr>
          <p:cNvSpPr txBox="1"/>
          <p:nvPr/>
        </p:nvSpPr>
        <p:spPr>
          <a:xfrm>
            <a:off x="5849810" y="2408343"/>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9" name="TextBox 8">
            <a:extLst>
              <a:ext uri="{FF2B5EF4-FFF2-40B4-BE49-F238E27FC236}">
                <a16:creationId xmlns:a16="http://schemas.microsoft.com/office/drawing/2014/main" xmlns="" id="{6CAD5E53-71C7-4CA1-8A1E-1EFD54A84952}"/>
              </a:ext>
            </a:extLst>
          </p:cNvPr>
          <p:cNvSpPr txBox="1"/>
          <p:nvPr/>
        </p:nvSpPr>
        <p:spPr>
          <a:xfrm>
            <a:off x="4479771"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0" name="TextBox 9">
            <a:extLst>
              <a:ext uri="{FF2B5EF4-FFF2-40B4-BE49-F238E27FC236}">
                <a16:creationId xmlns:a16="http://schemas.microsoft.com/office/drawing/2014/main" xmlns="" id="{F39E408B-F2AE-45F3-9C42-360793010155}"/>
              </a:ext>
            </a:extLst>
          </p:cNvPr>
          <p:cNvSpPr txBox="1"/>
          <p:nvPr/>
        </p:nvSpPr>
        <p:spPr>
          <a:xfrm>
            <a:off x="5849810" y="5056139"/>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11" name="TextBox 10">
            <a:extLst>
              <a:ext uri="{FF2B5EF4-FFF2-40B4-BE49-F238E27FC236}">
                <a16:creationId xmlns:a16="http://schemas.microsoft.com/office/drawing/2014/main" xmlns="" id="{D46DAFAE-6DB8-43DE-A2CB-270E0EE608ED}"/>
              </a:ext>
            </a:extLst>
          </p:cNvPr>
          <p:cNvSpPr txBox="1"/>
          <p:nvPr/>
        </p:nvSpPr>
        <p:spPr>
          <a:xfrm>
            <a:off x="7111047"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nvGrpSpPr>
          <p:cNvPr id="12" name="Group 11">
            <a:extLst>
              <a:ext uri="{FF2B5EF4-FFF2-40B4-BE49-F238E27FC236}">
                <a16:creationId xmlns:a16="http://schemas.microsoft.com/office/drawing/2014/main" xmlns="" id="{1FEA648B-BF44-4CD9-AED1-CE1D896F24F9}"/>
              </a:ext>
            </a:extLst>
          </p:cNvPr>
          <p:cNvGrpSpPr/>
          <p:nvPr/>
        </p:nvGrpSpPr>
        <p:grpSpPr>
          <a:xfrm>
            <a:off x="1381125" y="1789530"/>
            <a:ext cx="4049325" cy="1417356"/>
            <a:chOff x="803640" y="3362835"/>
            <a:chExt cx="2059657" cy="1417356"/>
          </a:xfrm>
        </p:grpSpPr>
        <p:sp>
          <p:nvSpPr>
            <p:cNvPr id="13" name="TextBox 12">
              <a:extLst>
                <a:ext uri="{FF2B5EF4-FFF2-40B4-BE49-F238E27FC236}">
                  <a16:creationId xmlns:a16="http://schemas.microsoft.com/office/drawing/2014/main" xmlns="" id="{75BCDF8A-2C91-41F3-B107-552E34807374}"/>
                </a:ext>
              </a:extLst>
            </p:cNvPr>
            <p:cNvSpPr txBox="1"/>
            <p:nvPr/>
          </p:nvSpPr>
          <p:spPr>
            <a:xfrm>
              <a:off x="803640" y="3579862"/>
              <a:ext cx="2059657" cy="1200329"/>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The </a:t>
              </a:r>
              <a:r>
                <a:rPr lang="en-US" altLang="ko-KR" sz="1200" dirty="0">
                  <a:solidFill>
                    <a:schemeClr val="tx1">
                      <a:lumMod val="75000"/>
                      <a:lumOff val="25000"/>
                    </a:schemeClr>
                  </a:solidFill>
                  <a:cs typeface="Arial" pitchFamily="34" charset="0"/>
                </a:rPr>
                <a:t>555 timer is used as the heart of the circuit, it generates regular pulses or oscillations. These pulses are then used to drive the clock mechanism. The timing of these pulses is determined by the values of the resistors and capacitors in the timing network.</a:t>
              </a:r>
              <a:r>
                <a:rPr lang="en-US" altLang="ko-KR" sz="1200" dirty="0" smtClean="0">
                  <a:solidFill>
                    <a:schemeClr val="tx1">
                      <a:lumMod val="85000"/>
                      <a:lumOff val="15000"/>
                    </a:schemeClr>
                  </a:solidFill>
                  <a:cs typeface="Arial" pitchFamily="34" charset="0"/>
                </a:rPr>
                <a:t>.</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FAA621C5-ED49-441D-AF5D-B2A1B47DE2FB}"/>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chemeClr val="accent2"/>
                  </a:solidFill>
                  <a:cs typeface="Arial" pitchFamily="34" charset="0"/>
                </a:rPr>
                <a:t>555 </a:t>
              </a:r>
              <a:r>
                <a:rPr lang="en-US" altLang="ko-KR" sz="1200" b="1" dirty="0">
                  <a:solidFill>
                    <a:schemeClr val="accent2"/>
                  </a:solidFill>
                  <a:cs typeface="Arial" pitchFamily="34" charset="0"/>
                </a:rPr>
                <a:t>timer</a:t>
              </a:r>
              <a:endParaRPr lang="ko-KR" altLang="en-US" sz="1200" b="1" dirty="0">
                <a:solidFill>
                  <a:schemeClr val="accent2"/>
                </a:solidFill>
                <a:cs typeface="Arial" pitchFamily="34" charset="0"/>
              </a:endParaRPr>
            </a:p>
          </p:txBody>
        </p:sp>
      </p:grpSp>
      <p:grpSp>
        <p:nvGrpSpPr>
          <p:cNvPr id="15" name="Group 14">
            <a:extLst>
              <a:ext uri="{FF2B5EF4-FFF2-40B4-BE49-F238E27FC236}">
                <a16:creationId xmlns:a16="http://schemas.microsoft.com/office/drawing/2014/main" xmlns="" id="{40BCCC3F-29E0-452E-B175-9EABA5F0A024}"/>
              </a:ext>
            </a:extLst>
          </p:cNvPr>
          <p:cNvGrpSpPr/>
          <p:nvPr/>
        </p:nvGrpSpPr>
        <p:grpSpPr>
          <a:xfrm>
            <a:off x="704851" y="3508246"/>
            <a:ext cx="3505135" cy="1232690"/>
            <a:chOff x="803640" y="3362835"/>
            <a:chExt cx="2059657" cy="1232690"/>
          </a:xfrm>
        </p:grpSpPr>
        <p:sp>
          <p:nvSpPr>
            <p:cNvPr id="16" name="TextBox 15">
              <a:extLst>
                <a:ext uri="{FF2B5EF4-FFF2-40B4-BE49-F238E27FC236}">
                  <a16:creationId xmlns:a16="http://schemas.microsoft.com/office/drawing/2014/main" xmlns="" id="{DF1DDB59-F263-4841-A7B3-8B55D22080AA}"/>
                </a:ext>
              </a:extLst>
            </p:cNvPr>
            <p:cNvSpPr txBox="1"/>
            <p:nvPr/>
          </p:nvSpPr>
          <p:spPr>
            <a:xfrm>
              <a:off x="803640" y="3579862"/>
              <a:ext cx="2059657" cy="1015663"/>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The </a:t>
              </a:r>
              <a:r>
                <a:rPr lang="en-US" altLang="ko-KR" sz="1200" dirty="0">
                  <a:solidFill>
                    <a:schemeClr val="tx1">
                      <a:lumMod val="75000"/>
                      <a:lumOff val="25000"/>
                    </a:schemeClr>
                  </a:solidFill>
                  <a:cs typeface="Arial" pitchFamily="34" charset="0"/>
                </a:rPr>
                <a:t>decade counter is used to count the clock pulses generated by the 555 timer. It takes the input from the timer and provides a set of output pins, each representing a different digit in the clock display.</a:t>
              </a:r>
              <a:r>
                <a:rPr lang="en-US" altLang="ko-KR" sz="1200" dirty="0" smtClean="0">
                  <a:solidFill>
                    <a:schemeClr val="tx1">
                      <a:lumMod val="85000"/>
                      <a:lumOff val="15000"/>
                    </a:schemeClr>
                  </a:solidFill>
                  <a:cs typeface="Arial" pitchFamily="34" charset="0"/>
                </a:rPr>
                <a:t>.</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xmlns="" id="{FADAEFFD-C726-42AD-8FAD-D2F9E1739CAA}"/>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chemeClr val="accent3"/>
                  </a:solidFill>
                  <a:cs typeface="Arial" pitchFamily="34" charset="0"/>
                </a:rPr>
                <a:t>Decade </a:t>
              </a:r>
              <a:r>
                <a:rPr lang="en-US" altLang="ko-KR" sz="1200" b="1" dirty="0">
                  <a:solidFill>
                    <a:schemeClr val="accent3"/>
                  </a:solidFill>
                  <a:cs typeface="Arial" pitchFamily="34" charset="0"/>
                </a:rPr>
                <a:t>counter </a:t>
              </a:r>
              <a:endParaRPr lang="ko-KR" altLang="en-US" sz="1200" b="1" dirty="0">
                <a:solidFill>
                  <a:schemeClr val="accent3"/>
                </a:solidFill>
                <a:cs typeface="Arial" pitchFamily="34" charset="0"/>
              </a:endParaRPr>
            </a:p>
          </p:txBody>
        </p:sp>
      </p:grpSp>
      <p:grpSp>
        <p:nvGrpSpPr>
          <p:cNvPr id="18" name="Group 17">
            <a:extLst>
              <a:ext uri="{FF2B5EF4-FFF2-40B4-BE49-F238E27FC236}">
                <a16:creationId xmlns:a16="http://schemas.microsoft.com/office/drawing/2014/main" xmlns="" id="{1E1DA58A-8711-46BD-9FCE-01A10AB0137B}"/>
              </a:ext>
            </a:extLst>
          </p:cNvPr>
          <p:cNvGrpSpPr/>
          <p:nvPr/>
        </p:nvGrpSpPr>
        <p:grpSpPr>
          <a:xfrm>
            <a:off x="1866901" y="5192285"/>
            <a:ext cx="3563549" cy="1048024"/>
            <a:chOff x="803640" y="3362835"/>
            <a:chExt cx="2059657" cy="1048024"/>
          </a:xfrm>
        </p:grpSpPr>
        <p:sp>
          <p:nvSpPr>
            <p:cNvPr id="19" name="TextBox 18">
              <a:extLst>
                <a:ext uri="{FF2B5EF4-FFF2-40B4-BE49-F238E27FC236}">
                  <a16:creationId xmlns:a16="http://schemas.microsoft.com/office/drawing/2014/main" xmlns="" id="{2590EA02-2870-47D2-814A-3833E33EE3C8}"/>
                </a:ext>
              </a:extLst>
            </p:cNvPr>
            <p:cNvSpPr txBox="1"/>
            <p:nvPr/>
          </p:nvSpPr>
          <p:spPr>
            <a:xfrm>
              <a:off x="803640" y="3579862"/>
              <a:ext cx="2059657" cy="830997"/>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The </a:t>
              </a:r>
              <a:r>
                <a:rPr lang="en-US" altLang="ko-KR" sz="1200" dirty="0">
                  <a:solidFill>
                    <a:schemeClr val="tx1">
                      <a:lumMod val="75000"/>
                      <a:lumOff val="25000"/>
                    </a:schemeClr>
                  </a:solidFill>
                  <a:cs typeface="Arial" pitchFamily="34" charset="0"/>
                </a:rPr>
                <a:t>7-segment display is used to display the time. It takes the input from the decade counter and lights up the appropriate segments to show the current time.</a:t>
              </a:r>
              <a:r>
                <a:rPr lang="en-US" altLang="ko-KR" sz="1200" dirty="0" smtClean="0">
                  <a:solidFill>
                    <a:schemeClr val="tx1">
                      <a:lumMod val="85000"/>
                      <a:lumOff val="15000"/>
                    </a:schemeClr>
                  </a:solidFill>
                  <a:cs typeface="Arial" pitchFamily="34" charset="0"/>
                </a:rPr>
                <a:t>.</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xmlns="" id="{B92D8343-4AF3-4739-A7DE-7EF9F350E03D}"/>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chemeClr val="accent4"/>
                  </a:solidFill>
                  <a:cs typeface="Arial" pitchFamily="34" charset="0"/>
                </a:rPr>
                <a:t>7-segment </a:t>
              </a:r>
              <a:r>
                <a:rPr lang="en-US" altLang="ko-KR" sz="1200" b="1" dirty="0">
                  <a:solidFill>
                    <a:schemeClr val="accent4"/>
                  </a:solidFill>
                  <a:cs typeface="Arial" pitchFamily="34" charset="0"/>
                </a:rPr>
                <a:t>display</a:t>
              </a:r>
              <a:endParaRPr lang="ko-KR" altLang="en-US" sz="1200" b="1" dirty="0">
                <a:solidFill>
                  <a:schemeClr val="accent4"/>
                </a:solidFill>
                <a:cs typeface="Arial" pitchFamily="34" charset="0"/>
              </a:endParaRPr>
            </a:p>
          </p:txBody>
        </p:sp>
      </p:grpSp>
      <p:grpSp>
        <p:nvGrpSpPr>
          <p:cNvPr id="21" name="Group 20">
            <a:extLst>
              <a:ext uri="{FF2B5EF4-FFF2-40B4-BE49-F238E27FC236}">
                <a16:creationId xmlns:a16="http://schemas.microsoft.com/office/drawing/2014/main" xmlns="" id="{BFEFDBB5-8AF0-4F07-87F0-C948E7F77B00}"/>
              </a:ext>
            </a:extLst>
          </p:cNvPr>
          <p:cNvGrpSpPr/>
          <p:nvPr/>
        </p:nvGrpSpPr>
        <p:grpSpPr>
          <a:xfrm>
            <a:off x="7920795" y="3508246"/>
            <a:ext cx="3499680" cy="678692"/>
            <a:chOff x="803640" y="3362835"/>
            <a:chExt cx="2059657" cy="678692"/>
          </a:xfrm>
        </p:grpSpPr>
        <p:sp>
          <p:nvSpPr>
            <p:cNvPr id="22" name="TextBox 21">
              <a:extLst>
                <a:ext uri="{FF2B5EF4-FFF2-40B4-BE49-F238E27FC236}">
                  <a16:creationId xmlns:a16="http://schemas.microsoft.com/office/drawing/2014/main" xmlns="" id="{BC76944A-779B-4C1F-B1B8-3F1E56C734DA}"/>
                </a:ext>
              </a:extLst>
            </p:cNvPr>
            <p:cNvSpPr txBox="1"/>
            <p:nvPr/>
          </p:nvSpPr>
          <p:spPr>
            <a:xfrm>
              <a:off x="803640" y="3579862"/>
              <a:ext cx="2059657" cy="46166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Resistors </a:t>
              </a:r>
              <a:r>
                <a:rPr lang="en-US" altLang="ko-KR" sz="1200" dirty="0">
                  <a:solidFill>
                    <a:schemeClr val="tx1">
                      <a:lumMod val="75000"/>
                      <a:lumOff val="25000"/>
                    </a:schemeClr>
                  </a:solidFill>
                  <a:cs typeface="Arial" pitchFamily="34" charset="0"/>
                </a:rPr>
                <a:t>and capacitors are used in the circuit to control the timing and operation of the </a:t>
              </a:r>
              <a:r>
                <a:rPr lang="en-US" altLang="ko-KR" sz="1200" dirty="0" smtClean="0">
                  <a:solidFill>
                    <a:schemeClr val="tx1">
                      <a:lumMod val="75000"/>
                      <a:lumOff val="25000"/>
                    </a:schemeClr>
                  </a:solidFill>
                  <a:cs typeface="Arial" pitchFamily="34" charset="0"/>
                </a:rPr>
                <a:t>clock</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xmlns="" id="{29E29C65-2FE4-4459-9B69-3E5DB5EDF254}"/>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5"/>
                  </a:solidFill>
                  <a:cs typeface="Arial" pitchFamily="34" charset="0"/>
                </a:rPr>
                <a:t>Resistors and Capacitors: </a:t>
              </a:r>
              <a:endParaRPr lang="ko-KR" altLang="en-US" sz="1200" b="1" dirty="0">
                <a:solidFill>
                  <a:schemeClr val="accent5"/>
                </a:solidFill>
                <a:cs typeface="Arial" pitchFamily="34" charset="0"/>
              </a:endParaRPr>
            </a:p>
          </p:txBody>
        </p:sp>
      </p:grpSp>
      <p:grpSp>
        <p:nvGrpSpPr>
          <p:cNvPr id="24" name="Group 23">
            <a:extLst>
              <a:ext uri="{FF2B5EF4-FFF2-40B4-BE49-F238E27FC236}">
                <a16:creationId xmlns:a16="http://schemas.microsoft.com/office/drawing/2014/main" xmlns="" id="{A9FC44B1-E4F2-412F-A2DD-39A3CF99139C}"/>
              </a:ext>
            </a:extLst>
          </p:cNvPr>
          <p:cNvGrpSpPr/>
          <p:nvPr/>
        </p:nvGrpSpPr>
        <p:grpSpPr>
          <a:xfrm>
            <a:off x="5276706" y="3188656"/>
            <a:ext cx="1565114" cy="1564311"/>
            <a:chOff x="4574848" y="1897856"/>
            <a:chExt cx="3028217" cy="3026664"/>
          </a:xfrm>
        </p:grpSpPr>
        <p:sp>
          <p:nvSpPr>
            <p:cNvPr id="25" name="Freeform: Shape 24">
              <a:extLst>
                <a:ext uri="{FF2B5EF4-FFF2-40B4-BE49-F238E27FC236}">
                  <a16:creationId xmlns:a16="http://schemas.microsoft.com/office/drawing/2014/main" xmlns="" id="{AB073CEA-A3D6-4D57-893F-9DADC777850F}"/>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26" name="Freeform: Shape 25">
              <a:extLst>
                <a:ext uri="{FF2B5EF4-FFF2-40B4-BE49-F238E27FC236}">
                  <a16:creationId xmlns:a16="http://schemas.microsoft.com/office/drawing/2014/main" xmlns="" id="{04847A46-9119-4075-831A-CFB0BC5FB52C}"/>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27" name="Group 26">
            <a:extLst>
              <a:ext uri="{FF2B5EF4-FFF2-40B4-BE49-F238E27FC236}">
                <a16:creationId xmlns:a16="http://schemas.microsoft.com/office/drawing/2014/main" xmlns="" id="{38C244DB-63F7-41A6-B3CD-400D264BD441}"/>
              </a:ext>
            </a:extLst>
          </p:cNvPr>
          <p:cNvGrpSpPr/>
          <p:nvPr/>
        </p:nvGrpSpPr>
        <p:grpSpPr>
          <a:xfrm>
            <a:off x="7920795" y="1631903"/>
            <a:ext cx="1107121" cy="1395637"/>
            <a:chOff x="6804248" y="2144238"/>
            <a:chExt cx="1305367" cy="1645545"/>
          </a:xfrm>
          <a:solidFill>
            <a:schemeClr val="accent1"/>
          </a:solidFill>
        </p:grpSpPr>
        <p:sp>
          <p:nvSpPr>
            <p:cNvPr id="28" name="Oval 1">
              <a:extLst>
                <a:ext uri="{FF2B5EF4-FFF2-40B4-BE49-F238E27FC236}">
                  <a16:creationId xmlns:a16="http://schemas.microsoft.com/office/drawing/2014/main" xmlns="" id="{28E75912-912E-4374-B3EC-C87B8F729CDE}"/>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1">
              <a:extLst>
                <a:ext uri="{FF2B5EF4-FFF2-40B4-BE49-F238E27FC236}">
                  <a16:creationId xmlns:a16="http://schemas.microsoft.com/office/drawing/2014/main" xmlns="" id="{C4713F35-8B82-4A4C-A7B7-943580EC6413}"/>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1">
              <a:extLst>
                <a:ext uri="{FF2B5EF4-FFF2-40B4-BE49-F238E27FC236}">
                  <a16:creationId xmlns:a16="http://schemas.microsoft.com/office/drawing/2014/main" xmlns="" id="{D831B6BE-69DD-42C6-9EC3-732E98A8BF9E}"/>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1">
              <a:extLst>
                <a:ext uri="{FF2B5EF4-FFF2-40B4-BE49-F238E27FC236}">
                  <a16:creationId xmlns:a16="http://schemas.microsoft.com/office/drawing/2014/main" xmlns="" id="{19696B85-5C0E-4259-8D86-FCC130C2A89C}"/>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1">
              <a:extLst>
                <a:ext uri="{FF2B5EF4-FFF2-40B4-BE49-F238E27FC236}">
                  <a16:creationId xmlns:a16="http://schemas.microsoft.com/office/drawing/2014/main" xmlns="" id="{B0FF45D3-BD40-4E3E-ABA7-5E4DD3274A8F}"/>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1">
              <a:extLst>
                <a:ext uri="{FF2B5EF4-FFF2-40B4-BE49-F238E27FC236}">
                  <a16:creationId xmlns:a16="http://schemas.microsoft.com/office/drawing/2014/main" xmlns="" id="{BE672DCE-AE87-4B0A-9ADE-EA147FFC92F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1">
              <a:extLst>
                <a:ext uri="{FF2B5EF4-FFF2-40B4-BE49-F238E27FC236}">
                  <a16:creationId xmlns:a16="http://schemas.microsoft.com/office/drawing/2014/main" xmlns="" id="{7956B1E8-080A-4BB7-B7E5-53E6ACE5F2E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1557309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2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305">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2200</Words>
  <Application>Microsoft Office PowerPoint</Application>
  <PresentationFormat>Widescreen</PresentationFormat>
  <Paragraphs>178</Paragraphs>
  <Slides>18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 Unicode MS</vt:lpstr>
      <vt:lpstr>맑은 고딕</vt:lpstr>
      <vt:lpstr>Arial</vt:lpstr>
      <vt:lpstr>Arial Black</vt:lpstr>
      <vt:lpstr>Calibri</vt:lpstr>
      <vt:lpstr>Calibri Light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account</cp:lastModifiedBy>
  <cp:revision>94</cp:revision>
  <dcterms:created xsi:type="dcterms:W3CDTF">2020-01-20T05:08:25Z</dcterms:created>
  <dcterms:modified xsi:type="dcterms:W3CDTF">2023-01-28T11:59:49Z</dcterms:modified>
</cp:coreProperties>
</file>