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v/s number of processes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16</c:v>
                </c:pt>
                <c:pt idx="11">
                  <c:v>32</c:v>
                </c:pt>
                <c:pt idx="12">
                  <c:v>36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31.6</c:v>
                </c:pt>
                <c:pt idx="1">
                  <c:v>15.8</c:v>
                </c:pt>
                <c:pt idx="2">
                  <c:v>22.2</c:v>
                </c:pt>
                <c:pt idx="3">
                  <c:v>20.7</c:v>
                </c:pt>
                <c:pt idx="4">
                  <c:v>20.6</c:v>
                </c:pt>
                <c:pt idx="5">
                  <c:v>19.2</c:v>
                </c:pt>
                <c:pt idx="6">
                  <c:v>21.9</c:v>
                </c:pt>
                <c:pt idx="7">
                  <c:v>22.5</c:v>
                </c:pt>
                <c:pt idx="8">
                  <c:v>22.6</c:v>
                </c:pt>
                <c:pt idx="9">
                  <c:v>23.6</c:v>
                </c:pt>
                <c:pt idx="10">
                  <c:v>21.29</c:v>
                </c:pt>
                <c:pt idx="11">
                  <c:v>28.9</c:v>
                </c:pt>
                <c:pt idx="12">
                  <c:v>33.5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157744"/>
        <c:axId val="1083158288"/>
      </c:lineChart>
      <c:catAx>
        <c:axId val="108315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No. of Processes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158288"/>
        <c:crosses val="autoZero"/>
        <c:auto val="1"/>
        <c:lblAlgn val="ctr"/>
        <c:lblOffset val="100"/>
        <c:noMultiLvlLbl val="0"/>
      </c:catAx>
      <c:valAx>
        <c:axId val="108315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Execution time (s)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1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4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2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A366-381C-4663-A381-EB24B6DBFF1C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B73398-A46F-403B-A5DF-2C08C8BF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 766 Project</a:t>
            </a:r>
            <a:br>
              <a:rPr lang="en-US" dirty="0" smtClean="0"/>
            </a:br>
            <a:r>
              <a:rPr lang="en-US" dirty="0" smtClean="0"/>
              <a:t>Parallelization of SIMPLE Algorithm using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45125"/>
          </a:xfrm>
        </p:spPr>
        <p:txBody>
          <a:bodyPr>
            <a:normAutofit/>
          </a:bodyPr>
          <a:lstStyle/>
          <a:p>
            <a:r>
              <a:rPr lang="en-US" dirty="0" smtClean="0"/>
              <a:t>By-</a:t>
            </a:r>
          </a:p>
          <a:p>
            <a:r>
              <a:rPr lang="en-US" dirty="0" smtClean="0"/>
              <a:t>Shantanu Shahane: 10D100019</a:t>
            </a:r>
          </a:p>
          <a:p>
            <a:r>
              <a:rPr lang="en-US" dirty="0" err="1" smtClean="0"/>
              <a:t>Pradip</a:t>
            </a:r>
            <a:r>
              <a:rPr lang="en-US" dirty="0" smtClean="0"/>
              <a:t> </a:t>
            </a:r>
            <a:r>
              <a:rPr lang="en-US" dirty="0" err="1" smtClean="0"/>
              <a:t>Gatkine</a:t>
            </a:r>
            <a:r>
              <a:rPr lang="en-US" dirty="0" smtClean="0"/>
              <a:t>: 100100023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52" y="2271958"/>
            <a:ext cx="5257800" cy="34861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Driven Cavity Problem</a:t>
            </a:r>
          </a:p>
          <a:p>
            <a:r>
              <a:rPr lang="en-US" dirty="0" smtClean="0"/>
              <a:t>U: X velocity</a:t>
            </a:r>
          </a:p>
          <a:p>
            <a:r>
              <a:rPr lang="en-US" dirty="0" smtClean="0"/>
              <a:t>V: Y velocity</a:t>
            </a:r>
          </a:p>
          <a:p>
            <a:r>
              <a:rPr lang="en-US" dirty="0" smtClean="0"/>
              <a:t>P: Pressure</a:t>
            </a:r>
          </a:p>
          <a:p>
            <a:r>
              <a:rPr lang="en-US" dirty="0" smtClean="0"/>
              <a:t>Aim: To find steady </a:t>
            </a:r>
            <a:r>
              <a:rPr lang="en-US" dirty="0" smtClean="0"/>
              <a:t>state velocity </a:t>
            </a:r>
            <a:r>
              <a:rPr lang="en-US" dirty="0" smtClean="0"/>
              <a:t>and pressure field </a:t>
            </a:r>
          </a:p>
          <a:p>
            <a:r>
              <a:rPr lang="en-US" dirty="0" smtClean="0"/>
              <a:t>SIMPLE algorithm with staggered grid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9536"/>
            <a:ext cx="8911687" cy="1280890"/>
          </a:xfrm>
        </p:spPr>
        <p:txBody>
          <a:bodyPr/>
          <a:lstStyle/>
          <a:p>
            <a:r>
              <a:rPr lang="en-US" dirty="0"/>
              <a:t>SIMPLE Algorithm</a:t>
            </a:r>
          </a:p>
        </p:txBody>
      </p: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1097280" y="-1139485"/>
            <a:ext cx="12192000" cy="8003540"/>
            <a:chOff x="0" y="0"/>
            <a:chExt cx="12192000" cy="80035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96340" y="2357120"/>
              <a:ext cx="54864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>
              <a:off x="1333500" y="225234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401763" y="226726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1927860" y="225361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358255" y="225869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3096260" y="226250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605145" y="225615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2570798" y="227552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4966018" y="227933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6444933" y="227044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196340" y="2927985"/>
              <a:ext cx="5486400" cy="16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935480" y="287655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17850" y="288417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9275" y="286385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203960" y="3568700"/>
              <a:ext cx="5478780" cy="76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1929765" y="347027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5611495" y="348297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3111500" y="347154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359910" y="347154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330325" y="347281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1371918" y="285337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2572703" y="285210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4983798" y="284638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6389053" y="284448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4347845" y="226250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70070" y="2880995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3752533" y="227171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3744278" y="284511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6351905" y="346710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200150" y="4208145"/>
              <a:ext cx="5486400" cy="16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945640" y="417195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36900" y="4172585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33720" y="415925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374458" y="414051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2560003" y="414051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4960938" y="413226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6368098" y="413099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382135" y="4161155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5400000">
              <a:off x="3738563" y="413924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234440" y="4886325"/>
              <a:ext cx="5478780" cy="76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>
              <a:off x="1941195" y="478790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5633720" y="480060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3125470" y="478917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73880" y="478917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1336675" y="480758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350635" y="478472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1200150" y="5541645"/>
              <a:ext cx="5486400" cy="16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953895" y="549021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44520" y="549021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41340" y="547751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1373823" y="547338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2551113" y="547973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4960303" y="545687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 rot="5400000">
              <a:off x="6382703" y="546385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390390" y="548640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3723323" y="546512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1234440" y="6220460"/>
              <a:ext cx="5478780" cy="76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Isosceles Triangle 65"/>
            <p:cNvSpPr/>
            <p:nvPr/>
          </p:nvSpPr>
          <p:spPr>
            <a:xfrm>
              <a:off x="1947545" y="612140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641975" y="613473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3133725" y="612267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4382135" y="612267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1344930" y="614045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367145" y="611886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1205865" y="6931025"/>
              <a:ext cx="5486400" cy="16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974215" y="689356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57855" y="6895465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647055" y="6866890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5400000">
              <a:off x="1379538" y="686339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2565083" y="686339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5400000">
              <a:off x="4957763" y="685514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5400000">
              <a:off x="6350953" y="685450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96105" y="6884035"/>
              <a:ext cx="106045" cy="10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 rot="5400000">
              <a:off x="3758883" y="685450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223645" y="7517130"/>
              <a:ext cx="54864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5400000">
              <a:off x="1382078" y="7417752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1955165" y="741362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3138805" y="740600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5640070" y="741616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5400000">
              <a:off x="2564448" y="741838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 rot="5400000">
              <a:off x="4967288" y="743743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rot="5400000">
              <a:off x="6456998" y="743870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383405" y="7422515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5400000">
              <a:off x="3763328" y="7429817"/>
              <a:ext cx="133350" cy="16827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9055" y="742315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353810" y="7423150"/>
              <a:ext cx="141605" cy="1682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982470" y="2033270"/>
              <a:ext cx="41910" cy="5823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62300" y="1887220"/>
              <a:ext cx="41910" cy="5823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3885" y="1918335"/>
              <a:ext cx="41910" cy="5823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73725" y="1848485"/>
              <a:ext cx="41910" cy="5823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599690" y="1941830"/>
              <a:ext cx="0" cy="60204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796665" y="1886585"/>
              <a:ext cx="0" cy="60204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996180" y="1983105"/>
              <a:ext cx="0" cy="60204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433820" y="1934210"/>
              <a:ext cx="0" cy="60204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407160" y="1932305"/>
              <a:ext cx="0" cy="60204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 Box 2"/>
            <p:cNvSpPr txBox="1">
              <a:spLocks noChangeArrowheads="1"/>
            </p:cNvSpPr>
            <p:nvPr/>
          </p:nvSpPr>
          <p:spPr bwMode="auto">
            <a:xfrm>
              <a:off x="814705" y="1981835"/>
              <a:ext cx="65595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u(1,1)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Text Box 2"/>
            <p:cNvSpPr txBox="1">
              <a:spLocks noChangeArrowheads="1"/>
            </p:cNvSpPr>
            <p:nvPr/>
          </p:nvSpPr>
          <p:spPr bwMode="auto">
            <a:xfrm>
              <a:off x="822325" y="2296795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v(1,1)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Text Box 2"/>
            <p:cNvSpPr txBox="1">
              <a:spLocks noChangeArrowheads="1"/>
            </p:cNvSpPr>
            <p:nvPr/>
          </p:nvSpPr>
          <p:spPr bwMode="auto">
            <a:xfrm>
              <a:off x="1574800" y="2673350"/>
              <a:ext cx="59880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P(1,1)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1913255" y="2043430"/>
              <a:ext cx="59880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v(1,2)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Text Box 2"/>
            <p:cNvSpPr txBox="1">
              <a:spLocks noChangeArrowheads="1"/>
            </p:cNvSpPr>
            <p:nvPr/>
          </p:nvSpPr>
          <p:spPr bwMode="auto">
            <a:xfrm>
              <a:off x="2512060" y="2105025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u(1,2)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Text Box 2"/>
            <p:cNvSpPr txBox="1">
              <a:spLocks noChangeArrowheads="1"/>
            </p:cNvSpPr>
            <p:nvPr/>
          </p:nvSpPr>
          <p:spPr bwMode="auto">
            <a:xfrm>
              <a:off x="3081020" y="2028190"/>
              <a:ext cx="62357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v(1,3)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Text Box 2"/>
            <p:cNvSpPr txBox="1">
              <a:spLocks noChangeArrowheads="1"/>
            </p:cNvSpPr>
            <p:nvPr/>
          </p:nvSpPr>
          <p:spPr bwMode="auto">
            <a:xfrm>
              <a:off x="3088640" y="2658110"/>
              <a:ext cx="61531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P(1,2)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Text Box 2"/>
            <p:cNvSpPr txBox="1">
              <a:spLocks noChangeArrowheads="1"/>
            </p:cNvSpPr>
            <p:nvPr/>
          </p:nvSpPr>
          <p:spPr bwMode="auto">
            <a:xfrm>
              <a:off x="1522095" y="3941445"/>
              <a:ext cx="57467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P(2,1)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Text Box 2"/>
            <p:cNvSpPr txBox="1">
              <a:spLocks noChangeArrowheads="1"/>
            </p:cNvSpPr>
            <p:nvPr/>
          </p:nvSpPr>
          <p:spPr bwMode="auto">
            <a:xfrm>
              <a:off x="2689225" y="3947795"/>
              <a:ext cx="64516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P(2,2)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4378960" y="5289550"/>
              <a:ext cx="64516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P(i,j)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Text Box 2"/>
            <p:cNvSpPr txBox="1">
              <a:spLocks noChangeArrowheads="1"/>
            </p:cNvSpPr>
            <p:nvPr/>
          </p:nvSpPr>
          <p:spPr bwMode="auto">
            <a:xfrm>
              <a:off x="2549525" y="2657475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u(2,2)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Text Box 2"/>
            <p:cNvSpPr txBox="1">
              <a:spLocks noChangeArrowheads="1"/>
            </p:cNvSpPr>
            <p:nvPr/>
          </p:nvSpPr>
          <p:spPr bwMode="auto">
            <a:xfrm>
              <a:off x="816610" y="2723515"/>
              <a:ext cx="65595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u(2,1)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Text Box 2"/>
            <p:cNvSpPr txBox="1">
              <a:spLocks noChangeArrowheads="1"/>
            </p:cNvSpPr>
            <p:nvPr/>
          </p:nvSpPr>
          <p:spPr bwMode="auto">
            <a:xfrm>
              <a:off x="4347845" y="4601210"/>
              <a:ext cx="74612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v(i,j+1)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Text Box 2"/>
            <p:cNvSpPr txBox="1">
              <a:spLocks noChangeArrowheads="1"/>
            </p:cNvSpPr>
            <p:nvPr/>
          </p:nvSpPr>
          <p:spPr bwMode="auto">
            <a:xfrm>
              <a:off x="4356100" y="5930265"/>
              <a:ext cx="83693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v(i+1,j+1)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Text Box 2"/>
            <p:cNvSpPr txBox="1">
              <a:spLocks noChangeArrowheads="1"/>
            </p:cNvSpPr>
            <p:nvPr/>
          </p:nvSpPr>
          <p:spPr bwMode="auto">
            <a:xfrm>
              <a:off x="4932680" y="5202555"/>
              <a:ext cx="82042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u(i+1,j+1)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Text Box 2"/>
            <p:cNvSpPr txBox="1">
              <a:spLocks noChangeArrowheads="1"/>
            </p:cNvSpPr>
            <p:nvPr/>
          </p:nvSpPr>
          <p:spPr bwMode="auto">
            <a:xfrm>
              <a:off x="3742055" y="5223510"/>
              <a:ext cx="82042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u(i+1,j)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Text Box 2"/>
            <p:cNvSpPr txBox="1">
              <a:spLocks noChangeArrowheads="1"/>
            </p:cNvSpPr>
            <p:nvPr/>
          </p:nvSpPr>
          <p:spPr bwMode="auto">
            <a:xfrm>
              <a:off x="3163570" y="5210810"/>
              <a:ext cx="64516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P(i,j-1)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Text Box 2"/>
            <p:cNvSpPr txBox="1">
              <a:spLocks noChangeArrowheads="1"/>
            </p:cNvSpPr>
            <p:nvPr/>
          </p:nvSpPr>
          <p:spPr bwMode="auto">
            <a:xfrm>
              <a:off x="4356735" y="6615430"/>
              <a:ext cx="73787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P(i+1,j)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Text Box 2"/>
            <p:cNvSpPr txBox="1">
              <a:spLocks noChangeArrowheads="1"/>
            </p:cNvSpPr>
            <p:nvPr/>
          </p:nvSpPr>
          <p:spPr bwMode="auto">
            <a:xfrm>
              <a:off x="791845" y="3355340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v(2,1)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Text Box 2"/>
            <p:cNvSpPr txBox="1">
              <a:spLocks noChangeArrowheads="1"/>
            </p:cNvSpPr>
            <p:nvPr/>
          </p:nvSpPr>
          <p:spPr bwMode="auto">
            <a:xfrm>
              <a:off x="1935480" y="3285490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v(2,2)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3163570" y="3307715"/>
              <a:ext cx="583565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v(2,3)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Text Box 2"/>
            <p:cNvSpPr txBox="1">
              <a:spLocks noChangeArrowheads="1"/>
            </p:cNvSpPr>
            <p:nvPr/>
          </p:nvSpPr>
          <p:spPr bwMode="auto">
            <a:xfrm>
              <a:off x="4394200" y="3936365"/>
              <a:ext cx="64516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P(i-1,j)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Text Box 2"/>
            <p:cNvSpPr txBox="1">
              <a:spLocks noChangeArrowheads="1"/>
            </p:cNvSpPr>
            <p:nvPr/>
          </p:nvSpPr>
          <p:spPr bwMode="auto">
            <a:xfrm>
              <a:off x="5673725" y="5212715"/>
              <a:ext cx="775970" cy="281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P(i,j+1)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0" y="45720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     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47"/>
            <p:cNvSpPr>
              <a:spLocks noChangeArrowheads="1"/>
            </p:cNvSpPr>
            <p:nvPr/>
          </p:nvSpPr>
          <p:spPr bwMode="auto">
            <a:xfrm>
              <a:off x="0" y="91440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31" name="Content Placeholder 3"/>
          <p:cNvSpPr>
            <a:spLocks noGrp="1"/>
          </p:cNvSpPr>
          <p:nvPr>
            <p:ph sz="half" idx="4294967295"/>
          </p:nvPr>
        </p:nvSpPr>
        <p:spPr>
          <a:xfrm>
            <a:off x="8414385" y="1604205"/>
            <a:ext cx="3090226" cy="4144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U, V and P separately parallelized</a:t>
            </a:r>
          </a:p>
          <a:p>
            <a:r>
              <a:rPr lang="en-US" dirty="0" smtClean="0"/>
              <a:t>Rows divided equally among all the processes</a:t>
            </a:r>
          </a:p>
          <a:p>
            <a:r>
              <a:rPr lang="en-US" dirty="0" smtClean="0"/>
              <a:t>Leftover rows distributed to the top few processes one per process</a:t>
            </a:r>
          </a:p>
          <a:p>
            <a:r>
              <a:rPr lang="en-US" dirty="0" smtClean="0"/>
              <a:t>Top and bottom rows of each process communicate using 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5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Execution Time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378509"/>
              </p:ext>
            </p:extLst>
          </p:nvPr>
        </p:nvGraphicFramePr>
        <p:xfrm>
          <a:off x="2499946" y="1719774"/>
          <a:ext cx="7192108" cy="431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036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Profile </a:t>
            </a:r>
            <a:r>
              <a:rPr lang="en-US" dirty="0" smtClean="0"/>
              <a:t>(</a:t>
            </a:r>
            <a:r>
              <a:rPr lang="en-US" dirty="0" err="1" smtClean="0"/>
              <a:t>gprof</a:t>
            </a:r>
            <a:r>
              <a:rPr lang="en-US" dirty="0" smtClean="0"/>
              <a:t>) and </a:t>
            </a:r>
            <a:r>
              <a:rPr lang="en-US" dirty="0"/>
              <a:t>M</a:t>
            </a:r>
            <a:r>
              <a:rPr lang="en-US" dirty="0" smtClean="0"/>
              <a:t>iss Rate (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497444"/>
              </p:ext>
            </p:extLst>
          </p:nvPr>
        </p:nvGraphicFramePr>
        <p:xfrm>
          <a:off x="2312939" y="2076620"/>
          <a:ext cx="7316902" cy="1862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636"/>
                <a:gridCol w="1622766"/>
                <a:gridCol w="1028165"/>
                <a:gridCol w="1226365"/>
                <a:gridCol w="594602"/>
                <a:gridCol w="991003"/>
                <a:gridCol w="1226365"/>
              </a:tblGrid>
              <a:tr h="66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%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cumulative seconds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self seconds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calls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self ns/call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 ns/call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</a:tr>
              <a:tr h="248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82.39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</a:tr>
              <a:tr h="248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186049080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</a:tr>
              <a:tr h="248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4757514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absolute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</a:tr>
              <a:tr h="449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frame_dummy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16" marR="12416" marT="12416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28341"/>
              </p:ext>
            </p:extLst>
          </p:nvPr>
        </p:nvGraphicFramePr>
        <p:xfrm>
          <a:off x="2298700" y="4756150"/>
          <a:ext cx="3746500" cy="208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730"/>
                <a:gridCol w="1371439"/>
                <a:gridCol w="1534331"/>
              </a:tblGrid>
              <a:tr h="55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98,368,186,853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9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7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9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9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miss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3401"/>
              </p:ext>
            </p:extLst>
          </p:nvPr>
        </p:nvGraphicFramePr>
        <p:xfrm>
          <a:off x="6432550" y="4781550"/>
          <a:ext cx="3803650" cy="2076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161"/>
                <a:gridCol w="969855"/>
                <a:gridCol w="2030634"/>
              </a:tblGrid>
              <a:tr h="41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17,574,579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58,089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2925" y="4292600"/>
            <a:ext cx="30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Serial Code Miss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0600" y="4292600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MPI Code Miss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OpenMP</a:t>
            </a:r>
            <a:r>
              <a:rPr lang="en-IN" dirty="0" smtClean="0"/>
              <a:t> trial of SIMPLE Algorithm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Attempted parallelization using </a:t>
            </a:r>
            <a:r>
              <a:rPr lang="en-IN" dirty="0" err="1" smtClean="0"/>
              <a:t>OpenMP</a:t>
            </a:r>
            <a:endParaRPr lang="en-IN" dirty="0" smtClean="0"/>
          </a:p>
          <a:p>
            <a:r>
              <a:rPr lang="en-IN" dirty="0" smtClean="0"/>
              <a:t>The code did not converge</a:t>
            </a:r>
          </a:p>
          <a:p>
            <a:r>
              <a:rPr lang="en-IN" dirty="0" smtClean="0"/>
              <a:t>High level of Data dependencies and hence the algorithm has to be modified to make it compatible with shared memory 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23582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281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ME 766 Project Parallelization of SIMPLE Algorithm using MPI</vt:lpstr>
      <vt:lpstr>Problem Definition</vt:lpstr>
      <vt:lpstr>SIMPLE Algorithm</vt:lpstr>
      <vt:lpstr>Comparison of Execution Time</vt:lpstr>
      <vt:lpstr>Code Profile (gprof) and Miss Rate (valgrind)</vt:lpstr>
      <vt:lpstr>OpenMP trial of SIMPLE Algorithm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766 Project Parallelization of SIMPLE Algorithm using MPI</dc:title>
  <dc:creator>Shantanu Shahane</dc:creator>
  <cp:lastModifiedBy>Windows User</cp:lastModifiedBy>
  <cp:revision>29</cp:revision>
  <dcterms:created xsi:type="dcterms:W3CDTF">2014-05-04T18:44:32Z</dcterms:created>
  <dcterms:modified xsi:type="dcterms:W3CDTF">2014-05-04T19:47:57Z</dcterms:modified>
</cp:coreProperties>
</file>