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6" r:id="rId1"/>
  </p:sldMasterIdLst>
  <p:notesMasterIdLst>
    <p:notesMasterId r:id="rId21"/>
  </p:notesMasterIdLst>
  <p:sldIdLst>
    <p:sldId id="286" r:id="rId2"/>
    <p:sldId id="289" r:id="rId3"/>
    <p:sldId id="319" r:id="rId4"/>
    <p:sldId id="309" r:id="rId5"/>
    <p:sldId id="310" r:id="rId6"/>
    <p:sldId id="314" r:id="rId7"/>
    <p:sldId id="315" r:id="rId8"/>
    <p:sldId id="325" r:id="rId9"/>
    <p:sldId id="327" r:id="rId10"/>
    <p:sldId id="328" r:id="rId11"/>
    <p:sldId id="324" r:id="rId12"/>
    <p:sldId id="318" r:id="rId13"/>
    <p:sldId id="320" r:id="rId14"/>
    <p:sldId id="321" r:id="rId15"/>
    <p:sldId id="330" r:id="rId16"/>
    <p:sldId id="317" r:id="rId17"/>
    <p:sldId id="294" r:id="rId18"/>
    <p:sldId id="302" r:id="rId19"/>
    <p:sldId id="32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Pingale" userId="00c33b6344ebf913" providerId="LiveId" clId="{433CFF70-FAE8-4BFB-88C3-134FD23C8F1D}"/>
    <pc:docChg chg="undo custSel modSld">
      <pc:chgData name="Nikita Pingale" userId="00c33b6344ebf913" providerId="LiveId" clId="{433CFF70-FAE8-4BFB-88C3-134FD23C8F1D}" dt="2024-05-27T06:58:50.924" v="23" actId="13822"/>
      <pc:docMkLst>
        <pc:docMk/>
      </pc:docMkLst>
      <pc:sldChg chg="addSp delSp modSp mod">
        <pc:chgData name="Nikita Pingale" userId="00c33b6344ebf913" providerId="LiveId" clId="{433CFF70-FAE8-4BFB-88C3-134FD23C8F1D}" dt="2024-05-27T06:58:50.924" v="23" actId="13822"/>
        <pc:sldMkLst>
          <pc:docMk/>
          <pc:sldMk cId="4271823595" sldId="318"/>
        </pc:sldMkLst>
        <pc:spChg chg="mod">
          <ac:chgData name="Nikita Pingale" userId="00c33b6344ebf913" providerId="LiveId" clId="{433CFF70-FAE8-4BFB-88C3-134FD23C8F1D}" dt="2024-05-27T06:58:50.924" v="23" actId="13822"/>
          <ac:spMkLst>
            <pc:docMk/>
            <pc:sldMk cId="4271823595" sldId="318"/>
            <ac:spMk id="2" creationId="{2526BC97-1184-BB42-D588-2BFE902E306D}"/>
          </ac:spMkLst>
        </pc:spChg>
        <pc:picChg chg="mod">
          <ac:chgData name="Nikita Pingale" userId="00c33b6344ebf913" providerId="LiveId" clId="{433CFF70-FAE8-4BFB-88C3-134FD23C8F1D}" dt="2024-05-27T06:57:59.851" v="12" actId="1076"/>
          <ac:picMkLst>
            <pc:docMk/>
            <pc:sldMk cId="4271823595" sldId="318"/>
            <ac:picMk id="4" creationId="{C325BDB9-4F5D-FC94-D815-D4C9A32CA157}"/>
          </ac:picMkLst>
        </pc:picChg>
        <pc:cxnChg chg="add del mod">
          <ac:chgData name="Nikita Pingale" userId="00c33b6344ebf913" providerId="LiveId" clId="{433CFF70-FAE8-4BFB-88C3-134FD23C8F1D}" dt="2024-05-27T06:57:39.134" v="9" actId="478"/>
          <ac:cxnSpMkLst>
            <pc:docMk/>
            <pc:sldMk cId="4271823595" sldId="318"/>
            <ac:cxnSpMk id="5" creationId="{6FDDF878-A6E1-5F97-62FC-60990794AE19}"/>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6" Type="http://schemas.openxmlformats.org/officeDocument/2006/relationships/image" Target="../media/image30.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16.svg"/><Relationship Id="rId16" Type="http://schemas.openxmlformats.org/officeDocument/2006/relationships/image" Target="../media/image45.svg"/><Relationship Id="rId1" Type="http://schemas.openxmlformats.org/officeDocument/2006/relationships/image" Target="../media/image15.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6" Type="http://schemas.openxmlformats.org/officeDocument/2006/relationships/image" Target="../media/image30.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16.svg"/><Relationship Id="rId16" Type="http://schemas.openxmlformats.org/officeDocument/2006/relationships/image" Target="../media/image45.svg"/><Relationship Id="rId1" Type="http://schemas.openxmlformats.org/officeDocument/2006/relationships/image" Target="../media/image15.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FC523-1442-47E7-8B3E-7AC9EA1275D0}"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1642A83C-E2E4-4AB6-8FC0-B38EA5250030}">
      <dgm:prSet/>
      <dgm:spPr/>
      <dgm:t>
        <a:bodyPr/>
        <a:lstStyle/>
        <a:p>
          <a:r>
            <a:rPr lang="en-US" b="0" i="0"/>
            <a:t>Knee Osteoarthritis (KOA) is a prevalent and debilitating musculo skeletal condition that affects a substantial portion of the population worldwide. </a:t>
          </a:r>
          <a:endParaRPr lang="en-US"/>
        </a:p>
      </dgm:t>
    </dgm:pt>
    <dgm:pt modelId="{4E89A94E-BE1A-4D00-87E9-A03F41535721}" type="parTrans" cxnId="{674F8F41-3AAD-4CC3-9286-4D327CA26640}">
      <dgm:prSet/>
      <dgm:spPr/>
      <dgm:t>
        <a:bodyPr/>
        <a:lstStyle/>
        <a:p>
          <a:endParaRPr lang="en-US"/>
        </a:p>
      </dgm:t>
    </dgm:pt>
    <dgm:pt modelId="{C98D062D-58E1-4761-BC4E-904927A32217}" type="sibTrans" cxnId="{674F8F41-3AAD-4CC3-9286-4D327CA26640}">
      <dgm:prSet/>
      <dgm:spPr/>
      <dgm:t>
        <a:bodyPr/>
        <a:lstStyle/>
        <a:p>
          <a:endParaRPr lang="en-US"/>
        </a:p>
      </dgm:t>
    </dgm:pt>
    <dgm:pt modelId="{F7DD6810-DD14-4723-B48D-14CBD7542BEE}">
      <dgm:prSet/>
      <dgm:spPr/>
      <dgm:t>
        <a:bodyPr/>
        <a:lstStyle/>
        <a:p>
          <a:r>
            <a:rPr lang="en-US" b="0" i="0"/>
            <a:t>Early detection of KOA is critical for effective intervention and management, but it often relies on subjective assessments by healthcare professionals, leading to diagnostic variability and delayed treatment. </a:t>
          </a:r>
          <a:endParaRPr lang="en-US"/>
        </a:p>
      </dgm:t>
    </dgm:pt>
    <dgm:pt modelId="{90E92466-EF80-48A9-AD40-6062155D095B}" type="parTrans" cxnId="{24A8EEA6-ADD0-463D-95FB-43C95CEF30A8}">
      <dgm:prSet/>
      <dgm:spPr/>
      <dgm:t>
        <a:bodyPr/>
        <a:lstStyle/>
        <a:p>
          <a:endParaRPr lang="en-US"/>
        </a:p>
      </dgm:t>
    </dgm:pt>
    <dgm:pt modelId="{AC662F45-713E-40B0-B985-287545FBE89D}" type="sibTrans" cxnId="{24A8EEA6-ADD0-463D-95FB-43C95CEF30A8}">
      <dgm:prSet/>
      <dgm:spPr/>
      <dgm:t>
        <a:bodyPr/>
        <a:lstStyle/>
        <a:p>
          <a:endParaRPr lang="en-US"/>
        </a:p>
      </dgm:t>
    </dgm:pt>
    <dgm:pt modelId="{31F389BE-6AF7-477E-B7C2-C67C62849681}">
      <dgm:prSet/>
      <dgm:spPr/>
      <dgm:t>
        <a:bodyPr/>
        <a:lstStyle/>
        <a:p>
          <a:r>
            <a:rPr lang="en-US" b="0" i="0"/>
            <a:t>To address this issue, the problem is to develop an automated and highly accurate CNN-based system for detecting Knee Osteoarthritis from medical imaging data, such as X-rays or MRI scans. </a:t>
          </a:r>
          <a:endParaRPr lang="en-US"/>
        </a:p>
      </dgm:t>
    </dgm:pt>
    <dgm:pt modelId="{51E1F460-0BF5-4D87-B912-3515F92CE6F1}" type="parTrans" cxnId="{E4BF34DE-CDA2-421A-BA23-8EE5E6353C8A}">
      <dgm:prSet/>
      <dgm:spPr/>
      <dgm:t>
        <a:bodyPr/>
        <a:lstStyle/>
        <a:p>
          <a:endParaRPr lang="en-US"/>
        </a:p>
      </dgm:t>
    </dgm:pt>
    <dgm:pt modelId="{D3A93808-CB34-4A2D-8ACB-80B3B0B8B925}" type="sibTrans" cxnId="{E4BF34DE-CDA2-421A-BA23-8EE5E6353C8A}">
      <dgm:prSet/>
      <dgm:spPr/>
      <dgm:t>
        <a:bodyPr/>
        <a:lstStyle/>
        <a:p>
          <a:endParaRPr lang="en-US"/>
        </a:p>
      </dgm:t>
    </dgm:pt>
    <dgm:pt modelId="{76087C15-8FFC-4903-B4F4-0FA7B1705B2B}" type="pres">
      <dgm:prSet presAssocID="{30CFC523-1442-47E7-8B3E-7AC9EA1275D0}" presName="root" presStyleCnt="0">
        <dgm:presLayoutVars>
          <dgm:dir/>
          <dgm:resizeHandles val="exact"/>
        </dgm:presLayoutVars>
      </dgm:prSet>
      <dgm:spPr/>
    </dgm:pt>
    <dgm:pt modelId="{2EF47E81-0E84-4032-9C59-0E7888A72A3B}" type="pres">
      <dgm:prSet presAssocID="{1642A83C-E2E4-4AB6-8FC0-B38EA5250030}" presName="compNode" presStyleCnt="0"/>
      <dgm:spPr/>
    </dgm:pt>
    <dgm:pt modelId="{94A78678-DC4A-4560-88F1-41D8BFFA1F07}" type="pres">
      <dgm:prSet presAssocID="{1642A83C-E2E4-4AB6-8FC0-B38EA5250030}" presName="bgRect" presStyleLbl="bgShp" presStyleIdx="0" presStyleCnt="3"/>
      <dgm:spPr/>
    </dgm:pt>
    <dgm:pt modelId="{2182A494-0292-4A9A-9BD0-310060B046D9}" type="pres">
      <dgm:prSet presAssocID="{1642A83C-E2E4-4AB6-8FC0-B38EA52500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743C7414-8DCB-4260-BBB3-C974AE1B015F}" type="pres">
      <dgm:prSet presAssocID="{1642A83C-E2E4-4AB6-8FC0-B38EA5250030}" presName="spaceRect" presStyleCnt="0"/>
      <dgm:spPr/>
    </dgm:pt>
    <dgm:pt modelId="{12ACEF7C-4337-4B0E-AC52-F888C2EF1207}" type="pres">
      <dgm:prSet presAssocID="{1642A83C-E2E4-4AB6-8FC0-B38EA5250030}" presName="parTx" presStyleLbl="revTx" presStyleIdx="0" presStyleCnt="3">
        <dgm:presLayoutVars>
          <dgm:chMax val="0"/>
          <dgm:chPref val="0"/>
        </dgm:presLayoutVars>
      </dgm:prSet>
      <dgm:spPr/>
    </dgm:pt>
    <dgm:pt modelId="{247B59D8-E64F-4070-9D46-BADDEE1BC63B}" type="pres">
      <dgm:prSet presAssocID="{C98D062D-58E1-4761-BC4E-904927A32217}" presName="sibTrans" presStyleCnt="0"/>
      <dgm:spPr/>
    </dgm:pt>
    <dgm:pt modelId="{1B99B2CE-A608-4D2F-A1BE-76498CF16996}" type="pres">
      <dgm:prSet presAssocID="{F7DD6810-DD14-4723-B48D-14CBD7542BEE}" presName="compNode" presStyleCnt="0"/>
      <dgm:spPr/>
    </dgm:pt>
    <dgm:pt modelId="{F0B61673-E4FD-4E22-AE18-751B900C268F}" type="pres">
      <dgm:prSet presAssocID="{F7DD6810-DD14-4723-B48D-14CBD7542BEE}" presName="bgRect" presStyleLbl="bgShp" presStyleIdx="1" presStyleCnt="3"/>
      <dgm:spPr/>
    </dgm:pt>
    <dgm:pt modelId="{92705425-1462-4B4D-AC3B-3295B4C21F29}" type="pres">
      <dgm:prSet presAssocID="{F7DD6810-DD14-4723-B48D-14CBD7542B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77175B70-1F22-4AE1-BBAE-C2B0E9B46714}" type="pres">
      <dgm:prSet presAssocID="{F7DD6810-DD14-4723-B48D-14CBD7542BEE}" presName="spaceRect" presStyleCnt="0"/>
      <dgm:spPr/>
    </dgm:pt>
    <dgm:pt modelId="{CC62B220-2553-48CC-9F37-DE3EA10426A1}" type="pres">
      <dgm:prSet presAssocID="{F7DD6810-DD14-4723-B48D-14CBD7542BEE}" presName="parTx" presStyleLbl="revTx" presStyleIdx="1" presStyleCnt="3">
        <dgm:presLayoutVars>
          <dgm:chMax val="0"/>
          <dgm:chPref val="0"/>
        </dgm:presLayoutVars>
      </dgm:prSet>
      <dgm:spPr/>
    </dgm:pt>
    <dgm:pt modelId="{2A4DBDBE-16C9-4854-A8D6-E4ABEDB979A9}" type="pres">
      <dgm:prSet presAssocID="{AC662F45-713E-40B0-B985-287545FBE89D}" presName="sibTrans" presStyleCnt="0"/>
      <dgm:spPr/>
    </dgm:pt>
    <dgm:pt modelId="{31B93B12-5786-4C1A-B47D-C15CC4620500}" type="pres">
      <dgm:prSet presAssocID="{31F389BE-6AF7-477E-B7C2-C67C62849681}" presName="compNode" presStyleCnt="0"/>
      <dgm:spPr/>
    </dgm:pt>
    <dgm:pt modelId="{EFAEA2E6-6B67-4CD3-A74E-43594F8CB4A6}" type="pres">
      <dgm:prSet presAssocID="{31F389BE-6AF7-477E-B7C2-C67C62849681}" presName="bgRect" presStyleLbl="bgShp" presStyleIdx="2" presStyleCnt="3"/>
      <dgm:spPr/>
    </dgm:pt>
    <dgm:pt modelId="{F053ABB8-0646-4305-8394-F51AC52C9660}" type="pres">
      <dgm:prSet presAssocID="{31F389BE-6AF7-477E-B7C2-C67C628496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4B65CCF-2C76-475A-B472-4B8AF2A4420A}" type="pres">
      <dgm:prSet presAssocID="{31F389BE-6AF7-477E-B7C2-C67C62849681}" presName="spaceRect" presStyleCnt="0"/>
      <dgm:spPr/>
    </dgm:pt>
    <dgm:pt modelId="{13C6CCC7-8640-4BE4-9130-F8FC5262334E}" type="pres">
      <dgm:prSet presAssocID="{31F389BE-6AF7-477E-B7C2-C67C62849681}" presName="parTx" presStyleLbl="revTx" presStyleIdx="2" presStyleCnt="3">
        <dgm:presLayoutVars>
          <dgm:chMax val="0"/>
          <dgm:chPref val="0"/>
        </dgm:presLayoutVars>
      </dgm:prSet>
      <dgm:spPr/>
    </dgm:pt>
  </dgm:ptLst>
  <dgm:cxnLst>
    <dgm:cxn modelId="{674F8F41-3AAD-4CC3-9286-4D327CA26640}" srcId="{30CFC523-1442-47E7-8B3E-7AC9EA1275D0}" destId="{1642A83C-E2E4-4AB6-8FC0-B38EA5250030}" srcOrd="0" destOrd="0" parTransId="{4E89A94E-BE1A-4D00-87E9-A03F41535721}" sibTransId="{C98D062D-58E1-4761-BC4E-904927A32217}"/>
    <dgm:cxn modelId="{41E75E4F-F297-4E85-955D-7B9ACFE0CBC7}" type="presOf" srcId="{1642A83C-E2E4-4AB6-8FC0-B38EA5250030}" destId="{12ACEF7C-4337-4B0E-AC52-F888C2EF1207}" srcOrd="0" destOrd="0" presId="urn:microsoft.com/office/officeart/2018/2/layout/IconVerticalSolidList"/>
    <dgm:cxn modelId="{C2013358-8900-4F22-BBFE-21604D562A9B}" type="presOf" srcId="{F7DD6810-DD14-4723-B48D-14CBD7542BEE}" destId="{CC62B220-2553-48CC-9F37-DE3EA10426A1}" srcOrd="0" destOrd="0" presId="urn:microsoft.com/office/officeart/2018/2/layout/IconVerticalSolidList"/>
    <dgm:cxn modelId="{FF59FCA2-E5D3-4714-802C-67D0A98E7609}" type="presOf" srcId="{30CFC523-1442-47E7-8B3E-7AC9EA1275D0}" destId="{76087C15-8FFC-4903-B4F4-0FA7B1705B2B}" srcOrd="0" destOrd="0" presId="urn:microsoft.com/office/officeart/2018/2/layout/IconVerticalSolidList"/>
    <dgm:cxn modelId="{24A8EEA6-ADD0-463D-95FB-43C95CEF30A8}" srcId="{30CFC523-1442-47E7-8B3E-7AC9EA1275D0}" destId="{F7DD6810-DD14-4723-B48D-14CBD7542BEE}" srcOrd="1" destOrd="0" parTransId="{90E92466-EF80-48A9-AD40-6062155D095B}" sibTransId="{AC662F45-713E-40B0-B985-287545FBE89D}"/>
    <dgm:cxn modelId="{0F385DC7-082F-4790-9024-C22B5C0AEAD9}" type="presOf" srcId="{31F389BE-6AF7-477E-B7C2-C67C62849681}" destId="{13C6CCC7-8640-4BE4-9130-F8FC5262334E}" srcOrd="0" destOrd="0" presId="urn:microsoft.com/office/officeart/2018/2/layout/IconVerticalSolidList"/>
    <dgm:cxn modelId="{E4BF34DE-CDA2-421A-BA23-8EE5E6353C8A}" srcId="{30CFC523-1442-47E7-8B3E-7AC9EA1275D0}" destId="{31F389BE-6AF7-477E-B7C2-C67C62849681}" srcOrd="2" destOrd="0" parTransId="{51E1F460-0BF5-4D87-B912-3515F92CE6F1}" sibTransId="{D3A93808-CB34-4A2D-8ACB-80B3B0B8B925}"/>
    <dgm:cxn modelId="{5BD254E5-8195-4D52-9D6A-429102D1EA94}" type="presParOf" srcId="{76087C15-8FFC-4903-B4F4-0FA7B1705B2B}" destId="{2EF47E81-0E84-4032-9C59-0E7888A72A3B}" srcOrd="0" destOrd="0" presId="urn:microsoft.com/office/officeart/2018/2/layout/IconVerticalSolidList"/>
    <dgm:cxn modelId="{AD14C6A4-A0C2-4745-84A9-431400194F8D}" type="presParOf" srcId="{2EF47E81-0E84-4032-9C59-0E7888A72A3B}" destId="{94A78678-DC4A-4560-88F1-41D8BFFA1F07}" srcOrd="0" destOrd="0" presId="urn:microsoft.com/office/officeart/2018/2/layout/IconVerticalSolidList"/>
    <dgm:cxn modelId="{3D8BE7F8-58AA-47D6-BC91-AC36F9E87DE3}" type="presParOf" srcId="{2EF47E81-0E84-4032-9C59-0E7888A72A3B}" destId="{2182A494-0292-4A9A-9BD0-310060B046D9}" srcOrd="1" destOrd="0" presId="urn:microsoft.com/office/officeart/2018/2/layout/IconVerticalSolidList"/>
    <dgm:cxn modelId="{C9C9D9A0-83B9-424C-AFD0-666F30F81C2E}" type="presParOf" srcId="{2EF47E81-0E84-4032-9C59-0E7888A72A3B}" destId="{743C7414-8DCB-4260-BBB3-C974AE1B015F}" srcOrd="2" destOrd="0" presId="urn:microsoft.com/office/officeart/2018/2/layout/IconVerticalSolidList"/>
    <dgm:cxn modelId="{E8ED9365-0CCB-4D36-ADB9-474214AC03CA}" type="presParOf" srcId="{2EF47E81-0E84-4032-9C59-0E7888A72A3B}" destId="{12ACEF7C-4337-4B0E-AC52-F888C2EF1207}" srcOrd="3" destOrd="0" presId="urn:microsoft.com/office/officeart/2018/2/layout/IconVerticalSolidList"/>
    <dgm:cxn modelId="{A7C9CFEA-6D4D-427F-ABFC-930A7E3CC67B}" type="presParOf" srcId="{76087C15-8FFC-4903-B4F4-0FA7B1705B2B}" destId="{247B59D8-E64F-4070-9D46-BADDEE1BC63B}" srcOrd="1" destOrd="0" presId="urn:microsoft.com/office/officeart/2018/2/layout/IconVerticalSolidList"/>
    <dgm:cxn modelId="{85363F8D-D1EB-4CC2-9427-59FE75F9E096}" type="presParOf" srcId="{76087C15-8FFC-4903-B4F4-0FA7B1705B2B}" destId="{1B99B2CE-A608-4D2F-A1BE-76498CF16996}" srcOrd="2" destOrd="0" presId="urn:microsoft.com/office/officeart/2018/2/layout/IconVerticalSolidList"/>
    <dgm:cxn modelId="{F9C62D71-8E0C-4F36-A9B3-CE7EA7C4A75F}" type="presParOf" srcId="{1B99B2CE-A608-4D2F-A1BE-76498CF16996}" destId="{F0B61673-E4FD-4E22-AE18-751B900C268F}" srcOrd="0" destOrd="0" presId="urn:microsoft.com/office/officeart/2018/2/layout/IconVerticalSolidList"/>
    <dgm:cxn modelId="{D848D62E-3D88-4B76-B1A9-FADFD7F0F3CF}" type="presParOf" srcId="{1B99B2CE-A608-4D2F-A1BE-76498CF16996}" destId="{92705425-1462-4B4D-AC3B-3295B4C21F29}" srcOrd="1" destOrd="0" presId="urn:microsoft.com/office/officeart/2018/2/layout/IconVerticalSolidList"/>
    <dgm:cxn modelId="{53CC51EE-342E-4141-AC05-FB888C7A3181}" type="presParOf" srcId="{1B99B2CE-A608-4D2F-A1BE-76498CF16996}" destId="{77175B70-1F22-4AE1-BBAE-C2B0E9B46714}" srcOrd="2" destOrd="0" presId="urn:microsoft.com/office/officeart/2018/2/layout/IconVerticalSolidList"/>
    <dgm:cxn modelId="{E28504EE-D599-4212-AF8E-E4D3171836D9}" type="presParOf" srcId="{1B99B2CE-A608-4D2F-A1BE-76498CF16996}" destId="{CC62B220-2553-48CC-9F37-DE3EA10426A1}" srcOrd="3" destOrd="0" presId="urn:microsoft.com/office/officeart/2018/2/layout/IconVerticalSolidList"/>
    <dgm:cxn modelId="{2F404088-EA9F-4042-869D-36BEB3CFDB1F}" type="presParOf" srcId="{76087C15-8FFC-4903-B4F4-0FA7B1705B2B}" destId="{2A4DBDBE-16C9-4854-A8D6-E4ABEDB979A9}" srcOrd="3" destOrd="0" presId="urn:microsoft.com/office/officeart/2018/2/layout/IconVerticalSolidList"/>
    <dgm:cxn modelId="{58EBB242-1415-4FF5-B8AB-5497143F6B00}" type="presParOf" srcId="{76087C15-8FFC-4903-B4F4-0FA7B1705B2B}" destId="{31B93B12-5786-4C1A-B47D-C15CC4620500}" srcOrd="4" destOrd="0" presId="urn:microsoft.com/office/officeart/2018/2/layout/IconVerticalSolidList"/>
    <dgm:cxn modelId="{2473E82D-18FA-44EE-91A3-0E5619335EDC}" type="presParOf" srcId="{31B93B12-5786-4C1A-B47D-C15CC4620500}" destId="{EFAEA2E6-6B67-4CD3-A74E-43594F8CB4A6}" srcOrd="0" destOrd="0" presId="urn:microsoft.com/office/officeart/2018/2/layout/IconVerticalSolidList"/>
    <dgm:cxn modelId="{D96C4D28-EBEC-4738-8722-CF2104FA65B0}" type="presParOf" srcId="{31B93B12-5786-4C1A-B47D-C15CC4620500}" destId="{F053ABB8-0646-4305-8394-F51AC52C9660}" srcOrd="1" destOrd="0" presId="urn:microsoft.com/office/officeart/2018/2/layout/IconVerticalSolidList"/>
    <dgm:cxn modelId="{55D51C88-34C9-4B0A-BC82-7555DD8E6A7E}" type="presParOf" srcId="{31B93B12-5786-4C1A-B47D-C15CC4620500}" destId="{B4B65CCF-2C76-475A-B472-4B8AF2A4420A}" srcOrd="2" destOrd="0" presId="urn:microsoft.com/office/officeart/2018/2/layout/IconVerticalSolidList"/>
    <dgm:cxn modelId="{8B42D29F-9D94-47D5-9950-C3B9992643CD}" type="presParOf" srcId="{31B93B12-5786-4C1A-B47D-C15CC4620500}" destId="{13C6CCC7-8640-4BE4-9130-F8FC526233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615D56-81AF-431F-A1C6-E785A559F7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45C48C-02EB-4248-8062-DBEA8D94F545}">
      <dgm:prSet/>
      <dgm:spPr/>
      <dgm:t>
        <a:bodyPr/>
        <a:lstStyle/>
        <a:p>
          <a:pPr>
            <a:lnSpc>
              <a:spcPct val="100000"/>
            </a:lnSpc>
          </a:pPr>
          <a:r>
            <a:rPr lang="en-US" b="1"/>
            <a:t>Stage I: Data Collection and Preprocessing </a:t>
          </a:r>
          <a:r>
            <a:rPr lang="en-US"/>
            <a:t>: Collect a diverse dataset of medical images, including X-rays and MRI scans, representing various stages of knee osteoarthritis.</a:t>
          </a:r>
        </a:p>
      </dgm:t>
    </dgm:pt>
    <dgm:pt modelId="{4D60B34E-AA09-49D1-83DB-4BC005CF9016}" type="parTrans" cxnId="{8404A13B-5F2D-4744-94D6-A66DD0A1C218}">
      <dgm:prSet/>
      <dgm:spPr/>
      <dgm:t>
        <a:bodyPr/>
        <a:lstStyle/>
        <a:p>
          <a:endParaRPr lang="en-US"/>
        </a:p>
      </dgm:t>
    </dgm:pt>
    <dgm:pt modelId="{9E0DB92F-295D-46E0-B10B-2BA815AB40EB}" type="sibTrans" cxnId="{8404A13B-5F2D-4744-94D6-A66DD0A1C218}">
      <dgm:prSet/>
      <dgm:spPr/>
      <dgm:t>
        <a:bodyPr/>
        <a:lstStyle/>
        <a:p>
          <a:pPr>
            <a:lnSpc>
              <a:spcPct val="100000"/>
            </a:lnSpc>
          </a:pPr>
          <a:endParaRPr lang="en-US"/>
        </a:p>
      </dgm:t>
    </dgm:pt>
    <dgm:pt modelId="{02952567-BAC2-4ED4-B8C8-593AB4B77EDE}">
      <dgm:prSet/>
      <dgm:spPr/>
      <dgm:t>
        <a:bodyPr/>
        <a:lstStyle/>
        <a:p>
          <a:pPr>
            <a:lnSpc>
              <a:spcPct val="100000"/>
            </a:lnSpc>
          </a:pPr>
          <a:r>
            <a:rPr lang="en-US" b="1"/>
            <a:t>Stage II: Model Architecture Design : </a:t>
          </a:r>
          <a:r>
            <a:rPr lang="en-US"/>
            <a:t>Design a CNN architecture suitable for image classification tasks, considering factors such as depth, kernel size, and pooling layers.</a:t>
          </a:r>
        </a:p>
      </dgm:t>
    </dgm:pt>
    <dgm:pt modelId="{1F99FEE1-9385-4146-BA06-6E4ACB530F76}" type="parTrans" cxnId="{C26032A0-621E-4331-AE40-C05AC02947A5}">
      <dgm:prSet/>
      <dgm:spPr/>
      <dgm:t>
        <a:bodyPr/>
        <a:lstStyle/>
        <a:p>
          <a:endParaRPr lang="en-US"/>
        </a:p>
      </dgm:t>
    </dgm:pt>
    <dgm:pt modelId="{DE8199BC-D349-4FC3-9B34-084DBC22B1CA}" type="sibTrans" cxnId="{C26032A0-621E-4331-AE40-C05AC02947A5}">
      <dgm:prSet/>
      <dgm:spPr/>
      <dgm:t>
        <a:bodyPr/>
        <a:lstStyle/>
        <a:p>
          <a:pPr>
            <a:lnSpc>
              <a:spcPct val="100000"/>
            </a:lnSpc>
          </a:pPr>
          <a:endParaRPr lang="en-US"/>
        </a:p>
      </dgm:t>
    </dgm:pt>
    <dgm:pt modelId="{1A132EBB-14E4-44F1-B7F8-65C35C3FB03A}">
      <dgm:prSet/>
      <dgm:spPr/>
      <dgm:t>
        <a:bodyPr/>
        <a:lstStyle/>
        <a:p>
          <a:pPr>
            <a:lnSpc>
              <a:spcPct val="100000"/>
            </a:lnSpc>
          </a:pPr>
          <a:r>
            <a:rPr lang="en-US" b="1"/>
            <a:t>Stage III :Model Training : </a:t>
          </a:r>
          <a:r>
            <a:rPr lang="en-US"/>
            <a:t>Divide the dataset into training, validation, and test sets.</a:t>
          </a:r>
        </a:p>
      </dgm:t>
    </dgm:pt>
    <dgm:pt modelId="{BA6E9770-C5A6-438D-950A-8C9461B191E4}" type="parTrans" cxnId="{2CBDE469-831A-4FD8-A789-89BBDC1241D1}">
      <dgm:prSet/>
      <dgm:spPr/>
      <dgm:t>
        <a:bodyPr/>
        <a:lstStyle/>
        <a:p>
          <a:endParaRPr lang="en-US"/>
        </a:p>
      </dgm:t>
    </dgm:pt>
    <dgm:pt modelId="{3B864A86-2E02-4BEB-A9EC-2BAC600EB33E}" type="sibTrans" cxnId="{2CBDE469-831A-4FD8-A789-89BBDC1241D1}">
      <dgm:prSet/>
      <dgm:spPr/>
      <dgm:t>
        <a:bodyPr/>
        <a:lstStyle/>
        <a:p>
          <a:pPr>
            <a:lnSpc>
              <a:spcPct val="100000"/>
            </a:lnSpc>
          </a:pPr>
          <a:endParaRPr lang="en-US"/>
        </a:p>
      </dgm:t>
    </dgm:pt>
    <dgm:pt modelId="{A06B04F0-AF10-41F1-9A01-35513E9D8942}">
      <dgm:prSet/>
      <dgm:spPr/>
      <dgm:t>
        <a:bodyPr/>
        <a:lstStyle/>
        <a:p>
          <a:pPr>
            <a:lnSpc>
              <a:spcPct val="100000"/>
            </a:lnSpc>
          </a:pPr>
          <a:r>
            <a:rPr lang="en-US" b="1"/>
            <a:t>Stage IV: Model Evaluation : </a:t>
          </a:r>
          <a:r>
            <a:rPr lang="en-US"/>
            <a:t>Test Set Evaluation: Assess the performance of the trained model on the test set to ensure its generalization to unseen data.</a:t>
          </a:r>
        </a:p>
      </dgm:t>
    </dgm:pt>
    <dgm:pt modelId="{00D1C9CC-549E-4CB6-B2A7-2DFC0674F68E}" type="parTrans" cxnId="{30BA1426-3B38-4E3E-AC7D-ED7072F0BC36}">
      <dgm:prSet/>
      <dgm:spPr/>
      <dgm:t>
        <a:bodyPr/>
        <a:lstStyle/>
        <a:p>
          <a:endParaRPr lang="en-US"/>
        </a:p>
      </dgm:t>
    </dgm:pt>
    <dgm:pt modelId="{E13C350C-87AE-4750-B458-52CAEEAFA690}" type="sibTrans" cxnId="{30BA1426-3B38-4E3E-AC7D-ED7072F0BC36}">
      <dgm:prSet/>
      <dgm:spPr/>
      <dgm:t>
        <a:bodyPr/>
        <a:lstStyle/>
        <a:p>
          <a:pPr>
            <a:lnSpc>
              <a:spcPct val="100000"/>
            </a:lnSpc>
          </a:pPr>
          <a:endParaRPr lang="en-US"/>
        </a:p>
      </dgm:t>
    </dgm:pt>
    <dgm:pt modelId="{9E3E24DA-F29E-4737-9E92-D75463A3BEB4}">
      <dgm:prSet/>
      <dgm:spPr/>
      <dgm:t>
        <a:bodyPr/>
        <a:lstStyle/>
        <a:p>
          <a:pPr>
            <a:lnSpc>
              <a:spcPct val="100000"/>
            </a:lnSpc>
          </a:pPr>
          <a:r>
            <a:rPr lang="en-US" b="1"/>
            <a:t>Stage V: Integration with Clinical Workflow : </a:t>
          </a:r>
          <a:r>
            <a:rPr lang="en-US"/>
            <a:t>Develop a user-friendly interface for healthcare professionals to interact with the diagnostic tool.</a:t>
          </a:r>
        </a:p>
      </dgm:t>
    </dgm:pt>
    <dgm:pt modelId="{BE72C6E0-2DD3-4EC1-83A6-EBCC7951DDB4}" type="parTrans" cxnId="{D021026D-4DFF-4CEB-955E-28C55CFC56A5}">
      <dgm:prSet/>
      <dgm:spPr/>
      <dgm:t>
        <a:bodyPr/>
        <a:lstStyle/>
        <a:p>
          <a:endParaRPr lang="en-US"/>
        </a:p>
      </dgm:t>
    </dgm:pt>
    <dgm:pt modelId="{9D6C22A2-FE96-4B40-969C-41F45F278AC9}" type="sibTrans" cxnId="{D021026D-4DFF-4CEB-955E-28C55CFC56A5}">
      <dgm:prSet/>
      <dgm:spPr/>
      <dgm:t>
        <a:bodyPr/>
        <a:lstStyle/>
        <a:p>
          <a:pPr>
            <a:lnSpc>
              <a:spcPct val="100000"/>
            </a:lnSpc>
          </a:pPr>
          <a:endParaRPr lang="en-US"/>
        </a:p>
      </dgm:t>
    </dgm:pt>
    <dgm:pt modelId="{A6618785-BF4E-4ABD-892A-3FF125F88630}">
      <dgm:prSet/>
      <dgm:spPr/>
      <dgm:t>
        <a:bodyPr/>
        <a:lstStyle/>
        <a:p>
          <a:pPr>
            <a:lnSpc>
              <a:spcPct val="100000"/>
            </a:lnSpc>
          </a:pPr>
          <a:r>
            <a:rPr lang="en-US" b="1"/>
            <a:t>Stage VI: Deployment : </a:t>
          </a:r>
          <a:r>
            <a:rPr lang="en-US"/>
            <a:t>Optimize the model for deployment on different platforms, considering factors such as model size and computational requirements.</a:t>
          </a:r>
        </a:p>
      </dgm:t>
    </dgm:pt>
    <dgm:pt modelId="{0B6FAE8D-8E1E-498E-8EAC-149C501519C2}" type="parTrans" cxnId="{86DE4E4E-2B2B-4A86-A236-C41E7039ACB3}">
      <dgm:prSet/>
      <dgm:spPr/>
      <dgm:t>
        <a:bodyPr/>
        <a:lstStyle/>
        <a:p>
          <a:endParaRPr lang="en-US"/>
        </a:p>
      </dgm:t>
    </dgm:pt>
    <dgm:pt modelId="{ABAA8C4E-AE81-4BF9-B07E-A48D729D1C61}" type="sibTrans" cxnId="{86DE4E4E-2B2B-4A86-A236-C41E7039ACB3}">
      <dgm:prSet/>
      <dgm:spPr/>
      <dgm:t>
        <a:bodyPr/>
        <a:lstStyle/>
        <a:p>
          <a:pPr>
            <a:lnSpc>
              <a:spcPct val="100000"/>
            </a:lnSpc>
          </a:pPr>
          <a:endParaRPr lang="en-US"/>
        </a:p>
      </dgm:t>
    </dgm:pt>
    <dgm:pt modelId="{591E2E7D-DD87-4F6A-BE79-4D2C8349301F}">
      <dgm:prSet/>
      <dgm:spPr/>
      <dgm:t>
        <a:bodyPr/>
        <a:lstStyle/>
        <a:p>
          <a:pPr>
            <a:lnSpc>
              <a:spcPct val="100000"/>
            </a:lnSpc>
          </a:pPr>
          <a:r>
            <a:rPr lang="en-US" b="1"/>
            <a:t>Stage VII: Continuous Improvement: </a:t>
          </a:r>
          <a:r>
            <a:rPr lang="en-US"/>
            <a:t>Establish a feedback loop for continuous improvement by collecting user feedback and updating the model periodically with new data to enhance its performance.</a:t>
          </a:r>
        </a:p>
      </dgm:t>
    </dgm:pt>
    <dgm:pt modelId="{F44DA23D-0226-4036-AB60-FE01F1D0B494}" type="parTrans" cxnId="{3C0B2620-07DB-4A8D-90E8-A454881F1EB9}">
      <dgm:prSet/>
      <dgm:spPr/>
      <dgm:t>
        <a:bodyPr/>
        <a:lstStyle/>
        <a:p>
          <a:endParaRPr lang="en-US"/>
        </a:p>
      </dgm:t>
    </dgm:pt>
    <dgm:pt modelId="{3D26D3A2-6B36-4666-BC31-AC12725D04A3}" type="sibTrans" cxnId="{3C0B2620-07DB-4A8D-90E8-A454881F1EB9}">
      <dgm:prSet/>
      <dgm:spPr/>
      <dgm:t>
        <a:bodyPr/>
        <a:lstStyle/>
        <a:p>
          <a:pPr>
            <a:lnSpc>
              <a:spcPct val="100000"/>
            </a:lnSpc>
          </a:pPr>
          <a:endParaRPr lang="en-US"/>
        </a:p>
      </dgm:t>
    </dgm:pt>
    <dgm:pt modelId="{4B98759D-1182-4FD1-822A-6DECC29CB319}">
      <dgm:prSet/>
      <dgm:spPr/>
      <dgm:t>
        <a:bodyPr/>
        <a:lstStyle/>
        <a:p>
          <a:pPr>
            <a:lnSpc>
              <a:spcPct val="100000"/>
            </a:lnSpc>
          </a:pPr>
          <a:r>
            <a:rPr lang="en-US" b="1"/>
            <a:t>Stage VIII: Ethical Considerations :  </a:t>
          </a:r>
          <a:r>
            <a:rPr lang="en-US"/>
            <a:t>Implement robust privacy and security measures to protect patient  Address and mitigate biases in the model predictions, ensuring fair and equitable healthcare outcomes.</a:t>
          </a:r>
          <a:r>
            <a:rPr lang="en-US" b="1"/>
            <a:t> </a:t>
          </a:r>
          <a:endParaRPr lang="en-US"/>
        </a:p>
      </dgm:t>
    </dgm:pt>
    <dgm:pt modelId="{FC1CB51F-1B67-4E70-B9BA-DF1BC699204F}" type="parTrans" cxnId="{488DBBE9-82DD-45D7-8F67-EA9EB7C3CC8D}">
      <dgm:prSet/>
      <dgm:spPr/>
      <dgm:t>
        <a:bodyPr/>
        <a:lstStyle/>
        <a:p>
          <a:endParaRPr lang="en-US"/>
        </a:p>
      </dgm:t>
    </dgm:pt>
    <dgm:pt modelId="{2F7B3733-BC40-4A08-A953-3EB384AC8DD2}" type="sibTrans" cxnId="{488DBBE9-82DD-45D7-8F67-EA9EB7C3CC8D}">
      <dgm:prSet/>
      <dgm:spPr/>
      <dgm:t>
        <a:bodyPr/>
        <a:lstStyle/>
        <a:p>
          <a:endParaRPr lang="en-US"/>
        </a:p>
      </dgm:t>
    </dgm:pt>
    <dgm:pt modelId="{92EC1F44-8F95-45BA-A8DC-8B89E2EF6EA9}" type="pres">
      <dgm:prSet presAssocID="{36615D56-81AF-431F-A1C6-E785A559F7DF}" presName="root" presStyleCnt="0">
        <dgm:presLayoutVars>
          <dgm:dir/>
          <dgm:resizeHandles val="exact"/>
        </dgm:presLayoutVars>
      </dgm:prSet>
      <dgm:spPr/>
    </dgm:pt>
    <dgm:pt modelId="{E28A6F0B-CC8E-443C-8F5A-F2017E0216FA}" type="pres">
      <dgm:prSet presAssocID="{36615D56-81AF-431F-A1C6-E785A559F7DF}" presName="container" presStyleCnt="0">
        <dgm:presLayoutVars>
          <dgm:dir/>
          <dgm:resizeHandles val="exact"/>
        </dgm:presLayoutVars>
      </dgm:prSet>
      <dgm:spPr/>
    </dgm:pt>
    <dgm:pt modelId="{D111CFEF-9142-4CEA-9BA1-957593C76E62}" type="pres">
      <dgm:prSet presAssocID="{6245C48C-02EB-4248-8062-DBEA8D94F545}" presName="compNode" presStyleCnt="0"/>
      <dgm:spPr/>
    </dgm:pt>
    <dgm:pt modelId="{FF18E5C4-D385-4FE2-8861-4A528F72E242}" type="pres">
      <dgm:prSet presAssocID="{6245C48C-02EB-4248-8062-DBEA8D94F545}" presName="iconBgRect" presStyleLbl="bgShp" presStyleIdx="0" presStyleCnt="8"/>
      <dgm:spPr/>
    </dgm:pt>
    <dgm:pt modelId="{D14562B0-0E22-4F98-9363-D7020550CE1C}" type="pres">
      <dgm:prSet presAssocID="{6245C48C-02EB-4248-8062-DBEA8D94F54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1EA7AD60-3721-4FE9-9C36-02CDE5D0BDC2}" type="pres">
      <dgm:prSet presAssocID="{6245C48C-02EB-4248-8062-DBEA8D94F545}" presName="spaceRect" presStyleCnt="0"/>
      <dgm:spPr/>
    </dgm:pt>
    <dgm:pt modelId="{A097EA01-721E-49E6-95B1-FBDDD0CFA3BC}" type="pres">
      <dgm:prSet presAssocID="{6245C48C-02EB-4248-8062-DBEA8D94F545}" presName="textRect" presStyleLbl="revTx" presStyleIdx="0" presStyleCnt="8">
        <dgm:presLayoutVars>
          <dgm:chMax val="1"/>
          <dgm:chPref val="1"/>
        </dgm:presLayoutVars>
      </dgm:prSet>
      <dgm:spPr/>
    </dgm:pt>
    <dgm:pt modelId="{67072F0A-836E-4AA7-B575-7512247B3E7C}" type="pres">
      <dgm:prSet presAssocID="{9E0DB92F-295D-46E0-B10B-2BA815AB40EB}" presName="sibTrans" presStyleLbl="sibTrans2D1" presStyleIdx="0" presStyleCnt="0"/>
      <dgm:spPr/>
    </dgm:pt>
    <dgm:pt modelId="{1FC1B70D-4A1E-431B-BCB7-CBDE8C7FDBEF}" type="pres">
      <dgm:prSet presAssocID="{02952567-BAC2-4ED4-B8C8-593AB4B77EDE}" presName="compNode" presStyleCnt="0"/>
      <dgm:spPr/>
    </dgm:pt>
    <dgm:pt modelId="{F31EAEEC-E022-4B34-8879-CAF7FED406D4}" type="pres">
      <dgm:prSet presAssocID="{02952567-BAC2-4ED4-B8C8-593AB4B77EDE}" presName="iconBgRect" presStyleLbl="bgShp" presStyleIdx="1" presStyleCnt="8"/>
      <dgm:spPr/>
    </dgm:pt>
    <dgm:pt modelId="{EC7C7E10-252F-4222-A0EA-E99C214C8F8F}" type="pres">
      <dgm:prSet presAssocID="{02952567-BAC2-4ED4-B8C8-593AB4B77ED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DCD4F87-DBCD-4D87-8F91-331975790DEE}" type="pres">
      <dgm:prSet presAssocID="{02952567-BAC2-4ED4-B8C8-593AB4B77EDE}" presName="spaceRect" presStyleCnt="0"/>
      <dgm:spPr/>
    </dgm:pt>
    <dgm:pt modelId="{D394E359-DA6E-4837-AA9B-DCF05C4ECF54}" type="pres">
      <dgm:prSet presAssocID="{02952567-BAC2-4ED4-B8C8-593AB4B77EDE}" presName="textRect" presStyleLbl="revTx" presStyleIdx="1" presStyleCnt="8">
        <dgm:presLayoutVars>
          <dgm:chMax val="1"/>
          <dgm:chPref val="1"/>
        </dgm:presLayoutVars>
      </dgm:prSet>
      <dgm:spPr/>
    </dgm:pt>
    <dgm:pt modelId="{8A640D02-745E-4A16-9E0F-C9F0BDC0CD33}" type="pres">
      <dgm:prSet presAssocID="{DE8199BC-D349-4FC3-9B34-084DBC22B1CA}" presName="sibTrans" presStyleLbl="sibTrans2D1" presStyleIdx="0" presStyleCnt="0"/>
      <dgm:spPr/>
    </dgm:pt>
    <dgm:pt modelId="{D868D965-83E5-4146-916E-9A4F49886AD8}" type="pres">
      <dgm:prSet presAssocID="{1A132EBB-14E4-44F1-B7F8-65C35C3FB03A}" presName="compNode" presStyleCnt="0"/>
      <dgm:spPr/>
    </dgm:pt>
    <dgm:pt modelId="{B071E35F-E35E-4BC5-945F-D9B607A7C33E}" type="pres">
      <dgm:prSet presAssocID="{1A132EBB-14E4-44F1-B7F8-65C35C3FB03A}" presName="iconBgRect" presStyleLbl="bgShp" presStyleIdx="2" presStyleCnt="8"/>
      <dgm:spPr/>
    </dgm:pt>
    <dgm:pt modelId="{B72DE443-CE90-4774-822B-B905CCA4FFAA}" type="pres">
      <dgm:prSet presAssocID="{1A132EBB-14E4-44F1-B7F8-65C35C3FB03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2628F779-2E77-4044-9C3A-5583D341ABD2}" type="pres">
      <dgm:prSet presAssocID="{1A132EBB-14E4-44F1-B7F8-65C35C3FB03A}" presName="spaceRect" presStyleCnt="0"/>
      <dgm:spPr/>
    </dgm:pt>
    <dgm:pt modelId="{7F5AF9D7-B673-4344-BF85-BEB44BC60FB1}" type="pres">
      <dgm:prSet presAssocID="{1A132EBB-14E4-44F1-B7F8-65C35C3FB03A}" presName="textRect" presStyleLbl="revTx" presStyleIdx="2" presStyleCnt="8">
        <dgm:presLayoutVars>
          <dgm:chMax val="1"/>
          <dgm:chPref val="1"/>
        </dgm:presLayoutVars>
      </dgm:prSet>
      <dgm:spPr/>
    </dgm:pt>
    <dgm:pt modelId="{69518145-2904-454E-8D12-A358A771B467}" type="pres">
      <dgm:prSet presAssocID="{3B864A86-2E02-4BEB-A9EC-2BAC600EB33E}" presName="sibTrans" presStyleLbl="sibTrans2D1" presStyleIdx="0" presStyleCnt="0"/>
      <dgm:spPr/>
    </dgm:pt>
    <dgm:pt modelId="{19D07DB0-6819-47F0-8897-06754F31014D}" type="pres">
      <dgm:prSet presAssocID="{A06B04F0-AF10-41F1-9A01-35513E9D8942}" presName="compNode" presStyleCnt="0"/>
      <dgm:spPr/>
    </dgm:pt>
    <dgm:pt modelId="{B64056D1-9D88-4014-93C0-0B500342FBB6}" type="pres">
      <dgm:prSet presAssocID="{A06B04F0-AF10-41F1-9A01-35513E9D8942}" presName="iconBgRect" presStyleLbl="bgShp" presStyleIdx="3" presStyleCnt="8"/>
      <dgm:spPr/>
    </dgm:pt>
    <dgm:pt modelId="{B226D03B-DA71-4FDA-BA0D-75AFAEF6CC49}" type="pres">
      <dgm:prSet presAssocID="{A06B04F0-AF10-41F1-9A01-35513E9D894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V"/>
        </a:ext>
      </dgm:extLst>
    </dgm:pt>
    <dgm:pt modelId="{46297947-ACBC-4CFF-9E6F-A13DB9D1E051}" type="pres">
      <dgm:prSet presAssocID="{A06B04F0-AF10-41F1-9A01-35513E9D8942}" presName="spaceRect" presStyleCnt="0"/>
      <dgm:spPr/>
    </dgm:pt>
    <dgm:pt modelId="{25C955A1-7A34-4F89-B37A-1B737E47028E}" type="pres">
      <dgm:prSet presAssocID="{A06B04F0-AF10-41F1-9A01-35513E9D8942}" presName="textRect" presStyleLbl="revTx" presStyleIdx="3" presStyleCnt="8">
        <dgm:presLayoutVars>
          <dgm:chMax val="1"/>
          <dgm:chPref val="1"/>
        </dgm:presLayoutVars>
      </dgm:prSet>
      <dgm:spPr/>
    </dgm:pt>
    <dgm:pt modelId="{59AF9E0B-CB53-4354-9EE5-EBA44ECD711A}" type="pres">
      <dgm:prSet presAssocID="{E13C350C-87AE-4750-B458-52CAEEAFA690}" presName="sibTrans" presStyleLbl="sibTrans2D1" presStyleIdx="0" presStyleCnt="0"/>
      <dgm:spPr/>
    </dgm:pt>
    <dgm:pt modelId="{A2A8B75A-8386-469C-87B0-7E67AD8B99AA}" type="pres">
      <dgm:prSet presAssocID="{9E3E24DA-F29E-4737-9E92-D75463A3BEB4}" presName="compNode" presStyleCnt="0"/>
      <dgm:spPr/>
    </dgm:pt>
    <dgm:pt modelId="{6AA95E18-F738-4B75-AD7B-C5FB2531EA9D}" type="pres">
      <dgm:prSet presAssocID="{9E3E24DA-F29E-4737-9E92-D75463A3BEB4}" presName="iconBgRect" presStyleLbl="bgShp" presStyleIdx="4" presStyleCnt="8"/>
      <dgm:spPr/>
    </dgm:pt>
    <dgm:pt modelId="{9C4913CB-D422-49BF-B713-D25D04C9AA0D}" type="pres">
      <dgm:prSet presAssocID="{9E3E24DA-F29E-4737-9E92-D75463A3BEB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3BC0ED52-630C-4485-B241-6833A5E94042}" type="pres">
      <dgm:prSet presAssocID="{9E3E24DA-F29E-4737-9E92-D75463A3BEB4}" presName="spaceRect" presStyleCnt="0"/>
      <dgm:spPr/>
    </dgm:pt>
    <dgm:pt modelId="{29589138-1B8F-42C3-9A8A-671A716D8475}" type="pres">
      <dgm:prSet presAssocID="{9E3E24DA-F29E-4737-9E92-D75463A3BEB4}" presName="textRect" presStyleLbl="revTx" presStyleIdx="4" presStyleCnt="8">
        <dgm:presLayoutVars>
          <dgm:chMax val="1"/>
          <dgm:chPref val="1"/>
        </dgm:presLayoutVars>
      </dgm:prSet>
      <dgm:spPr/>
    </dgm:pt>
    <dgm:pt modelId="{8EFB4C97-15BB-4F50-A5E1-3C1E026E0550}" type="pres">
      <dgm:prSet presAssocID="{9D6C22A2-FE96-4B40-969C-41F45F278AC9}" presName="sibTrans" presStyleLbl="sibTrans2D1" presStyleIdx="0" presStyleCnt="0"/>
      <dgm:spPr/>
    </dgm:pt>
    <dgm:pt modelId="{8438A294-F97D-4C45-89E7-ACADD81588CD}" type="pres">
      <dgm:prSet presAssocID="{A6618785-BF4E-4ABD-892A-3FF125F88630}" presName="compNode" presStyleCnt="0"/>
      <dgm:spPr/>
    </dgm:pt>
    <dgm:pt modelId="{A92F0CB7-94AA-4BF6-B991-EA377CA96D00}" type="pres">
      <dgm:prSet presAssocID="{A6618785-BF4E-4ABD-892A-3FF125F88630}" presName="iconBgRect" presStyleLbl="bgShp" presStyleIdx="5" presStyleCnt="8"/>
      <dgm:spPr/>
    </dgm:pt>
    <dgm:pt modelId="{4867FCB9-6775-45B5-8E42-6550F8DB81B3}" type="pres">
      <dgm:prSet presAssocID="{A6618785-BF4E-4ABD-892A-3FF125F88630}"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erver"/>
        </a:ext>
      </dgm:extLst>
    </dgm:pt>
    <dgm:pt modelId="{63A1EDB6-C727-4309-B53C-9F626626CC2E}" type="pres">
      <dgm:prSet presAssocID="{A6618785-BF4E-4ABD-892A-3FF125F88630}" presName="spaceRect" presStyleCnt="0"/>
      <dgm:spPr/>
    </dgm:pt>
    <dgm:pt modelId="{3ED6CACD-D8D8-4798-BEA0-42D9CCD37AD4}" type="pres">
      <dgm:prSet presAssocID="{A6618785-BF4E-4ABD-892A-3FF125F88630}" presName="textRect" presStyleLbl="revTx" presStyleIdx="5" presStyleCnt="8">
        <dgm:presLayoutVars>
          <dgm:chMax val="1"/>
          <dgm:chPref val="1"/>
        </dgm:presLayoutVars>
      </dgm:prSet>
      <dgm:spPr/>
    </dgm:pt>
    <dgm:pt modelId="{5032A016-AC68-499C-BD8A-185EAD8DB3C8}" type="pres">
      <dgm:prSet presAssocID="{ABAA8C4E-AE81-4BF9-B07E-A48D729D1C61}" presName="sibTrans" presStyleLbl="sibTrans2D1" presStyleIdx="0" presStyleCnt="0"/>
      <dgm:spPr/>
    </dgm:pt>
    <dgm:pt modelId="{8FCA60B3-57D5-49D7-8AC4-CF748C82C0A4}" type="pres">
      <dgm:prSet presAssocID="{591E2E7D-DD87-4F6A-BE79-4D2C8349301F}" presName="compNode" presStyleCnt="0"/>
      <dgm:spPr/>
    </dgm:pt>
    <dgm:pt modelId="{2C6B7426-3633-4746-9CB6-590EDB00929C}" type="pres">
      <dgm:prSet presAssocID="{591E2E7D-DD87-4F6A-BE79-4D2C8349301F}" presName="iconBgRect" presStyleLbl="bgShp" presStyleIdx="6" presStyleCnt="8"/>
      <dgm:spPr/>
    </dgm:pt>
    <dgm:pt modelId="{A35F3B55-440E-4DC7-84A5-4FB1278AF1A8}" type="pres">
      <dgm:prSet presAssocID="{591E2E7D-DD87-4F6A-BE79-4D2C8349301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eckmark"/>
        </a:ext>
      </dgm:extLst>
    </dgm:pt>
    <dgm:pt modelId="{6281A8E8-A77F-41DD-A50F-071A4DF354A0}" type="pres">
      <dgm:prSet presAssocID="{591E2E7D-DD87-4F6A-BE79-4D2C8349301F}" presName="spaceRect" presStyleCnt="0"/>
      <dgm:spPr/>
    </dgm:pt>
    <dgm:pt modelId="{8653B606-3BA1-446A-88EC-E42D4D7DB311}" type="pres">
      <dgm:prSet presAssocID="{591E2E7D-DD87-4F6A-BE79-4D2C8349301F}" presName="textRect" presStyleLbl="revTx" presStyleIdx="6" presStyleCnt="8">
        <dgm:presLayoutVars>
          <dgm:chMax val="1"/>
          <dgm:chPref val="1"/>
        </dgm:presLayoutVars>
      </dgm:prSet>
      <dgm:spPr/>
    </dgm:pt>
    <dgm:pt modelId="{20A5E99A-EF1E-4DFE-968F-EAE6DC7E5BB1}" type="pres">
      <dgm:prSet presAssocID="{3D26D3A2-6B36-4666-BC31-AC12725D04A3}" presName="sibTrans" presStyleLbl="sibTrans2D1" presStyleIdx="0" presStyleCnt="0"/>
      <dgm:spPr/>
    </dgm:pt>
    <dgm:pt modelId="{4BE34A24-534E-4960-9B3F-0346A6230638}" type="pres">
      <dgm:prSet presAssocID="{4B98759D-1182-4FD1-822A-6DECC29CB319}" presName="compNode" presStyleCnt="0"/>
      <dgm:spPr/>
    </dgm:pt>
    <dgm:pt modelId="{C37DEEDB-2751-45D8-95D5-EA4A2035A81F}" type="pres">
      <dgm:prSet presAssocID="{4B98759D-1182-4FD1-822A-6DECC29CB319}" presName="iconBgRect" presStyleLbl="bgShp" presStyleIdx="7" presStyleCnt="8"/>
      <dgm:spPr/>
    </dgm:pt>
    <dgm:pt modelId="{09EFF69F-080A-4717-91D8-72089C6476E0}" type="pres">
      <dgm:prSet presAssocID="{4B98759D-1182-4FD1-822A-6DECC29CB31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Scales of Justice"/>
        </a:ext>
      </dgm:extLst>
    </dgm:pt>
    <dgm:pt modelId="{6E3FAFE7-F2EA-4678-A9CB-B91830A349CF}" type="pres">
      <dgm:prSet presAssocID="{4B98759D-1182-4FD1-822A-6DECC29CB319}" presName="spaceRect" presStyleCnt="0"/>
      <dgm:spPr/>
    </dgm:pt>
    <dgm:pt modelId="{CEA3E36E-5211-46FA-BF51-2D32E9A8A348}" type="pres">
      <dgm:prSet presAssocID="{4B98759D-1182-4FD1-822A-6DECC29CB319}" presName="textRect" presStyleLbl="revTx" presStyleIdx="7" presStyleCnt="8">
        <dgm:presLayoutVars>
          <dgm:chMax val="1"/>
          <dgm:chPref val="1"/>
        </dgm:presLayoutVars>
      </dgm:prSet>
      <dgm:spPr/>
    </dgm:pt>
  </dgm:ptLst>
  <dgm:cxnLst>
    <dgm:cxn modelId="{3C0B2620-07DB-4A8D-90E8-A454881F1EB9}" srcId="{36615D56-81AF-431F-A1C6-E785A559F7DF}" destId="{591E2E7D-DD87-4F6A-BE79-4D2C8349301F}" srcOrd="6" destOrd="0" parTransId="{F44DA23D-0226-4036-AB60-FE01F1D0B494}" sibTransId="{3D26D3A2-6B36-4666-BC31-AC12725D04A3}"/>
    <dgm:cxn modelId="{30BA1426-3B38-4E3E-AC7D-ED7072F0BC36}" srcId="{36615D56-81AF-431F-A1C6-E785A559F7DF}" destId="{A06B04F0-AF10-41F1-9A01-35513E9D8942}" srcOrd="3" destOrd="0" parTransId="{00D1C9CC-549E-4CB6-B2A7-2DFC0674F68E}" sibTransId="{E13C350C-87AE-4750-B458-52CAEEAFA690}"/>
    <dgm:cxn modelId="{8404A13B-5F2D-4744-94D6-A66DD0A1C218}" srcId="{36615D56-81AF-431F-A1C6-E785A559F7DF}" destId="{6245C48C-02EB-4248-8062-DBEA8D94F545}" srcOrd="0" destOrd="0" parTransId="{4D60B34E-AA09-49D1-83DB-4BC005CF9016}" sibTransId="{9E0DB92F-295D-46E0-B10B-2BA815AB40EB}"/>
    <dgm:cxn modelId="{2CBDE469-831A-4FD8-A789-89BBDC1241D1}" srcId="{36615D56-81AF-431F-A1C6-E785A559F7DF}" destId="{1A132EBB-14E4-44F1-B7F8-65C35C3FB03A}" srcOrd="2" destOrd="0" parTransId="{BA6E9770-C5A6-438D-950A-8C9461B191E4}" sibTransId="{3B864A86-2E02-4BEB-A9EC-2BAC600EB33E}"/>
    <dgm:cxn modelId="{D021026D-4DFF-4CEB-955E-28C55CFC56A5}" srcId="{36615D56-81AF-431F-A1C6-E785A559F7DF}" destId="{9E3E24DA-F29E-4737-9E92-D75463A3BEB4}" srcOrd="4" destOrd="0" parTransId="{BE72C6E0-2DD3-4EC1-83A6-EBCC7951DDB4}" sibTransId="{9D6C22A2-FE96-4B40-969C-41F45F278AC9}"/>
    <dgm:cxn modelId="{86DE4E4E-2B2B-4A86-A236-C41E7039ACB3}" srcId="{36615D56-81AF-431F-A1C6-E785A559F7DF}" destId="{A6618785-BF4E-4ABD-892A-3FF125F88630}" srcOrd="5" destOrd="0" parTransId="{0B6FAE8D-8E1E-498E-8EAC-149C501519C2}" sibTransId="{ABAA8C4E-AE81-4BF9-B07E-A48D729D1C61}"/>
    <dgm:cxn modelId="{F8AC8E6F-8D58-4944-8DAE-D84E9F318718}" type="presOf" srcId="{A06B04F0-AF10-41F1-9A01-35513E9D8942}" destId="{25C955A1-7A34-4F89-B37A-1B737E47028E}" srcOrd="0" destOrd="0" presId="urn:microsoft.com/office/officeart/2018/2/layout/IconCircleList"/>
    <dgm:cxn modelId="{28BF0E56-86D8-41D1-82B2-122783755139}" type="presOf" srcId="{36615D56-81AF-431F-A1C6-E785A559F7DF}" destId="{92EC1F44-8F95-45BA-A8DC-8B89E2EF6EA9}" srcOrd="0" destOrd="0" presId="urn:microsoft.com/office/officeart/2018/2/layout/IconCircleList"/>
    <dgm:cxn modelId="{53DC9577-23CA-4064-95E5-E40FCB2968DA}" type="presOf" srcId="{A6618785-BF4E-4ABD-892A-3FF125F88630}" destId="{3ED6CACD-D8D8-4798-BEA0-42D9CCD37AD4}" srcOrd="0" destOrd="0" presId="urn:microsoft.com/office/officeart/2018/2/layout/IconCircleList"/>
    <dgm:cxn modelId="{27D6665A-04B7-48B8-B950-C9A736DED935}" type="presOf" srcId="{9D6C22A2-FE96-4B40-969C-41F45F278AC9}" destId="{8EFB4C97-15BB-4F50-A5E1-3C1E026E0550}" srcOrd="0" destOrd="0" presId="urn:microsoft.com/office/officeart/2018/2/layout/IconCircleList"/>
    <dgm:cxn modelId="{D1580486-250C-4729-8899-CB79F6A02C9A}" type="presOf" srcId="{9E3E24DA-F29E-4737-9E92-D75463A3BEB4}" destId="{29589138-1B8F-42C3-9A8A-671A716D8475}" srcOrd="0" destOrd="0" presId="urn:microsoft.com/office/officeart/2018/2/layout/IconCircleList"/>
    <dgm:cxn modelId="{8B12B68B-8011-4D86-81DA-1FEB38D10F7C}" type="presOf" srcId="{591E2E7D-DD87-4F6A-BE79-4D2C8349301F}" destId="{8653B606-3BA1-446A-88EC-E42D4D7DB311}" srcOrd="0" destOrd="0" presId="urn:microsoft.com/office/officeart/2018/2/layout/IconCircleList"/>
    <dgm:cxn modelId="{B01B429E-AA04-4A63-98F8-2165F49C2B77}" type="presOf" srcId="{02952567-BAC2-4ED4-B8C8-593AB4B77EDE}" destId="{D394E359-DA6E-4837-AA9B-DCF05C4ECF54}" srcOrd="0" destOrd="0" presId="urn:microsoft.com/office/officeart/2018/2/layout/IconCircleList"/>
    <dgm:cxn modelId="{C26032A0-621E-4331-AE40-C05AC02947A5}" srcId="{36615D56-81AF-431F-A1C6-E785A559F7DF}" destId="{02952567-BAC2-4ED4-B8C8-593AB4B77EDE}" srcOrd="1" destOrd="0" parTransId="{1F99FEE1-9385-4146-BA06-6E4ACB530F76}" sibTransId="{DE8199BC-D349-4FC3-9B34-084DBC22B1CA}"/>
    <dgm:cxn modelId="{20F5D7B5-3EC8-494B-B463-EAFB68637275}" type="presOf" srcId="{3B864A86-2E02-4BEB-A9EC-2BAC600EB33E}" destId="{69518145-2904-454E-8D12-A358A771B467}" srcOrd="0" destOrd="0" presId="urn:microsoft.com/office/officeart/2018/2/layout/IconCircleList"/>
    <dgm:cxn modelId="{4D02C6C5-6E27-4D60-A31C-EE67D2B7AB9F}" type="presOf" srcId="{9E0DB92F-295D-46E0-B10B-2BA815AB40EB}" destId="{67072F0A-836E-4AA7-B575-7512247B3E7C}" srcOrd="0" destOrd="0" presId="urn:microsoft.com/office/officeart/2018/2/layout/IconCircleList"/>
    <dgm:cxn modelId="{E7FED2CC-30D7-4FF2-95D6-A51AB1AB03D6}" type="presOf" srcId="{1A132EBB-14E4-44F1-B7F8-65C35C3FB03A}" destId="{7F5AF9D7-B673-4344-BF85-BEB44BC60FB1}" srcOrd="0" destOrd="0" presId="urn:microsoft.com/office/officeart/2018/2/layout/IconCircleList"/>
    <dgm:cxn modelId="{B32562DA-A038-453D-B0D7-F10B151F6AEB}" type="presOf" srcId="{4B98759D-1182-4FD1-822A-6DECC29CB319}" destId="{CEA3E36E-5211-46FA-BF51-2D32E9A8A348}" srcOrd="0" destOrd="0" presId="urn:microsoft.com/office/officeart/2018/2/layout/IconCircleList"/>
    <dgm:cxn modelId="{265984DC-332F-4406-A2F7-0B247ABBFC2C}" type="presOf" srcId="{6245C48C-02EB-4248-8062-DBEA8D94F545}" destId="{A097EA01-721E-49E6-95B1-FBDDD0CFA3BC}" srcOrd="0" destOrd="0" presId="urn:microsoft.com/office/officeart/2018/2/layout/IconCircleList"/>
    <dgm:cxn modelId="{832D63E1-6085-4659-85F9-8CCCE5EAF082}" type="presOf" srcId="{E13C350C-87AE-4750-B458-52CAEEAFA690}" destId="{59AF9E0B-CB53-4354-9EE5-EBA44ECD711A}" srcOrd="0" destOrd="0" presId="urn:microsoft.com/office/officeart/2018/2/layout/IconCircleList"/>
    <dgm:cxn modelId="{488DBBE9-82DD-45D7-8F67-EA9EB7C3CC8D}" srcId="{36615D56-81AF-431F-A1C6-E785A559F7DF}" destId="{4B98759D-1182-4FD1-822A-6DECC29CB319}" srcOrd="7" destOrd="0" parTransId="{FC1CB51F-1B67-4E70-B9BA-DF1BC699204F}" sibTransId="{2F7B3733-BC40-4A08-A953-3EB384AC8DD2}"/>
    <dgm:cxn modelId="{025556F8-24C2-4D3F-B0A0-401AE1F212EA}" type="presOf" srcId="{3D26D3A2-6B36-4666-BC31-AC12725D04A3}" destId="{20A5E99A-EF1E-4DFE-968F-EAE6DC7E5BB1}" srcOrd="0" destOrd="0" presId="urn:microsoft.com/office/officeart/2018/2/layout/IconCircleList"/>
    <dgm:cxn modelId="{CD8AC1FA-AB9D-4BF8-AAB8-AED40014C68A}" type="presOf" srcId="{DE8199BC-D349-4FC3-9B34-084DBC22B1CA}" destId="{8A640D02-745E-4A16-9E0F-C9F0BDC0CD33}" srcOrd="0" destOrd="0" presId="urn:microsoft.com/office/officeart/2018/2/layout/IconCircleList"/>
    <dgm:cxn modelId="{D607F6FF-6C0E-4738-A1CA-2AEC5C52C6CD}" type="presOf" srcId="{ABAA8C4E-AE81-4BF9-B07E-A48D729D1C61}" destId="{5032A016-AC68-499C-BD8A-185EAD8DB3C8}" srcOrd="0" destOrd="0" presId="urn:microsoft.com/office/officeart/2018/2/layout/IconCircleList"/>
    <dgm:cxn modelId="{3759EBE2-43A6-40FE-994E-EA856D5B0796}" type="presParOf" srcId="{92EC1F44-8F95-45BA-A8DC-8B89E2EF6EA9}" destId="{E28A6F0B-CC8E-443C-8F5A-F2017E0216FA}" srcOrd="0" destOrd="0" presId="urn:microsoft.com/office/officeart/2018/2/layout/IconCircleList"/>
    <dgm:cxn modelId="{AED2C39B-2CC2-42DD-825D-F1A853146073}" type="presParOf" srcId="{E28A6F0B-CC8E-443C-8F5A-F2017E0216FA}" destId="{D111CFEF-9142-4CEA-9BA1-957593C76E62}" srcOrd="0" destOrd="0" presId="urn:microsoft.com/office/officeart/2018/2/layout/IconCircleList"/>
    <dgm:cxn modelId="{D50C778A-B65E-4F34-9A37-37D8AC251BB1}" type="presParOf" srcId="{D111CFEF-9142-4CEA-9BA1-957593C76E62}" destId="{FF18E5C4-D385-4FE2-8861-4A528F72E242}" srcOrd="0" destOrd="0" presId="urn:microsoft.com/office/officeart/2018/2/layout/IconCircleList"/>
    <dgm:cxn modelId="{16E60569-2FEC-4A92-9F25-1C93CAF4611D}" type="presParOf" srcId="{D111CFEF-9142-4CEA-9BA1-957593C76E62}" destId="{D14562B0-0E22-4F98-9363-D7020550CE1C}" srcOrd="1" destOrd="0" presId="urn:microsoft.com/office/officeart/2018/2/layout/IconCircleList"/>
    <dgm:cxn modelId="{B7586EDD-B47F-450B-9978-80D1AB6D262E}" type="presParOf" srcId="{D111CFEF-9142-4CEA-9BA1-957593C76E62}" destId="{1EA7AD60-3721-4FE9-9C36-02CDE5D0BDC2}" srcOrd="2" destOrd="0" presId="urn:microsoft.com/office/officeart/2018/2/layout/IconCircleList"/>
    <dgm:cxn modelId="{3794EE5F-5858-44B9-8FCC-256DE74E3C3B}" type="presParOf" srcId="{D111CFEF-9142-4CEA-9BA1-957593C76E62}" destId="{A097EA01-721E-49E6-95B1-FBDDD0CFA3BC}" srcOrd="3" destOrd="0" presId="urn:microsoft.com/office/officeart/2018/2/layout/IconCircleList"/>
    <dgm:cxn modelId="{B7D272B4-B1DE-4254-88BC-B63569AEB1B5}" type="presParOf" srcId="{E28A6F0B-CC8E-443C-8F5A-F2017E0216FA}" destId="{67072F0A-836E-4AA7-B575-7512247B3E7C}" srcOrd="1" destOrd="0" presId="urn:microsoft.com/office/officeart/2018/2/layout/IconCircleList"/>
    <dgm:cxn modelId="{E39F8FB3-7FB5-454B-BC32-F000F9247F94}" type="presParOf" srcId="{E28A6F0B-CC8E-443C-8F5A-F2017E0216FA}" destId="{1FC1B70D-4A1E-431B-BCB7-CBDE8C7FDBEF}" srcOrd="2" destOrd="0" presId="urn:microsoft.com/office/officeart/2018/2/layout/IconCircleList"/>
    <dgm:cxn modelId="{D4B24171-4074-4458-8831-0A5B5F110370}" type="presParOf" srcId="{1FC1B70D-4A1E-431B-BCB7-CBDE8C7FDBEF}" destId="{F31EAEEC-E022-4B34-8879-CAF7FED406D4}" srcOrd="0" destOrd="0" presId="urn:microsoft.com/office/officeart/2018/2/layout/IconCircleList"/>
    <dgm:cxn modelId="{083176E9-8BA9-42B8-9129-71B34A4459B9}" type="presParOf" srcId="{1FC1B70D-4A1E-431B-BCB7-CBDE8C7FDBEF}" destId="{EC7C7E10-252F-4222-A0EA-E99C214C8F8F}" srcOrd="1" destOrd="0" presId="urn:microsoft.com/office/officeart/2018/2/layout/IconCircleList"/>
    <dgm:cxn modelId="{4F2B89A1-A5EC-41F0-B83E-7EA07394B68C}" type="presParOf" srcId="{1FC1B70D-4A1E-431B-BCB7-CBDE8C7FDBEF}" destId="{ADCD4F87-DBCD-4D87-8F91-331975790DEE}" srcOrd="2" destOrd="0" presId="urn:microsoft.com/office/officeart/2018/2/layout/IconCircleList"/>
    <dgm:cxn modelId="{876E3592-89E9-4931-8815-BC8864C0C651}" type="presParOf" srcId="{1FC1B70D-4A1E-431B-BCB7-CBDE8C7FDBEF}" destId="{D394E359-DA6E-4837-AA9B-DCF05C4ECF54}" srcOrd="3" destOrd="0" presId="urn:microsoft.com/office/officeart/2018/2/layout/IconCircleList"/>
    <dgm:cxn modelId="{7C3893AF-C105-4633-9177-864F8C7CD1CE}" type="presParOf" srcId="{E28A6F0B-CC8E-443C-8F5A-F2017E0216FA}" destId="{8A640D02-745E-4A16-9E0F-C9F0BDC0CD33}" srcOrd="3" destOrd="0" presId="urn:microsoft.com/office/officeart/2018/2/layout/IconCircleList"/>
    <dgm:cxn modelId="{FB928D8C-4772-4645-BDD3-AB4D4FB8064F}" type="presParOf" srcId="{E28A6F0B-CC8E-443C-8F5A-F2017E0216FA}" destId="{D868D965-83E5-4146-916E-9A4F49886AD8}" srcOrd="4" destOrd="0" presId="urn:microsoft.com/office/officeart/2018/2/layout/IconCircleList"/>
    <dgm:cxn modelId="{A7EA34C6-763F-4346-AEED-0BDE3DC40E8D}" type="presParOf" srcId="{D868D965-83E5-4146-916E-9A4F49886AD8}" destId="{B071E35F-E35E-4BC5-945F-D9B607A7C33E}" srcOrd="0" destOrd="0" presId="urn:microsoft.com/office/officeart/2018/2/layout/IconCircleList"/>
    <dgm:cxn modelId="{64EBD843-C57D-476F-81E9-AE402DF49EC4}" type="presParOf" srcId="{D868D965-83E5-4146-916E-9A4F49886AD8}" destId="{B72DE443-CE90-4774-822B-B905CCA4FFAA}" srcOrd="1" destOrd="0" presId="urn:microsoft.com/office/officeart/2018/2/layout/IconCircleList"/>
    <dgm:cxn modelId="{63795207-9063-41B0-AC28-702A9F548E94}" type="presParOf" srcId="{D868D965-83E5-4146-916E-9A4F49886AD8}" destId="{2628F779-2E77-4044-9C3A-5583D341ABD2}" srcOrd="2" destOrd="0" presId="urn:microsoft.com/office/officeart/2018/2/layout/IconCircleList"/>
    <dgm:cxn modelId="{5D9B8FCD-2633-4159-A1FD-3230F7241FBB}" type="presParOf" srcId="{D868D965-83E5-4146-916E-9A4F49886AD8}" destId="{7F5AF9D7-B673-4344-BF85-BEB44BC60FB1}" srcOrd="3" destOrd="0" presId="urn:microsoft.com/office/officeart/2018/2/layout/IconCircleList"/>
    <dgm:cxn modelId="{862E9682-5BA2-45D3-8641-65B0863D5FE5}" type="presParOf" srcId="{E28A6F0B-CC8E-443C-8F5A-F2017E0216FA}" destId="{69518145-2904-454E-8D12-A358A771B467}" srcOrd="5" destOrd="0" presId="urn:microsoft.com/office/officeart/2018/2/layout/IconCircleList"/>
    <dgm:cxn modelId="{59425CE5-F193-49E4-89CA-671729EF4E2E}" type="presParOf" srcId="{E28A6F0B-CC8E-443C-8F5A-F2017E0216FA}" destId="{19D07DB0-6819-47F0-8897-06754F31014D}" srcOrd="6" destOrd="0" presId="urn:microsoft.com/office/officeart/2018/2/layout/IconCircleList"/>
    <dgm:cxn modelId="{E9C2B037-A384-4092-8B2D-D563AB9DA8AA}" type="presParOf" srcId="{19D07DB0-6819-47F0-8897-06754F31014D}" destId="{B64056D1-9D88-4014-93C0-0B500342FBB6}" srcOrd="0" destOrd="0" presId="urn:microsoft.com/office/officeart/2018/2/layout/IconCircleList"/>
    <dgm:cxn modelId="{77AEE54B-FA66-4E34-892B-E515C985F460}" type="presParOf" srcId="{19D07DB0-6819-47F0-8897-06754F31014D}" destId="{B226D03B-DA71-4FDA-BA0D-75AFAEF6CC49}" srcOrd="1" destOrd="0" presId="urn:microsoft.com/office/officeart/2018/2/layout/IconCircleList"/>
    <dgm:cxn modelId="{42A56BA8-9E7D-44DC-AAB0-8F88C001AE74}" type="presParOf" srcId="{19D07DB0-6819-47F0-8897-06754F31014D}" destId="{46297947-ACBC-4CFF-9E6F-A13DB9D1E051}" srcOrd="2" destOrd="0" presId="urn:microsoft.com/office/officeart/2018/2/layout/IconCircleList"/>
    <dgm:cxn modelId="{839AA581-E6A3-4EAD-8B46-3F71AB5FA58E}" type="presParOf" srcId="{19D07DB0-6819-47F0-8897-06754F31014D}" destId="{25C955A1-7A34-4F89-B37A-1B737E47028E}" srcOrd="3" destOrd="0" presId="urn:microsoft.com/office/officeart/2018/2/layout/IconCircleList"/>
    <dgm:cxn modelId="{662A1061-1B88-4327-83FF-91439C53950C}" type="presParOf" srcId="{E28A6F0B-CC8E-443C-8F5A-F2017E0216FA}" destId="{59AF9E0B-CB53-4354-9EE5-EBA44ECD711A}" srcOrd="7" destOrd="0" presId="urn:microsoft.com/office/officeart/2018/2/layout/IconCircleList"/>
    <dgm:cxn modelId="{6ED63250-FB60-4B63-8DB8-E93967ED9F47}" type="presParOf" srcId="{E28A6F0B-CC8E-443C-8F5A-F2017E0216FA}" destId="{A2A8B75A-8386-469C-87B0-7E67AD8B99AA}" srcOrd="8" destOrd="0" presId="urn:microsoft.com/office/officeart/2018/2/layout/IconCircleList"/>
    <dgm:cxn modelId="{813C639F-7430-4DA0-8397-E43864A2515F}" type="presParOf" srcId="{A2A8B75A-8386-469C-87B0-7E67AD8B99AA}" destId="{6AA95E18-F738-4B75-AD7B-C5FB2531EA9D}" srcOrd="0" destOrd="0" presId="urn:microsoft.com/office/officeart/2018/2/layout/IconCircleList"/>
    <dgm:cxn modelId="{5B3A4D9D-77D9-4D7E-BAE5-948AF5979B18}" type="presParOf" srcId="{A2A8B75A-8386-469C-87B0-7E67AD8B99AA}" destId="{9C4913CB-D422-49BF-B713-D25D04C9AA0D}" srcOrd="1" destOrd="0" presId="urn:microsoft.com/office/officeart/2018/2/layout/IconCircleList"/>
    <dgm:cxn modelId="{A8D4203A-1B1A-4785-BC37-93B5DD472601}" type="presParOf" srcId="{A2A8B75A-8386-469C-87B0-7E67AD8B99AA}" destId="{3BC0ED52-630C-4485-B241-6833A5E94042}" srcOrd="2" destOrd="0" presId="urn:microsoft.com/office/officeart/2018/2/layout/IconCircleList"/>
    <dgm:cxn modelId="{7425447C-6775-4848-9689-33498BECDE29}" type="presParOf" srcId="{A2A8B75A-8386-469C-87B0-7E67AD8B99AA}" destId="{29589138-1B8F-42C3-9A8A-671A716D8475}" srcOrd="3" destOrd="0" presId="urn:microsoft.com/office/officeart/2018/2/layout/IconCircleList"/>
    <dgm:cxn modelId="{A4DE9E87-6876-425E-BBB5-BB3CE7888108}" type="presParOf" srcId="{E28A6F0B-CC8E-443C-8F5A-F2017E0216FA}" destId="{8EFB4C97-15BB-4F50-A5E1-3C1E026E0550}" srcOrd="9" destOrd="0" presId="urn:microsoft.com/office/officeart/2018/2/layout/IconCircleList"/>
    <dgm:cxn modelId="{D3DA2B06-2811-4FB9-B0FB-1FBEFEBC1637}" type="presParOf" srcId="{E28A6F0B-CC8E-443C-8F5A-F2017E0216FA}" destId="{8438A294-F97D-4C45-89E7-ACADD81588CD}" srcOrd="10" destOrd="0" presId="urn:microsoft.com/office/officeart/2018/2/layout/IconCircleList"/>
    <dgm:cxn modelId="{4DFBAAD1-1653-4BF1-AB9D-BDF0EF593656}" type="presParOf" srcId="{8438A294-F97D-4C45-89E7-ACADD81588CD}" destId="{A92F0CB7-94AA-4BF6-B991-EA377CA96D00}" srcOrd="0" destOrd="0" presId="urn:microsoft.com/office/officeart/2018/2/layout/IconCircleList"/>
    <dgm:cxn modelId="{76B6D37A-6FFD-4B11-9E55-0903F90EB65D}" type="presParOf" srcId="{8438A294-F97D-4C45-89E7-ACADD81588CD}" destId="{4867FCB9-6775-45B5-8E42-6550F8DB81B3}" srcOrd="1" destOrd="0" presId="urn:microsoft.com/office/officeart/2018/2/layout/IconCircleList"/>
    <dgm:cxn modelId="{B2FEDD5A-9DB4-4C36-B421-EA171A849A2E}" type="presParOf" srcId="{8438A294-F97D-4C45-89E7-ACADD81588CD}" destId="{63A1EDB6-C727-4309-B53C-9F626626CC2E}" srcOrd="2" destOrd="0" presId="urn:microsoft.com/office/officeart/2018/2/layout/IconCircleList"/>
    <dgm:cxn modelId="{0C7454C3-5C36-4F2B-AFF5-24B06744EA69}" type="presParOf" srcId="{8438A294-F97D-4C45-89E7-ACADD81588CD}" destId="{3ED6CACD-D8D8-4798-BEA0-42D9CCD37AD4}" srcOrd="3" destOrd="0" presId="urn:microsoft.com/office/officeart/2018/2/layout/IconCircleList"/>
    <dgm:cxn modelId="{1FE7CC69-6B87-4C4B-A8DB-03A77ACAE73E}" type="presParOf" srcId="{E28A6F0B-CC8E-443C-8F5A-F2017E0216FA}" destId="{5032A016-AC68-499C-BD8A-185EAD8DB3C8}" srcOrd="11" destOrd="0" presId="urn:microsoft.com/office/officeart/2018/2/layout/IconCircleList"/>
    <dgm:cxn modelId="{8305026F-9298-49E3-A5D5-70D363C68429}" type="presParOf" srcId="{E28A6F0B-CC8E-443C-8F5A-F2017E0216FA}" destId="{8FCA60B3-57D5-49D7-8AC4-CF748C82C0A4}" srcOrd="12" destOrd="0" presId="urn:microsoft.com/office/officeart/2018/2/layout/IconCircleList"/>
    <dgm:cxn modelId="{05405B7C-7AD0-4E9A-B785-3EB144325806}" type="presParOf" srcId="{8FCA60B3-57D5-49D7-8AC4-CF748C82C0A4}" destId="{2C6B7426-3633-4746-9CB6-590EDB00929C}" srcOrd="0" destOrd="0" presId="urn:microsoft.com/office/officeart/2018/2/layout/IconCircleList"/>
    <dgm:cxn modelId="{07218E9F-D45E-4CFF-94CD-D4E79AF923CB}" type="presParOf" srcId="{8FCA60B3-57D5-49D7-8AC4-CF748C82C0A4}" destId="{A35F3B55-440E-4DC7-84A5-4FB1278AF1A8}" srcOrd="1" destOrd="0" presId="urn:microsoft.com/office/officeart/2018/2/layout/IconCircleList"/>
    <dgm:cxn modelId="{5583C178-6368-4BB0-A08B-195367084E89}" type="presParOf" srcId="{8FCA60B3-57D5-49D7-8AC4-CF748C82C0A4}" destId="{6281A8E8-A77F-41DD-A50F-071A4DF354A0}" srcOrd="2" destOrd="0" presId="urn:microsoft.com/office/officeart/2018/2/layout/IconCircleList"/>
    <dgm:cxn modelId="{B0C0C47E-0BF1-424A-BC1E-4B99EE627709}" type="presParOf" srcId="{8FCA60B3-57D5-49D7-8AC4-CF748C82C0A4}" destId="{8653B606-3BA1-446A-88EC-E42D4D7DB311}" srcOrd="3" destOrd="0" presId="urn:microsoft.com/office/officeart/2018/2/layout/IconCircleList"/>
    <dgm:cxn modelId="{16E1A39E-FA84-4451-995F-518BBA9CF503}" type="presParOf" srcId="{E28A6F0B-CC8E-443C-8F5A-F2017E0216FA}" destId="{20A5E99A-EF1E-4DFE-968F-EAE6DC7E5BB1}" srcOrd="13" destOrd="0" presId="urn:microsoft.com/office/officeart/2018/2/layout/IconCircleList"/>
    <dgm:cxn modelId="{D2B6DC73-0D0F-4610-8C05-42FC6B472857}" type="presParOf" srcId="{E28A6F0B-CC8E-443C-8F5A-F2017E0216FA}" destId="{4BE34A24-534E-4960-9B3F-0346A6230638}" srcOrd="14" destOrd="0" presId="urn:microsoft.com/office/officeart/2018/2/layout/IconCircleList"/>
    <dgm:cxn modelId="{19EF7856-FD7F-44D2-82B4-27686980DC72}" type="presParOf" srcId="{4BE34A24-534E-4960-9B3F-0346A6230638}" destId="{C37DEEDB-2751-45D8-95D5-EA4A2035A81F}" srcOrd="0" destOrd="0" presId="urn:microsoft.com/office/officeart/2018/2/layout/IconCircleList"/>
    <dgm:cxn modelId="{499E0E96-D219-4A91-AD5E-7D1D8BB34684}" type="presParOf" srcId="{4BE34A24-534E-4960-9B3F-0346A6230638}" destId="{09EFF69F-080A-4717-91D8-72089C6476E0}" srcOrd="1" destOrd="0" presId="urn:microsoft.com/office/officeart/2018/2/layout/IconCircleList"/>
    <dgm:cxn modelId="{6D19759B-B1A3-42DE-9F80-B9A006DA69C2}" type="presParOf" srcId="{4BE34A24-534E-4960-9B3F-0346A6230638}" destId="{6E3FAFE7-F2EA-4678-A9CB-B91830A349CF}" srcOrd="2" destOrd="0" presId="urn:microsoft.com/office/officeart/2018/2/layout/IconCircleList"/>
    <dgm:cxn modelId="{A9DAFA39-C8B2-405D-B8C5-704F93A7AFC9}" type="presParOf" srcId="{4BE34A24-534E-4960-9B3F-0346A6230638}" destId="{CEA3E36E-5211-46FA-BF51-2D32E9A8A34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3E15D3-6822-4ACE-96B9-CDB77C0EB03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3EFDED6-EF1D-4ABB-B63E-0BA8B2FEC94C}">
      <dgm:prSet custT="1"/>
      <dgm:spPr/>
      <dgm:t>
        <a:bodyPr/>
        <a:lstStyle/>
        <a:p>
          <a:pPr>
            <a:lnSpc>
              <a:spcPct val="100000"/>
            </a:lnSpc>
          </a:pPr>
          <a:r>
            <a:rPr lang="en-IN" sz="1600" b="1"/>
            <a:t>Image Quality: </a:t>
          </a:r>
          <a:r>
            <a:rPr lang="en-IN" sz="1600"/>
            <a:t>Ensuring MRI images are clear and detailed.</a:t>
          </a:r>
          <a:endParaRPr lang="en-US" sz="1600"/>
        </a:p>
      </dgm:t>
    </dgm:pt>
    <dgm:pt modelId="{A03501FE-4C85-4545-ADBE-20AFF496DC84}" type="parTrans" cxnId="{EAD5249D-20EC-4106-8F8B-E3B8978CA4CD}">
      <dgm:prSet/>
      <dgm:spPr/>
      <dgm:t>
        <a:bodyPr/>
        <a:lstStyle/>
        <a:p>
          <a:endParaRPr lang="en-US"/>
        </a:p>
      </dgm:t>
    </dgm:pt>
    <dgm:pt modelId="{AB8F56DB-74EC-43A4-82A9-998CA7645180}" type="sibTrans" cxnId="{EAD5249D-20EC-4106-8F8B-E3B8978CA4CD}">
      <dgm:prSet/>
      <dgm:spPr/>
      <dgm:t>
        <a:bodyPr/>
        <a:lstStyle/>
        <a:p>
          <a:pPr>
            <a:lnSpc>
              <a:spcPct val="100000"/>
            </a:lnSpc>
          </a:pPr>
          <a:endParaRPr lang="en-US"/>
        </a:p>
      </dgm:t>
    </dgm:pt>
    <dgm:pt modelId="{BCAC9C8F-B296-48F3-B616-0C665158F020}">
      <dgm:prSet custT="1"/>
      <dgm:spPr/>
      <dgm:t>
        <a:bodyPr/>
        <a:lstStyle/>
        <a:p>
          <a:pPr>
            <a:lnSpc>
              <a:spcPct val="100000"/>
            </a:lnSpc>
          </a:pPr>
          <a:r>
            <a:rPr lang="en-IN" sz="1600" b="1"/>
            <a:t>Cartilage Segmentation: </a:t>
          </a:r>
          <a:r>
            <a:rPr lang="en-IN" sz="1600"/>
            <a:t>Accurately separating cartilage in MRI images.</a:t>
          </a:r>
          <a:endParaRPr lang="en-US" sz="1600"/>
        </a:p>
      </dgm:t>
    </dgm:pt>
    <dgm:pt modelId="{7D0E098F-AE87-43CD-9BF9-2EBD33FE6D55}" type="parTrans" cxnId="{99988480-32A2-4D5B-AA8C-7A6F073276C6}">
      <dgm:prSet/>
      <dgm:spPr/>
      <dgm:t>
        <a:bodyPr/>
        <a:lstStyle/>
        <a:p>
          <a:endParaRPr lang="en-US"/>
        </a:p>
      </dgm:t>
    </dgm:pt>
    <dgm:pt modelId="{31040253-5DCE-42EB-9883-CE943450BC76}" type="sibTrans" cxnId="{99988480-32A2-4D5B-AA8C-7A6F073276C6}">
      <dgm:prSet/>
      <dgm:spPr/>
      <dgm:t>
        <a:bodyPr/>
        <a:lstStyle/>
        <a:p>
          <a:pPr>
            <a:lnSpc>
              <a:spcPct val="100000"/>
            </a:lnSpc>
          </a:pPr>
          <a:endParaRPr lang="en-US"/>
        </a:p>
      </dgm:t>
    </dgm:pt>
    <dgm:pt modelId="{0EA56B9D-9342-4602-B3D2-46878CD1BD1B}">
      <dgm:prSet custT="1"/>
      <dgm:spPr/>
      <dgm:t>
        <a:bodyPr/>
        <a:lstStyle/>
        <a:p>
          <a:pPr>
            <a:lnSpc>
              <a:spcPct val="100000"/>
            </a:lnSpc>
          </a:pPr>
          <a:r>
            <a:rPr lang="en-IN" sz="1600" b="1"/>
            <a:t>Algorithm Precision: </a:t>
          </a:r>
          <a:r>
            <a:rPr lang="en-IN" sz="1600"/>
            <a:t>Developing precise image processing techniques.</a:t>
          </a:r>
          <a:endParaRPr lang="en-US" sz="1600"/>
        </a:p>
      </dgm:t>
    </dgm:pt>
    <dgm:pt modelId="{827D4C87-7896-4106-839E-0FB33C802678}" type="parTrans" cxnId="{B6E7CFC1-B1B1-407E-82DB-63BD4C922F45}">
      <dgm:prSet/>
      <dgm:spPr/>
      <dgm:t>
        <a:bodyPr/>
        <a:lstStyle/>
        <a:p>
          <a:endParaRPr lang="en-US"/>
        </a:p>
      </dgm:t>
    </dgm:pt>
    <dgm:pt modelId="{B65051D0-84C5-4259-B6A9-165409962B77}" type="sibTrans" cxnId="{B6E7CFC1-B1B1-407E-82DB-63BD4C922F45}">
      <dgm:prSet/>
      <dgm:spPr/>
      <dgm:t>
        <a:bodyPr/>
        <a:lstStyle/>
        <a:p>
          <a:pPr>
            <a:lnSpc>
              <a:spcPct val="100000"/>
            </a:lnSpc>
          </a:pPr>
          <a:endParaRPr lang="en-US"/>
        </a:p>
      </dgm:t>
    </dgm:pt>
    <dgm:pt modelId="{87A28597-C98C-4853-AFBF-CDED51C8F213}">
      <dgm:prSet custT="1"/>
      <dgm:spPr/>
      <dgm:t>
        <a:bodyPr/>
        <a:lstStyle/>
        <a:p>
          <a:pPr>
            <a:lnSpc>
              <a:spcPct val="100000"/>
            </a:lnSpc>
          </a:pPr>
          <a:r>
            <a:rPr lang="en-IN" sz="1600" b="1"/>
            <a:t>Computational Power: </a:t>
          </a:r>
          <a:r>
            <a:rPr lang="en-IN" sz="1600"/>
            <a:t>Handling large MRI data efficiently.</a:t>
          </a:r>
          <a:endParaRPr lang="en-US" sz="1600"/>
        </a:p>
      </dgm:t>
    </dgm:pt>
    <dgm:pt modelId="{BAA0312D-60FD-42D3-9BAC-A7AB54FC345D}" type="parTrans" cxnId="{B296C5D0-1D65-4D7D-ADC7-DB7F1C2B41F5}">
      <dgm:prSet/>
      <dgm:spPr/>
      <dgm:t>
        <a:bodyPr/>
        <a:lstStyle/>
        <a:p>
          <a:endParaRPr lang="en-US"/>
        </a:p>
      </dgm:t>
    </dgm:pt>
    <dgm:pt modelId="{CED795EE-88F7-4CBF-B5AA-E52BA6FB42BA}" type="sibTrans" cxnId="{B296C5D0-1D65-4D7D-ADC7-DB7F1C2B41F5}">
      <dgm:prSet/>
      <dgm:spPr/>
      <dgm:t>
        <a:bodyPr/>
        <a:lstStyle/>
        <a:p>
          <a:pPr>
            <a:lnSpc>
              <a:spcPct val="100000"/>
            </a:lnSpc>
          </a:pPr>
          <a:endParaRPr lang="en-US"/>
        </a:p>
      </dgm:t>
    </dgm:pt>
    <dgm:pt modelId="{09B9D67B-481B-451C-85F1-EE764ABE3222}">
      <dgm:prSet custT="1"/>
      <dgm:spPr/>
      <dgm:t>
        <a:bodyPr/>
        <a:lstStyle/>
        <a:p>
          <a:pPr>
            <a:lnSpc>
              <a:spcPct val="100000"/>
            </a:lnSpc>
          </a:pPr>
          <a:r>
            <a:rPr lang="en-IN" sz="1600" b="1"/>
            <a:t>Validation: </a:t>
          </a:r>
          <a:r>
            <a:rPr lang="en-IN" sz="1600"/>
            <a:t>Ensuring accuracy and reliability of results.</a:t>
          </a:r>
          <a:endParaRPr lang="en-US" sz="1600"/>
        </a:p>
      </dgm:t>
    </dgm:pt>
    <dgm:pt modelId="{B8CCFCD5-603C-4E9E-9143-FA7B19919950}" type="parTrans" cxnId="{94D46D97-834C-442C-BAA7-A9A5D22C1762}">
      <dgm:prSet/>
      <dgm:spPr/>
      <dgm:t>
        <a:bodyPr/>
        <a:lstStyle/>
        <a:p>
          <a:endParaRPr lang="en-US"/>
        </a:p>
      </dgm:t>
    </dgm:pt>
    <dgm:pt modelId="{D055520D-314A-46EB-81CC-F05654C3A291}" type="sibTrans" cxnId="{94D46D97-834C-442C-BAA7-A9A5D22C1762}">
      <dgm:prSet/>
      <dgm:spPr/>
      <dgm:t>
        <a:bodyPr/>
        <a:lstStyle/>
        <a:p>
          <a:pPr>
            <a:lnSpc>
              <a:spcPct val="100000"/>
            </a:lnSpc>
          </a:pPr>
          <a:endParaRPr lang="en-US"/>
        </a:p>
      </dgm:t>
    </dgm:pt>
    <dgm:pt modelId="{B89A4275-93FD-4744-8A02-CCBFAE16038E}">
      <dgm:prSet custT="1"/>
      <dgm:spPr/>
      <dgm:t>
        <a:bodyPr/>
        <a:lstStyle/>
        <a:p>
          <a:pPr>
            <a:lnSpc>
              <a:spcPct val="100000"/>
            </a:lnSpc>
          </a:pPr>
          <a:r>
            <a:rPr lang="en-IN" sz="1600" b="1"/>
            <a:t>Software Limits: </a:t>
          </a:r>
          <a:r>
            <a:rPr lang="en-IN" sz="1600"/>
            <a:t>Overcoming potential issues in MATLAB R2013a.</a:t>
          </a:r>
          <a:endParaRPr lang="en-US" sz="1600"/>
        </a:p>
      </dgm:t>
    </dgm:pt>
    <dgm:pt modelId="{A7FE2AA4-6498-4914-A8DB-63B6A4DF3444}" type="parTrans" cxnId="{7899565F-3E1A-42F5-9240-A646983C6002}">
      <dgm:prSet/>
      <dgm:spPr/>
      <dgm:t>
        <a:bodyPr/>
        <a:lstStyle/>
        <a:p>
          <a:endParaRPr lang="en-US"/>
        </a:p>
      </dgm:t>
    </dgm:pt>
    <dgm:pt modelId="{32C93524-362C-4ADC-B38B-19FD61162EDD}" type="sibTrans" cxnId="{7899565F-3E1A-42F5-9240-A646983C6002}">
      <dgm:prSet/>
      <dgm:spPr/>
      <dgm:t>
        <a:bodyPr/>
        <a:lstStyle/>
        <a:p>
          <a:pPr>
            <a:lnSpc>
              <a:spcPct val="100000"/>
            </a:lnSpc>
          </a:pPr>
          <a:endParaRPr lang="en-US"/>
        </a:p>
      </dgm:t>
    </dgm:pt>
    <dgm:pt modelId="{47CE6C85-119D-4F2B-B00A-7F3E50F06F9E}">
      <dgm:prSet custT="1"/>
      <dgm:spPr/>
      <dgm:t>
        <a:bodyPr/>
        <a:lstStyle/>
        <a:p>
          <a:pPr>
            <a:lnSpc>
              <a:spcPct val="100000"/>
            </a:lnSpc>
          </a:pPr>
          <a:r>
            <a:rPr lang="en-IN" sz="1600" b="1"/>
            <a:t>Variability: </a:t>
          </a:r>
          <a:r>
            <a:rPr lang="en-IN" sz="1600"/>
            <a:t>Dealing with differences between patients.</a:t>
          </a:r>
          <a:endParaRPr lang="en-US" sz="1600"/>
        </a:p>
      </dgm:t>
    </dgm:pt>
    <dgm:pt modelId="{DD7E2ABD-1AA3-40A5-9D1C-6D9BFFC0C66F}" type="parTrans" cxnId="{91BDB4A5-9F98-4DB2-913E-399ADD73410D}">
      <dgm:prSet/>
      <dgm:spPr/>
      <dgm:t>
        <a:bodyPr/>
        <a:lstStyle/>
        <a:p>
          <a:endParaRPr lang="en-US"/>
        </a:p>
      </dgm:t>
    </dgm:pt>
    <dgm:pt modelId="{D2CEFCCB-EC2B-4D88-A401-51748CAA03C8}" type="sibTrans" cxnId="{91BDB4A5-9F98-4DB2-913E-399ADD73410D}">
      <dgm:prSet/>
      <dgm:spPr/>
      <dgm:t>
        <a:bodyPr/>
        <a:lstStyle/>
        <a:p>
          <a:pPr>
            <a:lnSpc>
              <a:spcPct val="100000"/>
            </a:lnSpc>
          </a:pPr>
          <a:endParaRPr lang="en-US"/>
        </a:p>
      </dgm:t>
    </dgm:pt>
    <dgm:pt modelId="{47FCE618-99E6-416F-9E35-1E86471B71C3}">
      <dgm:prSet custT="1"/>
      <dgm:spPr/>
      <dgm:t>
        <a:bodyPr/>
        <a:lstStyle/>
        <a:p>
          <a:pPr>
            <a:lnSpc>
              <a:spcPct val="100000"/>
            </a:lnSpc>
          </a:pPr>
          <a:r>
            <a:rPr lang="en-IN" sz="1600" b="1"/>
            <a:t>Clinical Integration: </a:t>
          </a:r>
          <a:r>
            <a:rPr lang="en-IN" sz="1600"/>
            <a:t>Adapting the method for regular medical use.</a:t>
          </a:r>
          <a:endParaRPr lang="en-US" sz="1600"/>
        </a:p>
      </dgm:t>
    </dgm:pt>
    <dgm:pt modelId="{6E69C29C-9AB1-471E-B9EA-96FEC885AB84}" type="parTrans" cxnId="{E2EDDCB6-1666-473A-A8E9-47814F7725D0}">
      <dgm:prSet/>
      <dgm:spPr/>
      <dgm:t>
        <a:bodyPr/>
        <a:lstStyle/>
        <a:p>
          <a:endParaRPr lang="en-US"/>
        </a:p>
      </dgm:t>
    </dgm:pt>
    <dgm:pt modelId="{7E01C382-CC18-467A-9589-B44255D0A024}" type="sibTrans" cxnId="{E2EDDCB6-1666-473A-A8E9-47814F7725D0}">
      <dgm:prSet/>
      <dgm:spPr/>
      <dgm:t>
        <a:bodyPr/>
        <a:lstStyle/>
        <a:p>
          <a:endParaRPr lang="en-US"/>
        </a:p>
      </dgm:t>
    </dgm:pt>
    <dgm:pt modelId="{E9AF2E40-6E04-414A-9376-E40F390F5072}" type="pres">
      <dgm:prSet presAssocID="{DC3E15D3-6822-4ACE-96B9-CDB77C0EB036}" presName="root" presStyleCnt="0">
        <dgm:presLayoutVars>
          <dgm:dir/>
          <dgm:resizeHandles val="exact"/>
        </dgm:presLayoutVars>
      </dgm:prSet>
      <dgm:spPr/>
    </dgm:pt>
    <dgm:pt modelId="{CC0D4B6D-1E8F-45B1-8451-7860827FDCC0}" type="pres">
      <dgm:prSet presAssocID="{33EFDED6-EF1D-4ABB-B63E-0BA8B2FEC94C}" presName="compNode" presStyleCnt="0"/>
      <dgm:spPr/>
    </dgm:pt>
    <dgm:pt modelId="{43778BA3-43F6-4E84-83ED-AC6225263A50}" type="pres">
      <dgm:prSet presAssocID="{33EFDED6-EF1D-4ABB-B63E-0BA8B2FEC94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448FD8B5-DDD3-4184-9FB7-7796CEB91B3B}" type="pres">
      <dgm:prSet presAssocID="{33EFDED6-EF1D-4ABB-B63E-0BA8B2FEC94C}" presName="spaceRect" presStyleCnt="0"/>
      <dgm:spPr/>
    </dgm:pt>
    <dgm:pt modelId="{C6CF2EF8-D657-44AC-9919-4DEBA7FCC25D}" type="pres">
      <dgm:prSet presAssocID="{33EFDED6-EF1D-4ABB-B63E-0BA8B2FEC94C}" presName="textRect" presStyleLbl="revTx" presStyleIdx="0" presStyleCnt="8">
        <dgm:presLayoutVars>
          <dgm:chMax val="1"/>
          <dgm:chPref val="1"/>
        </dgm:presLayoutVars>
      </dgm:prSet>
      <dgm:spPr/>
    </dgm:pt>
    <dgm:pt modelId="{8A0C6A4D-6043-49C9-9A10-951D9ACC8D42}" type="pres">
      <dgm:prSet presAssocID="{AB8F56DB-74EC-43A4-82A9-998CA7645180}" presName="sibTrans" presStyleCnt="0"/>
      <dgm:spPr/>
    </dgm:pt>
    <dgm:pt modelId="{05BD662B-467B-40ED-95B0-F3BF2CA75F9E}" type="pres">
      <dgm:prSet presAssocID="{BCAC9C8F-B296-48F3-B616-0C665158F020}" presName="compNode" presStyleCnt="0"/>
      <dgm:spPr/>
    </dgm:pt>
    <dgm:pt modelId="{3404A7F8-48C9-4165-B95C-FD191F0DEB76}" type="pres">
      <dgm:prSet presAssocID="{BCAC9C8F-B296-48F3-B616-0C665158F02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8D2097BA-0317-41AF-B400-76731D6BD729}" type="pres">
      <dgm:prSet presAssocID="{BCAC9C8F-B296-48F3-B616-0C665158F020}" presName="spaceRect" presStyleCnt="0"/>
      <dgm:spPr/>
    </dgm:pt>
    <dgm:pt modelId="{C6F188F4-EF5D-4C94-A06F-D1CCCA7B4C9C}" type="pres">
      <dgm:prSet presAssocID="{BCAC9C8F-B296-48F3-B616-0C665158F020}" presName="textRect" presStyleLbl="revTx" presStyleIdx="1" presStyleCnt="8">
        <dgm:presLayoutVars>
          <dgm:chMax val="1"/>
          <dgm:chPref val="1"/>
        </dgm:presLayoutVars>
      </dgm:prSet>
      <dgm:spPr/>
    </dgm:pt>
    <dgm:pt modelId="{3AE51BB9-A6D3-4D8A-AD05-E4B919BD3793}" type="pres">
      <dgm:prSet presAssocID="{31040253-5DCE-42EB-9883-CE943450BC76}" presName="sibTrans" presStyleCnt="0"/>
      <dgm:spPr/>
    </dgm:pt>
    <dgm:pt modelId="{B017A04C-69D9-4A47-997C-03900B358D0D}" type="pres">
      <dgm:prSet presAssocID="{0EA56B9D-9342-4602-B3D2-46878CD1BD1B}" presName="compNode" presStyleCnt="0"/>
      <dgm:spPr/>
    </dgm:pt>
    <dgm:pt modelId="{3DA6850C-E598-4C49-818D-3B309EAA3726}" type="pres">
      <dgm:prSet presAssocID="{0EA56B9D-9342-4602-B3D2-46878CD1BD1B}"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A10B1CAF-8B03-470C-83BB-99D0C1D63DEC}" type="pres">
      <dgm:prSet presAssocID="{0EA56B9D-9342-4602-B3D2-46878CD1BD1B}" presName="spaceRect" presStyleCnt="0"/>
      <dgm:spPr/>
    </dgm:pt>
    <dgm:pt modelId="{814EFA95-B036-4C1A-A9FE-6BBEBED8BB37}" type="pres">
      <dgm:prSet presAssocID="{0EA56B9D-9342-4602-B3D2-46878CD1BD1B}" presName="textRect" presStyleLbl="revTx" presStyleIdx="2" presStyleCnt="8">
        <dgm:presLayoutVars>
          <dgm:chMax val="1"/>
          <dgm:chPref val="1"/>
        </dgm:presLayoutVars>
      </dgm:prSet>
      <dgm:spPr/>
    </dgm:pt>
    <dgm:pt modelId="{4A76D163-AE16-4E6B-A037-9C9702830FC2}" type="pres">
      <dgm:prSet presAssocID="{B65051D0-84C5-4259-B6A9-165409962B77}" presName="sibTrans" presStyleCnt="0"/>
      <dgm:spPr/>
    </dgm:pt>
    <dgm:pt modelId="{F4622D66-65D6-449D-BD74-752664AB8F98}" type="pres">
      <dgm:prSet presAssocID="{87A28597-C98C-4853-AFBF-CDED51C8F213}" presName="compNode" presStyleCnt="0"/>
      <dgm:spPr/>
    </dgm:pt>
    <dgm:pt modelId="{7A8624ED-A2D3-4E9A-A31E-3160E36EED3E}" type="pres">
      <dgm:prSet presAssocID="{87A28597-C98C-4853-AFBF-CDED51C8F21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a:ext>
      </dgm:extLst>
    </dgm:pt>
    <dgm:pt modelId="{A2785966-586D-4749-A36C-D93962F05C29}" type="pres">
      <dgm:prSet presAssocID="{87A28597-C98C-4853-AFBF-CDED51C8F213}" presName="spaceRect" presStyleCnt="0"/>
      <dgm:spPr/>
    </dgm:pt>
    <dgm:pt modelId="{D56E4154-9970-4BCD-A596-657981E797E7}" type="pres">
      <dgm:prSet presAssocID="{87A28597-C98C-4853-AFBF-CDED51C8F213}" presName="textRect" presStyleLbl="revTx" presStyleIdx="3" presStyleCnt="8">
        <dgm:presLayoutVars>
          <dgm:chMax val="1"/>
          <dgm:chPref val="1"/>
        </dgm:presLayoutVars>
      </dgm:prSet>
      <dgm:spPr/>
    </dgm:pt>
    <dgm:pt modelId="{BF13DF06-2B41-4085-9F9F-1DA7EA49070B}" type="pres">
      <dgm:prSet presAssocID="{CED795EE-88F7-4CBF-B5AA-E52BA6FB42BA}" presName="sibTrans" presStyleCnt="0"/>
      <dgm:spPr/>
    </dgm:pt>
    <dgm:pt modelId="{439D2D26-6152-4FFD-BC4C-DC5B45F702D9}" type="pres">
      <dgm:prSet presAssocID="{09B9D67B-481B-451C-85F1-EE764ABE3222}" presName="compNode" presStyleCnt="0"/>
      <dgm:spPr/>
    </dgm:pt>
    <dgm:pt modelId="{933A7D67-65CE-46F8-964D-CD95F1B45C82}" type="pres">
      <dgm:prSet presAssocID="{09B9D67B-481B-451C-85F1-EE764ABE322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82FFA9FE-DB6F-452E-9FE6-6022C9FDAD3E}" type="pres">
      <dgm:prSet presAssocID="{09B9D67B-481B-451C-85F1-EE764ABE3222}" presName="spaceRect" presStyleCnt="0"/>
      <dgm:spPr/>
    </dgm:pt>
    <dgm:pt modelId="{2B0DB61C-DD52-4531-AC66-4D474C03956A}" type="pres">
      <dgm:prSet presAssocID="{09B9D67B-481B-451C-85F1-EE764ABE3222}" presName="textRect" presStyleLbl="revTx" presStyleIdx="4" presStyleCnt="8">
        <dgm:presLayoutVars>
          <dgm:chMax val="1"/>
          <dgm:chPref val="1"/>
        </dgm:presLayoutVars>
      </dgm:prSet>
      <dgm:spPr/>
    </dgm:pt>
    <dgm:pt modelId="{4BBF274B-51AD-4256-B601-D129899D7B22}" type="pres">
      <dgm:prSet presAssocID="{D055520D-314A-46EB-81CC-F05654C3A291}" presName="sibTrans" presStyleCnt="0"/>
      <dgm:spPr/>
    </dgm:pt>
    <dgm:pt modelId="{7D4A4D0A-BE8A-420F-A73A-0AEFF61C1C56}" type="pres">
      <dgm:prSet presAssocID="{B89A4275-93FD-4744-8A02-CCBFAE16038E}" presName="compNode" presStyleCnt="0"/>
      <dgm:spPr/>
    </dgm:pt>
    <dgm:pt modelId="{A97C978C-B54A-4212-8B2E-9FEB2655BF08}" type="pres">
      <dgm:prSet presAssocID="{B89A4275-93FD-4744-8A02-CCBFAE16038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mputer"/>
        </a:ext>
      </dgm:extLst>
    </dgm:pt>
    <dgm:pt modelId="{0D21499E-1D0B-455A-BA2F-C7D2A159DFDD}" type="pres">
      <dgm:prSet presAssocID="{B89A4275-93FD-4744-8A02-CCBFAE16038E}" presName="spaceRect" presStyleCnt="0"/>
      <dgm:spPr/>
    </dgm:pt>
    <dgm:pt modelId="{539CF387-BA15-4E7E-85F1-BABC03302969}" type="pres">
      <dgm:prSet presAssocID="{B89A4275-93FD-4744-8A02-CCBFAE16038E}" presName="textRect" presStyleLbl="revTx" presStyleIdx="5" presStyleCnt="8">
        <dgm:presLayoutVars>
          <dgm:chMax val="1"/>
          <dgm:chPref val="1"/>
        </dgm:presLayoutVars>
      </dgm:prSet>
      <dgm:spPr/>
    </dgm:pt>
    <dgm:pt modelId="{C40F9692-92AC-40D5-9C00-C077264BD7FA}" type="pres">
      <dgm:prSet presAssocID="{32C93524-362C-4ADC-B38B-19FD61162EDD}" presName="sibTrans" presStyleCnt="0"/>
      <dgm:spPr/>
    </dgm:pt>
    <dgm:pt modelId="{F06C1CD6-6478-4E8D-AAFF-BAD70C8E52B5}" type="pres">
      <dgm:prSet presAssocID="{47CE6C85-119D-4F2B-B00A-7F3E50F06F9E}" presName="compNode" presStyleCnt="0"/>
      <dgm:spPr/>
    </dgm:pt>
    <dgm:pt modelId="{D1CB0A42-7F09-45AA-82D4-D3C07927385D}" type="pres">
      <dgm:prSet presAssocID="{47CE6C85-119D-4F2B-B00A-7F3E50F06F9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ice"/>
        </a:ext>
      </dgm:extLst>
    </dgm:pt>
    <dgm:pt modelId="{9C065008-1F88-4A36-8678-C7FB760C2BB2}" type="pres">
      <dgm:prSet presAssocID="{47CE6C85-119D-4F2B-B00A-7F3E50F06F9E}" presName="spaceRect" presStyleCnt="0"/>
      <dgm:spPr/>
    </dgm:pt>
    <dgm:pt modelId="{C3BB8F03-C730-469E-A3BA-CB10195A5A5C}" type="pres">
      <dgm:prSet presAssocID="{47CE6C85-119D-4F2B-B00A-7F3E50F06F9E}" presName="textRect" presStyleLbl="revTx" presStyleIdx="6" presStyleCnt="8">
        <dgm:presLayoutVars>
          <dgm:chMax val="1"/>
          <dgm:chPref val="1"/>
        </dgm:presLayoutVars>
      </dgm:prSet>
      <dgm:spPr/>
    </dgm:pt>
    <dgm:pt modelId="{480AF2C1-6381-4F15-902A-C6C05254A89E}" type="pres">
      <dgm:prSet presAssocID="{D2CEFCCB-EC2B-4D88-A401-51748CAA03C8}" presName="sibTrans" presStyleCnt="0"/>
      <dgm:spPr/>
    </dgm:pt>
    <dgm:pt modelId="{98F86ECC-BDEA-47A0-9DD8-569B3A2B3FA4}" type="pres">
      <dgm:prSet presAssocID="{47FCE618-99E6-416F-9E35-1E86471B71C3}" presName="compNode" presStyleCnt="0"/>
      <dgm:spPr/>
    </dgm:pt>
    <dgm:pt modelId="{E316773F-9216-4D86-8AC1-FFE0DF5AF6C7}" type="pres">
      <dgm:prSet presAssocID="{47FCE618-99E6-416F-9E35-1E86471B71C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octor"/>
        </a:ext>
      </dgm:extLst>
    </dgm:pt>
    <dgm:pt modelId="{9D2325A9-FEAB-4275-9576-81E60A078CAE}" type="pres">
      <dgm:prSet presAssocID="{47FCE618-99E6-416F-9E35-1E86471B71C3}" presName="spaceRect" presStyleCnt="0"/>
      <dgm:spPr/>
    </dgm:pt>
    <dgm:pt modelId="{DAA6C8C6-586E-479F-9DD7-8275BF6438A1}" type="pres">
      <dgm:prSet presAssocID="{47FCE618-99E6-416F-9E35-1E86471B71C3}" presName="textRect" presStyleLbl="revTx" presStyleIdx="7" presStyleCnt="8">
        <dgm:presLayoutVars>
          <dgm:chMax val="1"/>
          <dgm:chPref val="1"/>
        </dgm:presLayoutVars>
      </dgm:prSet>
      <dgm:spPr/>
    </dgm:pt>
  </dgm:ptLst>
  <dgm:cxnLst>
    <dgm:cxn modelId="{3D2E6D5B-32C2-465A-B6A6-B0614D9A7208}" type="presOf" srcId="{B89A4275-93FD-4744-8A02-CCBFAE16038E}" destId="{539CF387-BA15-4E7E-85F1-BABC03302969}" srcOrd="0" destOrd="0" presId="urn:microsoft.com/office/officeart/2018/2/layout/IconLabelList"/>
    <dgm:cxn modelId="{7899565F-3E1A-42F5-9240-A646983C6002}" srcId="{DC3E15D3-6822-4ACE-96B9-CDB77C0EB036}" destId="{B89A4275-93FD-4744-8A02-CCBFAE16038E}" srcOrd="5" destOrd="0" parTransId="{A7FE2AA4-6498-4914-A8DB-63B6A4DF3444}" sibTransId="{32C93524-362C-4ADC-B38B-19FD61162EDD}"/>
    <dgm:cxn modelId="{96F75A52-0BF3-4EA8-96C5-C3FB826780D0}" type="presOf" srcId="{BCAC9C8F-B296-48F3-B616-0C665158F020}" destId="{C6F188F4-EF5D-4C94-A06F-D1CCCA7B4C9C}" srcOrd="0" destOrd="0" presId="urn:microsoft.com/office/officeart/2018/2/layout/IconLabelList"/>
    <dgm:cxn modelId="{99988480-32A2-4D5B-AA8C-7A6F073276C6}" srcId="{DC3E15D3-6822-4ACE-96B9-CDB77C0EB036}" destId="{BCAC9C8F-B296-48F3-B616-0C665158F020}" srcOrd="1" destOrd="0" parTransId="{7D0E098F-AE87-43CD-9BF9-2EBD33FE6D55}" sibTransId="{31040253-5DCE-42EB-9883-CE943450BC76}"/>
    <dgm:cxn modelId="{1833BD87-5179-4FF9-9B71-8A9EF7592DB6}" type="presOf" srcId="{87A28597-C98C-4853-AFBF-CDED51C8F213}" destId="{D56E4154-9970-4BCD-A596-657981E797E7}" srcOrd="0" destOrd="0" presId="urn:microsoft.com/office/officeart/2018/2/layout/IconLabelList"/>
    <dgm:cxn modelId="{22D8CA87-564D-4691-85D0-9A1C475802DA}" type="presOf" srcId="{DC3E15D3-6822-4ACE-96B9-CDB77C0EB036}" destId="{E9AF2E40-6E04-414A-9376-E40F390F5072}" srcOrd="0" destOrd="0" presId="urn:microsoft.com/office/officeart/2018/2/layout/IconLabelList"/>
    <dgm:cxn modelId="{94D46D97-834C-442C-BAA7-A9A5D22C1762}" srcId="{DC3E15D3-6822-4ACE-96B9-CDB77C0EB036}" destId="{09B9D67B-481B-451C-85F1-EE764ABE3222}" srcOrd="4" destOrd="0" parTransId="{B8CCFCD5-603C-4E9E-9143-FA7B19919950}" sibTransId="{D055520D-314A-46EB-81CC-F05654C3A291}"/>
    <dgm:cxn modelId="{8E49BE99-F9B1-444A-9370-7B07EF9069C4}" type="presOf" srcId="{33EFDED6-EF1D-4ABB-B63E-0BA8B2FEC94C}" destId="{C6CF2EF8-D657-44AC-9919-4DEBA7FCC25D}" srcOrd="0" destOrd="0" presId="urn:microsoft.com/office/officeart/2018/2/layout/IconLabelList"/>
    <dgm:cxn modelId="{EAD5249D-20EC-4106-8F8B-E3B8978CA4CD}" srcId="{DC3E15D3-6822-4ACE-96B9-CDB77C0EB036}" destId="{33EFDED6-EF1D-4ABB-B63E-0BA8B2FEC94C}" srcOrd="0" destOrd="0" parTransId="{A03501FE-4C85-4545-ADBE-20AFF496DC84}" sibTransId="{AB8F56DB-74EC-43A4-82A9-998CA7645180}"/>
    <dgm:cxn modelId="{91BDB4A5-9F98-4DB2-913E-399ADD73410D}" srcId="{DC3E15D3-6822-4ACE-96B9-CDB77C0EB036}" destId="{47CE6C85-119D-4F2B-B00A-7F3E50F06F9E}" srcOrd="6" destOrd="0" parTransId="{DD7E2ABD-1AA3-40A5-9D1C-6D9BFFC0C66F}" sibTransId="{D2CEFCCB-EC2B-4D88-A401-51748CAA03C8}"/>
    <dgm:cxn modelId="{B3BD53AA-974E-412A-9AAA-60440F80BD03}" type="presOf" srcId="{0EA56B9D-9342-4602-B3D2-46878CD1BD1B}" destId="{814EFA95-B036-4C1A-A9FE-6BBEBED8BB37}" srcOrd="0" destOrd="0" presId="urn:microsoft.com/office/officeart/2018/2/layout/IconLabelList"/>
    <dgm:cxn modelId="{E2EDDCB6-1666-473A-A8E9-47814F7725D0}" srcId="{DC3E15D3-6822-4ACE-96B9-CDB77C0EB036}" destId="{47FCE618-99E6-416F-9E35-1E86471B71C3}" srcOrd="7" destOrd="0" parTransId="{6E69C29C-9AB1-471E-B9EA-96FEC885AB84}" sibTransId="{7E01C382-CC18-467A-9589-B44255D0A024}"/>
    <dgm:cxn modelId="{2BABF3B9-F447-4D4E-8A93-216B1A99BC00}" type="presOf" srcId="{47CE6C85-119D-4F2B-B00A-7F3E50F06F9E}" destId="{C3BB8F03-C730-469E-A3BA-CB10195A5A5C}" srcOrd="0" destOrd="0" presId="urn:microsoft.com/office/officeart/2018/2/layout/IconLabelList"/>
    <dgm:cxn modelId="{B6E7CFC1-B1B1-407E-82DB-63BD4C922F45}" srcId="{DC3E15D3-6822-4ACE-96B9-CDB77C0EB036}" destId="{0EA56B9D-9342-4602-B3D2-46878CD1BD1B}" srcOrd="2" destOrd="0" parTransId="{827D4C87-7896-4106-839E-0FB33C802678}" sibTransId="{B65051D0-84C5-4259-B6A9-165409962B77}"/>
    <dgm:cxn modelId="{B296C5D0-1D65-4D7D-ADC7-DB7F1C2B41F5}" srcId="{DC3E15D3-6822-4ACE-96B9-CDB77C0EB036}" destId="{87A28597-C98C-4853-AFBF-CDED51C8F213}" srcOrd="3" destOrd="0" parTransId="{BAA0312D-60FD-42D3-9BAC-A7AB54FC345D}" sibTransId="{CED795EE-88F7-4CBF-B5AA-E52BA6FB42BA}"/>
    <dgm:cxn modelId="{D98D84FA-589F-4E17-929A-ACF68C61F92E}" type="presOf" srcId="{09B9D67B-481B-451C-85F1-EE764ABE3222}" destId="{2B0DB61C-DD52-4531-AC66-4D474C03956A}" srcOrd="0" destOrd="0" presId="urn:microsoft.com/office/officeart/2018/2/layout/IconLabelList"/>
    <dgm:cxn modelId="{2E1328FD-68A5-4A64-8C73-914772EC4251}" type="presOf" srcId="{47FCE618-99E6-416F-9E35-1E86471B71C3}" destId="{DAA6C8C6-586E-479F-9DD7-8275BF6438A1}" srcOrd="0" destOrd="0" presId="urn:microsoft.com/office/officeart/2018/2/layout/IconLabelList"/>
    <dgm:cxn modelId="{971BFAB8-93A5-45D8-BF56-D95705996FB4}" type="presParOf" srcId="{E9AF2E40-6E04-414A-9376-E40F390F5072}" destId="{CC0D4B6D-1E8F-45B1-8451-7860827FDCC0}" srcOrd="0" destOrd="0" presId="urn:microsoft.com/office/officeart/2018/2/layout/IconLabelList"/>
    <dgm:cxn modelId="{A2F0B480-3DB5-4D80-A853-48B869CAA060}" type="presParOf" srcId="{CC0D4B6D-1E8F-45B1-8451-7860827FDCC0}" destId="{43778BA3-43F6-4E84-83ED-AC6225263A50}" srcOrd="0" destOrd="0" presId="urn:microsoft.com/office/officeart/2018/2/layout/IconLabelList"/>
    <dgm:cxn modelId="{9E39B4C2-3545-4FE7-A3D5-4C9B764927D9}" type="presParOf" srcId="{CC0D4B6D-1E8F-45B1-8451-7860827FDCC0}" destId="{448FD8B5-DDD3-4184-9FB7-7796CEB91B3B}" srcOrd="1" destOrd="0" presId="urn:microsoft.com/office/officeart/2018/2/layout/IconLabelList"/>
    <dgm:cxn modelId="{5A24A5A7-89B8-4AB3-B384-F8C95F086C77}" type="presParOf" srcId="{CC0D4B6D-1E8F-45B1-8451-7860827FDCC0}" destId="{C6CF2EF8-D657-44AC-9919-4DEBA7FCC25D}" srcOrd="2" destOrd="0" presId="urn:microsoft.com/office/officeart/2018/2/layout/IconLabelList"/>
    <dgm:cxn modelId="{5227F31A-3A8E-4F78-BFFA-26D33112BBBD}" type="presParOf" srcId="{E9AF2E40-6E04-414A-9376-E40F390F5072}" destId="{8A0C6A4D-6043-49C9-9A10-951D9ACC8D42}" srcOrd="1" destOrd="0" presId="urn:microsoft.com/office/officeart/2018/2/layout/IconLabelList"/>
    <dgm:cxn modelId="{4E520411-6FB4-439A-8C12-D70D3C5FA1EA}" type="presParOf" srcId="{E9AF2E40-6E04-414A-9376-E40F390F5072}" destId="{05BD662B-467B-40ED-95B0-F3BF2CA75F9E}" srcOrd="2" destOrd="0" presId="urn:microsoft.com/office/officeart/2018/2/layout/IconLabelList"/>
    <dgm:cxn modelId="{2E6E9E23-3494-4950-952D-B5FDC349E587}" type="presParOf" srcId="{05BD662B-467B-40ED-95B0-F3BF2CA75F9E}" destId="{3404A7F8-48C9-4165-B95C-FD191F0DEB76}" srcOrd="0" destOrd="0" presId="urn:microsoft.com/office/officeart/2018/2/layout/IconLabelList"/>
    <dgm:cxn modelId="{FAED4384-5CB5-4B14-9055-45B33FF2F803}" type="presParOf" srcId="{05BD662B-467B-40ED-95B0-F3BF2CA75F9E}" destId="{8D2097BA-0317-41AF-B400-76731D6BD729}" srcOrd="1" destOrd="0" presId="urn:microsoft.com/office/officeart/2018/2/layout/IconLabelList"/>
    <dgm:cxn modelId="{93D58FFB-11A8-4BD4-8187-4D347545AD01}" type="presParOf" srcId="{05BD662B-467B-40ED-95B0-F3BF2CA75F9E}" destId="{C6F188F4-EF5D-4C94-A06F-D1CCCA7B4C9C}" srcOrd="2" destOrd="0" presId="urn:microsoft.com/office/officeart/2018/2/layout/IconLabelList"/>
    <dgm:cxn modelId="{C1824D02-758E-490F-9C5A-154285B5F769}" type="presParOf" srcId="{E9AF2E40-6E04-414A-9376-E40F390F5072}" destId="{3AE51BB9-A6D3-4D8A-AD05-E4B919BD3793}" srcOrd="3" destOrd="0" presId="urn:microsoft.com/office/officeart/2018/2/layout/IconLabelList"/>
    <dgm:cxn modelId="{F402252C-6DE2-4391-A5EF-4BDB5DFC0074}" type="presParOf" srcId="{E9AF2E40-6E04-414A-9376-E40F390F5072}" destId="{B017A04C-69D9-4A47-997C-03900B358D0D}" srcOrd="4" destOrd="0" presId="urn:microsoft.com/office/officeart/2018/2/layout/IconLabelList"/>
    <dgm:cxn modelId="{B958AE71-A62A-4135-ABDE-B157D6D947EA}" type="presParOf" srcId="{B017A04C-69D9-4A47-997C-03900B358D0D}" destId="{3DA6850C-E598-4C49-818D-3B309EAA3726}" srcOrd="0" destOrd="0" presId="urn:microsoft.com/office/officeart/2018/2/layout/IconLabelList"/>
    <dgm:cxn modelId="{C16A6910-16D0-454D-AF5C-B92BC1DA0BB0}" type="presParOf" srcId="{B017A04C-69D9-4A47-997C-03900B358D0D}" destId="{A10B1CAF-8B03-470C-83BB-99D0C1D63DEC}" srcOrd="1" destOrd="0" presId="urn:microsoft.com/office/officeart/2018/2/layout/IconLabelList"/>
    <dgm:cxn modelId="{9A5BE610-2983-4EEC-8523-81B9C2861287}" type="presParOf" srcId="{B017A04C-69D9-4A47-997C-03900B358D0D}" destId="{814EFA95-B036-4C1A-A9FE-6BBEBED8BB37}" srcOrd="2" destOrd="0" presId="urn:microsoft.com/office/officeart/2018/2/layout/IconLabelList"/>
    <dgm:cxn modelId="{A86AAF42-564F-4AB6-ADB7-BCF4121CB8F5}" type="presParOf" srcId="{E9AF2E40-6E04-414A-9376-E40F390F5072}" destId="{4A76D163-AE16-4E6B-A037-9C9702830FC2}" srcOrd="5" destOrd="0" presId="urn:microsoft.com/office/officeart/2018/2/layout/IconLabelList"/>
    <dgm:cxn modelId="{ACF23CF1-CCCD-4464-93E2-D4C7BE7958D7}" type="presParOf" srcId="{E9AF2E40-6E04-414A-9376-E40F390F5072}" destId="{F4622D66-65D6-449D-BD74-752664AB8F98}" srcOrd="6" destOrd="0" presId="urn:microsoft.com/office/officeart/2018/2/layout/IconLabelList"/>
    <dgm:cxn modelId="{B37B4C57-A0E7-4E1B-9014-8A354E74DD98}" type="presParOf" srcId="{F4622D66-65D6-449D-BD74-752664AB8F98}" destId="{7A8624ED-A2D3-4E9A-A31E-3160E36EED3E}" srcOrd="0" destOrd="0" presId="urn:microsoft.com/office/officeart/2018/2/layout/IconLabelList"/>
    <dgm:cxn modelId="{4F0A5ECB-F4BA-4019-B830-1AFBDCC9BBF1}" type="presParOf" srcId="{F4622D66-65D6-449D-BD74-752664AB8F98}" destId="{A2785966-586D-4749-A36C-D93962F05C29}" srcOrd="1" destOrd="0" presId="urn:microsoft.com/office/officeart/2018/2/layout/IconLabelList"/>
    <dgm:cxn modelId="{36E0B41D-CBC0-48FF-ABD7-2B3311AB47B9}" type="presParOf" srcId="{F4622D66-65D6-449D-BD74-752664AB8F98}" destId="{D56E4154-9970-4BCD-A596-657981E797E7}" srcOrd="2" destOrd="0" presId="urn:microsoft.com/office/officeart/2018/2/layout/IconLabelList"/>
    <dgm:cxn modelId="{570AA5CB-1593-40AD-9590-C8E9898D0494}" type="presParOf" srcId="{E9AF2E40-6E04-414A-9376-E40F390F5072}" destId="{BF13DF06-2B41-4085-9F9F-1DA7EA49070B}" srcOrd="7" destOrd="0" presId="urn:microsoft.com/office/officeart/2018/2/layout/IconLabelList"/>
    <dgm:cxn modelId="{D6C72A0C-5C3C-40A1-95B9-EB84735D4CE8}" type="presParOf" srcId="{E9AF2E40-6E04-414A-9376-E40F390F5072}" destId="{439D2D26-6152-4FFD-BC4C-DC5B45F702D9}" srcOrd="8" destOrd="0" presId="urn:microsoft.com/office/officeart/2018/2/layout/IconLabelList"/>
    <dgm:cxn modelId="{01843E4F-2E2C-4DB8-8A4E-86C58888E5E5}" type="presParOf" srcId="{439D2D26-6152-4FFD-BC4C-DC5B45F702D9}" destId="{933A7D67-65CE-46F8-964D-CD95F1B45C82}" srcOrd="0" destOrd="0" presId="urn:microsoft.com/office/officeart/2018/2/layout/IconLabelList"/>
    <dgm:cxn modelId="{BE0B802B-5FF0-4DC9-80A1-DC172864B27A}" type="presParOf" srcId="{439D2D26-6152-4FFD-BC4C-DC5B45F702D9}" destId="{82FFA9FE-DB6F-452E-9FE6-6022C9FDAD3E}" srcOrd="1" destOrd="0" presId="urn:microsoft.com/office/officeart/2018/2/layout/IconLabelList"/>
    <dgm:cxn modelId="{EC776677-1751-4364-9987-9431C80D8624}" type="presParOf" srcId="{439D2D26-6152-4FFD-BC4C-DC5B45F702D9}" destId="{2B0DB61C-DD52-4531-AC66-4D474C03956A}" srcOrd="2" destOrd="0" presId="urn:microsoft.com/office/officeart/2018/2/layout/IconLabelList"/>
    <dgm:cxn modelId="{79CBC6A6-0FDE-45F6-B78D-EC5EFE583A77}" type="presParOf" srcId="{E9AF2E40-6E04-414A-9376-E40F390F5072}" destId="{4BBF274B-51AD-4256-B601-D129899D7B22}" srcOrd="9" destOrd="0" presId="urn:microsoft.com/office/officeart/2018/2/layout/IconLabelList"/>
    <dgm:cxn modelId="{52C67267-652B-48AB-AFA6-429FC83E57BC}" type="presParOf" srcId="{E9AF2E40-6E04-414A-9376-E40F390F5072}" destId="{7D4A4D0A-BE8A-420F-A73A-0AEFF61C1C56}" srcOrd="10" destOrd="0" presId="urn:microsoft.com/office/officeart/2018/2/layout/IconLabelList"/>
    <dgm:cxn modelId="{13EC68E2-FAAB-4EA7-94B5-B599110AE604}" type="presParOf" srcId="{7D4A4D0A-BE8A-420F-A73A-0AEFF61C1C56}" destId="{A97C978C-B54A-4212-8B2E-9FEB2655BF08}" srcOrd="0" destOrd="0" presId="urn:microsoft.com/office/officeart/2018/2/layout/IconLabelList"/>
    <dgm:cxn modelId="{D0968FFB-799B-4798-B1FC-05715DEB3CF0}" type="presParOf" srcId="{7D4A4D0A-BE8A-420F-A73A-0AEFF61C1C56}" destId="{0D21499E-1D0B-455A-BA2F-C7D2A159DFDD}" srcOrd="1" destOrd="0" presId="urn:microsoft.com/office/officeart/2018/2/layout/IconLabelList"/>
    <dgm:cxn modelId="{8D02A495-0870-4223-8C1A-9F3119D27625}" type="presParOf" srcId="{7D4A4D0A-BE8A-420F-A73A-0AEFF61C1C56}" destId="{539CF387-BA15-4E7E-85F1-BABC03302969}" srcOrd="2" destOrd="0" presId="urn:microsoft.com/office/officeart/2018/2/layout/IconLabelList"/>
    <dgm:cxn modelId="{765A4372-E208-4E17-8E07-E6AE6FF1808B}" type="presParOf" srcId="{E9AF2E40-6E04-414A-9376-E40F390F5072}" destId="{C40F9692-92AC-40D5-9C00-C077264BD7FA}" srcOrd="11" destOrd="0" presId="urn:microsoft.com/office/officeart/2018/2/layout/IconLabelList"/>
    <dgm:cxn modelId="{CC932EF3-F841-47BB-B6BB-4C1EB76C4958}" type="presParOf" srcId="{E9AF2E40-6E04-414A-9376-E40F390F5072}" destId="{F06C1CD6-6478-4E8D-AAFF-BAD70C8E52B5}" srcOrd="12" destOrd="0" presId="urn:microsoft.com/office/officeart/2018/2/layout/IconLabelList"/>
    <dgm:cxn modelId="{D03B34AF-A0F9-476E-A70E-BFD8E905313B}" type="presParOf" srcId="{F06C1CD6-6478-4E8D-AAFF-BAD70C8E52B5}" destId="{D1CB0A42-7F09-45AA-82D4-D3C07927385D}" srcOrd="0" destOrd="0" presId="urn:microsoft.com/office/officeart/2018/2/layout/IconLabelList"/>
    <dgm:cxn modelId="{56BEC660-E132-4AC2-9E78-BAC0053620F6}" type="presParOf" srcId="{F06C1CD6-6478-4E8D-AAFF-BAD70C8E52B5}" destId="{9C065008-1F88-4A36-8678-C7FB760C2BB2}" srcOrd="1" destOrd="0" presId="urn:microsoft.com/office/officeart/2018/2/layout/IconLabelList"/>
    <dgm:cxn modelId="{5A275C99-3AC6-4184-A49E-682D2E08E914}" type="presParOf" srcId="{F06C1CD6-6478-4E8D-AAFF-BAD70C8E52B5}" destId="{C3BB8F03-C730-469E-A3BA-CB10195A5A5C}" srcOrd="2" destOrd="0" presId="urn:microsoft.com/office/officeart/2018/2/layout/IconLabelList"/>
    <dgm:cxn modelId="{D3A70A6D-4E7D-47D7-8CAB-2D4200C50E84}" type="presParOf" srcId="{E9AF2E40-6E04-414A-9376-E40F390F5072}" destId="{480AF2C1-6381-4F15-902A-C6C05254A89E}" srcOrd="13" destOrd="0" presId="urn:microsoft.com/office/officeart/2018/2/layout/IconLabelList"/>
    <dgm:cxn modelId="{7FBC9815-374E-4498-B1E1-DD09584C56CE}" type="presParOf" srcId="{E9AF2E40-6E04-414A-9376-E40F390F5072}" destId="{98F86ECC-BDEA-47A0-9DD8-569B3A2B3FA4}" srcOrd="14" destOrd="0" presId="urn:microsoft.com/office/officeart/2018/2/layout/IconLabelList"/>
    <dgm:cxn modelId="{D3F14462-7D18-4232-AB95-E8497CE1C15F}" type="presParOf" srcId="{98F86ECC-BDEA-47A0-9DD8-569B3A2B3FA4}" destId="{E316773F-9216-4D86-8AC1-FFE0DF5AF6C7}" srcOrd="0" destOrd="0" presId="urn:microsoft.com/office/officeart/2018/2/layout/IconLabelList"/>
    <dgm:cxn modelId="{1A05EE02-691F-4F41-9D22-5C9653B3E3E3}" type="presParOf" srcId="{98F86ECC-BDEA-47A0-9DD8-569B3A2B3FA4}" destId="{9D2325A9-FEAB-4275-9576-81E60A078CAE}" srcOrd="1" destOrd="0" presId="urn:microsoft.com/office/officeart/2018/2/layout/IconLabelList"/>
    <dgm:cxn modelId="{FAB9C857-C012-40F6-BAB4-BC78D0954397}" type="presParOf" srcId="{98F86ECC-BDEA-47A0-9DD8-569B3A2B3FA4}" destId="{DAA6C8C6-586E-479F-9DD7-8275BF6438A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4E9A36-294D-4EA2-A542-CFDDF2DF5DE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70B2C66-B6EF-4A43-BB77-F1CB7BBE6BCD}">
      <dgm:prSet/>
      <dgm:spPr/>
      <dgm:t>
        <a:bodyPr/>
        <a:lstStyle/>
        <a:p>
          <a:r>
            <a:rPr lang="en-US" b="0" i="0"/>
            <a:t>This research work addressed the identification and classification of knee osteoarthritis(KOA), which is one of the most challenging medical conditions in old-aged people. The efforts were directed toward proposing, implementing, and testing an automated , fast, and accurate methodology that can help reduce the manual efforts of the physician and decrease the amount of false diagnosis cases. For this purpose, we used the prediction capabilities of deep neural network</a:t>
          </a:r>
          <a:endParaRPr lang="en-US" b="0"/>
        </a:p>
      </dgm:t>
    </dgm:pt>
    <dgm:pt modelId="{9102B2A7-AA86-4BBF-ADAD-4B4438C49DF4}" type="parTrans" cxnId="{63F172D4-DAB0-4A33-BD28-32581CA096AE}">
      <dgm:prSet/>
      <dgm:spPr/>
      <dgm:t>
        <a:bodyPr/>
        <a:lstStyle/>
        <a:p>
          <a:endParaRPr lang="en-US"/>
        </a:p>
      </dgm:t>
    </dgm:pt>
    <dgm:pt modelId="{F1DE65AD-5AAF-4C2D-8885-71D102741EE8}" type="sibTrans" cxnId="{63F172D4-DAB0-4A33-BD28-32581CA096AE}">
      <dgm:prSet/>
      <dgm:spPr/>
      <dgm:t>
        <a:bodyPr/>
        <a:lstStyle/>
        <a:p>
          <a:endParaRPr lang="en-US"/>
        </a:p>
      </dgm:t>
    </dgm:pt>
    <dgm:pt modelId="{CC008D1E-650E-4454-9F83-D78116D7A446}">
      <dgm:prSet/>
      <dgm:spPr/>
      <dgm:t>
        <a:bodyPr/>
        <a:lstStyle/>
        <a:p>
          <a:endParaRPr lang="en-US" dirty="0"/>
        </a:p>
      </dgm:t>
    </dgm:pt>
    <dgm:pt modelId="{D519F0DB-3718-470A-AA2F-39679B78DB98}" type="parTrans" cxnId="{2D9C2DA3-14A3-4885-ADD3-63F2EA94BED9}">
      <dgm:prSet/>
      <dgm:spPr/>
      <dgm:t>
        <a:bodyPr/>
        <a:lstStyle/>
        <a:p>
          <a:endParaRPr lang="en-US"/>
        </a:p>
      </dgm:t>
    </dgm:pt>
    <dgm:pt modelId="{21B29488-8293-43AC-9139-44727AF398FF}" type="sibTrans" cxnId="{2D9C2DA3-14A3-4885-ADD3-63F2EA94BED9}">
      <dgm:prSet/>
      <dgm:spPr/>
      <dgm:t>
        <a:bodyPr/>
        <a:lstStyle/>
        <a:p>
          <a:endParaRPr lang="en-US"/>
        </a:p>
      </dgm:t>
    </dgm:pt>
    <dgm:pt modelId="{B15E69CA-2B24-4C38-98E7-2E0F57CAC848}" type="pres">
      <dgm:prSet presAssocID="{284E9A36-294D-4EA2-A542-CFDDF2DF5DE5}" presName="vert0" presStyleCnt="0">
        <dgm:presLayoutVars>
          <dgm:dir/>
          <dgm:animOne val="branch"/>
          <dgm:animLvl val="lvl"/>
        </dgm:presLayoutVars>
      </dgm:prSet>
      <dgm:spPr/>
    </dgm:pt>
    <dgm:pt modelId="{C6DB288F-AE0E-4F87-A201-0EFF9A6BEEEA}" type="pres">
      <dgm:prSet presAssocID="{770B2C66-B6EF-4A43-BB77-F1CB7BBE6BCD}" presName="thickLine" presStyleLbl="alignNode1" presStyleIdx="0" presStyleCnt="2"/>
      <dgm:spPr/>
    </dgm:pt>
    <dgm:pt modelId="{F76DD2D9-6C3C-43BD-A5E8-4ADC33C6D809}" type="pres">
      <dgm:prSet presAssocID="{770B2C66-B6EF-4A43-BB77-F1CB7BBE6BCD}" presName="horz1" presStyleCnt="0"/>
      <dgm:spPr/>
    </dgm:pt>
    <dgm:pt modelId="{7F35C6C9-C5CA-4316-BFE4-C21D907770E9}" type="pres">
      <dgm:prSet presAssocID="{770B2C66-B6EF-4A43-BB77-F1CB7BBE6BCD}" presName="tx1" presStyleLbl="revTx" presStyleIdx="0" presStyleCnt="2"/>
      <dgm:spPr/>
    </dgm:pt>
    <dgm:pt modelId="{9B8369A0-1266-4A53-86DC-38E8BB7D97E2}" type="pres">
      <dgm:prSet presAssocID="{770B2C66-B6EF-4A43-BB77-F1CB7BBE6BCD}" presName="vert1" presStyleCnt="0"/>
      <dgm:spPr/>
    </dgm:pt>
    <dgm:pt modelId="{25AA2968-5094-4507-8C89-F4CE4D489CD2}" type="pres">
      <dgm:prSet presAssocID="{CC008D1E-650E-4454-9F83-D78116D7A446}" presName="thickLine" presStyleLbl="alignNode1" presStyleIdx="1" presStyleCnt="2"/>
      <dgm:spPr/>
    </dgm:pt>
    <dgm:pt modelId="{AEDD8E0B-E12A-4B5F-B5D1-8D4591D83821}" type="pres">
      <dgm:prSet presAssocID="{CC008D1E-650E-4454-9F83-D78116D7A446}" presName="horz1" presStyleCnt="0"/>
      <dgm:spPr/>
    </dgm:pt>
    <dgm:pt modelId="{4DCB9CF4-E7CA-4136-8C06-995811CD3A2B}" type="pres">
      <dgm:prSet presAssocID="{CC008D1E-650E-4454-9F83-D78116D7A446}" presName="tx1" presStyleLbl="revTx" presStyleIdx="1" presStyleCnt="2"/>
      <dgm:spPr/>
    </dgm:pt>
    <dgm:pt modelId="{AD165B2A-DF14-4121-A5D9-770792C42CF4}" type="pres">
      <dgm:prSet presAssocID="{CC008D1E-650E-4454-9F83-D78116D7A446}" presName="vert1" presStyleCnt="0"/>
      <dgm:spPr/>
    </dgm:pt>
  </dgm:ptLst>
  <dgm:cxnLst>
    <dgm:cxn modelId="{FD6A5241-AB01-4C18-827C-61FF0CE59C0A}" type="presOf" srcId="{770B2C66-B6EF-4A43-BB77-F1CB7BBE6BCD}" destId="{7F35C6C9-C5CA-4316-BFE4-C21D907770E9}" srcOrd="0" destOrd="0" presId="urn:microsoft.com/office/officeart/2008/layout/LinedList"/>
    <dgm:cxn modelId="{E9E8B565-CF29-452B-A5D8-6E5DE0980F53}" type="presOf" srcId="{284E9A36-294D-4EA2-A542-CFDDF2DF5DE5}" destId="{B15E69CA-2B24-4C38-98E7-2E0F57CAC848}" srcOrd="0" destOrd="0" presId="urn:microsoft.com/office/officeart/2008/layout/LinedList"/>
    <dgm:cxn modelId="{2D9C2DA3-14A3-4885-ADD3-63F2EA94BED9}" srcId="{284E9A36-294D-4EA2-A542-CFDDF2DF5DE5}" destId="{CC008D1E-650E-4454-9F83-D78116D7A446}" srcOrd="1" destOrd="0" parTransId="{D519F0DB-3718-470A-AA2F-39679B78DB98}" sibTransId="{21B29488-8293-43AC-9139-44727AF398FF}"/>
    <dgm:cxn modelId="{257FFAA4-B106-48D8-B895-6B00CC3840F9}" type="presOf" srcId="{CC008D1E-650E-4454-9F83-D78116D7A446}" destId="{4DCB9CF4-E7CA-4136-8C06-995811CD3A2B}" srcOrd="0" destOrd="0" presId="urn:microsoft.com/office/officeart/2008/layout/LinedList"/>
    <dgm:cxn modelId="{63F172D4-DAB0-4A33-BD28-32581CA096AE}" srcId="{284E9A36-294D-4EA2-A542-CFDDF2DF5DE5}" destId="{770B2C66-B6EF-4A43-BB77-F1CB7BBE6BCD}" srcOrd="0" destOrd="0" parTransId="{9102B2A7-AA86-4BBF-ADAD-4B4438C49DF4}" sibTransId="{F1DE65AD-5AAF-4C2D-8885-71D102741EE8}"/>
    <dgm:cxn modelId="{841F91A8-346C-4278-8BE4-8D12D387246C}" type="presParOf" srcId="{B15E69CA-2B24-4C38-98E7-2E0F57CAC848}" destId="{C6DB288F-AE0E-4F87-A201-0EFF9A6BEEEA}" srcOrd="0" destOrd="0" presId="urn:microsoft.com/office/officeart/2008/layout/LinedList"/>
    <dgm:cxn modelId="{4A2CE212-1041-4F8F-A3D9-16C600D3FA16}" type="presParOf" srcId="{B15E69CA-2B24-4C38-98E7-2E0F57CAC848}" destId="{F76DD2D9-6C3C-43BD-A5E8-4ADC33C6D809}" srcOrd="1" destOrd="0" presId="urn:microsoft.com/office/officeart/2008/layout/LinedList"/>
    <dgm:cxn modelId="{5870C8E4-8362-4876-BCC0-450AEFC3AEAD}" type="presParOf" srcId="{F76DD2D9-6C3C-43BD-A5E8-4ADC33C6D809}" destId="{7F35C6C9-C5CA-4316-BFE4-C21D907770E9}" srcOrd="0" destOrd="0" presId="urn:microsoft.com/office/officeart/2008/layout/LinedList"/>
    <dgm:cxn modelId="{2471D7F5-AFB6-400C-962F-8EF364A53EE7}" type="presParOf" srcId="{F76DD2D9-6C3C-43BD-A5E8-4ADC33C6D809}" destId="{9B8369A0-1266-4A53-86DC-38E8BB7D97E2}" srcOrd="1" destOrd="0" presId="urn:microsoft.com/office/officeart/2008/layout/LinedList"/>
    <dgm:cxn modelId="{206108D3-0646-49DA-B2EA-F7EF81922D06}" type="presParOf" srcId="{B15E69CA-2B24-4C38-98E7-2E0F57CAC848}" destId="{25AA2968-5094-4507-8C89-F4CE4D489CD2}" srcOrd="2" destOrd="0" presId="urn:microsoft.com/office/officeart/2008/layout/LinedList"/>
    <dgm:cxn modelId="{05921DB2-143C-403B-AA21-D47883A7C310}" type="presParOf" srcId="{B15E69CA-2B24-4C38-98E7-2E0F57CAC848}" destId="{AEDD8E0B-E12A-4B5F-B5D1-8D4591D83821}" srcOrd="3" destOrd="0" presId="urn:microsoft.com/office/officeart/2008/layout/LinedList"/>
    <dgm:cxn modelId="{257D7190-5997-4F2E-A3EF-0A3A3181BCDE}" type="presParOf" srcId="{AEDD8E0B-E12A-4B5F-B5D1-8D4591D83821}" destId="{4DCB9CF4-E7CA-4136-8C06-995811CD3A2B}" srcOrd="0" destOrd="0" presId="urn:microsoft.com/office/officeart/2008/layout/LinedList"/>
    <dgm:cxn modelId="{C459FBE2-634A-4AC0-BB2E-01711DC0DFD9}" type="presParOf" srcId="{AEDD8E0B-E12A-4B5F-B5D1-8D4591D83821}" destId="{AD165B2A-DF14-4121-A5D9-770792C42C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78678-DC4A-4560-88F1-41D8BFFA1F07}">
      <dsp:nvSpPr>
        <dsp:cNvPr id="0" name=""/>
        <dsp:cNvSpPr/>
      </dsp:nvSpPr>
      <dsp:spPr>
        <a:xfrm>
          <a:off x="0" y="720"/>
          <a:ext cx="7810500" cy="16868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2A494-0292-4A9A-9BD0-310060B046D9}">
      <dsp:nvSpPr>
        <dsp:cNvPr id="0" name=""/>
        <dsp:cNvSpPr/>
      </dsp:nvSpPr>
      <dsp:spPr>
        <a:xfrm>
          <a:off x="510279" y="380267"/>
          <a:ext cx="927780" cy="9277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CEF7C-4337-4B0E-AC52-F888C2EF1207}">
      <dsp:nvSpPr>
        <dsp:cNvPr id="0" name=""/>
        <dsp:cNvSpPr/>
      </dsp:nvSpPr>
      <dsp:spPr>
        <a:xfrm>
          <a:off x="1948339" y="720"/>
          <a:ext cx="5862160" cy="168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27" tIns="178527" rIns="178527" bIns="178527" numCol="1" spcCol="1270" anchor="ctr" anchorCtr="0">
          <a:noAutofit/>
        </a:bodyPr>
        <a:lstStyle/>
        <a:p>
          <a:pPr marL="0" lvl="0" indent="0" algn="l" defTabSz="844550">
            <a:lnSpc>
              <a:spcPct val="90000"/>
            </a:lnSpc>
            <a:spcBef>
              <a:spcPct val="0"/>
            </a:spcBef>
            <a:spcAft>
              <a:spcPct val="35000"/>
            </a:spcAft>
            <a:buNone/>
          </a:pPr>
          <a:r>
            <a:rPr lang="en-US" sz="1900" b="0" i="0" kern="1200"/>
            <a:t>Knee Osteoarthritis (KOA) is a prevalent and debilitating musculo skeletal condition that affects a substantial portion of the population worldwide. </a:t>
          </a:r>
          <a:endParaRPr lang="en-US" sz="1900" kern="1200"/>
        </a:p>
      </dsp:txBody>
      <dsp:txXfrm>
        <a:off x="1948339" y="720"/>
        <a:ext cx="5862160" cy="1686873"/>
      </dsp:txXfrm>
    </dsp:sp>
    <dsp:sp modelId="{F0B61673-E4FD-4E22-AE18-751B900C268F}">
      <dsp:nvSpPr>
        <dsp:cNvPr id="0" name=""/>
        <dsp:cNvSpPr/>
      </dsp:nvSpPr>
      <dsp:spPr>
        <a:xfrm>
          <a:off x="0" y="2109313"/>
          <a:ext cx="7810500" cy="1686873"/>
        </a:xfrm>
        <a:prstGeom prst="roundRect">
          <a:avLst>
            <a:gd name="adj" fmla="val 10000"/>
          </a:avLst>
        </a:prstGeom>
        <a:solidFill>
          <a:schemeClr val="accent2">
            <a:hueOff val="-419062"/>
            <a:satOff val="-4829"/>
            <a:lumOff val="1079"/>
            <a:alphaOff val="0"/>
          </a:schemeClr>
        </a:solidFill>
        <a:ln>
          <a:noFill/>
        </a:ln>
        <a:effectLst/>
      </dsp:spPr>
      <dsp:style>
        <a:lnRef idx="0">
          <a:scrgbClr r="0" g="0" b="0"/>
        </a:lnRef>
        <a:fillRef idx="1">
          <a:scrgbClr r="0" g="0" b="0"/>
        </a:fillRef>
        <a:effectRef idx="0">
          <a:scrgbClr r="0" g="0" b="0"/>
        </a:effectRef>
        <a:fontRef idx="minor"/>
      </dsp:style>
    </dsp:sp>
    <dsp:sp modelId="{92705425-1462-4B4D-AC3B-3295B4C21F29}">
      <dsp:nvSpPr>
        <dsp:cNvPr id="0" name=""/>
        <dsp:cNvSpPr/>
      </dsp:nvSpPr>
      <dsp:spPr>
        <a:xfrm>
          <a:off x="510279" y="2488859"/>
          <a:ext cx="927780" cy="9277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2B220-2553-48CC-9F37-DE3EA10426A1}">
      <dsp:nvSpPr>
        <dsp:cNvPr id="0" name=""/>
        <dsp:cNvSpPr/>
      </dsp:nvSpPr>
      <dsp:spPr>
        <a:xfrm>
          <a:off x="1948339" y="2109313"/>
          <a:ext cx="5862160" cy="168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27" tIns="178527" rIns="178527" bIns="178527" numCol="1" spcCol="1270" anchor="ctr" anchorCtr="0">
          <a:noAutofit/>
        </a:bodyPr>
        <a:lstStyle/>
        <a:p>
          <a:pPr marL="0" lvl="0" indent="0" algn="l" defTabSz="844550">
            <a:lnSpc>
              <a:spcPct val="90000"/>
            </a:lnSpc>
            <a:spcBef>
              <a:spcPct val="0"/>
            </a:spcBef>
            <a:spcAft>
              <a:spcPct val="35000"/>
            </a:spcAft>
            <a:buNone/>
          </a:pPr>
          <a:r>
            <a:rPr lang="en-US" sz="1900" b="0" i="0" kern="1200"/>
            <a:t>Early detection of KOA is critical for effective intervention and management, but it often relies on subjective assessments by healthcare professionals, leading to diagnostic variability and delayed treatment. </a:t>
          </a:r>
          <a:endParaRPr lang="en-US" sz="1900" kern="1200"/>
        </a:p>
      </dsp:txBody>
      <dsp:txXfrm>
        <a:off x="1948339" y="2109313"/>
        <a:ext cx="5862160" cy="1686873"/>
      </dsp:txXfrm>
    </dsp:sp>
    <dsp:sp modelId="{EFAEA2E6-6B67-4CD3-A74E-43594F8CB4A6}">
      <dsp:nvSpPr>
        <dsp:cNvPr id="0" name=""/>
        <dsp:cNvSpPr/>
      </dsp:nvSpPr>
      <dsp:spPr>
        <a:xfrm>
          <a:off x="0" y="4217905"/>
          <a:ext cx="7810500" cy="1686873"/>
        </a:xfrm>
        <a:prstGeom prst="roundRect">
          <a:avLst>
            <a:gd name="adj" fmla="val 10000"/>
          </a:avLst>
        </a:prstGeom>
        <a:solidFill>
          <a:schemeClr val="accent2">
            <a:hueOff val="-838123"/>
            <a:satOff val="-9658"/>
            <a:lumOff val="2159"/>
            <a:alphaOff val="0"/>
          </a:schemeClr>
        </a:solidFill>
        <a:ln>
          <a:noFill/>
        </a:ln>
        <a:effectLst/>
      </dsp:spPr>
      <dsp:style>
        <a:lnRef idx="0">
          <a:scrgbClr r="0" g="0" b="0"/>
        </a:lnRef>
        <a:fillRef idx="1">
          <a:scrgbClr r="0" g="0" b="0"/>
        </a:fillRef>
        <a:effectRef idx="0">
          <a:scrgbClr r="0" g="0" b="0"/>
        </a:effectRef>
        <a:fontRef idx="minor"/>
      </dsp:style>
    </dsp:sp>
    <dsp:sp modelId="{F053ABB8-0646-4305-8394-F51AC52C9660}">
      <dsp:nvSpPr>
        <dsp:cNvPr id="0" name=""/>
        <dsp:cNvSpPr/>
      </dsp:nvSpPr>
      <dsp:spPr>
        <a:xfrm>
          <a:off x="510279" y="4597451"/>
          <a:ext cx="927780" cy="9277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6CCC7-8640-4BE4-9130-F8FC5262334E}">
      <dsp:nvSpPr>
        <dsp:cNvPr id="0" name=""/>
        <dsp:cNvSpPr/>
      </dsp:nvSpPr>
      <dsp:spPr>
        <a:xfrm>
          <a:off x="1948339" y="4217905"/>
          <a:ext cx="5862160" cy="168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27" tIns="178527" rIns="178527" bIns="178527" numCol="1" spcCol="1270" anchor="ctr" anchorCtr="0">
          <a:noAutofit/>
        </a:bodyPr>
        <a:lstStyle/>
        <a:p>
          <a:pPr marL="0" lvl="0" indent="0" algn="l" defTabSz="844550">
            <a:lnSpc>
              <a:spcPct val="90000"/>
            </a:lnSpc>
            <a:spcBef>
              <a:spcPct val="0"/>
            </a:spcBef>
            <a:spcAft>
              <a:spcPct val="35000"/>
            </a:spcAft>
            <a:buNone/>
          </a:pPr>
          <a:r>
            <a:rPr lang="en-US" sz="1900" b="0" i="0" kern="1200"/>
            <a:t>To address this issue, the problem is to develop an automated and highly accurate CNN-based system for detecting Knee Osteoarthritis from medical imaging data, such as X-rays or MRI scans. </a:t>
          </a:r>
          <a:endParaRPr lang="en-US" sz="1900" kern="1200"/>
        </a:p>
      </dsp:txBody>
      <dsp:txXfrm>
        <a:off x="1948339" y="4217905"/>
        <a:ext cx="5862160" cy="1686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8E5C4-D385-4FE2-8861-4A528F72E242}">
      <dsp:nvSpPr>
        <dsp:cNvPr id="0" name=""/>
        <dsp:cNvSpPr/>
      </dsp:nvSpPr>
      <dsp:spPr>
        <a:xfrm>
          <a:off x="82613" y="9007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562B0-0E22-4F98-9363-D7020550CE1C}">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7EA01-721E-49E6-95B1-FBDDD0CFA3BC}">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I: Data Collection and Preprocessing </a:t>
          </a:r>
          <a:r>
            <a:rPr lang="en-US" sz="1100" kern="1200"/>
            <a:t>: Collect a diverse dataset of medical images, including X-rays and MRI scans, representing various stages of knee osteoarthritis.</a:t>
          </a:r>
        </a:p>
      </dsp:txBody>
      <dsp:txXfrm>
        <a:off x="1172126" y="90072"/>
        <a:ext cx="2114937" cy="897246"/>
      </dsp:txXfrm>
    </dsp:sp>
    <dsp:sp modelId="{F31EAEEC-E022-4B34-8879-CAF7FED406D4}">
      <dsp:nvSpPr>
        <dsp:cNvPr id="0" name=""/>
        <dsp:cNvSpPr/>
      </dsp:nvSpPr>
      <dsp:spPr>
        <a:xfrm>
          <a:off x="3655575" y="9007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7C7E10-252F-4222-A0EA-E99C214C8F8F}">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94E359-DA6E-4837-AA9B-DCF05C4ECF54}">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II: Model Architecture Design : </a:t>
          </a:r>
          <a:r>
            <a:rPr lang="en-US" sz="1100" kern="1200"/>
            <a:t>Design a CNN architecture suitable for image classification tasks, considering factors such as depth, kernel size, and pooling layers.</a:t>
          </a:r>
        </a:p>
      </dsp:txBody>
      <dsp:txXfrm>
        <a:off x="4745088" y="90072"/>
        <a:ext cx="2114937" cy="897246"/>
      </dsp:txXfrm>
    </dsp:sp>
    <dsp:sp modelId="{B071E35F-E35E-4BC5-945F-D9B607A7C33E}">
      <dsp:nvSpPr>
        <dsp:cNvPr id="0" name=""/>
        <dsp:cNvSpPr/>
      </dsp:nvSpPr>
      <dsp:spPr>
        <a:xfrm>
          <a:off x="7228536" y="9007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DE443-CE90-4774-822B-B905CCA4FFAA}">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5AF9D7-B673-4344-BF85-BEB44BC60FB1}">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III :Model Training : </a:t>
          </a:r>
          <a:r>
            <a:rPr lang="en-US" sz="1100" kern="1200"/>
            <a:t>Divide the dataset into training, validation, and test sets.</a:t>
          </a:r>
        </a:p>
      </dsp:txBody>
      <dsp:txXfrm>
        <a:off x="8318049" y="90072"/>
        <a:ext cx="2114937" cy="897246"/>
      </dsp:txXfrm>
    </dsp:sp>
    <dsp:sp modelId="{B64056D1-9D88-4014-93C0-0B500342FBB6}">
      <dsp:nvSpPr>
        <dsp:cNvPr id="0" name=""/>
        <dsp:cNvSpPr/>
      </dsp:nvSpPr>
      <dsp:spPr>
        <a:xfrm>
          <a:off x="82613" y="1727045"/>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6D03B-DA71-4FDA-BA0D-75AFAEF6CC49}">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955A1-7A34-4F89-B37A-1B737E47028E}">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IV: Model Evaluation : </a:t>
          </a:r>
          <a:r>
            <a:rPr lang="en-US" sz="1100" kern="1200"/>
            <a:t>Test Set Evaluation: Assess the performance of the trained model on the test set to ensure its generalization to unseen data.</a:t>
          </a:r>
        </a:p>
      </dsp:txBody>
      <dsp:txXfrm>
        <a:off x="1172126" y="1727045"/>
        <a:ext cx="2114937" cy="897246"/>
      </dsp:txXfrm>
    </dsp:sp>
    <dsp:sp modelId="{6AA95E18-F738-4B75-AD7B-C5FB2531EA9D}">
      <dsp:nvSpPr>
        <dsp:cNvPr id="0" name=""/>
        <dsp:cNvSpPr/>
      </dsp:nvSpPr>
      <dsp:spPr>
        <a:xfrm>
          <a:off x="3655575" y="1727045"/>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913CB-D422-49BF-B713-D25D04C9AA0D}">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89138-1B8F-42C3-9A8A-671A716D8475}">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V: Integration with Clinical Workflow : </a:t>
          </a:r>
          <a:r>
            <a:rPr lang="en-US" sz="1100" kern="1200"/>
            <a:t>Develop a user-friendly interface for healthcare professionals to interact with the diagnostic tool.</a:t>
          </a:r>
        </a:p>
      </dsp:txBody>
      <dsp:txXfrm>
        <a:off x="4745088" y="1727045"/>
        <a:ext cx="2114937" cy="897246"/>
      </dsp:txXfrm>
    </dsp:sp>
    <dsp:sp modelId="{A92F0CB7-94AA-4BF6-B991-EA377CA96D00}">
      <dsp:nvSpPr>
        <dsp:cNvPr id="0" name=""/>
        <dsp:cNvSpPr/>
      </dsp:nvSpPr>
      <dsp:spPr>
        <a:xfrm>
          <a:off x="7228536" y="1727045"/>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7FCB9-6775-45B5-8E42-6550F8DB81B3}">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6CACD-D8D8-4798-BEA0-42D9CCD37AD4}">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VI: Deployment : </a:t>
          </a:r>
          <a:r>
            <a:rPr lang="en-US" sz="1100" kern="1200"/>
            <a:t>Optimize the model for deployment on different platforms, considering factors such as model size and computational requirements.</a:t>
          </a:r>
        </a:p>
      </dsp:txBody>
      <dsp:txXfrm>
        <a:off x="8318049" y="1727045"/>
        <a:ext cx="2114937" cy="897246"/>
      </dsp:txXfrm>
    </dsp:sp>
    <dsp:sp modelId="{2C6B7426-3633-4746-9CB6-590EDB00929C}">
      <dsp:nvSpPr>
        <dsp:cNvPr id="0" name=""/>
        <dsp:cNvSpPr/>
      </dsp:nvSpPr>
      <dsp:spPr>
        <a:xfrm>
          <a:off x="82613" y="336401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F3B55-440E-4DC7-84A5-4FB1278AF1A8}">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3B606-3BA1-446A-88EC-E42D4D7DB311}">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VII: Continuous Improvement: </a:t>
          </a:r>
          <a:r>
            <a:rPr lang="en-US" sz="1100" kern="1200"/>
            <a:t>Establish a feedback loop for continuous improvement by collecting user feedback and updating the model periodically with new data to enhance its performance.</a:t>
          </a:r>
        </a:p>
      </dsp:txBody>
      <dsp:txXfrm>
        <a:off x="1172126" y="3364019"/>
        <a:ext cx="2114937" cy="897246"/>
      </dsp:txXfrm>
    </dsp:sp>
    <dsp:sp modelId="{C37DEEDB-2751-45D8-95D5-EA4A2035A81F}">
      <dsp:nvSpPr>
        <dsp:cNvPr id="0" name=""/>
        <dsp:cNvSpPr/>
      </dsp:nvSpPr>
      <dsp:spPr>
        <a:xfrm>
          <a:off x="3655575" y="336401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FF69F-080A-4717-91D8-72089C6476E0}">
      <dsp:nvSpPr>
        <dsp:cNvPr id="0" name=""/>
        <dsp:cNvSpPr/>
      </dsp:nvSpPr>
      <dsp:spPr>
        <a:xfrm>
          <a:off x="3843996" y="3552441"/>
          <a:ext cx="520402" cy="5204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A3E36E-5211-46FA-BF51-2D32E9A8A348}">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Stage VIII: Ethical Considerations :  </a:t>
          </a:r>
          <a:r>
            <a:rPr lang="en-US" sz="1100" kern="1200"/>
            <a:t>Implement robust privacy and security measures to protect patient  Address and mitigate biases in the model predictions, ensuring fair and equitable healthcare outcomes.</a:t>
          </a:r>
          <a:r>
            <a:rPr lang="en-US" sz="1100" b="1" kern="1200"/>
            <a:t> </a:t>
          </a:r>
          <a:endParaRPr lang="en-US" sz="1100" kern="1200"/>
        </a:p>
      </dsp:txBody>
      <dsp:txXfrm>
        <a:off x="4745088" y="3364019"/>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8BA3-43F6-4E84-83ED-AC6225263A50}">
      <dsp:nvSpPr>
        <dsp:cNvPr id="0" name=""/>
        <dsp:cNvSpPr/>
      </dsp:nvSpPr>
      <dsp:spPr>
        <a:xfrm>
          <a:off x="1231772" y="426276"/>
          <a:ext cx="741181" cy="741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F2EF8-D657-44AC-9919-4DEBA7FCC25D}">
      <dsp:nvSpPr>
        <dsp:cNvPr id="0" name=""/>
        <dsp:cNvSpPr/>
      </dsp:nvSpPr>
      <dsp:spPr>
        <a:xfrm>
          <a:off x="778828" y="1512654"/>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Image Quality: </a:t>
          </a:r>
          <a:r>
            <a:rPr lang="en-IN" sz="1600" kern="1200"/>
            <a:t>Ensuring MRI images are clear and detailed.</a:t>
          </a:r>
          <a:endParaRPr lang="en-US" sz="1600" kern="1200"/>
        </a:p>
      </dsp:txBody>
      <dsp:txXfrm>
        <a:off x="778828" y="1512654"/>
        <a:ext cx="1647070" cy="1158096"/>
      </dsp:txXfrm>
    </dsp:sp>
    <dsp:sp modelId="{3404A7F8-48C9-4165-B95C-FD191F0DEB76}">
      <dsp:nvSpPr>
        <dsp:cNvPr id="0" name=""/>
        <dsp:cNvSpPr/>
      </dsp:nvSpPr>
      <dsp:spPr>
        <a:xfrm>
          <a:off x="3167080" y="426276"/>
          <a:ext cx="741181" cy="741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188F4-EF5D-4C94-A06F-D1CCCA7B4C9C}">
      <dsp:nvSpPr>
        <dsp:cNvPr id="0" name=""/>
        <dsp:cNvSpPr/>
      </dsp:nvSpPr>
      <dsp:spPr>
        <a:xfrm>
          <a:off x="2714136" y="1512654"/>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Cartilage Segmentation: </a:t>
          </a:r>
          <a:r>
            <a:rPr lang="en-IN" sz="1600" kern="1200"/>
            <a:t>Accurately separating cartilage in MRI images.</a:t>
          </a:r>
          <a:endParaRPr lang="en-US" sz="1600" kern="1200"/>
        </a:p>
      </dsp:txBody>
      <dsp:txXfrm>
        <a:off x="2714136" y="1512654"/>
        <a:ext cx="1647070" cy="1158096"/>
      </dsp:txXfrm>
    </dsp:sp>
    <dsp:sp modelId="{3DA6850C-E598-4C49-818D-3B309EAA3726}">
      <dsp:nvSpPr>
        <dsp:cNvPr id="0" name=""/>
        <dsp:cNvSpPr/>
      </dsp:nvSpPr>
      <dsp:spPr>
        <a:xfrm>
          <a:off x="5102387" y="426276"/>
          <a:ext cx="741181" cy="741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EFA95-B036-4C1A-A9FE-6BBEBED8BB37}">
      <dsp:nvSpPr>
        <dsp:cNvPr id="0" name=""/>
        <dsp:cNvSpPr/>
      </dsp:nvSpPr>
      <dsp:spPr>
        <a:xfrm>
          <a:off x="4649443" y="1512654"/>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Algorithm Precision: </a:t>
          </a:r>
          <a:r>
            <a:rPr lang="en-IN" sz="1600" kern="1200"/>
            <a:t>Developing precise image processing techniques.</a:t>
          </a:r>
          <a:endParaRPr lang="en-US" sz="1600" kern="1200"/>
        </a:p>
      </dsp:txBody>
      <dsp:txXfrm>
        <a:off x="4649443" y="1512654"/>
        <a:ext cx="1647070" cy="1158096"/>
      </dsp:txXfrm>
    </dsp:sp>
    <dsp:sp modelId="{7A8624ED-A2D3-4E9A-A31E-3160E36EED3E}">
      <dsp:nvSpPr>
        <dsp:cNvPr id="0" name=""/>
        <dsp:cNvSpPr/>
      </dsp:nvSpPr>
      <dsp:spPr>
        <a:xfrm>
          <a:off x="7037695" y="426276"/>
          <a:ext cx="741181" cy="7411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6E4154-9970-4BCD-A596-657981E797E7}">
      <dsp:nvSpPr>
        <dsp:cNvPr id="0" name=""/>
        <dsp:cNvSpPr/>
      </dsp:nvSpPr>
      <dsp:spPr>
        <a:xfrm>
          <a:off x="6584751" y="1512654"/>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Computational Power: </a:t>
          </a:r>
          <a:r>
            <a:rPr lang="en-IN" sz="1600" kern="1200"/>
            <a:t>Handling large MRI data efficiently.</a:t>
          </a:r>
          <a:endParaRPr lang="en-US" sz="1600" kern="1200"/>
        </a:p>
      </dsp:txBody>
      <dsp:txXfrm>
        <a:off x="6584751" y="1512654"/>
        <a:ext cx="1647070" cy="1158096"/>
      </dsp:txXfrm>
    </dsp:sp>
    <dsp:sp modelId="{933A7D67-65CE-46F8-964D-CD95F1B45C82}">
      <dsp:nvSpPr>
        <dsp:cNvPr id="0" name=""/>
        <dsp:cNvSpPr/>
      </dsp:nvSpPr>
      <dsp:spPr>
        <a:xfrm>
          <a:off x="1231772" y="3082518"/>
          <a:ext cx="741181" cy="7411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0DB61C-DD52-4531-AC66-4D474C03956A}">
      <dsp:nvSpPr>
        <dsp:cNvPr id="0" name=""/>
        <dsp:cNvSpPr/>
      </dsp:nvSpPr>
      <dsp:spPr>
        <a:xfrm>
          <a:off x="778828" y="4168896"/>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Validation: </a:t>
          </a:r>
          <a:r>
            <a:rPr lang="en-IN" sz="1600" kern="1200"/>
            <a:t>Ensuring accuracy and reliability of results.</a:t>
          </a:r>
          <a:endParaRPr lang="en-US" sz="1600" kern="1200"/>
        </a:p>
      </dsp:txBody>
      <dsp:txXfrm>
        <a:off x="778828" y="4168896"/>
        <a:ext cx="1647070" cy="1158096"/>
      </dsp:txXfrm>
    </dsp:sp>
    <dsp:sp modelId="{A97C978C-B54A-4212-8B2E-9FEB2655BF08}">
      <dsp:nvSpPr>
        <dsp:cNvPr id="0" name=""/>
        <dsp:cNvSpPr/>
      </dsp:nvSpPr>
      <dsp:spPr>
        <a:xfrm>
          <a:off x="3167080" y="3082518"/>
          <a:ext cx="741181" cy="74118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CF387-BA15-4E7E-85F1-BABC03302969}">
      <dsp:nvSpPr>
        <dsp:cNvPr id="0" name=""/>
        <dsp:cNvSpPr/>
      </dsp:nvSpPr>
      <dsp:spPr>
        <a:xfrm>
          <a:off x="2714136" y="4168896"/>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Software Limits: </a:t>
          </a:r>
          <a:r>
            <a:rPr lang="en-IN" sz="1600" kern="1200"/>
            <a:t>Overcoming potential issues in MATLAB R2013a.</a:t>
          </a:r>
          <a:endParaRPr lang="en-US" sz="1600" kern="1200"/>
        </a:p>
      </dsp:txBody>
      <dsp:txXfrm>
        <a:off x="2714136" y="4168896"/>
        <a:ext cx="1647070" cy="1158096"/>
      </dsp:txXfrm>
    </dsp:sp>
    <dsp:sp modelId="{D1CB0A42-7F09-45AA-82D4-D3C07927385D}">
      <dsp:nvSpPr>
        <dsp:cNvPr id="0" name=""/>
        <dsp:cNvSpPr/>
      </dsp:nvSpPr>
      <dsp:spPr>
        <a:xfrm>
          <a:off x="5102387" y="3082518"/>
          <a:ext cx="741181" cy="74118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BB8F03-C730-469E-A3BA-CB10195A5A5C}">
      <dsp:nvSpPr>
        <dsp:cNvPr id="0" name=""/>
        <dsp:cNvSpPr/>
      </dsp:nvSpPr>
      <dsp:spPr>
        <a:xfrm>
          <a:off x="4649443" y="4168896"/>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Variability: </a:t>
          </a:r>
          <a:r>
            <a:rPr lang="en-IN" sz="1600" kern="1200"/>
            <a:t>Dealing with differences between patients.</a:t>
          </a:r>
          <a:endParaRPr lang="en-US" sz="1600" kern="1200"/>
        </a:p>
      </dsp:txBody>
      <dsp:txXfrm>
        <a:off x="4649443" y="4168896"/>
        <a:ext cx="1647070" cy="1158096"/>
      </dsp:txXfrm>
    </dsp:sp>
    <dsp:sp modelId="{E316773F-9216-4D86-8AC1-FFE0DF5AF6C7}">
      <dsp:nvSpPr>
        <dsp:cNvPr id="0" name=""/>
        <dsp:cNvSpPr/>
      </dsp:nvSpPr>
      <dsp:spPr>
        <a:xfrm>
          <a:off x="7037695" y="3082518"/>
          <a:ext cx="741181" cy="74118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A6C8C6-586E-479F-9DD7-8275BF6438A1}">
      <dsp:nvSpPr>
        <dsp:cNvPr id="0" name=""/>
        <dsp:cNvSpPr/>
      </dsp:nvSpPr>
      <dsp:spPr>
        <a:xfrm>
          <a:off x="6584751" y="4168896"/>
          <a:ext cx="1647070" cy="115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b="1" kern="1200"/>
            <a:t>Clinical Integration: </a:t>
          </a:r>
          <a:r>
            <a:rPr lang="en-IN" sz="1600" kern="1200"/>
            <a:t>Adapting the method for regular medical use.</a:t>
          </a:r>
          <a:endParaRPr lang="en-US" sz="1600" kern="1200"/>
        </a:p>
      </dsp:txBody>
      <dsp:txXfrm>
        <a:off x="6584751" y="4168896"/>
        <a:ext cx="1647070" cy="115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B288F-AE0E-4F87-A201-0EFF9A6BEEEA}">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5C6C9-C5CA-4316-BFE4-C21D907770E9}">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This research work addressed the identification and classification of knee osteoarthritis(KOA), which is one of the most challenging medical conditions in old-aged people. The efforts were directed toward proposing, implementing, and testing an automated , fast, and accurate methodology that can help reduce the manual efforts of the physician and decrease the amount of false diagnosis cases. For this purpose, we used the prediction capabilities of deep neural network</a:t>
          </a:r>
          <a:endParaRPr lang="en-US" sz="2300" b="0" kern="1200"/>
        </a:p>
      </dsp:txBody>
      <dsp:txXfrm>
        <a:off x="0" y="0"/>
        <a:ext cx="10515600" cy="2175669"/>
      </dsp:txXfrm>
    </dsp:sp>
    <dsp:sp modelId="{25AA2968-5094-4507-8C89-F4CE4D489CD2}">
      <dsp:nvSpPr>
        <dsp:cNvPr id="0" name=""/>
        <dsp:cNvSpPr/>
      </dsp:nvSpPr>
      <dsp:spPr>
        <a:xfrm>
          <a:off x="0" y="217566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CB9CF4-E7CA-4136-8C06-995811CD3A2B}">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endParaRPr lang="en-US" sz="2300" kern="1200" dirty="0"/>
        </a:p>
      </dsp:txBody>
      <dsp:txXfrm>
        <a:off x="0" y="2175669"/>
        <a:ext cx="10515600" cy="21756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D10AF-6358-4845-AA9F-DE9FAFDEE920}" type="datetimeFigureOut">
              <a:rPr lang="en-US" smtClean="0"/>
              <a:pPr/>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568-B74D-4584-9C01-AD8838A3BB52}" type="slidenum">
              <a:rPr lang="en-US" smtClean="0"/>
              <a:pPr/>
              <a:t>‹#›</a:t>
            </a:fld>
            <a:endParaRPr lang="en-US"/>
          </a:p>
        </p:txBody>
      </p:sp>
    </p:spTree>
    <p:extLst>
      <p:ext uri="{BB962C8B-B14F-4D97-AF65-F5344CB8AC3E}">
        <p14:creationId xmlns:p14="http://schemas.microsoft.com/office/powerpoint/2010/main" val="27148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8DE568-B74D-4584-9C01-AD8838A3BB52}" type="slidenum">
              <a:rPr lang="en-US" smtClean="0"/>
              <a:pPr/>
              <a:t>1</a:t>
            </a:fld>
            <a:endParaRPr lang="en-US"/>
          </a:p>
        </p:txBody>
      </p:sp>
    </p:spTree>
    <p:extLst>
      <p:ext uri="{BB962C8B-B14F-4D97-AF65-F5344CB8AC3E}">
        <p14:creationId xmlns:p14="http://schemas.microsoft.com/office/powerpoint/2010/main" val="354849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129DA6-69F6-41E0-90EC-105EA600B18D}" type="datetime1">
              <a:rPr lang="en-US" smtClean="0"/>
              <a:pPr/>
              <a:t>5/27/2024</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032782908"/>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8C8B4-EB46-42A4-9820-BB4A7F47B10B}" type="datetime1">
              <a:rPr lang="en-US" smtClean="0"/>
              <a:pPr/>
              <a:t>5/27/2024</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776647264"/>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FF099-8AC9-4898-A1CE-A574EC7BD087}" type="datetime1">
              <a:rPr lang="en-US" smtClean="0"/>
              <a:pPr/>
              <a:t>5/27/2024</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3811634381"/>
      </p:ext>
    </p:extLst>
  </p:cSld>
  <p:clrMapOvr>
    <a:masterClrMapping/>
  </p:clrMapOvr>
  <p:transition spd="slow">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1CBB78-0A31-40BB-A4D3-EA92EACC6E56}" type="datetime1">
              <a:rPr lang="en-US" smtClean="0"/>
              <a:pPr/>
              <a:t>5/27/2024</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2080278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868BA-50C2-4AD6-BFFA-B0D7CA29A33E}" type="datetime1">
              <a:rPr lang="en-US" smtClean="0"/>
              <a:pPr/>
              <a:t>5/27/2024</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2299728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F1D84-1990-416D-B4E1-DF7889B22CF9}" type="datetime1">
              <a:rPr lang="en-US" smtClean="0"/>
              <a:pPr/>
              <a:t>5/27/2024</a:t>
            </a:fld>
            <a:endParaRPr lang="en-US"/>
          </a:p>
        </p:txBody>
      </p:sp>
      <p:sp>
        <p:nvSpPr>
          <p:cNvPr id="5" name="Footer Placeholder 4"/>
          <p:cNvSpPr>
            <a:spLocks noGrp="1"/>
          </p:cNvSpPr>
          <p:nvPr>
            <p:ph type="ftr" sz="quarter" idx="11"/>
          </p:nvPr>
        </p:nvSpPr>
        <p:spPr/>
        <p:txBody>
          <a:bodyPr/>
          <a:lstStyle/>
          <a:p>
            <a:r>
              <a:rPr lang="fr-FR"/>
              <a:t>SOURCE CODE TECHNOLOGY PUNE +91-8237773233</a:t>
            </a:r>
            <a:endParaRPr lang="en-US"/>
          </a:p>
        </p:txBody>
      </p:sp>
      <p:sp>
        <p:nvSpPr>
          <p:cNvPr id="6" name="Slide Number Placeholder 5"/>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1106085065"/>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CEE6B-9584-4BE1-9E97-6C2777229128}" type="datetime1">
              <a:rPr lang="en-US" smtClean="0"/>
              <a:pPr/>
              <a:t>5/27/2024</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210051174"/>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22241-446B-47F6-9646-BD9445C5E86F}" type="datetime1">
              <a:rPr lang="en-US" smtClean="0"/>
              <a:pPr/>
              <a:t>5/27/2024</a:t>
            </a:fld>
            <a:endParaRPr lang="en-US"/>
          </a:p>
        </p:txBody>
      </p:sp>
      <p:sp>
        <p:nvSpPr>
          <p:cNvPr id="8" name="Footer Placeholder 7"/>
          <p:cNvSpPr>
            <a:spLocks noGrp="1"/>
          </p:cNvSpPr>
          <p:nvPr>
            <p:ph type="ftr" sz="quarter" idx="11"/>
          </p:nvPr>
        </p:nvSpPr>
        <p:spPr/>
        <p:txBody>
          <a:bodyPr/>
          <a:lstStyle/>
          <a:p>
            <a:r>
              <a:rPr lang="fr-FR"/>
              <a:t>SOURCE CODE TECHNOLOGY PUNE +91-8237773233</a:t>
            </a:r>
            <a:endParaRPr lang="en-US"/>
          </a:p>
        </p:txBody>
      </p:sp>
      <p:sp>
        <p:nvSpPr>
          <p:cNvPr id="9" name="Slide Number Placeholder 8"/>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396515697"/>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B5ED0-999B-4C43-9B56-5745444A0E04}" type="datetime1">
              <a:rPr lang="en-US" smtClean="0"/>
              <a:pPr/>
              <a:t>5/27/2024</a:t>
            </a:fld>
            <a:endParaRPr lang="en-US"/>
          </a:p>
        </p:txBody>
      </p:sp>
      <p:sp>
        <p:nvSpPr>
          <p:cNvPr id="4" name="Footer Placeholder 3"/>
          <p:cNvSpPr>
            <a:spLocks noGrp="1"/>
          </p:cNvSpPr>
          <p:nvPr>
            <p:ph type="ftr" sz="quarter" idx="11"/>
          </p:nvPr>
        </p:nvSpPr>
        <p:spPr/>
        <p:txBody>
          <a:bodyPr/>
          <a:lstStyle/>
          <a:p>
            <a:r>
              <a:rPr lang="fr-FR"/>
              <a:t>SOURCE CODE TECHNOLOGY PUNE +91-8237773233</a:t>
            </a:r>
            <a:endParaRPr lang="en-US"/>
          </a:p>
        </p:txBody>
      </p:sp>
      <p:sp>
        <p:nvSpPr>
          <p:cNvPr id="5" name="Slide Number Placeholder 4"/>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58810021"/>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D19B7-BC18-421C-82DA-F7FEF5726591}" type="datetime1">
              <a:rPr lang="en-US" smtClean="0"/>
              <a:pPr/>
              <a:t>5/27/2024</a:t>
            </a:fld>
            <a:endParaRPr lang="en-US"/>
          </a:p>
        </p:txBody>
      </p:sp>
      <p:sp>
        <p:nvSpPr>
          <p:cNvPr id="3" name="Footer Placeholder 2"/>
          <p:cNvSpPr>
            <a:spLocks noGrp="1"/>
          </p:cNvSpPr>
          <p:nvPr>
            <p:ph type="ftr" sz="quarter" idx="11"/>
          </p:nvPr>
        </p:nvSpPr>
        <p:spPr/>
        <p:txBody>
          <a:bodyPr/>
          <a:lstStyle/>
          <a:p>
            <a:r>
              <a:rPr lang="fr-FR"/>
              <a:t>SOURCE CODE TECHNOLOGY PUNE +91-8237773233</a:t>
            </a:r>
            <a:endParaRPr lang="en-US"/>
          </a:p>
        </p:txBody>
      </p:sp>
      <p:sp>
        <p:nvSpPr>
          <p:cNvPr id="4" name="Slide Number Placeholder 3"/>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760209027"/>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D35E5-A2E0-432D-88DC-D14BC5B3F102}" type="datetime1">
              <a:rPr lang="en-US" smtClean="0"/>
              <a:pPr/>
              <a:t>5/27/2024</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234785280"/>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3AD84D-4DDE-43D5-9510-702398860035}" type="datetime1">
              <a:rPr lang="en-US" smtClean="0"/>
              <a:pPr/>
              <a:t>5/27/2024</a:t>
            </a:fld>
            <a:endParaRPr lang="en-US"/>
          </a:p>
        </p:txBody>
      </p:sp>
      <p:sp>
        <p:nvSpPr>
          <p:cNvPr id="6" name="Footer Placeholder 5"/>
          <p:cNvSpPr>
            <a:spLocks noGrp="1"/>
          </p:cNvSpPr>
          <p:nvPr>
            <p:ph type="ftr" sz="quarter" idx="11"/>
          </p:nvPr>
        </p:nvSpPr>
        <p:spPr/>
        <p:txBody>
          <a:bodyPr/>
          <a:lstStyle/>
          <a:p>
            <a:r>
              <a:rPr lang="fr-FR"/>
              <a:t>SOURCE CODE TECHNOLOGY PUNE +91-8237773233</a:t>
            </a:r>
            <a:endParaRPr lang="en-US"/>
          </a:p>
        </p:txBody>
      </p:sp>
      <p:sp>
        <p:nvSpPr>
          <p:cNvPr id="7" name="Slide Number Placeholder 6"/>
          <p:cNvSpPr>
            <a:spLocks noGrp="1"/>
          </p:cNvSpPr>
          <p:nvPr>
            <p:ph type="sldNum" sz="quarter" idx="12"/>
          </p:nvPr>
        </p:nvSpPr>
        <p:spPr/>
        <p:txBody>
          <a:bodyPr/>
          <a:lstStyle/>
          <a:p>
            <a:fld id="{2E3A9870-0505-4B0E-9326-06F7E3E41D84}" type="slidenum">
              <a:rPr lang="en-US" smtClean="0"/>
              <a:pPr/>
              <a:t>‹#›</a:t>
            </a:fld>
            <a:endParaRPr lang="en-US"/>
          </a:p>
        </p:txBody>
      </p:sp>
    </p:spTree>
    <p:extLst>
      <p:ext uri="{BB962C8B-B14F-4D97-AF65-F5344CB8AC3E}">
        <p14:creationId xmlns:p14="http://schemas.microsoft.com/office/powerpoint/2010/main" val="4240849250"/>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CBB78-0A31-40BB-A4D3-EA92EACC6E56}" type="datetime1">
              <a:rPr lang="en-US" smtClean="0"/>
              <a:pPr/>
              <a:t>5/27/2024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SOURCE CODE TECHNOLOGY PUNE +91-8237773233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A9870-0505-4B0E-9326-06F7E3E41D84}" type="slidenum">
              <a:rPr lang="en-US" smtClean="0"/>
              <a:pPr/>
              <a:t>‹#›</a:t>
            </a:fld>
            <a:endParaRPr lang="en-US"/>
          </a:p>
        </p:txBody>
      </p:sp>
    </p:spTree>
    <p:extLst>
      <p:ext uri="{BB962C8B-B14F-4D97-AF65-F5344CB8AC3E}">
        <p14:creationId xmlns:p14="http://schemas.microsoft.com/office/powerpoint/2010/main" val="2236905893"/>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Lst>
  <p:transition spd="slow">
    <p:split orient="ver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in a glove&#10;&#10;Description automatically generated">
            <a:extLst>
              <a:ext uri="{FF2B5EF4-FFF2-40B4-BE49-F238E27FC236}">
                <a16:creationId xmlns:a16="http://schemas.microsoft.com/office/drawing/2014/main" id="{222CE313-334E-B861-297C-41FC0D0FAD7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091" r="23298"/>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a:t>Knee Osteoarthritis Detection using CNN</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912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5A5D64F-18EC-02FC-3DC6-AF4A5A18FE90}"/>
              </a:ext>
            </a:extLst>
          </p:cNvPr>
          <p:cNvSpPr/>
          <p:nvPr/>
        </p:nvSpPr>
        <p:spPr>
          <a:xfrm>
            <a:off x="581025" y="1929383"/>
            <a:ext cx="11111101" cy="455714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b="1" dirty="0">
                <a:solidFill>
                  <a:schemeClr val="tx1"/>
                </a:solidFill>
              </a:rPr>
              <a:t>4. Dropout Layers:</a:t>
            </a:r>
          </a:p>
          <a:p>
            <a:pPr indent="-228600" defTabSz="914400">
              <a:lnSpc>
                <a:spcPct val="90000"/>
              </a:lnSpc>
              <a:spcAft>
                <a:spcPts val="600"/>
              </a:spcAft>
              <a:buFont typeface="Arial" panose="020B0604020202020204" pitchFamily="34" charset="0"/>
              <a:buChar char="•"/>
            </a:pPr>
            <a:r>
              <a:rPr lang="en-US" sz="1400" dirty="0">
                <a:solidFill>
                  <a:schemeClr val="tx1"/>
                </a:solidFill>
              </a:rPr>
              <a:t>   - These layers help prevent the computer from learning the training data too well, which is called overfitting. They randomly ignore some information during the learning process. The percentages (0.25, 0.5, and 0.75) show how much information is ignored in each dropout layer.</a:t>
            </a:r>
          </a:p>
          <a:p>
            <a:pPr indent="-228600" defTabSz="914400">
              <a:lnSpc>
                <a:spcPct val="90000"/>
              </a:lnSpc>
              <a:spcAft>
                <a:spcPts val="600"/>
              </a:spcAft>
              <a:buFont typeface="Arial" panose="020B0604020202020204" pitchFamily="34" charset="0"/>
              <a:buChar char="•"/>
            </a:pPr>
            <a:endParaRPr lang="en-US" sz="1400" dirty="0">
              <a:solidFill>
                <a:schemeClr val="tx1"/>
              </a:solidFill>
            </a:endParaRPr>
          </a:p>
          <a:p>
            <a:pPr indent="-228600" defTabSz="914400">
              <a:lnSpc>
                <a:spcPct val="90000"/>
              </a:lnSpc>
              <a:spcAft>
                <a:spcPts val="600"/>
              </a:spcAft>
              <a:buFont typeface="Arial" panose="020B0604020202020204" pitchFamily="34" charset="0"/>
              <a:buChar char="•"/>
            </a:pPr>
            <a:r>
              <a:rPr lang="en-US" sz="1400" b="1" dirty="0">
                <a:solidFill>
                  <a:schemeClr val="tx1"/>
                </a:solidFill>
              </a:rPr>
              <a:t>5. Flatten Layer:</a:t>
            </a:r>
          </a:p>
          <a:p>
            <a:pPr indent="-228600" defTabSz="914400">
              <a:lnSpc>
                <a:spcPct val="90000"/>
              </a:lnSpc>
              <a:spcAft>
                <a:spcPts val="600"/>
              </a:spcAft>
              <a:buFont typeface="Arial" panose="020B0604020202020204" pitchFamily="34" charset="0"/>
              <a:buChar char="•"/>
            </a:pPr>
            <a:r>
              <a:rPr lang="en-US" sz="1400" dirty="0">
                <a:solidFill>
                  <a:schemeClr val="tx1"/>
                </a:solidFill>
              </a:rPr>
              <a:t>   - This layer takes all the data from the previous layers and turns it into a long list (25,088 values) so it can be used in the next step.</a:t>
            </a:r>
          </a:p>
          <a:p>
            <a:pPr indent="-228600" defTabSz="914400">
              <a:lnSpc>
                <a:spcPct val="90000"/>
              </a:lnSpc>
              <a:spcAft>
                <a:spcPts val="600"/>
              </a:spcAft>
              <a:buFont typeface="Arial" panose="020B0604020202020204" pitchFamily="34" charset="0"/>
              <a:buChar char="•"/>
            </a:pPr>
            <a:endParaRPr lang="en-US" sz="1400" dirty="0">
              <a:solidFill>
                <a:schemeClr val="tx1"/>
              </a:solidFill>
            </a:endParaRPr>
          </a:p>
          <a:p>
            <a:pPr indent="-228600" defTabSz="914400">
              <a:lnSpc>
                <a:spcPct val="90000"/>
              </a:lnSpc>
              <a:spcAft>
                <a:spcPts val="600"/>
              </a:spcAft>
              <a:buFont typeface="Arial" panose="020B0604020202020204" pitchFamily="34" charset="0"/>
              <a:buChar char="•"/>
            </a:pPr>
            <a:r>
              <a:rPr lang="en-US" sz="1400" b="1" dirty="0">
                <a:solidFill>
                  <a:schemeClr val="tx1"/>
                </a:solidFill>
              </a:rPr>
              <a:t>6. Fully Connected (FC) Layer:</a:t>
            </a:r>
          </a:p>
          <a:p>
            <a:pPr indent="-228600" defTabSz="914400">
              <a:lnSpc>
                <a:spcPct val="90000"/>
              </a:lnSpc>
              <a:spcAft>
                <a:spcPts val="600"/>
              </a:spcAft>
              <a:buFont typeface="Arial" panose="020B0604020202020204" pitchFamily="34" charset="0"/>
              <a:buChar char="•"/>
            </a:pPr>
            <a:r>
              <a:rPr lang="en-US" sz="1400" dirty="0">
                <a:solidFill>
                  <a:schemeClr val="tx1"/>
                </a:solidFill>
              </a:rPr>
              <a:t>   - This layer looks at all the features from the flattened layer and makes connections to understand the image better. It also uses dropout to avoid overfitting.</a:t>
            </a:r>
          </a:p>
          <a:p>
            <a:pPr indent="-228600" defTabSz="914400">
              <a:lnSpc>
                <a:spcPct val="90000"/>
              </a:lnSpc>
              <a:spcAft>
                <a:spcPts val="600"/>
              </a:spcAft>
              <a:buFont typeface="Arial" panose="020B0604020202020204" pitchFamily="34" charset="0"/>
              <a:buChar char="•"/>
            </a:pPr>
            <a:endParaRPr lang="en-US" sz="1400" dirty="0">
              <a:solidFill>
                <a:schemeClr val="tx1"/>
              </a:solidFill>
            </a:endParaRPr>
          </a:p>
          <a:p>
            <a:pPr indent="-228600" defTabSz="914400">
              <a:lnSpc>
                <a:spcPct val="90000"/>
              </a:lnSpc>
              <a:spcAft>
                <a:spcPts val="600"/>
              </a:spcAft>
              <a:buFont typeface="Arial" panose="020B0604020202020204" pitchFamily="34" charset="0"/>
              <a:buChar char="•"/>
            </a:pPr>
            <a:r>
              <a:rPr lang="en-US" sz="1400" b="1" dirty="0">
                <a:solidFill>
                  <a:schemeClr val="tx1"/>
                </a:solidFill>
              </a:rPr>
              <a:t>7. Output Layer:</a:t>
            </a:r>
          </a:p>
          <a:p>
            <a:pPr indent="-228600" defTabSz="914400">
              <a:lnSpc>
                <a:spcPct val="90000"/>
              </a:lnSpc>
              <a:spcAft>
                <a:spcPts val="600"/>
              </a:spcAft>
              <a:buFont typeface="Arial" panose="020B0604020202020204" pitchFamily="34" charset="0"/>
              <a:buChar char="•"/>
            </a:pPr>
            <a:r>
              <a:rPr lang="en-US" sz="1400" dirty="0">
                <a:solidFill>
                  <a:schemeClr val="tx1"/>
                </a:solidFill>
              </a:rPr>
              <a:t>   - The final step is where the computer decides the severity of the knee condition. It uses something called the </a:t>
            </a:r>
            <a:r>
              <a:rPr lang="en-US" sz="1400" dirty="0" err="1">
                <a:solidFill>
                  <a:schemeClr val="tx1"/>
                </a:solidFill>
              </a:rPr>
              <a:t>Softmax</a:t>
            </a:r>
            <a:r>
              <a:rPr lang="en-US" sz="1400" dirty="0">
                <a:solidFill>
                  <a:schemeClr val="tx1"/>
                </a:solidFill>
              </a:rPr>
              <a:t> Activation Function to choose one of five categories: Normal, Doubtful, Mild, Moderate, or Severe.</a:t>
            </a:r>
          </a:p>
          <a:p>
            <a:pPr indent="-228600" defTabSz="914400">
              <a:lnSpc>
                <a:spcPct val="90000"/>
              </a:lnSpc>
              <a:spcAft>
                <a:spcPts val="600"/>
              </a:spcAft>
              <a:buFont typeface="Arial" panose="020B0604020202020204" pitchFamily="34" charset="0"/>
              <a:buChar char="•"/>
            </a:pPr>
            <a:endParaRPr lang="en-US" sz="1400" dirty="0">
              <a:solidFill>
                <a:schemeClr val="tx1"/>
              </a:solidFill>
            </a:endParaRPr>
          </a:p>
          <a:p>
            <a:pPr indent="-228600" defTabSz="914400">
              <a:lnSpc>
                <a:spcPct val="90000"/>
              </a:lnSpc>
              <a:spcAft>
                <a:spcPts val="600"/>
              </a:spcAft>
              <a:buFont typeface="Arial" panose="020B0604020202020204" pitchFamily="34" charset="0"/>
              <a:buChar char="•"/>
            </a:pPr>
            <a:r>
              <a:rPr lang="en-US" sz="1400" dirty="0">
                <a:solidFill>
                  <a:schemeClr val="tx1"/>
                </a:solidFill>
              </a:rPr>
              <a:t>In summary, the diagram shows a step-by-step process that a computer uses to analyze a knee X-ray and determine the severity of any condition present, using a series of image processing and decision-making steps.</a:t>
            </a:r>
          </a:p>
        </p:txBody>
      </p:sp>
      <p:sp>
        <p:nvSpPr>
          <p:cNvPr id="3" name="Title 1">
            <a:extLst>
              <a:ext uri="{FF2B5EF4-FFF2-40B4-BE49-F238E27FC236}">
                <a16:creationId xmlns:a16="http://schemas.microsoft.com/office/drawing/2014/main" id="{2CDBD0BB-AB6F-D7F9-69E6-B4EC33D0F50E}"/>
              </a:ext>
            </a:extLst>
          </p:cNvPr>
          <p:cNvSpPr txBox="1">
            <a:spLocks/>
          </p:cNvSpPr>
          <p:nvPr/>
        </p:nvSpPr>
        <p:spPr>
          <a:xfrm>
            <a:off x="841247" y="548640"/>
            <a:ext cx="7283577" cy="97536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IN" sz="3400" dirty="0"/>
              <a:t>	Convolutional Neural Network</a:t>
            </a:r>
          </a:p>
        </p:txBody>
      </p:sp>
    </p:spTree>
    <p:extLst>
      <p:ext uri="{BB962C8B-B14F-4D97-AF65-F5344CB8AC3E}">
        <p14:creationId xmlns:p14="http://schemas.microsoft.com/office/powerpoint/2010/main" val="4001687060"/>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DF] Identifying Severity Grading of Knee Osteoarthritis from X-ray Images  Using an Efficient Mixture of Deep Learning and Machine Learning Models |  Semantic Scholar">
            <a:extLst>
              <a:ext uri="{FF2B5EF4-FFF2-40B4-BE49-F238E27FC236}">
                <a16:creationId xmlns:a16="http://schemas.microsoft.com/office/drawing/2014/main" id="{8248AC21-88D2-4CA1-8622-F35246111C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1675927"/>
            <a:ext cx="10134600" cy="344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75969"/>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30" name="Freeform: Shape 29">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838361DA-F6A6-9E41-D88F-CE0717EAA1FF}"/>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4000" kern="1200">
                <a:solidFill>
                  <a:schemeClr val="tx2"/>
                </a:solidFill>
                <a:latin typeface="+mj-lt"/>
                <a:ea typeface="+mj-ea"/>
                <a:cs typeface="+mj-cs"/>
              </a:rPr>
              <a:t>Architecture</a:t>
            </a:r>
          </a:p>
        </p:txBody>
      </p:sp>
      <p:pic>
        <p:nvPicPr>
          <p:cNvPr id="4" name="Picture 3" descr="A diagram of a data processing process&#10;&#10;Description automatically generated">
            <a:extLst>
              <a:ext uri="{FF2B5EF4-FFF2-40B4-BE49-F238E27FC236}">
                <a16:creationId xmlns:a16="http://schemas.microsoft.com/office/drawing/2014/main" id="{C325BDB9-4F5D-FC94-D815-D4C9A32CA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285751"/>
            <a:ext cx="5312544" cy="5857874"/>
          </a:xfrm>
          <a:prstGeom prst="rect">
            <a:avLst/>
          </a:prstGeom>
          <a:ln w="9525">
            <a:noFill/>
          </a:ln>
        </p:spPr>
      </p:pic>
    </p:spTree>
    <p:extLst>
      <p:ext uri="{BB962C8B-B14F-4D97-AF65-F5344CB8AC3E}">
        <p14:creationId xmlns:p14="http://schemas.microsoft.com/office/powerpoint/2010/main" val="4271823595"/>
      </p:ext>
    </p:extLst>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B960AA-FE8B-B71D-5E83-1C5F40F4588D}"/>
              </a:ext>
            </a:extLst>
          </p:cNvPr>
          <p:cNvPicPr>
            <a:picLocks noChangeAspect="1"/>
          </p:cNvPicPr>
          <p:nvPr/>
        </p:nvPicPr>
        <p:blipFill rotWithShape="1">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E2F0B-F1A2-8CBD-2E74-685C559FBD37}"/>
              </a:ext>
            </a:extLst>
          </p:cNvPr>
          <p:cNvSpPr>
            <a:spLocks noGrp="1"/>
          </p:cNvSpPr>
          <p:nvPr>
            <p:ph type="title"/>
          </p:nvPr>
        </p:nvSpPr>
        <p:spPr>
          <a:xfrm>
            <a:off x="838200" y="365125"/>
            <a:ext cx="10515600" cy="1325563"/>
          </a:xfrm>
        </p:spPr>
        <p:txBody>
          <a:bodyPr>
            <a:normAutofit/>
          </a:bodyPr>
          <a:lstStyle/>
          <a:p>
            <a:r>
              <a:rPr lang="en-IN"/>
              <a:t>Stages of implementation </a:t>
            </a:r>
            <a:endParaRPr lang="en-IN" dirty="0"/>
          </a:p>
        </p:txBody>
      </p:sp>
      <p:graphicFrame>
        <p:nvGraphicFramePr>
          <p:cNvPr id="5" name="Content Placeholder 2">
            <a:extLst>
              <a:ext uri="{FF2B5EF4-FFF2-40B4-BE49-F238E27FC236}">
                <a16:creationId xmlns:a16="http://schemas.microsoft.com/office/drawing/2014/main" id="{20CB92C3-B67A-C794-D08E-F4D7E95467AC}"/>
              </a:ext>
            </a:extLst>
          </p:cNvPr>
          <p:cNvGraphicFramePr>
            <a:graphicFrameLocks noGrp="1"/>
          </p:cNvGraphicFramePr>
          <p:nvPr>
            <p:ph idx="1"/>
            <p:extLst>
              <p:ext uri="{D42A27DB-BD31-4B8C-83A1-F6EECF244321}">
                <p14:modId xmlns:p14="http://schemas.microsoft.com/office/powerpoint/2010/main" val="14543213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9831544"/>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43B30-B0B8-50AC-B1C1-27C3D19AF737}"/>
              </a:ext>
            </a:extLst>
          </p:cNvPr>
          <p:cNvSpPr>
            <a:spLocks noGrp="1"/>
          </p:cNvSpPr>
          <p:nvPr>
            <p:ph type="title"/>
          </p:nvPr>
        </p:nvSpPr>
        <p:spPr>
          <a:xfrm>
            <a:off x="5297762" y="329184"/>
            <a:ext cx="6251110" cy="1783080"/>
          </a:xfrm>
        </p:spPr>
        <p:txBody>
          <a:bodyPr anchor="b">
            <a:normAutofit/>
          </a:bodyPr>
          <a:lstStyle/>
          <a:p>
            <a:r>
              <a:rPr lang="en-IN" sz="5400" dirty="0"/>
              <a:t>Future scope</a:t>
            </a:r>
          </a:p>
        </p:txBody>
      </p:sp>
      <p:pic>
        <p:nvPicPr>
          <p:cNvPr id="20" name="Picture 19" descr="Desk with stethoscope and computer keyboard">
            <a:extLst>
              <a:ext uri="{FF2B5EF4-FFF2-40B4-BE49-F238E27FC236}">
                <a16:creationId xmlns:a16="http://schemas.microsoft.com/office/drawing/2014/main" id="{06B6C3BB-21F0-581B-3A14-CD2DE970E4B8}"/>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80440-F0B7-D31C-8A32-E7CE5B2AB062}"/>
              </a:ext>
            </a:extLst>
          </p:cNvPr>
          <p:cNvSpPr>
            <a:spLocks noGrp="1"/>
          </p:cNvSpPr>
          <p:nvPr>
            <p:ph idx="1"/>
          </p:nvPr>
        </p:nvSpPr>
        <p:spPr>
          <a:xfrm>
            <a:off x="5297762" y="2706624"/>
            <a:ext cx="6251110" cy="3900196"/>
          </a:xfrm>
        </p:spPr>
        <p:txBody>
          <a:bodyPr>
            <a:noAutofit/>
          </a:bodyPr>
          <a:lstStyle/>
          <a:p>
            <a:pPr marL="0" indent="0" algn="just">
              <a:buNone/>
            </a:pPr>
            <a:endParaRPr lang="en-US" sz="1400" dirty="0">
              <a:effectLst/>
              <a:ea typeface="Times New Roman" panose="02020603050405020304" pitchFamily="18" charset="0"/>
            </a:endParaRPr>
          </a:p>
          <a:p>
            <a:pPr algn="just"/>
            <a:r>
              <a:rPr lang="en-US" sz="1400" b="1" dirty="0">
                <a:ea typeface="Times New Roman" panose="02020603050405020304" pitchFamily="18" charset="0"/>
              </a:rPr>
              <a:t>Collaboration with Industry and Research Partners </a:t>
            </a:r>
            <a:r>
              <a:rPr lang="en-US" sz="1400" dirty="0">
                <a:ea typeface="Times New Roman" panose="02020603050405020304" pitchFamily="18" charset="0"/>
              </a:rPr>
              <a:t>:</a:t>
            </a:r>
            <a:r>
              <a:rPr lang="en-IN" sz="1400" dirty="0">
                <a:ea typeface="Times New Roman" panose="02020603050405020304" pitchFamily="18" charset="0"/>
              </a:rPr>
              <a:t> </a:t>
            </a:r>
            <a:r>
              <a:rPr lang="en-US" sz="1400" dirty="0">
                <a:ea typeface="Times New Roman" panose="02020603050405020304" pitchFamily="18" charset="0"/>
              </a:rPr>
              <a:t>Collaborative Research: Engaging in collaborative research with industry partners, research institutions, and healthcare organizations to advance the technology and validate its effectiveness in real-world clinical settings</a:t>
            </a:r>
          </a:p>
          <a:p>
            <a:pPr algn="just"/>
            <a:r>
              <a:rPr lang="en-US" sz="1400" b="1" dirty="0">
                <a:ea typeface="Times New Roman" panose="02020603050405020304" pitchFamily="18" charset="0"/>
              </a:rPr>
              <a:t>Population Health Analytics</a:t>
            </a:r>
            <a:r>
              <a:rPr lang="en-US" sz="1400" dirty="0">
                <a:ea typeface="Times New Roman" panose="02020603050405020304" pitchFamily="18" charset="0"/>
              </a:rPr>
              <a:t>:</a:t>
            </a:r>
            <a:r>
              <a:rPr lang="en-IN" sz="1400" dirty="0">
                <a:ea typeface="Times New Roman" panose="02020603050405020304" pitchFamily="18" charset="0"/>
              </a:rPr>
              <a:t> </a:t>
            </a:r>
            <a:r>
              <a:rPr lang="en-US" sz="1400" dirty="0">
                <a:ea typeface="Times New Roman" panose="02020603050405020304" pitchFamily="18" charset="0"/>
              </a:rPr>
              <a:t> Contributing to population health studies by aggregating and analyzing data from various diagnostic tools to gain insights into the prevalence, distribution, and risk factors of knee osteoarthritis on a larger scale.</a:t>
            </a:r>
            <a:endParaRPr lang="en-US" sz="1400" dirty="0">
              <a:effectLst/>
              <a:latin typeface="Times New Roman" panose="02020603050405020304" pitchFamily="18" charset="0"/>
              <a:ea typeface="Times New Roman" panose="02020603050405020304" pitchFamily="18" charset="0"/>
            </a:endParaRPr>
          </a:p>
          <a:p>
            <a:pPr algn="just"/>
            <a:r>
              <a:rPr lang="en-US" sz="1400" b="1" dirty="0">
                <a:effectLst/>
                <a:ea typeface="Times New Roman" panose="02020603050405020304" pitchFamily="18" charset="0"/>
              </a:rPr>
              <a:t>Expanded Musculoskeletal Applications Extension to Other Joint Disorders</a:t>
            </a:r>
            <a:r>
              <a:rPr lang="en-US" sz="1400" dirty="0">
                <a:effectLst/>
                <a:ea typeface="Times New Roman" panose="02020603050405020304" pitchFamily="18" charset="0"/>
              </a:rPr>
              <a:t>: Extending the technology to diagnose and monitor other musculoskeletal disorders beyond knee osteoarthritis, broadening its impact on orthopedic care. </a:t>
            </a:r>
          </a:p>
          <a:p>
            <a:pPr algn="just"/>
            <a:r>
              <a:rPr lang="en-US" sz="1400" b="1" dirty="0">
                <a:effectLst/>
                <a:ea typeface="Times New Roman" panose="02020603050405020304" pitchFamily="18" charset="0"/>
              </a:rPr>
              <a:t> Enhanced Interpretability : </a:t>
            </a:r>
            <a:r>
              <a:rPr lang="en-US" sz="1400" dirty="0">
                <a:effectLst/>
                <a:ea typeface="Times New Roman" panose="02020603050405020304" pitchFamily="18" charset="0"/>
              </a:rPr>
              <a:t>Explain ability Techniques: Further development of interpretability and explain ability techniques to provide healthcare professionals with clearer insights into how the model arrives at specific diagnostic decisions, promoting trust and transparency</a:t>
            </a:r>
            <a:r>
              <a:rPr lang="en-US" sz="1400" b="1" dirty="0">
                <a:effectLst/>
                <a:ea typeface="Times New Roman" panose="02020603050405020304" pitchFamily="18" charset="0"/>
              </a:rPr>
              <a:t>.</a:t>
            </a:r>
            <a:endParaRPr lang="en-IN" sz="1400" dirty="0">
              <a:effectLst/>
              <a:ea typeface="Times New Roman" panose="02020603050405020304" pitchFamily="18" charset="0"/>
            </a:endParaRPr>
          </a:p>
          <a:p>
            <a:pPr algn="just"/>
            <a:endParaRPr lang="en-IN" sz="1400" dirty="0">
              <a:effectLst/>
              <a:latin typeface="Times New Roman" panose="02020603050405020304" pitchFamily="18" charset="0"/>
              <a:ea typeface="Times New Roman" panose="02020603050405020304" pitchFamily="18" charset="0"/>
            </a:endParaRPr>
          </a:p>
          <a:p>
            <a:pPr algn="just"/>
            <a:endParaRPr lang="en-US" sz="1400" dirty="0">
              <a:ea typeface="Times New Roman" panose="02020603050405020304" pitchFamily="18" charset="0"/>
            </a:endParaRPr>
          </a:p>
          <a:p>
            <a:pPr algn="just"/>
            <a:endParaRPr lang="en-US" sz="1400" dirty="0">
              <a:ea typeface="Times New Roman" panose="02020603050405020304" pitchFamily="18" charset="0"/>
            </a:endParaRPr>
          </a:p>
          <a:p>
            <a:pPr algn="just"/>
            <a:endParaRPr lang="en-US" sz="1400" dirty="0">
              <a:ea typeface="Times New Roman" panose="02020603050405020304" pitchFamily="18" charset="0"/>
            </a:endParaRPr>
          </a:p>
          <a:p>
            <a:pPr marL="0" lvl="0" indent="0" algn="just">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endParaRPr lang="en-US" sz="1400" dirty="0">
              <a:ea typeface="Times New Roman" panose="02020603050405020304" pitchFamily="18" charset="0"/>
            </a:endParaRPr>
          </a:p>
          <a:p>
            <a:pPr algn="just"/>
            <a:endParaRPr lang="en-IN" sz="1400" dirty="0"/>
          </a:p>
        </p:txBody>
      </p:sp>
    </p:spTree>
    <p:extLst>
      <p:ext uri="{BB962C8B-B14F-4D97-AF65-F5344CB8AC3E}">
        <p14:creationId xmlns:p14="http://schemas.microsoft.com/office/powerpoint/2010/main" val="1311069818"/>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B665D-132E-EB7B-CCBB-9535E68DDE9F}"/>
              </a:ext>
            </a:extLst>
          </p:cNvPr>
          <p:cNvSpPr>
            <a:spLocks noGrp="1"/>
          </p:cNvSpPr>
          <p:nvPr>
            <p:ph type="title"/>
          </p:nvPr>
        </p:nvSpPr>
        <p:spPr>
          <a:xfrm>
            <a:off x="655320" y="429030"/>
            <a:ext cx="2834640" cy="5457589"/>
          </a:xfrm>
        </p:spPr>
        <p:txBody>
          <a:bodyPr vert="horz" lIns="91440" tIns="45720" rIns="91440" bIns="45720" rtlCol="0" anchor="ctr">
            <a:normAutofit/>
          </a:bodyPr>
          <a:lstStyle/>
          <a:p>
            <a:r>
              <a:rPr lang="en-US" kern="1200">
                <a:solidFill>
                  <a:schemeClr val="tx1"/>
                </a:solidFill>
                <a:latin typeface="+mj-lt"/>
                <a:ea typeface="+mj-ea"/>
                <a:cs typeface="+mj-cs"/>
              </a:rPr>
              <a:t>Challenges</a:t>
            </a:r>
            <a:endParaRPr lang="en-US"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B9BA1CFE-1CF3-6E60-CC01-7DB9C4C3EAAC}"/>
              </a:ext>
            </a:extLst>
          </p:cNvPr>
          <p:cNvGraphicFramePr/>
          <p:nvPr>
            <p:extLst>
              <p:ext uri="{D42A27DB-BD31-4B8C-83A1-F6EECF244321}">
                <p14:modId xmlns:p14="http://schemas.microsoft.com/office/powerpoint/2010/main" val="3050382222"/>
              </p:ext>
            </p:extLst>
          </p:nvPr>
        </p:nvGraphicFramePr>
        <p:xfrm>
          <a:off x="3009900" y="133350"/>
          <a:ext cx="9010650" cy="5753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74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1D999-9D33-61EE-E8F6-A403697E8DC0}"/>
              </a:ext>
            </a:extLst>
          </p:cNvPr>
          <p:cNvSpPr>
            <a:spLocks noGrp="1"/>
          </p:cNvSpPr>
          <p:nvPr>
            <p:ph type="title"/>
          </p:nvPr>
        </p:nvSpPr>
        <p:spPr>
          <a:xfrm>
            <a:off x="635000" y="640823"/>
            <a:ext cx="3418659" cy="5583148"/>
          </a:xfrm>
        </p:spPr>
        <p:txBody>
          <a:bodyPr anchor="ctr">
            <a:normAutofit/>
          </a:bodyPr>
          <a:lstStyle/>
          <a:p>
            <a:r>
              <a:rPr lang="en-IN" sz="5000"/>
              <a:t>Applications</a:t>
            </a:r>
          </a:p>
        </p:txBody>
      </p:sp>
      <p:sp>
        <p:nvSpPr>
          <p:cNvPr id="3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73BEA45-AD22-DB17-4204-56F99125263F}"/>
              </a:ext>
            </a:extLst>
          </p:cNvPr>
          <p:cNvGrpSpPr/>
          <p:nvPr/>
        </p:nvGrpSpPr>
        <p:grpSpPr>
          <a:xfrm>
            <a:off x="4725512" y="592897"/>
            <a:ext cx="6745523" cy="5245405"/>
            <a:chOff x="5231622" y="864661"/>
            <a:chExt cx="6391275" cy="5245405"/>
          </a:xfrm>
        </p:grpSpPr>
        <p:sp>
          <p:nvSpPr>
            <p:cNvPr id="4" name="Straight Connector 3">
              <a:extLst>
                <a:ext uri="{FF2B5EF4-FFF2-40B4-BE49-F238E27FC236}">
                  <a16:creationId xmlns:a16="http://schemas.microsoft.com/office/drawing/2014/main" id="{CFDD5B4E-8279-9FBA-0185-DD7E9C59E74A}"/>
                </a:ext>
              </a:extLst>
            </p:cNvPr>
            <p:cNvSpPr/>
            <p:nvPr/>
          </p:nvSpPr>
          <p:spPr>
            <a:xfrm>
              <a:off x="5231622" y="864661"/>
              <a:ext cx="6391275" cy="0"/>
            </a:xfrm>
            <a:prstGeom prst="lin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6" name="Freeform: Shape 5">
              <a:extLst>
                <a:ext uri="{FF2B5EF4-FFF2-40B4-BE49-F238E27FC236}">
                  <a16:creationId xmlns:a16="http://schemas.microsoft.com/office/drawing/2014/main" id="{4C698EB1-9180-EEE4-6F60-90AADF277A13}"/>
                </a:ext>
              </a:extLst>
            </p:cNvPr>
            <p:cNvSpPr/>
            <p:nvPr/>
          </p:nvSpPr>
          <p:spPr>
            <a:xfrm>
              <a:off x="5231622" y="864661"/>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Medical Diagnosis</a:t>
              </a:r>
              <a:endParaRPr lang="en-US" sz="2600" kern="1200"/>
            </a:p>
          </p:txBody>
        </p:sp>
        <p:sp>
          <p:nvSpPr>
            <p:cNvPr id="7" name="Straight Connector 6">
              <a:extLst>
                <a:ext uri="{FF2B5EF4-FFF2-40B4-BE49-F238E27FC236}">
                  <a16:creationId xmlns:a16="http://schemas.microsoft.com/office/drawing/2014/main" id="{0DB71286-2EA8-3E0E-85CD-DEDA95BCDF51}"/>
                </a:ext>
              </a:extLst>
            </p:cNvPr>
            <p:cNvSpPr/>
            <p:nvPr/>
          </p:nvSpPr>
          <p:spPr>
            <a:xfrm>
              <a:off x="5231622" y="1447484"/>
              <a:ext cx="6391275" cy="0"/>
            </a:xfrm>
            <a:prstGeom prst="line">
              <a:avLst/>
            </a:prstGeom>
          </p:spPr>
          <p:style>
            <a:lnRef idx="2">
              <a:schemeClr val="accent2">
                <a:hueOff val="-2470715"/>
                <a:satOff val="113"/>
                <a:lumOff val="0"/>
                <a:alphaOff val="0"/>
              </a:schemeClr>
            </a:lnRef>
            <a:fillRef idx="1">
              <a:schemeClr val="accent2">
                <a:hueOff val="-2470715"/>
                <a:satOff val="113"/>
                <a:lumOff val="0"/>
                <a:alphaOff val="0"/>
              </a:schemeClr>
            </a:fillRef>
            <a:effectRef idx="0">
              <a:schemeClr val="accent2">
                <a:hueOff val="-2470715"/>
                <a:satOff val="113"/>
                <a:lumOff val="0"/>
                <a:alphaOff val="0"/>
              </a:schemeClr>
            </a:effectRef>
            <a:fontRef idx="minor">
              <a:schemeClr val="lt1"/>
            </a:fontRef>
          </p:style>
          <p:txBody>
            <a:bodyPr/>
            <a:lstStyle/>
            <a:p>
              <a:endParaRPr lang="en-IN"/>
            </a:p>
          </p:txBody>
        </p:sp>
        <p:sp>
          <p:nvSpPr>
            <p:cNvPr id="8" name="Freeform: Shape 7">
              <a:extLst>
                <a:ext uri="{FF2B5EF4-FFF2-40B4-BE49-F238E27FC236}">
                  <a16:creationId xmlns:a16="http://schemas.microsoft.com/office/drawing/2014/main" id="{7CF7EF2D-D525-7126-8398-04AA9C431B74}"/>
                </a:ext>
              </a:extLst>
            </p:cNvPr>
            <p:cNvSpPr/>
            <p:nvPr/>
          </p:nvSpPr>
          <p:spPr>
            <a:xfrm>
              <a:off x="5231622" y="1447484"/>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Pain Management</a:t>
              </a:r>
              <a:endParaRPr lang="en-US" sz="2600" kern="1200"/>
            </a:p>
          </p:txBody>
        </p:sp>
        <p:sp>
          <p:nvSpPr>
            <p:cNvPr id="9" name="Straight Connector 8">
              <a:extLst>
                <a:ext uri="{FF2B5EF4-FFF2-40B4-BE49-F238E27FC236}">
                  <a16:creationId xmlns:a16="http://schemas.microsoft.com/office/drawing/2014/main" id="{60C5F891-49BC-98C4-0006-7EEAC17C0704}"/>
                </a:ext>
              </a:extLst>
            </p:cNvPr>
            <p:cNvSpPr/>
            <p:nvPr/>
          </p:nvSpPr>
          <p:spPr>
            <a:xfrm>
              <a:off x="5231622" y="2030307"/>
              <a:ext cx="6391275" cy="0"/>
            </a:xfrm>
            <a:prstGeom prst="line">
              <a:avLst/>
            </a:prstGeom>
          </p:spPr>
          <p:style>
            <a:lnRef idx="2">
              <a:schemeClr val="accent2">
                <a:hueOff val="-4941430"/>
                <a:satOff val="225"/>
                <a:lumOff val="0"/>
                <a:alphaOff val="0"/>
              </a:schemeClr>
            </a:lnRef>
            <a:fillRef idx="1">
              <a:schemeClr val="accent2">
                <a:hueOff val="-4941430"/>
                <a:satOff val="225"/>
                <a:lumOff val="0"/>
                <a:alphaOff val="0"/>
              </a:schemeClr>
            </a:fillRef>
            <a:effectRef idx="0">
              <a:schemeClr val="accent2">
                <a:hueOff val="-4941430"/>
                <a:satOff val="225"/>
                <a:lumOff val="0"/>
                <a:alphaOff val="0"/>
              </a:schemeClr>
            </a:effectRef>
            <a:fontRef idx="minor">
              <a:schemeClr val="lt1"/>
            </a:fontRef>
          </p:style>
          <p:txBody>
            <a:bodyPr/>
            <a:lstStyle/>
            <a:p>
              <a:endParaRPr lang="en-IN"/>
            </a:p>
          </p:txBody>
        </p:sp>
        <p:sp>
          <p:nvSpPr>
            <p:cNvPr id="10" name="Freeform: Shape 9">
              <a:extLst>
                <a:ext uri="{FF2B5EF4-FFF2-40B4-BE49-F238E27FC236}">
                  <a16:creationId xmlns:a16="http://schemas.microsoft.com/office/drawing/2014/main" id="{0A28DAFD-A5D3-E2D4-6426-A63B6994959E}"/>
                </a:ext>
              </a:extLst>
            </p:cNvPr>
            <p:cNvSpPr/>
            <p:nvPr/>
          </p:nvSpPr>
          <p:spPr>
            <a:xfrm>
              <a:off x="5231622" y="2030307"/>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Physical Therapy</a:t>
              </a:r>
              <a:endParaRPr lang="en-US" sz="2600" kern="1200"/>
            </a:p>
          </p:txBody>
        </p:sp>
        <p:sp>
          <p:nvSpPr>
            <p:cNvPr id="11" name="Straight Connector 10">
              <a:extLst>
                <a:ext uri="{FF2B5EF4-FFF2-40B4-BE49-F238E27FC236}">
                  <a16:creationId xmlns:a16="http://schemas.microsoft.com/office/drawing/2014/main" id="{65DFBAF1-A16C-32A4-4A9A-F62B66A41DE7}"/>
                </a:ext>
              </a:extLst>
            </p:cNvPr>
            <p:cNvSpPr/>
            <p:nvPr/>
          </p:nvSpPr>
          <p:spPr>
            <a:xfrm>
              <a:off x="5231622" y="2613130"/>
              <a:ext cx="6391275" cy="0"/>
            </a:xfrm>
            <a:prstGeom prst="line">
              <a:avLst/>
            </a:prstGeom>
          </p:spPr>
          <p:style>
            <a:lnRef idx="2">
              <a:schemeClr val="accent2">
                <a:hueOff val="-7412145"/>
                <a:satOff val="338"/>
                <a:lumOff val="0"/>
                <a:alphaOff val="0"/>
              </a:schemeClr>
            </a:lnRef>
            <a:fillRef idx="1">
              <a:schemeClr val="accent2">
                <a:hueOff val="-7412145"/>
                <a:satOff val="338"/>
                <a:lumOff val="0"/>
                <a:alphaOff val="0"/>
              </a:schemeClr>
            </a:fillRef>
            <a:effectRef idx="0">
              <a:schemeClr val="accent2">
                <a:hueOff val="-7412145"/>
                <a:satOff val="338"/>
                <a:lumOff val="0"/>
                <a:alphaOff val="0"/>
              </a:schemeClr>
            </a:effectRef>
            <a:fontRef idx="minor">
              <a:schemeClr val="lt1"/>
            </a:fontRef>
          </p:style>
          <p:txBody>
            <a:bodyPr/>
            <a:lstStyle/>
            <a:p>
              <a:endParaRPr lang="en-IN"/>
            </a:p>
          </p:txBody>
        </p:sp>
        <p:sp>
          <p:nvSpPr>
            <p:cNvPr id="12" name="Freeform: Shape 11">
              <a:extLst>
                <a:ext uri="{FF2B5EF4-FFF2-40B4-BE49-F238E27FC236}">
                  <a16:creationId xmlns:a16="http://schemas.microsoft.com/office/drawing/2014/main" id="{05ED5B12-E4D1-C5BA-BEC6-D6B34EB3B258}"/>
                </a:ext>
              </a:extLst>
            </p:cNvPr>
            <p:cNvSpPr/>
            <p:nvPr/>
          </p:nvSpPr>
          <p:spPr>
            <a:xfrm>
              <a:off x="5231622" y="2613130"/>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Research and Development</a:t>
              </a:r>
              <a:endParaRPr lang="en-US" sz="2600" kern="1200"/>
            </a:p>
          </p:txBody>
        </p:sp>
        <p:sp>
          <p:nvSpPr>
            <p:cNvPr id="13" name="Straight Connector 12">
              <a:extLst>
                <a:ext uri="{FF2B5EF4-FFF2-40B4-BE49-F238E27FC236}">
                  <a16:creationId xmlns:a16="http://schemas.microsoft.com/office/drawing/2014/main" id="{A5CA1A86-B9E3-CA25-82EB-5FFCEC04BC5C}"/>
                </a:ext>
              </a:extLst>
            </p:cNvPr>
            <p:cNvSpPr/>
            <p:nvPr/>
          </p:nvSpPr>
          <p:spPr>
            <a:xfrm>
              <a:off x="5231622" y="3195953"/>
              <a:ext cx="6391275" cy="0"/>
            </a:xfrm>
            <a:prstGeom prst="line">
              <a:avLst/>
            </a:prstGeom>
          </p:spPr>
          <p:style>
            <a:lnRef idx="2">
              <a:schemeClr val="accent2">
                <a:hueOff val="-9882860"/>
                <a:satOff val="451"/>
                <a:lumOff val="0"/>
                <a:alphaOff val="0"/>
              </a:schemeClr>
            </a:lnRef>
            <a:fillRef idx="1">
              <a:schemeClr val="accent2">
                <a:hueOff val="-9882860"/>
                <a:satOff val="451"/>
                <a:lumOff val="0"/>
                <a:alphaOff val="0"/>
              </a:schemeClr>
            </a:fillRef>
            <a:effectRef idx="0">
              <a:schemeClr val="accent2">
                <a:hueOff val="-9882860"/>
                <a:satOff val="451"/>
                <a:lumOff val="0"/>
                <a:alphaOff val="0"/>
              </a:schemeClr>
            </a:effectRef>
            <a:fontRef idx="minor">
              <a:schemeClr val="lt1"/>
            </a:fontRef>
          </p:style>
          <p:txBody>
            <a:bodyPr/>
            <a:lstStyle/>
            <a:p>
              <a:endParaRPr lang="en-IN"/>
            </a:p>
          </p:txBody>
        </p:sp>
        <p:sp>
          <p:nvSpPr>
            <p:cNvPr id="14" name="Freeform: Shape 13">
              <a:extLst>
                <a:ext uri="{FF2B5EF4-FFF2-40B4-BE49-F238E27FC236}">
                  <a16:creationId xmlns:a16="http://schemas.microsoft.com/office/drawing/2014/main" id="{B56BC543-8061-4BC1-3BB5-DB9CBF70A2B4}"/>
                </a:ext>
              </a:extLst>
            </p:cNvPr>
            <p:cNvSpPr/>
            <p:nvPr/>
          </p:nvSpPr>
          <p:spPr>
            <a:xfrm>
              <a:off x="5231622" y="3195953"/>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Medical Education</a:t>
              </a:r>
              <a:endParaRPr lang="en-US" sz="2600" kern="1200"/>
            </a:p>
          </p:txBody>
        </p:sp>
        <p:sp>
          <p:nvSpPr>
            <p:cNvPr id="15" name="Straight Connector 14">
              <a:extLst>
                <a:ext uri="{FF2B5EF4-FFF2-40B4-BE49-F238E27FC236}">
                  <a16:creationId xmlns:a16="http://schemas.microsoft.com/office/drawing/2014/main" id="{F0C213AA-A4CE-2CF1-CB2C-F3389E8D3844}"/>
                </a:ext>
              </a:extLst>
            </p:cNvPr>
            <p:cNvSpPr/>
            <p:nvPr/>
          </p:nvSpPr>
          <p:spPr>
            <a:xfrm>
              <a:off x="5231622" y="3778775"/>
              <a:ext cx="6391275" cy="0"/>
            </a:xfrm>
            <a:prstGeom prst="line">
              <a:avLst/>
            </a:prstGeom>
          </p:spPr>
          <p:style>
            <a:lnRef idx="2">
              <a:schemeClr val="accent2">
                <a:hueOff val="-12353576"/>
                <a:satOff val="563"/>
                <a:lumOff val="0"/>
                <a:alphaOff val="0"/>
              </a:schemeClr>
            </a:lnRef>
            <a:fillRef idx="1">
              <a:schemeClr val="accent2">
                <a:hueOff val="-12353576"/>
                <a:satOff val="563"/>
                <a:lumOff val="0"/>
                <a:alphaOff val="0"/>
              </a:schemeClr>
            </a:fillRef>
            <a:effectRef idx="0">
              <a:schemeClr val="accent2">
                <a:hueOff val="-12353576"/>
                <a:satOff val="563"/>
                <a:lumOff val="0"/>
                <a:alphaOff val="0"/>
              </a:schemeClr>
            </a:effectRef>
            <a:fontRef idx="minor">
              <a:schemeClr val="lt1"/>
            </a:fontRef>
          </p:style>
          <p:txBody>
            <a:bodyPr/>
            <a:lstStyle/>
            <a:p>
              <a:endParaRPr lang="en-IN"/>
            </a:p>
          </p:txBody>
        </p:sp>
        <p:sp>
          <p:nvSpPr>
            <p:cNvPr id="16" name="Freeform: Shape 15">
              <a:extLst>
                <a:ext uri="{FF2B5EF4-FFF2-40B4-BE49-F238E27FC236}">
                  <a16:creationId xmlns:a16="http://schemas.microsoft.com/office/drawing/2014/main" id="{49CC3882-7A38-EF2A-4456-7B66479589DD}"/>
                </a:ext>
              </a:extLst>
            </p:cNvPr>
            <p:cNvSpPr/>
            <p:nvPr/>
          </p:nvSpPr>
          <p:spPr>
            <a:xfrm>
              <a:off x="5231622" y="3778775"/>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Health Technology Development</a:t>
              </a:r>
              <a:endParaRPr lang="en-US" sz="2600" kern="1200"/>
            </a:p>
          </p:txBody>
        </p:sp>
        <p:sp>
          <p:nvSpPr>
            <p:cNvPr id="17" name="Straight Connector 16">
              <a:extLst>
                <a:ext uri="{FF2B5EF4-FFF2-40B4-BE49-F238E27FC236}">
                  <a16:creationId xmlns:a16="http://schemas.microsoft.com/office/drawing/2014/main" id="{BF353518-538D-5A3A-5684-FE2047B496C4}"/>
                </a:ext>
              </a:extLst>
            </p:cNvPr>
            <p:cNvSpPr/>
            <p:nvPr/>
          </p:nvSpPr>
          <p:spPr>
            <a:xfrm>
              <a:off x="5231622" y="4361598"/>
              <a:ext cx="6391275" cy="0"/>
            </a:xfrm>
            <a:prstGeom prst="line">
              <a:avLst/>
            </a:prstGeom>
          </p:spPr>
          <p:style>
            <a:lnRef idx="2">
              <a:schemeClr val="accent2">
                <a:hueOff val="-14824290"/>
                <a:satOff val="676"/>
                <a:lumOff val="0"/>
                <a:alphaOff val="0"/>
              </a:schemeClr>
            </a:lnRef>
            <a:fillRef idx="1">
              <a:schemeClr val="accent2">
                <a:hueOff val="-14824290"/>
                <a:satOff val="676"/>
                <a:lumOff val="0"/>
                <a:alphaOff val="0"/>
              </a:schemeClr>
            </a:fillRef>
            <a:effectRef idx="0">
              <a:schemeClr val="accent2">
                <a:hueOff val="-14824290"/>
                <a:satOff val="676"/>
                <a:lumOff val="0"/>
                <a:alphaOff val="0"/>
              </a:schemeClr>
            </a:effectRef>
            <a:fontRef idx="minor">
              <a:schemeClr val="lt1"/>
            </a:fontRef>
          </p:style>
          <p:txBody>
            <a:bodyPr/>
            <a:lstStyle/>
            <a:p>
              <a:endParaRPr lang="en-IN"/>
            </a:p>
          </p:txBody>
        </p:sp>
        <p:sp>
          <p:nvSpPr>
            <p:cNvPr id="18" name="Freeform: Shape 17">
              <a:extLst>
                <a:ext uri="{FF2B5EF4-FFF2-40B4-BE49-F238E27FC236}">
                  <a16:creationId xmlns:a16="http://schemas.microsoft.com/office/drawing/2014/main" id="{911C84D6-527C-B5F9-3438-CD480F8D0CBF}"/>
                </a:ext>
              </a:extLst>
            </p:cNvPr>
            <p:cNvSpPr/>
            <p:nvPr/>
          </p:nvSpPr>
          <p:spPr>
            <a:xfrm>
              <a:off x="5231622" y="4361598"/>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Healthcare Policy</a:t>
              </a:r>
              <a:endParaRPr lang="en-US" sz="2600" kern="1200"/>
            </a:p>
          </p:txBody>
        </p:sp>
        <p:sp>
          <p:nvSpPr>
            <p:cNvPr id="19" name="Straight Connector 18">
              <a:extLst>
                <a:ext uri="{FF2B5EF4-FFF2-40B4-BE49-F238E27FC236}">
                  <a16:creationId xmlns:a16="http://schemas.microsoft.com/office/drawing/2014/main" id="{0E4F6525-928D-688B-00BA-637A36ECE56F}"/>
                </a:ext>
              </a:extLst>
            </p:cNvPr>
            <p:cNvSpPr/>
            <p:nvPr/>
          </p:nvSpPr>
          <p:spPr>
            <a:xfrm>
              <a:off x="5231622" y="4944421"/>
              <a:ext cx="6391275" cy="0"/>
            </a:xfrm>
            <a:prstGeom prst="line">
              <a:avLst/>
            </a:prstGeom>
          </p:spPr>
          <p:style>
            <a:lnRef idx="2">
              <a:schemeClr val="accent2">
                <a:hueOff val="-17295005"/>
                <a:satOff val="788"/>
                <a:lumOff val="0"/>
                <a:alphaOff val="0"/>
              </a:schemeClr>
            </a:lnRef>
            <a:fillRef idx="1">
              <a:schemeClr val="accent2">
                <a:hueOff val="-17295005"/>
                <a:satOff val="788"/>
                <a:lumOff val="0"/>
                <a:alphaOff val="0"/>
              </a:schemeClr>
            </a:fillRef>
            <a:effectRef idx="0">
              <a:schemeClr val="accent2">
                <a:hueOff val="-17295005"/>
                <a:satOff val="788"/>
                <a:lumOff val="0"/>
                <a:alphaOff val="0"/>
              </a:schemeClr>
            </a:effectRef>
            <a:fontRef idx="minor">
              <a:schemeClr val="lt1"/>
            </a:fontRef>
          </p:style>
          <p:txBody>
            <a:bodyPr/>
            <a:lstStyle/>
            <a:p>
              <a:endParaRPr lang="en-IN"/>
            </a:p>
          </p:txBody>
        </p:sp>
        <p:sp>
          <p:nvSpPr>
            <p:cNvPr id="20" name="Freeform: Shape 19">
              <a:extLst>
                <a:ext uri="{FF2B5EF4-FFF2-40B4-BE49-F238E27FC236}">
                  <a16:creationId xmlns:a16="http://schemas.microsoft.com/office/drawing/2014/main" id="{0B70B268-000C-E778-C81D-0DBF6249CE54}"/>
                </a:ext>
              </a:extLst>
            </p:cNvPr>
            <p:cNvSpPr/>
            <p:nvPr/>
          </p:nvSpPr>
          <p:spPr>
            <a:xfrm>
              <a:off x="5231622" y="4944421"/>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Mobility Aids and Orthotics</a:t>
              </a:r>
              <a:endParaRPr lang="en-US" sz="2600" kern="1200"/>
            </a:p>
          </p:txBody>
        </p:sp>
        <p:sp>
          <p:nvSpPr>
            <p:cNvPr id="21" name="Straight Connector 20">
              <a:extLst>
                <a:ext uri="{FF2B5EF4-FFF2-40B4-BE49-F238E27FC236}">
                  <a16:creationId xmlns:a16="http://schemas.microsoft.com/office/drawing/2014/main" id="{F02455DE-FA4F-112F-C2B4-4EDBE2072EC4}"/>
                </a:ext>
              </a:extLst>
            </p:cNvPr>
            <p:cNvSpPr/>
            <p:nvPr/>
          </p:nvSpPr>
          <p:spPr>
            <a:xfrm>
              <a:off x="5231622" y="5527244"/>
              <a:ext cx="6391275" cy="0"/>
            </a:xfrm>
            <a:prstGeom prst="line">
              <a:avLst/>
            </a:prstGeom>
          </p:spPr>
          <p:style>
            <a:lnRef idx="2">
              <a:schemeClr val="accent2">
                <a:hueOff val="-19765721"/>
                <a:satOff val="901"/>
                <a:lumOff val="0"/>
                <a:alphaOff val="0"/>
              </a:schemeClr>
            </a:lnRef>
            <a:fillRef idx="1">
              <a:schemeClr val="accent2">
                <a:hueOff val="-19765721"/>
                <a:satOff val="901"/>
                <a:lumOff val="0"/>
                <a:alphaOff val="0"/>
              </a:schemeClr>
            </a:fillRef>
            <a:effectRef idx="0">
              <a:schemeClr val="accent2">
                <a:hueOff val="-19765721"/>
                <a:satOff val="901"/>
                <a:lumOff val="0"/>
                <a:alphaOff val="0"/>
              </a:schemeClr>
            </a:effectRef>
            <a:fontRef idx="minor">
              <a:schemeClr val="lt1"/>
            </a:fontRef>
          </p:style>
          <p:txBody>
            <a:bodyPr/>
            <a:lstStyle/>
            <a:p>
              <a:endParaRPr lang="en-IN"/>
            </a:p>
          </p:txBody>
        </p:sp>
        <p:sp>
          <p:nvSpPr>
            <p:cNvPr id="22" name="Freeform: Shape 21">
              <a:extLst>
                <a:ext uri="{FF2B5EF4-FFF2-40B4-BE49-F238E27FC236}">
                  <a16:creationId xmlns:a16="http://schemas.microsoft.com/office/drawing/2014/main" id="{EF82A079-C60C-0B07-07DA-111F610F2AC5}"/>
                </a:ext>
              </a:extLst>
            </p:cNvPr>
            <p:cNvSpPr/>
            <p:nvPr/>
          </p:nvSpPr>
          <p:spPr>
            <a:xfrm>
              <a:off x="5231622" y="5527244"/>
              <a:ext cx="6391275" cy="582822"/>
            </a:xfrm>
            <a:custGeom>
              <a:avLst/>
              <a:gdLst>
                <a:gd name="connsiteX0" fmla="*/ 0 w 6391275"/>
                <a:gd name="connsiteY0" fmla="*/ 0 h 582822"/>
                <a:gd name="connsiteX1" fmla="*/ 6391275 w 6391275"/>
                <a:gd name="connsiteY1" fmla="*/ 0 h 582822"/>
                <a:gd name="connsiteX2" fmla="*/ 6391275 w 6391275"/>
                <a:gd name="connsiteY2" fmla="*/ 582822 h 582822"/>
                <a:gd name="connsiteX3" fmla="*/ 0 w 6391275"/>
                <a:gd name="connsiteY3" fmla="*/ 582822 h 582822"/>
                <a:gd name="connsiteX4" fmla="*/ 0 w 6391275"/>
                <a:gd name="connsiteY4" fmla="*/ 0 h 58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75" h="582822">
                  <a:moveTo>
                    <a:pt x="0" y="0"/>
                  </a:moveTo>
                  <a:lnTo>
                    <a:pt x="6391275" y="0"/>
                  </a:lnTo>
                  <a:lnTo>
                    <a:pt x="6391275" y="582822"/>
                  </a:lnTo>
                  <a:lnTo>
                    <a:pt x="0" y="5828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060" tIns="99060" rIns="99060" bIns="99060" numCol="1" spcCol="1270" anchor="t" anchorCtr="0">
              <a:noAutofit/>
            </a:bodyPr>
            <a:lstStyle/>
            <a:p>
              <a:pPr defTabSz="1213485">
                <a:lnSpc>
                  <a:spcPct val="90000"/>
                </a:lnSpc>
                <a:spcBef>
                  <a:spcPct val="0"/>
                </a:spcBef>
                <a:spcAft>
                  <a:spcPct val="35000"/>
                </a:spcAft>
              </a:pPr>
              <a:r>
                <a:rPr lang="en-US" sz="2730" kern="1200">
                  <a:solidFill>
                    <a:schemeClr val="tx1">
                      <a:hueOff val="0"/>
                      <a:satOff val="0"/>
                      <a:lumOff val="0"/>
                      <a:alphaOff val="0"/>
                    </a:schemeClr>
                  </a:solidFill>
                  <a:latin typeface="+mn-lt"/>
                  <a:ea typeface="+mn-ea"/>
                  <a:cs typeface="+mn-cs"/>
                </a:rPr>
                <a:t>Patient Education</a:t>
              </a:r>
              <a:endParaRPr lang="en-US" sz="2600" kern="1200"/>
            </a:p>
          </p:txBody>
        </p:sp>
      </p:grpSp>
    </p:spTree>
    <p:extLst>
      <p:ext uri="{BB962C8B-B14F-4D97-AF65-F5344CB8AC3E}">
        <p14:creationId xmlns:p14="http://schemas.microsoft.com/office/powerpoint/2010/main" val="3320563787"/>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85974" y="365125"/>
            <a:ext cx="9267825" cy="1325563"/>
          </a:xfrm>
        </p:spPr>
        <p:txBody>
          <a:bodyPr>
            <a:normAutofit/>
          </a:bodyPr>
          <a:lstStyle/>
          <a:p>
            <a:r>
              <a:rPr lang="en-US" dirty="0"/>
              <a:t>Conclusion </a:t>
            </a:r>
            <a:endParaRPr lang="en-IN" dirty="0"/>
          </a:p>
        </p:txBody>
      </p:sp>
      <p:graphicFrame>
        <p:nvGraphicFramePr>
          <p:cNvPr id="7" name="Content Placeholder 2">
            <a:extLst>
              <a:ext uri="{FF2B5EF4-FFF2-40B4-BE49-F238E27FC236}">
                <a16:creationId xmlns:a16="http://schemas.microsoft.com/office/drawing/2014/main" id="{F7D4D300-69EC-6E00-7DCC-4BD81CF62A30}"/>
              </a:ext>
            </a:extLst>
          </p:cNvPr>
          <p:cNvGraphicFramePr>
            <a:graphicFrameLocks noGrp="1"/>
          </p:cNvGraphicFramePr>
          <p:nvPr>
            <p:ph idx="1"/>
            <p:extLst>
              <p:ext uri="{D42A27DB-BD31-4B8C-83A1-F6EECF244321}">
                <p14:modId xmlns:p14="http://schemas.microsoft.com/office/powerpoint/2010/main" val="4269858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766207"/>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a:t>REFERENCES</a:t>
            </a:r>
          </a:p>
        </p:txBody>
      </p:sp>
      <p:sp>
        <p:nvSpPr>
          <p:cNvPr id="3" name="Content Placeholder 2"/>
          <p:cNvSpPr>
            <a:spLocks noGrp="1"/>
          </p:cNvSpPr>
          <p:nvPr>
            <p:ph idx="1"/>
          </p:nvPr>
        </p:nvSpPr>
        <p:spPr>
          <a:xfrm>
            <a:off x="251928" y="1825625"/>
            <a:ext cx="5979634" cy="4351338"/>
          </a:xfrm>
        </p:spPr>
        <p:txBody>
          <a:bodyPr>
            <a:normAutofit lnSpcReduction="10000"/>
          </a:bodyPr>
          <a:lstStyle/>
          <a:p>
            <a:pPr algn="just"/>
            <a:r>
              <a:rPr lang="en-US" sz="1600" dirty="0"/>
              <a:t>1. Hunter, H.; Ryan, M.S. Knee Osteoarthritis-Stat pearls-NCBI Bookshelf. (4 August 2019). Available online: https://www.ncbi.nlm.nih.gov/books/NBK507884/ (accessed on 2 February 2023).</a:t>
            </a:r>
          </a:p>
          <a:p>
            <a:pPr algn="just"/>
            <a:r>
              <a:rPr lang="en-US" sz="1600" dirty="0"/>
              <a:t>2.Schiphof, D.; Boers, M.; </a:t>
            </a:r>
            <a:r>
              <a:rPr lang="en-US" sz="1600" dirty="0" err="1"/>
              <a:t>Bierma</a:t>
            </a:r>
            <a:r>
              <a:rPr lang="en-US" sz="1600" dirty="0"/>
              <a:t>-Zeinstra, S.M. Differences in descriptions of Kellgren and Lawrence grades of knee osteoarthritis . Ann. Rheum. Dis. 2008, 67, 1034–1036. [</a:t>
            </a:r>
            <a:r>
              <a:rPr lang="en-US" sz="1600" dirty="0" err="1"/>
              <a:t>CrossRef</a:t>
            </a:r>
            <a:r>
              <a:rPr lang="en-US" sz="1600" dirty="0"/>
              <a:t>] [PubMed]</a:t>
            </a:r>
          </a:p>
          <a:p>
            <a:pPr algn="just"/>
            <a:r>
              <a:rPr lang="en-US" sz="1600" dirty="0"/>
              <a:t>3. Kellgren, J.H.; Lawrence, J.S. Radiological Assessment of Osteo-Arthrosis. Ann. Rheum. Dis. 1957, 16, 494–502. [</a:t>
            </a:r>
            <a:r>
              <a:rPr lang="en-US" sz="1600" dirty="0" err="1"/>
              <a:t>CrossRef</a:t>
            </a:r>
            <a:r>
              <a:rPr lang="en-US" sz="1600" dirty="0"/>
              <a:t>]</a:t>
            </a:r>
          </a:p>
          <a:p>
            <a:pPr algn="just"/>
            <a:r>
              <a:rPr lang="en-US" sz="1600" dirty="0"/>
              <a:t>[PubMed]</a:t>
            </a:r>
          </a:p>
          <a:p>
            <a:pPr algn="just"/>
            <a:r>
              <a:rPr lang="en-US" sz="1600" dirty="0"/>
              <a:t>4. Chen, P.; Gao, L.; Shi, X.; Allen, K.; Yang, L. Fully automatic knee osteoarthritis severity grading using deep neural networks with a novel ordinal loss . Com put. Med. Imaging Graph. 2019, 75, 84–92. [</a:t>
            </a:r>
            <a:r>
              <a:rPr lang="en-US" sz="1600" dirty="0" err="1"/>
              <a:t>CrossRef</a:t>
            </a:r>
            <a:r>
              <a:rPr lang="en-US" sz="1600" dirty="0"/>
              <a:t>] [PubMed]</a:t>
            </a:r>
          </a:p>
          <a:p>
            <a:pPr algn="just"/>
            <a:r>
              <a:rPr lang="en-US" sz="1600" dirty="0"/>
              <a:t>5. Roy, S.; Meena, T.; Lim, S.-J. Demystifying supervised learning in healthcare 4.0: A new reality of transforming diagnostic medicine. Diagnostics 2022, 12, 2549. [</a:t>
            </a:r>
            <a:r>
              <a:rPr lang="en-US" sz="1600" dirty="0" err="1"/>
              <a:t>CrossRef</a:t>
            </a:r>
            <a:r>
              <a:rPr lang="en-US" sz="1600" dirty="0"/>
              <a:t>] [PubMed]</a:t>
            </a:r>
          </a:p>
        </p:txBody>
      </p:sp>
      <p:pic>
        <p:nvPicPr>
          <p:cNvPr id="5" name="Picture 4" descr="Books on a shelf">
            <a:extLst>
              <a:ext uri="{FF2B5EF4-FFF2-40B4-BE49-F238E27FC236}">
                <a16:creationId xmlns:a16="http://schemas.microsoft.com/office/drawing/2014/main" id="{6DC39E56-C49A-050D-FA9E-D460161FAD59}"/>
              </a:ext>
            </a:extLst>
          </p:cNvPr>
          <p:cNvPicPr>
            <a:picLocks noChangeAspect="1"/>
          </p:cNvPicPr>
          <p:nvPr/>
        </p:nvPicPr>
        <p:blipFill rotWithShape="1">
          <a:blip r:embed="rId2"/>
          <a:srcRect l="18379" r="1487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3288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Google Thank You Slide &amp; PowerPoint Templates">
            <a:extLst>
              <a:ext uri="{FF2B5EF4-FFF2-40B4-BE49-F238E27FC236}">
                <a16:creationId xmlns:a16="http://schemas.microsoft.com/office/drawing/2014/main" id="{D60B8E00-7927-C2D5-B3C1-07BC2A471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031255"/>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t>INTRODUCTION</a:t>
            </a:r>
          </a:p>
        </p:txBody>
      </p:sp>
      <p:pic>
        <p:nvPicPr>
          <p:cNvPr id="5" name="Picture 4" descr="A x-ray of a person's knee&#10;&#10;Description automatically generated">
            <a:extLst>
              <a:ext uri="{FF2B5EF4-FFF2-40B4-BE49-F238E27FC236}">
                <a16:creationId xmlns:a16="http://schemas.microsoft.com/office/drawing/2014/main" id="{AF984D3D-1C1A-A672-557F-DB4AA8E223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36" r="1519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a:normAutofit/>
          </a:bodyPr>
          <a:lstStyle/>
          <a:p>
            <a:r>
              <a:rPr lang="en-US" sz="1900"/>
              <a:t>Knee Osteoarthritis (KOA) is common in older individuals due to the wearing down of cartilage in knee joints. It affects approximately 13% of women and 10% of men over the age of 60 in the U.S. and impacts over 250,000 people worldwide. </a:t>
            </a:r>
          </a:p>
          <a:p>
            <a:endParaRPr lang="en-US" sz="1900"/>
          </a:p>
          <a:p>
            <a:r>
              <a:rPr lang="en-US" sz="1900"/>
              <a:t>Diagnosis typically employs the Kellgren- Lawrence (KL) grading system, which uses X-rays as a cost-effective and accessible method. Standardized by the World Health Organization (WHO) in 1961, the KL grading system categorizes KOA severity into five grades: 0 (healthy), 1 (doubtful), 2 (minimal), 3 (moderate), and 4 (severe).</a:t>
            </a:r>
          </a:p>
        </p:txBody>
      </p:sp>
    </p:spTree>
    <p:extLst>
      <p:ext uri="{BB962C8B-B14F-4D97-AF65-F5344CB8AC3E}">
        <p14:creationId xmlns:p14="http://schemas.microsoft.com/office/powerpoint/2010/main" val="2385434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holding her knee&#10;&#10;Description automatically generated">
            <a:extLst>
              <a:ext uri="{FF2B5EF4-FFF2-40B4-BE49-F238E27FC236}">
                <a16:creationId xmlns:a16="http://schemas.microsoft.com/office/drawing/2014/main" id="{276E405B-5BAF-16F1-8FF1-DEECD811BBCE}"/>
              </a:ext>
            </a:extLst>
          </p:cNvPr>
          <p:cNvPicPr>
            <a:picLocks noChangeAspect="1"/>
          </p:cNvPicPr>
          <p:nvPr/>
        </p:nvPicPr>
        <p:blipFill rotWithShape="1">
          <a:blip r:embed="rId2">
            <a:extLst>
              <a:ext uri="{28A0092B-C50C-407E-A947-70E740481C1C}">
                <a14:useLocalDpi xmlns:a14="http://schemas.microsoft.com/office/drawing/2010/main" val="0"/>
              </a:ext>
            </a:extLst>
          </a:blip>
          <a:srcRect r="6237"/>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62A37-0894-E4BC-BE63-316A2B49DD57}"/>
              </a:ext>
            </a:extLst>
          </p:cNvPr>
          <p:cNvSpPr>
            <a:spLocks noGrp="1"/>
          </p:cNvSpPr>
          <p:nvPr>
            <p:ph type="title"/>
          </p:nvPr>
        </p:nvSpPr>
        <p:spPr>
          <a:xfrm>
            <a:off x="7531610" y="365125"/>
            <a:ext cx="3822189" cy="1899912"/>
          </a:xfr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r>
              <a:rPr lang="en-US">
                <a:solidFill>
                  <a:schemeClr val="tx1"/>
                </a:solidFill>
                <a:latin typeface="+mj-lt"/>
                <a:ea typeface="+mj-ea"/>
                <a:cs typeface="+mj-cs"/>
              </a:rPr>
              <a:t>ABSTRACT</a:t>
            </a:r>
          </a:p>
        </p:txBody>
      </p:sp>
      <p:sp>
        <p:nvSpPr>
          <p:cNvPr id="3" name="Text Placeholder 2">
            <a:extLst>
              <a:ext uri="{FF2B5EF4-FFF2-40B4-BE49-F238E27FC236}">
                <a16:creationId xmlns:a16="http://schemas.microsoft.com/office/drawing/2014/main" id="{82E39E61-FA73-984D-17F0-B778A87B01F3}"/>
              </a:ext>
            </a:extLst>
          </p:cNvPr>
          <p:cNvSpPr>
            <a:spLocks noGrp="1"/>
          </p:cNvSpPr>
          <p:nvPr>
            <p:ph type="body" sz="half" idx="2"/>
          </p:nvPr>
        </p:nvSpPr>
        <p:spPr>
          <a:xfrm>
            <a:off x="7531610" y="2434201"/>
            <a:ext cx="3822189" cy="3742762"/>
          </a:xfrm>
        </p:spPr>
        <p:txBody>
          <a:bodyPr vert="horz" lIns="91440" tIns="45720" rIns="91440" bIns="45720" rtlCol="0">
            <a:normAutofit lnSpcReduction="10000"/>
          </a:bodyPr>
          <a:lstStyle/>
          <a:p>
            <a:pPr indent="-228600">
              <a:buFont typeface="Arial" panose="020B0604020202020204" pitchFamily="34" charset="0"/>
              <a:buChar char="•"/>
            </a:pPr>
            <a:r>
              <a:rPr lang="en-US" sz="2000" dirty="0"/>
              <a:t>Osteoarthritis (OA) commonly affects the knee joint, characterized by the breakdown of articular cartilage, leading to pain, swelling, stiffness, and reduced motion. </a:t>
            </a:r>
          </a:p>
          <a:p>
            <a:pPr indent="-228600">
              <a:buFont typeface="Arial" panose="020B0604020202020204" pitchFamily="34" charset="0"/>
              <a:buChar char="•"/>
            </a:pPr>
            <a:r>
              <a:rPr lang="en-US" sz="2000" dirty="0"/>
              <a:t>While X-rays are commonly used, MRI is the best non-invasive technique for detecting cartilage, ligament, and tendon injuries. The proposed approach uses pixel-based segmentation to analyze cartilage sections on MRI. </a:t>
            </a:r>
          </a:p>
        </p:txBody>
      </p:sp>
    </p:spTree>
    <p:extLst>
      <p:ext uri="{BB962C8B-B14F-4D97-AF65-F5344CB8AC3E}">
        <p14:creationId xmlns:p14="http://schemas.microsoft.com/office/powerpoint/2010/main" val="221426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DCB6-E6FB-7028-8321-E340641E8563}"/>
              </a:ext>
            </a:extLst>
          </p:cNvPr>
          <p:cNvSpPr>
            <a:spLocks noGrp="1"/>
          </p:cNvSpPr>
          <p:nvPr>
            <p:ph type="title"/>
          </p:nvPr>
        </p:nvSpPr>
        <p:spPr>
          <a:xfrm>
            <a:off x="6513788" y="365125"/>
            <a:ext cx="4840010" cy="996950"/>
          </a:xfrm>
        </p:spPr>
        <p:txBody>
          <a:bodyPr>
            <a:normAutofit/>
          </a:bodyPr>
          <a:lstStyle/>
          <a:p>
            <a:r>
              <a:rPr lang="en-IN" dirty="0"/>
              <a:t>MOTIVATION </a:t>
            </a:r>
          </a:p>
        </p:txBody>
      </p:sp>
      <p:pic>
        <p:nvPicPr>
          <p:cNvPr id="19" name="Picture 18" descr="Close-up of a molecule model&#10;&#10;Description automatically generated">
            <a:extLst>
              <a:ext uri="{FF2B5EF4-FFF2-40B4-BE49-F238E27FC236}">
                <a16:creationId xmlns:a16="http://schemas.microsoft.com/office/drawing/2014/main" id="{405FEEA9-098F-A8C1-B265-3AC94C3ADF07}"/>
              </a:ext>
            </a:extLst>
          </p:cNvPr>
          <p:cNvPicPr>
            <a:picLocks noChangeAspect="1"/>
          </p:cNvPicPr>
          <p:nvPr/>
        </p:nvPicPr>
        <p:blipFill rotWithShape="1">
          <a:blip r:embed="rId2">
            <a:extLst>
              <a:ext uri="{28A0092B-C50C-407E-A947-70E740481C1C}">
                <a14:useLocalDpi xmlns:a14="http://schemas.microsoft.com/office/drawing/2010/main" val="0"/>
              </a:ext>
            </a:extLst>
          </a:blip>
          <a:srcRect t="10205" r="1" b="2252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4A14552-EF77-8B1B-4138-1AAAF985FE3A}"/>
              </a:ext>
            </a:extLst>
          </p:cNvPr>
          <p:cNvSpPr>
            <a:spLocks noGrp="1"/>
          </p:cNvSpPr>
          <p:nvPr>
            <p:ph idx="1"/>
          </p:nvPr>
        </p:nvSpPr>
        <p:spPr>
          <a:xfrm>
            <a:off x="6116569" y="1695450"/>
            <a:ext cx="5924529" cy="4914900"/>
          </a:xfrm>
        </p:spPr>
        <p:txBody>
          <a:bodyPr>
            <a:noAutofit/>
          </a:bodyPr>
          <a:lstStyle/>
          <a:p>
            <a:r>
              <a:rPr lang="en-US" sz="1800" b="1" dirty="0"/>
              <a:t>Early Diagnosis: </a:t>
            </a:r>
            <a:r>
              <a:rPr lang="en-US" sz="1800" dirty="0"/>
              <a:t>Knee Osteoarthritis is a degenerative joint disease that develops slowly over time. Detecting it in its early stages can significantly improve patient outcomes and reduce the progression of the disease. </a:t>
            </a:r>
          </a:p>
          <a:p>
            <a:endParaRPr lang="en-US" sz="1800" dirty="0"/>
          </a:p>
          <a:p>
            <a:r>
              <a:rPr lang="en-US" sz="1800" b="1" dirty="0"/>
              <a:t>Automation and Efficiency: </a:t>
            </a:r>
            <a:r>
              <a:rPr lang="en-US" sz="1800" dirty="0"/>
              <a:t>CNNs can process large volumes of medical images quickly and accurately, making them suitable for screening and diagnosis.</a:t>
            </a:r>
          </a:p>
          <a:p>
            <a:endParaRPr lang="en-US" sz="1800" dirty="0"/>
          </a:p>
          <a:p>
            <a:r>
              <a:rPr lang="en-US" sz="1800" b="1" dirty="0"/>
              <a:t>Improved Patient Care: </a:t>
            </a:r>
            <a:r>
              <a:rPr lang="en-US" sz="1800" dirty="0"/>
              <a:t>Timely detection of Knee Osteoarthritis can lead to more effective treatment options, including lifestyle modifications, physical therapy, and medication. </a:t>
            </a:r>
          </a:p>
          <a:p>
            <a:endParaRPr lang="en-US" sz="1800" dirty="0"/>
          </a:p>
          <a:p>
            <a:r>
              <a:rPr lang="en-US" sz="1800" b="1" dirty="0"/>
              <a:t>Reducing Healthcare Costs: </a:t>
            </a:r>
            <a:r>
              <a:rPr lang="en-US" sz="1800" dirty="0"/>
              <a:t>Knee Osteoarthritis is a costly condition for both individuals and healthcare systems.</a:t>
            </a:r>
            <a:endParaRPr lang="en-IN" sz="1800" dirty="0"/>
          </a:p>
        </p:txBody>
      </p:sp>
    </p:spTree>
    <p:extLst>
      <p:ext uri="{BB962C8B-B14F-4D97-AF65-F5344CB8AC3E}">
        <p14:creationId xmlns:p14="http://schemas.microsoft.com/office/powerpoint/2010/main" val="1116820573"/>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54B07-6220-EB89-FE62-31164CECFE18}"/>
              </a:ext>
            </a:extLst>
          </p:cNvPr>
          <p:cNvSpPr>
            <a:spLocks noGrp="1"/>
          </p:cNvSpPr>
          <p:nvPr>
            <p:ph type="title"/>
          </p:nvPr>
        </p:nvSpPr>
        <p:spPr>
          <a:xfrm>
            <a:off x="838201" y="365125"/>
            <a:ext cx="5251316" cy="1063625"/>
          </a:xfrm>
        </p:spPr>
        <p:txBody>
          <a:bodyPr>
            <a:normAutofit/>
          </a:bodyPr>
          <a:lstStyle/>
          <a:p>
            <a:r>
              <a:rPr lang="en-IN" dirty="0"/>
              <a:t>OBJECTIVES</a:t>
            </a:r>
          </a:p>
        </p:txBody>
      </p:sp>
      <p:sp>
        <p:nvSpPr>
          <p:cNvPr id="3" name="Content Placeholder 2">
            <a:extLst>
              <a:ext uri="{FF2B5EF4-FFF2-40B4-BE49-F238E27FC236}">
                <a16:creationId xmlns:a16="http://schemas.microsoft.com/office/drawing/2014/main" id="{D0BFC0D2-D9D1-BCEF-4394-2EF6B92814DE}"/>
              </a:ext>
            </a:extLst>
          </p:cNvPr>
          <p:cNvSpPr>
            <a:spLocks noGrp="1"/>
          </p:cNvSpPr>
          <p:nvPr>
            <p:ph idx="1"/>
          </p:nvPr>
        </p:nvSpPr>
        <p:spPr>
          <a:xfrm>
            <a:off x="0" y="1428750"/>
            <a:ext cx="6743700" cy="5429239"/>
          </a:xfrm>
        </p:spPr>
        <p:txBody>
          <a:bodyPr>
            <a:noAutofit/>
          </a:bodyPr>
          <a:lstStyle/>
          <a:p>
            <a:r>
              <a:rPr lang="en-US" sz="1800" b="1" dirty="0"/>
              <a:t> Early Detection: </a:t>
            </a:r>
            <a:r>
              <a:rPr lang="en-US" sz="1800" dirty="0"/>
              <a:t>Identify the presence of Knee Osteoarthritis in its early stages, allowing for prompt intervention and management.</a:t>
            </a:r>
          </a:p>
          <a:p>
            <a:r>
              <a:rPr lang="en-US" sz="1800" b="1" dirty="0"/>
              <a:t>  Accuracy: </a:t>
            </a:r>
            <a:r>
              <a:rPr lang="en-US" sz="1800" dirty="0"/>
              <a:t>Develop a highly accurate diagnostic tool that can distinguish between healthy knee joints and those affected by Osteoarthritis. </a:t>
            </a:r>
          </a:p>
          <a:p>
            <a:r>
              <a:rPr lang="en-US" sz="1800" dirty="0"/>
              <a:t> </a:t>
            </a:r>
            <a:r>
              <a:rPr lang="en-US" sz="1800" b="1" dirty="0"/>
              <a:t>Efficiency: </a:t>
            </a:r>
            <a:r>
              <a:rPr lang="en-US" sz="1800" dirty="0"/>
              <a:t>Create an efficient and automated system for analyzing medical images (such as X-rays or MRI scans), reducing the workload on healthcare professionals and speeding up the diagnosis process. </a:t>
            </a:r>
          </a:p>
          <a:p>
            <a:r>
              <a:rPr lang="en-US" sz="1800" b="1" dirty="0"/>
              <a:t> Precision: </a:t>
            </a:r>
            <a:r>
              <a:rPr lang="en-US" sz="1800" dirty="0"/>
              <a:t>Detect specific structural changes or markers associated with Knee Osteoarthritis, such as cartilage degeneration, bone spurs, or joint space narrowing. </a:t>
            </a:r>
          </a:p>
          <a:p>
            <a:r>
              <a:rPr lang="en-US" sz="1800" b="1" dirty="0"/>
              <a:t> Scalability: </a:t>
            </a:r>
            <a:r>
              <a:rPr lang="en-US" sz="1800" dirty="0"/>
              <a:t>Design a system that can handle a large volume of medical images, making it suitable for screening and diagnosis in various healthcare settings. </a:t>
            </a:r>
          </a:p>
          <a:p>
            <a:r>
              <a:rPr lang="en-US" sz="1800" dirty="0"/>
              <a:t> </a:t>
            </a:r>
            <a:r>
              <a:rPr lang="en-US" sz="1800" b="1" dirty="0"/>
              <a:t>Patient-Centered Care: </a:t>
            </a:r>
            <a:r>
              <a:rPr lang="en-US" sz="1800" dirty="0"/>
              <a:t>Improve patient care by enabling early intervention and tailored treatment plans, taking into  account the individual’s specific condition and needs.</a:t>
            </a:r>
            <a:endParaRPr lang="en-IN" sz="1800" dirty="0"/>
          </a:p>
        </p:txBody>
      </p:sp>
      <p:pic>
        <p:nvPicPr>
          <p:cNvPr id="16" name="Picture 15" descr="Vaccine storage and manufacturing">
            <a:extLst>
              <a:ext uri="{FF2B5EF4-FFF2-40B4-BE49-F238E27FC236}">
                <a16:creationId xmlns:a16="http://schemas.microsoft.com/office/drawing/2014/main" id="{67491ACF-BD07-6CA8-73DB-175A7676D414}"/>
              </a:ext>
            </a:extLst>
          </p:cNvPr>
          <p:cNvPicPr>
            <a:picLocks noChangeAspect="1"/>
          </p:cNvPicPr>
          <p:nvPr/>
        </p:nvPicPr>
        <p:blipFill rotWithShape="1">
          <a:blip r:embed="rId2"/>
          <a:srcRect l="13168" r="2879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7621629"/>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98DEA-C545-FA4C-3807-897511A4EB56}"/>
              </a:ext>
            </a:extLst>
          </p:cNvPr>
          <p:cNvSpPr>
            <a:spLocks noGrp="1"/>
          </p:cNvSpPr>
          <p:nvPr>
            <p:ph type="title"/>
          </p:nvPr>
        </p:nvSpPr>
        <p:spPr>
          <a:xfrm>
            <a:off x="638882" y="2142363"/>
            <a:ext cx="3561643" cy="2070346"/>
          </a:xfrm>
        </p:spPr>
        <p:txBody>
          <a:bodyPr vert="horz" lIns="91440" tIns="45720" rIns="91440" bIns="45720" rtlCol="0" anchor="b">
            <a:normAutofit/>
          </a:bodyPr>
          <a:lstStyle/>
          <a:p>
            <a:r>
              <a:rPr lang="en-US" sz="6600" kern="1200" dirty="0">
                <a:solidFill>
                  <a:schemeClr val="tx1"/>
                </a:solidFill>
                <a:latin typeface="+mj-lt"/>
                <a:ea typeface="+mj-ea"/>
                <a:cs typeface="+mj-cs"/>
              </a:rPr>
              <a:t>Literature Survey</a:t>
            </a:r>
          </a:p>
        </p:txBody>
      </p:sp>
      <p:sp>
        <p:nvSpPr>
          <p:cNvPr id="4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E3991D4B-95C9-8419-AFA8-4FD52AA2CA28}"/>
              </a:ext>
            </a:extLst>
          </p:cNvPr>
          <p:cNvGraphicFramePr>
            <a:graphicFrameLocks noGrp="1"/>
          </p:cNvGraphicFramePr>
          <p:nvPr>
            <p:ph idx="1"/>
            <p:extLst>
              <p:ext uri="{D42A27DB-BD31-4B8C-83A1-F6EECF244321}">
                <p14:modId xmlns:p14="http://schemas.microsoft.com/office/powerpoint/2010/main" val="3555253671"/>
              </p:ext>
            </p:extLst>
          </p:nvPr>
        </p:nvGraphicFramePr>
        <p:xfrm>
          <a:off x="4200525" y="363855"/>
          <a:ext cx="7668390" cy="6198869"/>
        </p:xfrm>
        <a:graphic>
          <a:graphicData uri="http://schemas.openxmlformats.org/drawingml/2006/table">
            <a:tbl>
              <a:tblPr firstRow="1" bandRow="1">
                <a:noFill/>
                <a:tableStyleId>{5C22544A-7EE6-4342-B048-85BDC9FD1C3A}</a:tableStyleId>
              </a:tblPr>
              <a:tblGrid>
                <a:gridCol w="719266">
                  <a:extLst>
                    <a:ext uri="{9D8B030D-6E8A-4147-A177-3AD203B41FA5}">
                      <a16:colId xmlns:a16="http://schemas.microsoft.com/office/drawing/2014/main" val="844731766"/>
                    </a:ext>
                  </a:extLst>
                </a:gridCol>
                <a:gridCol w="2077842">
                  <a:extLst>
                    <a:ext uri="{9D8B030D-6E8A-4147-A177-3AD203B41FA5}">
                      <a16:colId xmlns:a16="http://schemas.microsoft.com/office/drawing/2014/main" val="1896761938"/>
                    </a:ext>
                  </a:extLst>
                </a:gridCol>
                <a:gridCol w="1722313">
                  <a:extLst>
                    <a:ext uri="{9D8B030D-6E8A-4147-A177-3AD203B41FA5}">
                      <a16:colId xmlns:a16="http://schemas.microsoft.com/office/drawing/2014/main" val="1728097289"/>
                    </a:ext>
                  </a:extLst>
                </a:gridCol>
                <a:gridCol w="3148969">
                  <a:extLst>
                    <a:ext uri="{9D8B030D-6E8A-4147-A177-3AD203B41FA5}">
                      <a16:colId xmlns:a16="http://schemas.microsoft.com/office/drawing/2014/main" val="3531438691"/>
                    </a:ext>
                  </a:extLst>
                </a:gridCol>
              </a:tblGrid>
              <a:tr h="590394">
                <a:tc>
                  <a:txBody>
                    <a:bodyPr/>
                    <a:lstStyle/>
                    <a:p>
                      <a:r>
                        <a:rPr lang="en-IN" sz="900" b="1" cap="all" spc="150">
                          <a:solidFill>
                            <a:srgbClr val="FFFFFF"/>
                          </a:solidFill>
                        </a:rPr>
                        <a:t>Roll No</a:t>
                      </a:r>
                    </a:p>
                  </a:txBody>
                  <a:tcPr marL="117627" marR="70577" marT="70577" marB="7057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IN" sz="900" b="1" cap="all" spc="150">
                          <a:solidFill>
                            <a:srgbClr val="FFFFFF"/>
                          </a:solidFill>
                        </a:rPr>
                        <a:t>Paper Name</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IN" sz="900" b="1" cap="all" spc="150">
                          <a:solidFill>
                            <a:srgbClr val="FFFFFF"/>
                          </a:solidFill>
                        </a:rPr>
                        <a:t>Author</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IN" sz="900" b="1" cap="all" spc="150">
                          <a:solidFill>
                            <a:srgbClr val="FFFFFF"/>
                          </a:solidFill>
                        </a:rPr>
                        <a:t>Abstract</a:t>
                      </a:r>
                    </a:p>
                  </a:txBody>
                  <a:tcPr marL="117627" marR="70577" marT="70577" marB="70577">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38389925"/>
                  </a:ext>
                </a:extLst>
              </a:tr>
              <a:tr h="1492310">
                <a:tc>
                  <a:txBody>
                    <a:bodyPr/>
                    <a:lstStyle/>
                    <a:p>
                      <a:r>
                        <a:rPr lang="en-US" sz="900" cap="none" spc="0">
                          <a:solidFill>
                            <a:schemeClr val="tx1">
                              <a:lumMod val="85000"/>
                              <a:lumOff val="15000"/>
                            </a:schemeClr>
                          </a:solidFill>
                        </a:rPr>
                        <a:t>1</a:t>
                      </a:r>
                    </a:p>
                  </a:txBody>
                  <a:tcPr marL="117627" marR="70577" marT="70577" marB="7057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900" cap="none" spc="0">
                          <a:solidFill>
                            <a:schemeClr val="tx1">
                              <a:lumMod val="85000"/>
                              <a:lumOff val="15000"/>
                            </a:schemeClr>
                          </a:solidFill>
                        </a:rPr>
                        <a:t>Discriminative Regularized Auto-Encoder for Early Detection of Knee OsteoArthritis: Data from the Osteoarthritis Initiative</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900" cap="none" spc="0">
                          <a:solidFill>
                            <a:schemeClr val="tx1">
                              <a:lumMod val="85000"/>
                              <a:lumOff val="15000"/>
                            </a:schemeClr>
                          </a:solidFill>
                        </a:rPr>
                        <a:t>Yassine Nasser , Rachid Jennine </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900" cap="none" spc="0">
                          <a:solidFill>
                            <a:schemeClr val="tx1">
                              <a:lumMod val="85000"/>
                              <a:lumOff val="15000"/>
                            </a:schemeClr>
                          </a:solidFill>
                        </a:rPr>
                        <a:t>OsteoArthritis (OA) is the most common disorder of the musculoskeletalsystem and the major cause of reduced mobility among seniors. The visual evaluation of OA still suffers from subjectivity. Recently, ComputerAided Diagnosis (CAD) systems based on learning methods showed potential for improving knee OA diagnostic accuracy. </a:t>
                      </a:r>
                    </a:p>
                  </a:txBody>
                  <a:tcPr marL="117627" marR="70577" marT="70577" marB="70577">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647414784"/>
                  </a:ext>
                </a:extLst>
              </a:tr>
              <a:tr h="1672694">
                <a:tc>
                  <a:txBody>
                    <a:bodyPr/>
                    <a:lstStyle/>
                    <a:p>
                      <a:r>
                        <a:rPr lang="en-US" sz="900" cap="none" spc="0" dirty="0">
                          <a:solidFill>
                            <a:schemeClr val="tx1">
                              <a:lumMod val="85000"/>
                              <a:lumOff val="15000"/>
                            </a:schemeClr>
                          </a:solidFill>
                        </a:rPr>
                        <a:t>2</a:t>
                      </a:r>
                    </a:p>
                  </a:txBody>
                  <a:tcPr marL="117627" marR="70577" marT="70577" marB="70577">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cap="none" spc="0">
                          <a:solidFill>
                            <a:schemeClr val="tx1">
                              <a:lumMod val="85000"/>
                              <a:lumOff val="15000"/>
                            </a:schemeClr>
                          </a:solidFill>
                        </a:rPr>
                        <a:t>Kinect-Based Knee Osteoarthritis Gait Analysis System</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cap="none" spc="0">
                          <a:solidFill>
                            <a:schemeClr val="tx1">
                              <a:lumMod val="85000"/>
                              <a:lumOff val="15000"/>
                            </a:schemeClr>
                          </a:solidFill>
                        </a:rPr>
                        <a:t>Ivan Yong-Sing, Lau, Tiing-Tiing, Chua</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cap="none" spc="0">
                          <a:solidFill>
                            <a:schemeClr val="tx1">
                              <a:lumMod val="85000"/>
                              <a:lumOff val="15000"/>
                            </a:schemeClr>
                          </a:solidFill>
                        </a:rPr>
                        <a:t>Measurement of the gait parameter typically requires a combination of force plate and motion tracking system, which restricts the calculated value to the laboratory environment. The possibility of a portable tracking system has been investigated in some recent studies, such as Microsoft Kinect sensors. The present research collaborated with Sibu Hospital and KPJ Sibu Specialist Hospital to collect the data from subjects</a:t>
                      </a:r>
                    </a:p>
                  </a:txBody>
                  <a:tcPr marL="117627" marR="70577" marT="70577" marB="70577">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742168702"/>
                  </a:ext>
                </a:extLst>
              </a:tr>
              <a:tr h="1492310">
                <a:tc>
                  <a:txBody>
                    <a:bodyPr/>
                    <a:lstStyle/>
                    <a:p>
                      <a:r>
                        <a:rPr lang="en-US" sz="900" cap="none" spc="0" baseline="0">
                          <a:solidFill>
                            <a:schemeClr val="tx1">
                              <a:lumMod val="85000"/>
                              <a:lumOff val="15000"/>
                            </a:schemeClr>
                          </a:solidFill>
                        </a:rPr>
                        <a:t>3</a:t>
                      </a:r>
                    </a:p>
                  </a:txBody>
                  <a:tcPr marL="117627" marR="70577" marT="70577" marB="7057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900" cap="none" spc="0" baseline="0" dirty="0">
                          <a:solidFill>
                            <a:schemeClr val="tx1">
                              <a:lumMod val="85000"/>
                              <a:lumOff val="15000"/>
                            </a:schemeClr>
                          </a:solidFill>
                        </a:rPr>
                        <a:t>Discriminative Regularized Auto-Encoder for Early Detection of Knee Osteoarthritis: Data from the Osteoarthritis Initiative</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900" cap="none" spc="0" baseline="0">
                          <a:solidFill>
                            <a:schemeClr val="tx1">
                              <a:lumMod val="85000"/>
                              <a:lumOff val="15000"/>
                            </a:schemeClr>
                          </a:solidFill>
                        </a:rPr>
                        <a:t>Yassine Nasser , Rachid Jennane</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900" cap="none" spc="0" baseline="0">
                          <a:solidFill>
                            <a:schemeClr val="tx1">
                              <a:lumMod val="85000"/>
                              <a:lumOff val="15000"/>
                            </a:schemeClr>
                          </a:solidFill>
                        </a:rPr>
                        <a:t>Osteo Arthritis (OA) is the most common disorder of the muscul oskeletal system and the major cause of reduced mobility among seniors. The visual evaluation of OA still suffers from subjectivity. Recently, Computer Aided Diagnosis (CAD) systems based on learning methods showed potential for improving knee OA diagnostic accuracy. </a:t>
                      </a:r>
                    </a:p>
                  </a:txBody>
                  <a:tcPr marL="117627" marR="70577" marT="70577" marB="70577">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97573428"/>
                  </a:ext>
                </a:extLst>
              </a:tr>
              <a:tr h="951161">
                <a:tc>
                  <a:txBody>
                    <a:bodyPr/>
                    <a:lstStyle/>
                    <a:p>
                      <a:r>
                        <a:rPr lang="en-US" sz="900" cap="none" spc="0">
                          <a:solidFill>
                            <a:schemeClr val="tx1">
                              <a:lumMod val="85000"/>
                              <a:lumOff val="15000"/>
                            </a:schemeClr>
                          </a:solidFill>
                        </a:rPr>
                        <a:t>4</a:t>
                      </a:r>
                    </a:p>
                  </a:txBody>
                  <a:tcPr marL="117627" marR="70577" marT="70577" marB="70577">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900" cap="none" spc="0">
                          <a:solidFill>
                            <a:schemeClr val="tx1">
                              <a:lumMod val="85000"/>
                              <a:lumOff val="15000"/>
                            </a:schemeClr>
                          </a:solidFill>
                        </a:rPr>
                        <a:t>Usefulness of Muscle Synergy Analysis in Individuals with Knee Osteoarthritis during Gait</a:t>
                      </a: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fi-FI" sz="900" cap="none" spc="0">
                          <a:solidFill>
                            <a:schemeClr val="tx1">
                              <a:lumMod val="85000"/>
                              <a:lumOff val="15000"/>
                            </a:schemeClr>
                          </a:solidFill>
                        </a:rPr>
                        <a:t>K. Kubota, H. Hanawa, M. Sonoo, S. Kita, K. Hirata</a:t>
                      </a:r>
                      <a:endParaRPr lang="en-US" sz="900" cap="none" spc="0">
                        <a:solidFill>
                          <a:schemeClr val="tx1">
                            <a:lumMod val="85000"/>
                            <a:lumOff val="15000"/>
                          </a:schemeClr>
                        </a:solidFill>
                      </a:endParaRPr>
                    </a:p>
                  </a:txBody>
                  <a:tcPr marL="117627" marR="70577" marT="70577" marB="7057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900" cap="none" spc="0" dirty="0">
                          <a:solidFill>
                            <a:schemeClr val="tx1">
                              <a:lumMod val="85000"/>
                              <a:lumOff val="15000"/>
                            </a:schemeClr>
                          </a:solidFill>
                        </a:rPr>
                        <a:t>To clarify whether there are any muscle synergy changes in individuals with knee osteoarthritis, and to determine whether muscle synergy analysis could be applied to other musculoskeletal diseases. </a:t>
                      </a:r>
                    </a:p>
                  </a:txBody>
                  <a:tcPr marL="117627" marR="70577" marT="70577" marB="70577">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501999856"/>
                  </a:ext>
                </a:extLst>
              </a:tr>
            </a:tbl>
          </a:graphicData>
        </a:graphic>
      </p:graphicFrame>
    </p:spTree>
    <p:extLst>
      <p:ext uri="{BB962C8B-B14F-4D97-AF65-F5344CB8AC3E}">
        <p14:creationId xmlns:p14="http://schemas.microsoft.com/office/powerpoint/2010/main" val="2570190402"/>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5CF3A57-2961-79D1-7171-24BB2F3CB1D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Problem Statement</a:t>
            </a:r>
          </a:p>
        </p:txBody>
      </p:sp>
      <p:graphicFrame>
        <p:nvGraphicFramePr>
          <p:cNvPr id="7" name="Content Placeholder 2">
            <a:extLst>
              <a:ext uri="{FF2B5EF4-FFF2-40B4-BE49-F238E27FC236}">
                <a16:creationId xmlns:a16="http://schemas.microsoft.com/office/drawing/2014/main" id="{15DC91BE-F42A-6BF9-23F8-537CAD82391F}"/>
              </a:ext>
            </a:extLst>
          </p:cNvPr>
          <p:cNvGraphicFramePr>
            <a:graphicFrameLocks noGrp="1"/>
          </p:cNvGraphicFramePr>
          <p:nvPr>
            <p:ph idx="1"/>
            <p:extLst>
              <p:ext uri="{D42A27DB-BD31-4B8C-83A1-F6EECF244321}">
                <p14:modId xmlns:p14="http://schemas.microsoft.com/office/powerpoint/2010/main" val="1929510082"/>
              </p:ext>
            </p:extLst>
          </p:nvPr>
        </p:nvGraphicFramePr>
        <p:xfrm>
          <a:off x="3895725" y="628650"/>
          <a:ext cx="7810500" cy="590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258721"/>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CD8AB26-634E-620F-898A-04779B9FFFCE}"/>
              </a:ext>
            </a:extLst>
          </p:cNvPr>
          <p:cNvSpPr/>
          <p:nvPr/>
        </p:nvSpPr>
        <p:spPr>
          <a:xfrm>
            <a:off x="4737838" y="168775"/>
            <a:ext cx="797859" cy="7709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a:t>START</a:t>
            </a:r>
            <a:endParaRPr lang="en-IN" sz="1100" dirty="0"/>
          </a:p>
        </p:txBody>
      </p:sp>
      <p:sp>
        <p:nvSpPr>
          <p:cNvPr id="3" name="Rectangle: Rounded Corners 2">
            <a:extLst>
              <a:ext uri="{FF2B5EF4-FFF2-40B4-BE49-F238E27FC236}">
                <a16:creationId xmlns:a16="http://schemas.microsoft.com/office/drawing/2014/main" id="{7D58BD9A-0A0D-BCFF-1A85-7ADE611EDBE2}"/>
              </a:ext>
            </a:extLst>
          </p:cNvPr>
          <p:cNvSpPr/>
          <p:nvPr/>
        </p:nvSpPr>
        <p:spPr>
          <a:xfrm>
            <a:off x="4016183" y="1811200"/>
            <a:ext cx="2241177" cy="5785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a:t>Dataset Preprocessing</a:t>
            </a:r>
            <a:endParaRPr lang="en-IN" sz="1400" dirty="0"/>
          </a:p>
        </p:txBody>
      </p:sp>
      <p:sp>
        <p:nvSpPr>
          <p:cNvPr id="4" name="Rectangle: Rounded Corners 3">
            <a:extLst>
              <a:ext uri="{FF2B5EF4-FFF2-40B4-BE49-F238E27FC236}">
                <a16:creationId xmlns:a16="http://schemas.microsoft.com/office/drawing/2014/main" id="{095F0029-2BDC-237B-D112-68258CBAC866}"/>
              </a:ext>
            </a:extLst>
          </p:cNvPr>
          <p:cNvSpPr/>
          <p:nvPr/>
        </p:nvSpPr>
        <p:spPr>
          <a:xfrm>
            <a:off x="4016181" y="1035938"/>
            <a:ext cx="2241177" cy="5785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a:t>Upload Image Dataset</a:t>
            </a:r>
            <a:endParaRPr lang="en-IN" sz="1400" dirty="0"/>
          </a:p>
        </p:txBody>
      </p:sp>
      <p:sp>
        <p:nvSpPr>
          <p:cNvPr id="5" name="Rectangle: Rounded Corners 4">
            <a:extLst>
              <a:ext uri="{FF2B5EF4-FFF2-40B4-BE49-F238E27FC236}">
                <a16:creationId xmlns:a16="http://schemas.microsoft.com/office/drawing/2014/main" id="{9DEC691B-E813-46E0-4AC6-C4BEA60BB767}"/>
              </a:ext>
            </a:extLst>
          </p:cNvPr>
          <p:cNvSpPr/>
          <p:nvPr/>
        </p:nvSpPr>
        <p:spPr>
          <a:xfrm>
            <a:off x="4016182" y="2586462"/>
            <a:ext cx="2241177" cy="5785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a:t>Feature Extraction</a:t>
            </a:r>
            <a:endParaRPr lang="en-IN" sz="1400" dirty="0"/>
          </a:p>
        </p:txBody>
      </p:sp>
      <p:sp>
        <p:nvSpPr>
          <p:cNvPr id="6" name="Rectangle: Rounded Corners 5">
            <a:extLst>
              <a:ext uri="{FF2B5EF4-FFF2-40B4-BE49-F238E27FC236}">
                <a16:creationId xmlns:a16="http://schemas.microsoft.com/office/drawing/2014/main" id="{AA732A1E-B45C-EC26-DC49-53B5F32A12E5}"/>
              </a:ext>
            </a:extLst>
          </p:cNvPr>
          <p:cNvSpPr/>
          <p:nvPr/>
        </p:nvSpPr>
        <p:spPr>
          <a:xfrm>
            <a:off x="4016181" y="3361724"/>
            <a:ext cx="2241177" cy="5785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a:t>Classification by Using CNN and SVM</a:t>
            </a:r>
            <a:endParaRPr lang="en-IN" sz="1400" dirty="0"/>
          </a:p>
        </p:txBody>
      </p:sp>
      <p:sp>
        <p:nvSpPr>
          <p:cNvPr id="7" name="Rectangle: Rounded Corners 6">
            <a:extLst>
              <a:ext uri="{FF2B5EF4-FFF2-40B4-BE49-F238E27FC236}">
                <a16:creationId xmlns:a16="http://schemas.microsoft.com/office/drawing/2014/main" id="{3468A9AB-FAF4-1FBD-40F0-8567261B2DBD}"/>
              </a:ext>
            </a:extLst>
          </p:cNvPr>
          <p:cNvSpPr/>
          <p:nvPr/>
        </p:nvSpPr>
        <p:spPr>
          <a:xfrm>
            <a:off x="4016181" y="4136986"/>
            <a:ext cx="2241177" cy="5785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a:t>Detect the Knee Osteoarthritis</a:t>
            </a:r>
            <a:endParaRPr lang="en-IN" sz="1400" dirty="0"/>
          </a:p>
        </p:txBody>
      </p:sp>
      <p:sp>
        <p:nvSpPr>
          <p:cNvPr id="8" name="Rectangle: Rounded Corners 7">
            <a:extLst>
              <a:ext uri="{FF2B5EF4-FFF2-40B4-BE49-F238E27FC236}">
                <a16:creationId xmlns:a16="http://schemas.microsoft.com/office/drawing/2014/main" id="{23ACAD9C-391D-1FAC-81E7-B69961227AF9}"/>
              </a:ext>
            </a:extLst>
          </p:cNvPr>
          <p:cNvSpPr/>
          <p:nvPr/>
        </p:nvSpPr>
        <p:spPr>
          <a:xfrm>
            <a:off x="4016181" y="4912248"/>
            <a:ext cx="2241177" cy="5785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a:t>Predict the doctor list and precautions</a:t>
            </a:r>
            <a:endParaRPr lang="en-IN" sz="1400" dirty="0"/>
          </a:p>
        </p:txBody>
      </p:sp>
      <p:sp>
        <p:nvSpPr>
          <p:cNvPr id="12" name="Oval 11">
            <a:extLst>
              <a:ext uri="{FF2B5EF4-FFF2-40B4-BE49-F238E27FC236}">
                <a16:creationId xmlns:a16="http://schemas.microsoft.com/office/drawing/2014/main" id="{FF9164F4-23DD-C99A-ADB3-816F00D9CE0F}"/>
              </a:ext>
            </a:extLst>
          </p:cNvPr>
          <p:cNvSpPr/>
          <p:nvPr/>
        </p:nvSpPr>
        <p:spPr>
          <a:xfrm>
            <a:off x="4737839" y="5687510"/>
            <a:ext cx="797859" cy="77096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a:t>END</a:t>
            </a:r>
            <a:endParaRPr lang="en-IN" sz="1100" dirty="0"/>
          </a:p>
        </p:txBody>
      </p:sp>
      <p:cxnSp>
        <p:nvCxnSpPr>
          <p:cNvPr id="14" name="Straight Arrow Connector 13">
            <a:extLst>
              <a:ext uri="{FF2B5EF4-FFF2-40B4-BE49-F238E27FC236}">
                <a16:creationId xmlns:a16="http://schemas.microsoft.com/office/drawing/2014/main" id="{854C1B7F-EDF5-51C3-19FE-3649DDA7ABB8}"/>
              </a:ext>
            </a:extLst>
          </p:cNvPr>
          <p:cNvCxnSpPr>
            <a:stCxn id="2" idx="4"/>
            <a:endCxn id="4" idx="0"/>
          </p:cNvCxnSpPr>
          <p:nvPr/>
        </p:nvCxnSpPr>
        <p:spPr>
          <a:xfrm>
            <a:off x="5136768" y="939740"/>
            <a:ext cx="2" cy="96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9907FC-C99C-9BC7-21A8-CF35D73D6808}"/>
              </a:ext>
            </a:extLst>
          </p:cNvPr>
          <p:cNvCxnSpPr>
            <a:stCxn id="4" idx="2"/>
            <a:endCxn id="3" idx="0"/>
          </p:cNvCxnSpPr>
          <p:nvPr/>
        </p:nvCxnSpPr>
        <p:spPr>
          <a:xfrm>
            <a:off x="5136770" y="1614507"/>
            <a:ext cx="2" cy="19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169226-CCEA-7173-DDA0-DD83E84004C1}"/>
              </a:ext>
            </a:extLst>
          </p:cNvPr>
          <p:cNvCxnSpPr>
            <a:stCxn id="3" idx="2"/>
            <a:endCxn id="5" idx="0"/>
          </p:cNvCxnSpPr>
          <p:nvPr/>
        </p:nvCxnSpPr>
        <p:spPr>
          <a:xfrm flipH="1">
            <a:off x="5136771" y="2389769"/>
            <a:ext cx="1" cy="19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6D4EF1-56FC-7185-8D33-96CE2E1B07A8}"/>
              </a:ext>
            </a:extLst>
          </p:cNvPr>
          <p:cNvCxnSpPr>
            <a:stCxn id="5" idx="2"/>
            <a:endCxn id="6" idx="0"/>
          </p:cNvCxnSpPr>
          <p:nvPr/>
        </p:nvCxnSpPr>
        <p:spPr>
          <a:xfrm flipH="1">
            <a:off x="5136770" y="3165031"/>
            <a:ext cx="1" cy="19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33D0EE-AF4E-CEAA-DB38-613B25E7B229}"/>
              </a:ext>
            </a:extLst>
          </p:cNvPr>
          <p:cNvCxnSpPr>
            <a:stCxn id="6" idx="2"/>
            <a:endCxn id="7" idx="0"/>
          </p:cNvCxnSpPr>
          <p:nvPr/>
        </p:nvCxnSpPr>
        <p:spPr>
          <a:xfrm>
            <a:off x="5136770" y="3940293"/>
            <a:ext cx="0" cy="19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2EF4DF4-733C-AB7A-3D95-AADE35CB5DCB}"/>
              </a:ext>
            </a:extLst>
          </p:cNvPr>
          <p:cNvCxnSpPr>
            <a:stCxn id="7" idx="2"/>
            <a:endCxn id="8" idx="0"/>
          </p:cNvCxnSpPr>
          <p:nvPr/>
        </p:nvCxnSpPr>
        <p:spPr>
          <a:xfrm>
            <a:off x="5136770" y="4715555"/>
            <a:ext cx="0" cy="19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C81B410-EB79-14B0-E8B5-9CEC349C54E5}"/>
              </a:ext>
            </a:extLst>
          </p:cNvPr>
          <p:cNvCxnSpPr>
            <a:stCxn id="8" idx="2"/>
            <a:endCxn id="12" idx="0"/>
          </p:cNvCxnSpPr>
          <p:nvPr/>
        </p:nvCxnSpPr>
        <p:spPr>
          <a:xfrm flipH="1">
            <a:off x="5136769" y="5490817"/>
            <a:ext cx="1" cy="19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7055231" y="2788173"/>
            <a:ext cx="4683783" cy="7934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a:t>Algorithm</a:t>
            </a:r>
            <a:endParaRPr lang="en-US" sz="5000" dirty="0"/>
          </a:p>
        </p:txBody>
      </p:sp>
    </p:spTree>
    <p:extLst>
      <p:ext uri="{BB962C8B-B14F-4D97-AF65-F5344CB8AC3E}">
        <p14:creationId xmlns:p14="http://schemas.microsoft.com/office/powerpoint/2010/main" val="281885392"/>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9D083-6174-0E13-F371-93D094B51D56}"/>
              </a:ext>
            </a:extLst>
          </p:cNvPr>
          <p:cNvSpPr>
            <a:spLocks noGrp="1"/>
          </p:cNvSpPr>
          <p:nvPr>
            <p:ph type="title"/>
          </p:nvPr>
        </p:nvSpPr>
        <p:spPr>
          <a:xfrm>
            <a:off x="841248" y="548640"/>
            <a:ext cx="3600860" cy="5431536"/>
          </a:xfrm>
        </p:spPr>
        <p:txBody>
          <a:bodyPr>
            <a:normAutofit/>
          </a:bodyPr>
          <a:lstStyle/>
          <a:p>
            <a:r>
              <a:rPr lang="en-IN" sz="3400" dirty="0"/>
              <a:t>	Convolutional Neural Network</a:t>
            </a:r>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7C2464-4814-8E8C-DA13-0D47136E8FDA}"/>
              </a:ext>
            </a:extLst>
          </p:cNvPr>
          <p:cNvSpPr>
            <a:spLocks noGrp="1"/>
          </p:cNvSpPr>
          <p:nvPr>
            <p:ph idx="1"/>
          </p:nvPr>
        </p:nvSpPr>
        <p:spPr>
          <a:xfrm>
            <a:off x="5126418" y="552091"/>
            <a:ext cx="6224335" cy="5431536"/>
          </a:xfrm>
        </p:spPr>
        <p:txBody>
          <a:bodyPr anchor="ctr">
            <a:normAutofit/>
          </a:bodyPr>
          <a:lstStyle/>
          <a:p>
            <a:pPr marL="0" indent="0">
              <a:buNone/>
            </a:pPr>
            <a:r>
              <a:rPr lang="en-US" sz="1500" dirty="0"/>
              <a:t>This diagram shows how a computer can look at an X-ray image of a knee and decide how severe a knee condition is</a:t>
            </a:r>
          </a:p>
          <a:p>
            <a:pPr marL="0" indent="0">
              <a:buNone/>
            </a:pPr>
            <a:r>
              <a:rPr lang="en-US" sz="1500" b="1" dirty="0"/>
              <a:t>        1. Input (Knee X-ray Image): </a:t>
            </a:r>
          </a:p>
          <a:p>
            <a:r>
              <a:rPr lang="en-US" sz="1500" dirty="0"/>
              <a:t>   - The process starts with an image of a knee X-ray, sized 112 by 112 pixels.</a:t>
            </a:r>
          </a:p>
          <a:p>
            <a:pPr marL="0" indent="0">
              <a:buNone/>
            </a:pPr>
            <a:r>
              <a:rPr lang="en-US" sz="1500" b="1" dirty="0"/>
              <a:t>         2. Convolution Layers (Blue blocks):</a:t>
            </a:r>
          </a:p>
          <a:p>
            <a:r>
              <a:rPr lang="en-US" sz="1500" dirty="0"/>
              <a:t>   - These layers look at small parts of the image (3x3 pixels) to find important features. They use a method called ReLU to help the computer learn better. </a:t>
            </a:r>
          </a:p>
          <a:p>
            <a:r>
              <a:rPr lang="en-US" sz="1500" dirty="0"/>
              <a:t>   - There are multiple convolution layers, each one with 32 filters, which means they look for 32 different features in the image.</a:t>
            </a:r>
          </a:p>
          <a:p>
            <a:r>
              <a:rPr lang="en-US" sz="1500" b="1" dirty="0"/>
              <a:t>3. Pooling Layers (Orange and Green blocks):</a:t>
            </a:r>
          </a:p>
          <a:p>
            <a:r>
              <a:rPr lang="en-US" sz="1500" dirty="0"/>
              <a:t>   - These layers reduce the size of the image data, keeping the most important information. The orange blocks use Max pooling, which keeps the largest numbers from small sections of the image. The green blocks use Average pooling, which averages the numbers from small sections.</a:t>
            </a:r>
          </a:p>
          <a:p>
            <a:r>
              <a:rPr lang="en-US" sz="1500" dirty="0"/>
              <a:t>   - The pooling layers help make the processing faster and reduce the amount of data the computer needs to handle.</a:t>
            </a:r>
          </a:p>
        </p:txBody>
      </p:sp>
    </p:spTree>
    <p:extLst>
      <p:ext uri="{BB962C8B-B14F-4D97-AF65-F5344CB8AC3E}">
        <p14:creationId xmlns:p14="http://schemas.microsoft.com/office/powerpoint/2010/main" val="897205330"/>
      </p:ext>
    </p:extLst>
  </p:cSld>
  <p:clrMapOvr>
    <a:masterClrMapping/>
  </p:clrMapOvr>
  <p:transition spd="slow">
    <p:split orient="vert"/>
  </p:transition>
</p:sld>
</file>

<file path=ppt/theme/theme1.xml><?xml version="1.0" encoding="utf-8"?>
<a:theme xmlns:a="http://schemas.openxmlformats.org/drawingml/2006/main" name="Office 2013 - 2022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4261</TotalTime>
  <Words>2078</Words>
  <Application>Microsoft Office PowerPoint</Application>
  <PresentationFormat>Widescreen</PresentationFormat>
  <Paragraphs>131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2013 - 2022 Theme</vt:lpstr>
      <vt:lpstr>Knee Osteoarthritis Detection using CNN</vt:lpstr>
      <vt:lpstr>INTRODUCTION</vt:lpstr>
      <vt:lpstr>ABSTRACT</vt:lpstr>
      <vt:lpstr>MOTIVATION </vt:lpstr>
      <vt:lpstr>OBJECTIVES</vt:lpstr>
      <vt:lpstr>Literature Survey</vt:lpstr>
      <vt:lpstr>Problem Statement</vt:lpstr>
      <vt:lpstr>PowerPoint Presentation</vt:lpstr>
      <vt:lpstr> Convolutional Neural Network</vt:lpstr>
      <vt:lpstr>PowerPoint Presentation</vt:lpstr>
      <vt:lpstr>PowerPoint Presentation</vt:lpstr>
      <vt:lpstr>Architecture</vt:lpstr>
      <vt:lpstr>Stages of implementation </vt:lpstr>
      <vt:lpstr>Future scope</vt:lpstr>
      <vt:lpstr>Challenges</vt:lpstr>
      <vt:lpstr>Applications</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BREAK RELEASE</dc:title>
  <dc:creator>Nagraj</dc:creator>
  <cp:lastModifiedBy>Sushant Irkar</cp:lastModifiedBy>
  <cp:revision>162</cp:revision>
  <dcterms:created xsi:type="dcterms:W3CDTF">2015-08-20T08:30:12Z</dcterms:created>
  <dcterms:modified xsi:type="dcterms:W3CDTF">2024-05-27T17:41:27Z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2023-09-16T06:39:05Z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bb5c07ba-d854-411c-8d6d-51bf6cded890</vt:lpwstr>
  </property>
  <property fmtid="{D5CDD505-2E9C-101B-9397-08002B2CF9AE}" pid="7" name="MSIP_Label_defa4170-0d19-0005-0004-bc88714345d2_ActionId">
    <vt:lpwstr>1fc05da9-2ada-4a0e-a2a1-55dd1b4181d7</vt:lpwstr>
  </property>
  <property fmtid="{D5CDD505-2E9C-101B-9397-08002B2CF9AE}" pid="8" name="MSIP_Label_defa4170-0d19-0005-0004-bc88714345d2_ContentBits">
    <vt:lpwstr>0</vt:lpwstr>
  </property>
</Properties>
</file>