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9" r:id="rId6"/>
    <p:sldId id="261" r:id="rId7"/>
    <p:sldId id="262" r:id="rId8"/>
    <p:sldId id="263" r:id="rId9"/>
    <p:sldId id="264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Count of Which food product purchased most often? 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Sheet2!$A$2:$A$6</c:f>
              <c:strCache>
                <c:ptCount val="5"/>
                <c:pt idx="0">
                  <c:v>Dairy Product (EX. Milk)</c:v>
                </c:pt>
                <c:pt idx="1">
                  <c:v>Pantry Product</c:v>
                </c:pt>
                <c:pt idx="2">
                  <c:v>Bakery Product (EX.Bread)</c:v>
                </c:pt>
                <c:pt idx="3">
                  <c:v>Snacks Product</c:v>
                </c:pt>
                <c:pt idx="4">
                  <c:v>Bakery and Snacks</c:v>
                </c:pt>
              </c:strCache>
            </c:strRef>
          </c:cat>
          <c:val>
            <c:numRef>
              <c:f>Sheet2!$B$2:$B$6</c:f>
              <c:numCache>
                <c:formatCode>General</c:formatCode>
                <c:ptCount val="5"/>
                <c:pt idx="0">
                  <c:v>27</c:v>
                </c:pt>
                <c:pt idx="1">
                  <c:v>5</c:v>
                </c:pt>
                <c:pt idx="2">
                  <c:v>4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62135880"/>
        <c:axId val="362134704"/>
      </c:barChart>
      <c:lineChart>
        <c:grouping val="stacked"/>
        <c:varyColors val="0"/>
        <c:ser>
          <c:idx val="1"/>
          <c:order val="1"/>
          <c:tx>
            <c:v>PP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val>
            <c:numRef>
              <c:f>Sheet2!$D$1:$D$6</c:f>
              <c:numCache>
                <c:formatCode>0%</c:formatCode>
                <c:ptCount val="6"/>
                <c:pt idx="0" formatCode="General">
                  <c:v>0</c:v>
                </c:pt>
                <c:pt idx="1">
                  <c:v>0.71052631578947367</c:v>
                </c:pt>
                <c:pt idx="2">
                  <c:v>0.84210526315789469</c:v>
                </c:pt>
                <c:pt idx="3">
                  <c:v>0.94736842105263153</c:v>
                </c:pt>
                <c:pt idx="4">
                  <c:v>0.97368421052631582</c:v>
                </c:pt>
                <c:pt idx="5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2132744"/>
        <c:axId val="362133528"/>
      </c:lineChart>
      <c:catAx>
        <c:axId val="362135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134704"/>
        <c:crosses val="autoZero"/>
        <c:auto val="1"/>
        <c:lblAlgn val="ctr"/>
        <c:lblOffset val="100"/>
        <c:noMultiLvlLbl val="0"/>
      </c:catAx>
      <c:valAx>
        <c:axId val="36213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135880"/>
        <c:crosses val="autoZero"/>
        <c:crossBetween val="between"/>
      </c:valAx>
      <c:valAx>
        <c:axId val="362133528"/>
        <c:scaling>
          <c:orientation val="minMax"/>
          <c:max val="1"/>
        </c:scaling>
        <c:delete val="0"/>
        <c:axPos val="r"/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132744"/>
        <c:crosses val="max"/>
        <c:crossBetween val="between"/>
      </c:valAx>
      <c:catAx>
        <c:axId val="362132744"/>
        <c:scaling>
          <c:orientation val="minMax"/>
        </c:scaling>
        <c:delete val="1"/>
        <c:axPos val="b"/>
        <c:majorTickMark val="none"/>
        <c:minorTickMark val="none"/>
        <c:tickLblPos val="nextTo"/>
        <c:crossAx val="3621335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0.05</cdr:x>
      <cdr:y>0.0261</cdr:y>
    </cdr:from>
    <cdr:to>
      <cdr:x>0.33333</cdr:x>
      <cdr:y>0.97227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228600" y="76200"/>
          <a:ext cx="1295400" cy="276225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28575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70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25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52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15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81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981E6A2-4656-4CFE-9BF4-39D81EE2CA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COVID-19 Pandemic Food Survey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How </a:t>
            </a:r>
            <a:r>
              <a:rPr lang="en-US" sz="1800" dirty="0" smtClean="0">
                <a:solidFill>
                  <a:schemeClr val="tx1"/>
                </a:solidFill>
              </a:rPr>
              <a:t>to increase sale </a:t>
            </a:r>
            <a:r>
              <a:rPr lang="en-US" sz="1800" dirty="0">
                <a:solidFill>
                  <a:schemeClr val="tx1"/>
                </a:solidFill>
              </a:rPr>
              <a:t>during COVID-19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xmlns="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49" y="2681103"/>
            <a:ext cx="3542166" cy="1066649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en-US" b="1" i="1" u="sng" dirty="0" smtClean="0">
                <a:solidFill>
                  <a:schemeClr val="bg1">
                    <a:lumMod val="95000"/>
                  </a:schemeClr>
                </a:solidFill>
              </a:rPr>
              <a:t>Introduction :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6" descr="Finance trade numbers">
            <a:extLst>
              <a:ext uri="{FF2B5EF4-FFF2-40B4-BE49-F238E27FC236}">
                <a16:creationId xmlns:a16="http://schemas.microsoft.com/office/drawing/2014/main" xmlns="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5482" y="0"/>
            <a:ext cx="8302579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21245" y="2274838"/>
            <a:ext cx="64394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COVID-19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Pandemic Food Survey is based on which food product mostly purchased by consumer during COVID-19 Pandemic. During COVID-19 government applied total lockdown except medical product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           Food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Survey indicate on which product needs to be focused during COVID-19.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Instead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of buying product at shops consumer will happily accept home delivery.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49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Question asked in food survey :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 descr="Finance trade numbers">
            <a:extLst>
              <a:ext uri="{FF2B5EF4-FFF2-40B4-BE49-F238E27FC236}">
                <a16:creationId xmlns:a16="http://schemas.microsoft.com/office/drawing/2014/main" xmlns="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5482" y="0"/>
            <a:ext cx="830257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21245" y="1946607"/>
            <a:ext cx="6096000" cy="217828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001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food category you having in COVID-19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12001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of the food type you had most often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12001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essential purchasing frequency during COVID-19? (Including Milk and daily food products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12001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food product purchased most often? </a:t>
            </a:r>
            <a:endParaRPr lang="en-US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99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49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Frequency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 descr="Finance trade numbers">
            <a:extLst>
              <a:ext uri="{FF2B5EF4-FFF2-40B4-BE49-F238E27FC236}">
                <a16:creationId xmlns:a16="http://schemas.microsoft.com/office/drawing/2014/main" xmlns="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5482" y="0"/>
            <a:ext cx="8302579" cy="6858000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705816"/>
              </p:ext>
            </p:extLst>
          </p:nvPr>
        </p:nvGraphicFramePr>
        <p:xfrm>
          <a:off x="4317726" y="2562897"/>
          <a:ext cx="7633869" cy="2385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5" imgW="5514791" imgH="1723935" progId="Excel.Sheet.12">
                  <p:embed/>
                </p:oleObj>
              </mc:Choice>
              <mc:Fallback>
                <p:oleObj name="Worksheet" r:id="rId5" imgW="5514791" imgH="172393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17726" y="2562897"/>
                        <a:ext cx="7633869" cy="23854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029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49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Where to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focus :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6" descr="Finance trade numbers">
            <a:extLst>
              <a:ext uri="{FF2B5EF4-FFF2-40B4-BE49-F238E27FC236}">
                <a16:creationId xmlns:a16="http://schemas.microsoft.com/office/drawing/2014/main" xmlns="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5482" y="0"/>
            <a:ext cx="8302579" cy="6858000"/>
          </a:xfrm>
          <a:prstGeom prst="rect">
            <a:avLst/>
          </a:prstGeom>
        </p:spPr>
      </p:pic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2519207"/>
              </p:ext>
            </p:extLst>
          </p:nvPr>
        </p:nvGraphicFramePr>
        <p:xfrm>
          <a:off x="4466822" y="1725769"/>
          <a:ext cx="7433256" cy="3587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3396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49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Approach :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 descr="Finance trade numbers">
            <a:extLst>
              <a:ext uri="{FF2B5EF4-FFF2-40B4-BE49-F238E27FC236}">
                <a16:creationId xmlns:a16="http://schemas.microsoft.com/office/drawing/2014/main" xmlns="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5482" y="0"/>
            <a:ext cx="8302579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21245" y="194660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 Considering </a:t>
            </a:r>
            <a:r>
              <a:rPr lang="en-US" dirty="0">
                <a:solidFill>
                  <a:schemeClr val="bg1"/>
                </a:solidFill>
              </a:rPr>
              <a:t>safety consumer would like to receive product from Dairy Product and Pantry Product, Also these product will help to increase sales.</a:t>
            </a:r>
          </a:p>
        </p:txBody>
      </p:sp>
    </p:spTree>
    <p:extLst>
      <p:ext uri="{BB962C8B-B14F-4D97-AF65-F5344CB8AC3E}">
        <p14:creationId xmlns:p14="http://schemas.microsoft.com/office/powerpoint/2010/main" val="295400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xmlns="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Pradip Koparde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8482913239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Koparde.Pradip@outlook.com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E38AEF-4E2D-4D00-9707-4356DDB773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7235C91-959C-45D9-B60A-005B894ACE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F06AFC-006B-4BB6-8B59-5A9E1B0534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0</TotalTime>
  <Words>161</Words>
  <Application>Microsoft Office PowerPoint</Application>
  <PresentationFormat>Widescreen</PresentationFormat>
  <Paragraphs>26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Times New Roman</vt:lpstr>
      <vt:lpstr>Parcel</vt:lpstr>
      <vt:lpstr>Microsoft Excel Worksheet</vt:lpstr>
      <vt:lpstr>COVID-19 Pandemic Food Survey</vt:lpstr>
      <vt:lpstr>Introduction :</vt:lpstr>
      <vt:lpstr>Question asked in food survey :</vt:lpstr>
      <vt:lpstr>Frequency</vt:lpstr>
      <vt:lpstr>Where to focus :</vt:lpstr>
      <vt:lpstr>Approach :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Pandemic Food Survey</dc:title>
  <dc:creator/>
  <cp:lastModifiedBy/>
  <cp:revision>1</cp:revision>
  <dcterms:created xsi:type="dcterms:W3CDTF">2020-05-24T06:03:27Z</dcterms:created>
  <dcterms:modified xsi:type="dcterms:W3CDTF">2020-05-24T07:19:42Z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