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C5204-3736-4787-94E8-A559D8293C9A}"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F2FB9-C1B5-4D48-9E3D-032096DD4407}" type="slidenum">
              <a:rPr lang="en-US" smtClean="0"/>
              <a:t>‹#›</a:t>
            </a:fld>
            <a:endParaRPr lang="en-US"/>
          </a:p>
        </p:txBody>
      </p:sp>
    </p:spTree>
    <p:extLst>
      <p:ext uri="{BB962C8B-B14F-4D97-AF65-F5344CB8AC3E}">
        <p14:creationId xmlns:p14="http://schemas.microsoft.com/office/powerpoint/2010/main" val="2287015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6AF2FB9-C1B5-4D48-9E3D-032096DD4407}" type="slidenum">
              <a:rPr lang="en-US" smtClean="0"/>
              <a:t>1</a:t>
            </a:fld>
            <a:endParaRPr lang="en-US"/>
          </a:p>
        </p:txBody>
      </p:sp>
    </p:spTree>
    <p:extLst>
      <p:ext uri="{BB962C8B-B14F-4D97-AF65-F5344CB8AC3E}">
        <p14:creationId xmlns:p14="http://schemas.microsoft.com/office/powerpoint/2010/main" val="306883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C643A1-0271-4F98-AA14-F9975F997743}"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1628832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436EF6-4A6E-4E7F-8BFC-EF5481ED6D60}" type="datetime1">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292069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1138A7-18BE-4484-9CAF-ACDD89E4E14A}"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3423852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9CE63E-9055-4AEF-88F6-0F05A480BF4C}"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AA0-0973-4FD6-B870-0CED48F45F6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50248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6ECE24-340A-4519-B9F7-875C989AB6C6}"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786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C0B771-D713-4000-87BC-B08792A171D1}" type="datetime1">
              <a:rPr lang="en-US" smtClean="0"/>
              <a:t>6/29/2022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1217298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D34419F-9994-41E9-84FD-D786B4CC403B}" type="datetime1">
              <a:rPr lang="en-US" smtClean="0"/>
              <a:t>6/29/2022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2036106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80894F-D9FC-43CF-BFC7-5AC7F411179D}"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714515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3D9A3D-3325-47D8-B7ED-9B18B664703C}"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37369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71C8BDD-597B-46E9-AD20-EDAD5A18F62C}"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132156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88B85-9C79-480A-ACF1-CE9A469D13E1}"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367205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17B66AD-EBDA-4C5D-8E7E-739ABA996B5F}" type="datetime1">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361399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50F376-3F46-4019-81BF-4C1D601FE21E}" type="datetime1">
              <a:rPr lang="en-US" smtClean="0"/>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1176307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A8A81B0-CC65-42DF-A7DC-66FAC4D0077C}" type="datetime1">
              <a:rPr lang="en-US" smtClean="0"/>
              <a:t>6/29/2022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390251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051E7A-9E80-406B-87A7-782967376AAD}" type="datetime1">
              <a:rPr lang="en-US" smtClean="0"/>
              <a:t>6/29/2022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227846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86FC465B-D089-4980-A619-27FCD0EF790E}" type="datetime1">
              <a:rPr lang="en-US" smtClean="0"/>
              <a:t>6/29/2022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3941954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059C2B-3FDD-4BD4-9444-2195B47D0CCE}" type="datetime1">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B7AA0-0973-4FD6-B870-0CED48F45F60}" type="slidenum">
              <a:rPr lang="en-US" smtClean="0"/>
              <a:t>‹#›</a:t>
            </a:fld>
            <a:endParaRPr lang="en-US"/>
          </a:p>
        </p:txBody>
      </p:sp>
    </p:spTree>
    <p:extLst>
      <p:ext uri="{BB962C8B-B14F-4D97-AF65-F5344CB8AC3E}">
        <p14:creationId xmlns:p14="http://schemas.microsoft.com/office/powerpoint/2010/main" val="4066504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01DF1CD-C006-411C-84B2-D4042F6F7DA9}" type="datetime1">
              <a:rPr lang="en-US" smtClean="0"/>
              <a:t>6/29/2022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BB7AA0-0973-4FD6-B870-0CED48F45F60}" type="slidenum">
              <a:rPr lang="en-US" smtClean="0"/>
              <a:t>‹#›</a:t>
            </a:fld>
            <a:endParaRPr lang="en-US"/>
          </a:p>
        </p:txBody>
      </p:sp>
    </p:spTree>
    <p:extLst>
      <p:ext uri="{BB962C8B-B14F-4D97-AF65-F5344CB8AC3E}">
        <p14:creationId xmlns:p14="http://schemas.microsoft.com/office/powerpoint/2010/main" val="191762111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lay.google.com/store/apps/details?id=com.f1soft.esewa&amp;hl=en&amp;gl=U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khalti.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lay.google.com/store/apps/details?id=com.swifttechnology.imepay&amp;hl=en&amp;gl=US" TargetMode="External"/><Relationship Id="rId2" Type="http://schemas.openxmlformats.org/officeDocument/2006/relationships/hyperlink" Target="https://play.google.com/store/apps/details?id=com.khalti&amp;hl=en&amp;gl=U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lay.google.com/store/apps/details?id=com.prabhutech.prabhupay&amp;hl=en&amp;gl=US" TargetMode="External"/><Relationship Id="rId2" Type="http://schemas.openxmlformats.org/officeDocument/2006/relationships/hyperlink" Target="https://prabhupay.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6063"/>
            <a:ext cx="9144000" cy="1738648"/>
          </a:xfrm>
        </p:spPr>
        <p:txBody>
          <a:bodyPr>
            <a:normAutofit fontScale="90000"/>
          </a:bodyPr>
          <a:lstStyle/>
          <a:p>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tatus of E-payment system in </a:t>
            </a: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epal</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240923"/>
            <a:ext cx="9144000" cy="3670479"/>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cashless payment method utilizes digital platforms like QR (Quick Response) code or mobile banking and credit or debit cards for monetary transactions and does not involve physical money whereas, in a cashless economy, payment merchants </a:t>
            </a:r>
            <a:r>
              <a:rPr lang="en-US" dirty="0" smtClean="0">
                <a:latin typeface="Times New Roman" panose="02020603050405020304" pitchFamily="18" charset="0"/>
                <a:cs typeface="Times New Roman" panose="02020603050405020304" pitchFamily="18" charset="0"/>
              </a:rPr>
              <a:t>make </a:t>
            </a:r>
            <a:r>
              <a:rPr lang="en-US" dirty="0">
                <a:latin typeface="Times New Roman" panose="02020603050405020304" pitchFamily="18" charset="0"/>
                <a:cs typeface="Times New Roman" panose="02020603050405020304" pitchFamily="18" charset="0"/>
              </a:rPr>
              <a:t> transactions through different means and not paper cash</a:t>
            </a:r>
            <a:r>
              <a:rPr lang="en-US"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 cashless economy, the use of physical money is minimal.</a:t>
            </a:r>
          </a:p>
        </p:txBody>
      </p:sp>
      <p:sp>
        <p:nvSpPr>
          <p:cNvPr id="4" name="Slide Number Placeholder 3"/>
          <p:cNvSpPr>
            <a:spLocks noGrp="1"/>
          </p:cNvSpPr>
          <p:nvPr>
            <p:ph type="sldNum" sz="quarter" idx="12"/>
          </p:nvPr>
        </p:nvSpPr>
        <p:spPr/>
        <p:txBody>
          <a:bodyPr/>
          <a:lstStyle/>
          <a:p>
            <a:fld id="{21BB7AA0-0973-4FD6-B870-0CED48F45F60}" type="slidenum">
              <a:rPr lang="en-US" smtClean="0"/>
              <a:t>1</a:t>
            </a:fld>
            <a:endParaRPr lang="en-US"/>
          </a:p>
        </p:txBody>
      </p:sp>
    </p:spTree>
    <p:extLst>
      <p:ext uri="{BB962C8B-B14F-4D97-AF65-F5344CB8AC3E}">
        <p14:creationId xmlns:p14="http://schemas.microsoft.com/office/powerpoint/2010/main" val="4117113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21BB7AA0-0973-4FD6-B870-0CED48F45F60}" type="slidenum">
              <a:rPr lang="en-US" smtClean="0"/>
              <a:t>10</a:t>
            </a:fld>
            <a:endParaRPr lang="en-US"/>
          </a:p>
        </p:txBody>
      </p:sp>
    </p:spTree>
    <p:extLst>
      <p:ext uri="{BB962C8B-B14F-4D97-AF65-F5344CB8AC3E}">
        <p14:creationId xmlns:p14="http://schemas.microsoft.com/office/powerpoint/2010/main" val="207015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321" y="1275009"/>
            <a:ext cx="10515600" cy="5970901"/>
          </a:xfrm>
        </p:spPr>
        <p:txBody>
          <a:bodyPr/>
          <a:lstStyle/>
          <a:p>
            <a:r>
              <a:rPr lang="en-US" dirty="0"/>
              <a:t>Digital banking is a very recent phenomenon in Nepal. The era of modern banking in Nepal started with </a:t>
            </a:r>
            <a:r>
              <a:rPr lang="en-US" b="1" dirty="0"/>
              <a:t>Nabil Bank</a:t>
            </a:r>
            <a:r>
              <a:rPr lang="en-US" dirty="0"/>
              <a:t> introducing credit cards in the </a:t>
            </a:r>
            <a:r>
              <a:rPr lang="en-US" b="1" dirty="0"/>
              <a:t>early 1990s</a:t>
            </a:r>
            <a:r>
              <a:rPr lang="en-US" dirty="0" smtClean="0"/>
              <a:t>.</a:t>
            </a:r>
          </a:p>
          <a:p>
            <a:pPr marL="0" indent="0">
              <a:buNone/>
            </a:pPr>
            <a:endParaRPr lang="en-US" dirty="0" smtClean="0"/>
          </a:p>
          <a:p>
            <a:r>
              <a:rPr lang="en-US" dirty="0"/>
              <a:t> </a:t>
            </a:r>
            <a:r>
              <a:rPr lang="en-US" b="1" dirty="0"/>
              <a:t>Himalayan Bank</a:t>
            </a:r>
            <a:r>
              <a:rPr lang="en-US" dirty="0"/>
              <a:t> introduced ATM and Nepali credit card for the domestic market in </a:t>
            </a:r>
            <a:r>
              <a:rPr lang="en-US" b="1" dirty="0"/>
              <a:t>1995</a:t>
            </a:r>
            <a:r>
              <a:rPr lang="en-US" dirty="0"/>
              <a:t>. </a:t>
            </a:r>
            <a:endParaRPr lang="en-US" dirty="0" smtClean="0"/>
          </a:p>
          <a:p>
            <a:endParaRPr lang="en-US" dirty="0"/>
          </a:p>
          <a:p>
            <a:r>
              <a:rPr lang="en-US" dirty="0" smtClean="0"/>
              <a:t>In</a:t>
            </a:r>
            <a:r>
              <a:rPr lang="en-US" dirty="0"/>
              <a:t> </a:t>
            </a:r>
            <a:r>
              <a:rPr lang="en-US" b="1" dirty="0"/>
              <a:t>2002</a:t>
            </a:r>
            <a:r>
              <a:rPr lang="en-US" dirty="0"/>
              <a:t>, </a:t>
            </a:r>
            <a:r>
              <a:rPr lang="en-US" b="1" dirty="0" err="1"/>
              <a:t>Kumari</a:t>
            </a:r>
            <a:r>
              <a:rPr lang="en-US" b="1" dirty="0"/>
              <a:t> Bank</a:t>
            </a:r>
            <a:r>
              <a:rPr lang="en-US" dirty="0"/>
              <a:t> introduced E-Banking (Internet Banking) service for the first time in Nepal. </a:t>
            </a:r>
            <a:endParaRPr lang="en-US" dirty="0" smtClean="0"/>
          </a:p>
          <a:p>
            <a:endParaRPr lang="en-US" dirty="0"/>
          </a:p>
          <a:p>
            <a:r>
              <a:rPr lang="en-US" dirty="0" smtClean="0"/>
              <a:t>Likewise</a:t>
            </a:r>
            <a:r>
              <a:rPr lang="en-US" dirty="0"/>
              <a:t>, in </a:t>
            </a:r>
            <a:r>
              <a:rPr lang="en-US" b="1" dirty="0"/>
              <a:t>2004</a:t>
            </a:r>
            <a:r>
              <a:rPr lang="en-US" dirty="0"/>
              <a:t>, </a:t>
            </a:r>
            <a:r>
              <a:rPr lang="en-US" b="1" dirty="0" err="1"/>
              <a:t>Laxmi</a:t>
            </a:r>
            <a:r>
              <a:rPr lang="en-US" b="1" dirty="0"/>
              <a:t> Bank</a:t>
            </a:r>
            <a:r>
              <a:rPr lang="en-US" dirty="0"/>
              <a:t> introduced SMS Banking (Mobile Banking) service for the first time in the country</a:t>
            </a:r>
          </a:p>
        </p:txBody>
      </p:sp>
      <p:sp>
        <p:nvSpPr>
          <p:cNvPr id="2" name="Slide Number Placeholder 1"/>
          <p:cNvSpPr>
            <a:spLocks noGrp="1"/>
          </p:cNvSpPr>
          <p:nvPr>
            <p:ph type="sldNum" sz="quarter" idx="12"/>
          </p:nvPr>
        </p:nvSpPr>
        <p:spPr/>
        <p:txBody>
          <a:bodyPr/>
          <a:lstStyle/>
          <a:p>
            <a:fld id="{21BB7AA0-0973-4FD6-B870-0CED48F45F60}" type="slidenum">
              <a:rPr lang="en-US" smtClean="0"/>
              <a:t>2</a:t>
            </a:fld>
            <a:endParaRPr lang="en-US"/>
          </a:p>
        </p:txBody>
      </p:sp>
    </p:spTree>
    <p:extLst>
      <p:ext uri="{BB962C8B-B14F-4D97-AF65-F5344CB8AC3E}">
        <p14:creationId xmlns:p14="http://schemas.microsoft.com/office/powerpoint/2010/main" val="420485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197" y="1171977"/>
            <a:ext cx="10515600" cy="5996659"/>
          </a:xfrm>
        </p:spPr>
        <p:txBody>
          <a:bodyPr/>
          <a:lstStyle/>
          <a:p>
            <a:pPr algn="just"/>
            <a:r>
              <a:rPr lang="en-US" dirty="0">
                <a:latin typeface="Times New Roman" panose="02020603050405020304" pitchFamily="18" charset="0"/>
                <a:cs typeface="Times New Roman" panose="02020603050405020304" pitchFamily="18" charset="0"/>
              </a:rPr>
              <a:t>The use of digital payment systems and credit or debit cards has significantly increased in Nepal in recent years which is evident by the data provided by the Nepal </a:t>
            </a:r>
            <a:r>
              <a:rPr lang="en-US" dirty="0" err="1">
                <a:latin typeface="Times New Roman" panose="02020603050405020304" pitchFamily="18" charset="0"/>
                <a:cs typeface="Times New Roman" panose="02020603050405020304" pitchFamily="18" charset="0"/>
              </a:rPr>
              <a:t>Rastra</a:t>
            </a:r>
            <a:r>
              <a:rPr lang="en-US" dirty="0">
                <a:latin typeface="Times New Roman" panose="02020603050405020304" pitchFamily="18" charset="0"/>
                <a:cs typeface="Times New Roman" panose="02020603050405020304" pitchFamily="18" charset="0"/>
              </a:rPr>
              <a:t> Bank (NRB). Digital transaction or cashless payments in 2018 was NPR 712 billion while in 2019, the amount increased to NPR 1,559 billion. </a:t>
            </a:r>
            <a:endParaRPr lang="en-US" dirty="0" smtClean="0">
              <a:latin typeface="Times New Roman" panose="02020603050405020304" pitchFamily="18" charset="0"/>
              <a:cs typeface="Times New Roman" panose="02020603050405020304" pitchFamily="18" charset="0"/>
            </a:endParaRPr>
          </a:p>
          <a:p>
            <a:pPr algn="just"/>
            <a:endParaRPr lang="en-US" dirty="0" smtClean="0"/>
          </a:p>
          <a:p>
            <a:pPr algn="just"/>
            <a:r>
              <a:rPr lang="en-US" dirty="0"/>
              <a:t>I believe that the COVID-19 pandemic has also played a crucial role to accelerate the use of cashless payment methods. One of the major reasons for people to shift to a cashless payment method is the fear of transmission of the coronavirus through physical money. </a:t>
            </a:r>
            <a:endParaRPr lang="en-US" dirty="0" smtClean="0"/>
          </a:p>
          <a:p>
            <a:pPr algn="just"/>
            <a:endParaRPr lang="en-US" dirty="0"/>
          </a:p>
          <a:p>
            <a:pPr algn="just"/>
            <a:endParaRPr lang="en-US" dirty="0"/>
          </a:p>
        </p:txBody>
      </p:sp>
      <p:sp>
        <p:nvSpPr>
          <p:cNvPr id="2" name="Slide Number Placeholder 1"/>
          <p:cNvSpPr>
            <a:spLocks noGrp="1"/>
          </p:cNvSpPr>
          <p:nvPr>
            <p:ph type="sldNum" sz="quarter" idx="12"/>
          </p:nvPr>
        </p:nvSpPr>
        <p:spPr/>
        <p:txBody>
          <a:bodyPr/>
          <a:lstStyle/>
          <a:p>
            <a:fld id="{21BB7AA0-0973-4FD6-B870-0CED48F45F60}" type="slidenum">
              <a:rPr lang="en-US" smtClean="0"/>
              <a:t>3</a:t>
            </a:fld>
            <a:endParaRPr lang="en-US"/>
          </a:p>
        </p:txBody>
      </p:sp>
    </p:spTree>
    <p:extLst>
      <p:ext uri="{BB962C8B-B14F-4D97-AF65-F5344CB8AC3E}">
        <p14:creationId xmlns:p14="http://schemas.microsoft.com/office/powerpoint/2010/main" val="1817904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2556"/>
            <a:ext cx="10515600" cy="729579"/>
          </a:xfrm>
        </p:spPr>
        <p:txBody>
          <a:bodyPr>
            <a:normAutofit/>
          </a:bodyPr>
          <a:lstStyle/>
          <a:p>
            <a:r>
              <a:rPr lang="en-US" sz="3200" b="1" dirty="0">
                <a:latin typeface="Times New Roman" panose="02020603050405020304" pitchFamily="18" charset="0"/>
                <a:cs typeface="Times New Roman" panose="02020603050405020304" pitchFamily="18" charset="0"/>
              </a:rPr>
              <a:t>The benefits and downsides of digital payment systems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408349"/>
            <a:ext cx="10515600" cy="4798924"/>
          </a:xfrm>
        </p:spPr>
        <p:txBody>
          <a:bodyPr/>
          <a:lstStyle/>
          <a:p>
            <a:r>
              <a:rPr lang="en-US" dirty="0"/>
              <a:t> One of the major benefits of going cashless is the safety and security factor</a:t>
            </a:r>
            <a:r>
              <a:rPr lang="en-US" dirty="0" smtClean="0"/>
              <a:t>.</a:t>
            </a:r>
          </a:p>
          <a:p>
            <a:r>
              <a:rPr lang="en-US" dirty="0" smtClean="0"/>
              <a:t>By </a:t>
            </a:r>
            <a:r>
              <a:rPr lang="en-US" dirty="0"/>
              <a:t>using digital payment methods or going cashless people will not have to worry about theft and robbery while carrying large sums of money </a:t>
            </a:r>
            <a:r>
              <a:rPr lang="en-US" dirty="0" smtClean="0"/>
              <a:t>for transactions.</a:t>
            </a:r>
          </a:p>
          <a:p>
            <a:r>
              <a:rPr lang="en-US" dirty="0"/>
              <a:t>transactions of large amounts or just general transactions, digital payment systems provide transparency as they enable users to have records of the </a:t>
            </a:r>
            <a:r>
              <a:rPr lang="en-US" dirty="0" smtClean="0"/>
              <a:t>transaction.</a:t>
            </a:r>
            <a:endParaRPr lang="en-US" dirty="0"/>
          </a:p>
        </p:txBody>
      </p:sp>
      <p:sp>
        <p:nvSpPr>
          <p:cNvPr id="4" name="Slide Number Placeholder 3"/>
          <p:cNvSpPr>
            <a:spLocks noGrp="1"/>
          </p:cNvSpPr>
          <p:nvPr>
            <p:ph type="sldNum" sz="quarter" idx="12"/>
          </p:nvPr>
        </p:nvSpPr>
        <p:spPr/>
        <p:txBody>
          <a:bodyPr/>
          <a:lstStyle/>
          <a:p>
            <a:fld id="{21BB7AA0-0973-4FD6-B870-0CED48F45F60}" type="slidenum">
              <a:rPr lang="en-US" smtClean="0"/>
              <a:t>4</a:t>
            </a:fld>
            <a:endParaRPr lang="en-US"/>
          </a:p>
        </p:txBody>
      </p:sp>
    </p:spTree>
    <p:extLst>
      <p:ext uri="{BB962C8B-B14F-4D97-AF65-F5344CB8AC3E}">
        <p14:creationId xmlns:p14="http://schemas.microsoft.com/office/powerpoint/2010/main" val="171427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1036"/>
            <a:ext cx="10515600" cy="394728"/>
          </a:xfrm>
        </p:spPr>
        <p:txBody>
          <a:bodyPr>
            <a:normAutofit fontScale="90000"/>
          </a:bodyPr>
          <a:lstStyle/>
          <a:p>
            <a:r>
              <a:rPr lang="en-US" b="1" dirty="0">
                <a:latin typeface="Times New Roman" panose="02020603050405020304" pitchFamily="18" charset="0"/>
                <a:cs typeface="Times New Roman" panose="02020603050405020304" pitchFamily="18" charset="0"/>
              </a:rPr>
              <a:t>Nepal payment in Modern Days</a:t>
            </a:r>
            <a:r>
              <a:rPr lang="en-US" b="1" dirty="0"/>
              <a:t/>
            </a:r>
            <a:br>
              <a:rPr lang="en-US" b="1" dirty="0"/>
            </a:br>
            <a:endParaRPr lang="en-US" dirty="0"/>
          </a:p>
        </p:txBody>
      </p:sp>
      <p:sp>
        <p:nvSpPr>
          <p:cNvPr id="3" name="Content Placeholder 2"/>
          <p:cNvSpPr>
            <a:spLocks noGrp="1"/>
          </p:cNvSpPr>
          <p:nvPr>
            <p:ph idx="1"/>
          </p:nvPr>
        </p:nvSpPr>
        <p:spPr>
          <a:xfrm>
            <a:off x="838200" y="1184856"/>
            <a:ext cx="10515600" cy="4992107"/>
          </a:xfrm>
        </p:spPr>
        <p:txBody>
          <a:bodyPr/>
          <a:lstStyle/>
          <a:p>
            <a:pPr algn="just"/>
            <a:r>
              <a:rPr lang="en-US" dirty="0"/>
              <a:t>Even now we are able to make every national and international payment via the internet</a:t>
            </a:r>
            <a:r>
              <a:rPr lang="en-US" dirty="0" smtClean="0"/>
              <a:t>.</a:t>
            </a:r>
          </a:p>
          <a:p>
            <a:pPr marL="0" indent="0" algn="just">
              <a:buNone/>
            </a:pPr>
            <a:endParaRPr lang="en-US" dirty="0" smtClean="0"/>
          </a:p>
          <a:p>
            <a:pPr algn="just"/>
            <a:r>
              <a:rPr lang="en-US" dirty="0"/>
              <a:t> In Nepal there are also many online companies that help send and receive money online, purchase air tickets, pay utility bills, buy mobile recharge cards, pay college bills, internet bills, subscribe online newspapers and magazines. </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21BB7AA0-0973-4FD6-B870-0CED48F45F60}" type="slidenum">
              <a:rPr lang="en-US" smtClean="0"/>
              <a:t>5</a:t>
            </a:fld>
            <a:endParaRPr lang="en-US"/>
          </a:p>
        </p:txBody>
      </p:sp>
    </p:spTree>
    <p:extLst>
      <p:ext uri="{BB962C8B-B14F-4D97-AF65-F5344CB8AC3E}">
        <p14:creationId xmlns:p14="http://schemas.microsoft.com/office/powerpoint/2010/main" val="2289391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dirty="0" smtClean="0">
                <a:latin typeface="Times New Roman" panose="02020603050405020304" pitchFamily="18" charset="0"/>
                <a:cs typeface="Times New Roman" panose="02020603050405020304" pitchFamily="18" charset="0"/>
              </a:rPr>
              <a:t>Here </a:t>
            </a:r>
            <a:r>
              <a:rPr lang="en-US" sz="3600" b="1" dirty="0">
                <a:latin typeface="Times New Roman" panose="02020603050405020304" pitchFamily="18" charset="0"/>
                <a:cs typeface="Times New Roman" panose="02020603050405020304" pitchFamily="18" charset="0"/>
              </a:rPr>
              <a:t>is a quick recap of the </a:t>
            </a:r>
            <a:r>
              <a:rPr lang="en-US" sz="3600" b="1">
                <a:latin typeface="Times New Roman" panose="02020603050405020304" pitchFamily="18" charset="0"/>
                <a:cs typeface="Times New Roman" panose="02020603050405020304" pitchFamily="18" charset="0"/>
              </a:rPr>
              <a:t>top </a:t>
            </a:r>
            <a:r>
              <a:rPr lang="en-US" sz="3600" b="1" smtClean="0">
                <a:latin typeface="Times New Roman" panose="02020603050405020304" pitchFamily="18" charset="0"/>
                <a:cs typeface="Times New Roman" panose="02020603050405020304" pitchFamily="18" charset="0"/>
              </a:rPr>
              <a:t>four </a:t>
            </a:r>
            <a:r>
              <a:rPr lang="en-US" sz="3600" b="1" dirty="0">
                <a:latin typeface="Times New Roman" panose="02020603050405020304" pitchFamily="18" charset="0"/>
                <a:cs typeface="Times New Roman" panose="02020603050405020304" pitchFamily="18" charset="0"/>
              </a:rPr>
              <a:t>e-wallet platforms in Nepal. </a:t>
            </a:r>
          </a:p>
        </p:txBody>
      </p:sp>
      <p:sp>
        <p:nvSpPr>
          <p:cNvPr id="3" name="Content Placeholder 2"/>
          <p:cNvSpPr>
            <a:spLocks noGrp="1"/>
          </p:cNvSpPr>
          <p:nvPr>
            <p:ph idx="1"/>
          </p:nvPr>
        </p:nvSpPr>
        <p:spPr/>
        <p:txBody>
          <a:bodyPr/>
          <a:lstStyle/>
          <a:p>
            <a:pPr marL="514350" indent="-514350" algn="just">
              <a:buAutoNum type="arabicPeriod"/>
            </a:pPr>
            <a:r>
              <a:rPr lang="en-US" b="1" dirty="0" smtClean="0">
                <a:latin typeface="Times New Roman" panose="02020603050405020304" pitchFamily="18" charset="0"/>
                <a:cs typeface="Times New Roman" panose="02020603050405020304" pitchFamily="18" charset="0"/>
              </a:rPr>
              <a:t>E-SEWA</a:t>
            </a:r>
          </a:p>
          <a:p>
            <a:pPr algn="just"/>
            <a:r>
              <a:rPr lang="en-US" dirty="0">
                <a:latin typeface="Times New Roman" panose="02020603050405020304" pitchFamily="18" charset="0"/>
                <a:cs typeface="Times New Roman" panose="02020603050405020304" pitchFamily="18" charset="0"/>
              </a:rPr>
              <a:t>Nepal’s first online payment gateway (outside of e-banking) was launched in 2009 and has grown to become the top choice when it comes to mobile </a:t>
            </a:r>
            <a:r>
              <a:rPr lang="en-US" dirty="0" smtClean="0">
                <a:latin typeface="Times New Roman" panose="02020603050405020304" pitchFamily="18" charset="0"/>
                <a:cs typeface="Times New Roman" panose="02020603050405020304" pitchFamily="18" charset="0"/>
              </a:rPr>
              <a:t>wallets.</a:t>
            </a:r>
          </a:p>
          <a:p>
            <a:pPr marL="0"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Water, electricity, TV and other </a:t>
            </a:r>
            <a:r>
              <a:rPr lang="en-US" dirty="0" smtClean="0">
                <a:latin typeface="Times New Roman" panose="02020603050405020304" pitchFamily="18" charset="0"/>
                <a:cs typeface="Times New Roman" panose="02020603050405020304" pitchFamily="18" charset="0"/>
              </a:rPr>
              <a:t>utility </a:t>
            </a:r>
            <a:r>
              <a:rPr lang="en-US" dirty="0">
                <a:latin typeface="Times New Roman" panose="02020603050405020304" pitchFamily="18" charset="0"/>
                <a:cs typeface="Times New Roman" panose="02020603050405020304" pitchFamily="18" charset="0"/>
              </a:rPr>
              <a:t>bills, school fees, movie tickets, flight or bus tickets, insurance premium payments, important fees to be paid to </a:t>
            </a:r>
            <a:r>
              <a:rPr lang="en-US" dirty="0" smtClean="0">
                <a:latin typeface="Times New Roman" panose="02020603050405020304" pitchFamily="18" charset="0"/>
                <a:cs typeface="Times New Roman" panose="02020603050405020304" pitchFamily="18" charset="0"/>
              </a:rPr>
              <a:t>government </a:t>
            </a:r>
            <a:r>
              <a:rPr lang="en-US" dirty="0">
                <a:latin typeface="Times New Roman" panose="02020603050405020304" pitchFamily="18" charset="0"/>
                <a:cs typeface="Times New Roman" panose="02020603050405020304" pitchFamily="18" charset="0"/>
              </a:rPr>
              <a:t>bodies, or mobile balance top-ups, </a:t>
            </a:r>
            <a:r>
              <a:rPr lang="en-US" dirty="0" err="1">
                <a:latin typeface="Times New Roman" panose="02020603050405020304" pitchFamily="18" charset="0"/>
                <a:cs typeface="Times New Roman" panose="02020603050405020304" pitchFamily="18" charset="0"/>
                <a:hlinkClick r:id="rId2"/>
              </a:rPr>
              <a:t>eSewa</a:t>
            </a:r>
            <a:r>
              <a:rPr lang="en-US" dirty="0">
                <a:latin typeface="Times New Roman" panose="02020603050405020304" pitchFamily="18" charset="0"/>
                <a:cs typeface="Times New Roman" panose="02020603050405020304" pitchFamily="18" charset="0"/>
              </a:rPr>
              <a:t> is the go-to app for it all. Transferring funds from one user to another is just a few finger taps </a:t>
            </a:r>
            <a:r>
              <a:rPr lang="en-US" dirty="0" smtClean="0">
                <a:latin typeface="Times New Roman" panose="02020603050405020304" pitchFamily="18" charset="0"/>
                <a:cs typeface="Times New Roman" panose="02020603050405020304" pitchFamily="18" charset="0"/>
              </a:rPr>
              <a:t>away.</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B7AA0-0973-4FD6-B870-0CED48F45F60}" type="slidenum">
              <a:rPr lang="en-US" smtClean="0"/>
              <a:t>6</a:t>
            </a:fld>
            <a:endParaRPr lang="en-US"/>
          </a:p>
        </p:txBody>
      </p:sp>
    </p:spTree>
    <p:extLst>
      <p:ext uri="{BB962C8B-B14F-4D97-AF65-F5344CB8AC3E}">
        <p14:creationId xmlns:p14="http://schemas.microsoft.com/office/powerpoint/2010/main" val="277281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2. KHALTI</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8946"/>
            <a:ext cx="10515600" cy="5108017"/>
          </a:xfrm>
        </p:spPr>
        <p:txBody>
          <a:bodyPr/>
          <a:lstStyle/>
          <a:p>
            <a:r>
              <a:rPr lang="en-US" dirty="0"/>
              <a:t>Fast-forward to 2017, </a:t>
            </a:r>
            <a:r>
              <a:rPr lang="en-US" dirty="0" err="1">
                <a:hlinkClick r:id="rId2"/>
              </a:rPr>
              <a:t>Khalti</a:t>
            </a:r>
            <a:r>
              <a:rPr lang="en-US" dirty="0"/>
              <a:t> gives </a:t>
            </a:r>
            <a:r>
              <a:rPr lang="en-US" dirty="0" err="1"/>
              <a:t>eSewa</a:t>
            </a:r>
            <a:r>
              <a:rPr lang="en-US" dirty="0"/>
              <a:t> a run for its money, as it were: quickly rising to become Nepal’s second most-preferred </a:t>
            </a:r>
            <a:r>
              <a:rPr lang="en-US" dirty="0" smtClean="0"/>
              <a:t>e-wallet.</a:t>
            </a:r>
          </a:p>
          <a:p>
            <a:pPr marL="0" indent="0">
              <a:buNone/>
            </a:pPr>
            <a:endParaRPr lang="en-US" dirty="0" smtClean="0"/>
          </a:p>
          <a:p>
            <a:r>
              <a:rPr lang="en-US" dirty="0" err="1" smtClean="0"/>
              <a:t>Khalti</a:t>
            </a:r>
            <a:r>
              <a:rPr lang="en-US" dirty="0" smtClean="0"/>
              <a:t> </a:t>
            </a:r>
            <a:r>
              <a:rPr lang="en-US" dirty="0"/>
              <a:t>is a step ahead with easy onboarding of new merchant accounts, a real-time dashboard and automated reports, salary distribution and other e-banking </a:t>
            </a:r>
            <a:r>
              <a:rPr lang="en-US" dirty="0" smtClean="0"/>
              <a:t>options.</a:t>
            </a:r>
          </a:p>
          <a:p>
            <a:pPr marL="0" indent="0">
              <a:buNone/>
            </a:pPr>
            <a:endParaRPr lang="en-US" dirty="0" smtClean="0"/>
          </a:p>
          <a:p>
            <a:r>
              <a:rPr lang="en-US" dirty="0"/>
              <a:t>Having tied up with over 40 banks, </a:t>
            </a:r>
            <a:r>
              <a:rPr lang="en-US" dirty="0" err="1"/>
              <a:t>Khalti</a:t>
            </a:r>
            <a:r>
              <a:rPr lang="en-US" dirty="0"/>
              <a:t> is no small fish and is in the market for the long haul.</a:t>
            </a:r>
          </a:p>
        </p:txBody>
      </p:sp>
      <p:sp>
        <p:nvSpPr>
          <p:cNvPr id="4" name="Slide Number Placeholder 3"/>
          <p:cNvSpPr>
            <a:spLocks noGrp="1"/>
          </p:cNvSpPr>
          <p:nvPr>
            <p:ph type="sldNum" sz="quarter" idx="12"/>
          </p:nvPr>
        </p:nvSpPr>
        <p:spPr/>
        <p:txBody>
          <a:bodyPr/>
          <a:lstStyle/>
          <a:p>
            <a:fld id="{21BB7AA0-0973-4FD6-B870-0CED48F45F60}" type="slidenum">
              <a:rPr lang="en-US" smtClean="0"/>
              <a:t>7</a:t>
            </a:fld>
            <a:endParaRPr lang="en-US"/>
          </a:p>
        </p:txBody>
      </p:sp>
    </p:spTree>
    <p:extLst>
      <p:ext uri="{BB962C8B-B14F-4D97-AF65-F5344CB8AC3E}">
        <p14:creationId xmlns:p14="http://schemas.microsoft.com/office/powerpoint/2010/main" val="160396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3. IME PAY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8946"/>
            <a:ext cx="10515600" cy="5108017"/>
          </a:xfrm>
        </p:spPr>
        <p:txBody>
          <a:bodyPr/>
          <a:lstStyle/>
          <a:p>
            <a:r>
              <a:rPr lang="en-US" dirty="0">
                <a:hlinkClick r:id="rId2"/>
              </a:rPr>
              <a:t>IME Pay</a:t>
            </a:r>
            <a:r>
              <a:rPr lang="en-US" dirty="0"/>
              <a:t> is a relatively new player in the digital wallet market, but being associated with one of the biggest remittance companies, IME Remittance, it is not </a:t>
            </a:r>
            <a:r>
              <a:rPr lang="en-US" dirty="0" smtClean="0"/>
              <a:t>minor.</a:t>
            </a:r>
          </a:p>
          <a:p>
            <a:pPr marL="0" indent="0">
              <a:buNone/>
            </a:pPr>
            <a:endParaRPr lang="en-US" dirty="0"/>
          </a:p>
          <a:p>
            <a:pPr marL="0" indent="0">
              <a:buNone/>
            </a:pPr>
            <a:endParaRPr lang="en-US" dirty="0" smtClean="0"/>
          </a:p>
          <a:p>
            <a:r>
              <a:rPr lang="en-US" dirty="0"/>
              <a:t>However, a lack of transparency and information for customers along with occasional technical issues confirm that </a:t>
            </a:r>
            <a:r>
              <a:rPr lang="en-US" dirty="0">
                <a:hlinkClick r:id="rId3"/>
              </a:rPr>
              <a:t>IME Pay</a:t>
            </a:r>
            <a:r>
              <a:rPr lang="en-US" dirty="0"/>
              <a:t> has some ways to go.</a:t>
            </a:r>
            <a:endParaRPr lang="en-US" dirty="0" smtClean="0"/>
          </a:p>
          <a:p>
            <a:endParaRPr lang="en-US" dirty="0"/>
          </a:p>
        </p:txBody>
      </p:sp>
      <p:sp>
        <p:nvSpPr>
          <p:cNvPr id="4" name="Slide Number Placeholder 3"/>
          <p:cNvSpPr>
            <a:spLocks noGrp="1"/>
          </p:cNvSpPr>
          <p:nvPr>
            <p:ph type="sldNum" sz="quarter" idx="12"/>
          </p:nvPr>
        </p:nvSpPr>
        <p:spPr/>
        <p:txBody>
          <a:bodyPr/>
          <a:lstStyle/>
          <a:p>
            <a:fld id="{21BB7AA0-0973-4FD6-B870-0CED48F45F60}" type="slidenum">
              <a:rPr lang="en-US" smtClean="0"/>
              <a:t>8</a:t>
            </a:fld>
            <a:endParaRPr lang="en-US"/>
          </a:p>
        </p:txBody>
      </p:sp>
    </p:spTree>
    <p:extLst>
      <p:ext uri="{BB962C8B-B14F-4D97-AF65-F5344CB8AC3E}">
        <p14:creationId xmlns:p14="http://schemas.microsoft.com/office/powerpoint/2010/main" val="333481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033"/>
          </a:xfrm>
        </p:spPr>
        <p:txBody>
          <a:bodyPr>
            <a:normAutofit fontScale="90000"/>
          </a:bodyPr>
          <a:lstStyle/>
          <a:p>
            <a:pPr algn="ctr"/>
            <a:r>
              <a:rPr lang="en-US" sz="3600" b="1" dirty="0" smtClean="0">
                <a:latin typeface="Times New Roman" panose="02020603050405020304" pitchFamily="18" charset="0"/>
                <a:cs typeface="Times New Roman" panose="02020603050405020304" pitchFamily="18" charset="0"/>
              </a:rPr>
              <a:t>4. PRABHU PAY</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23493"/>
            <a:ext cx="10515600" cy="4953470"/>
          </a:xfrm>
        </p:spPr>
        <p:txBody>
          <a:bodyPr/>
          <a:lstStyle/>
          <a:p>
            <a:pPr algn="just"/>
            <a:r>
              <a:rPr lang="en-US" dirty="0"/>
              <a:t>. </a:t>
            </a:r>
            <a:r>
              <a:rPr lang="en-US" dirty="0" err="1">
                <a:hlinkClick r:id="rId2"/>
              </a:rPr>
              <a:t>PrabhuPay</a:t>
            </a:r>
            <a:r>
              <a:rPr lang="en-US" dirty="0"/>
              <a:t> lets users pay various utility bills as well as transfer funds within the </a:t>
            </a:r>
            <a:r>
              <a:rPr lang="en-US" dirty="0" err="1"/>
              <a:t>PrabhuPay</a:t>
            </a:r>
            <a:r>
              <a:rPr lang="en-US" dirty="0"/>
              <a:t> network. </a:t>
            </a:r>
            <a:endParaRPr lang="en-US" dirty="0" smtClean="0"/>
          </a:p>
          <a:p>
            <a:pPr algn="just"/>
            <a:r>
              <a:rPr lang="en-US" dirty="0" smtClean="0"/>
              <a:t>The </a:t>
            </a:r>
            <a:r>
              <a:rPr lang="en-US" dirty="0"/>
              <a:t>app is simple and easy to use, but customers have mentioned issues with KYC form updating, lack of partnerships with popular banks and the much-missed feature of peer-to-peer money transfer that other mobile wallets offer by default</a:t>
            </a:r>
            <a:r>
              <a:rPr lang="en-US" dirty="0" smtClean="0"/>
              <a:t>.</a:t>
            </a:r>
          </a:p>
          <a:p>
            <a:pPr algn="just"/>
            <a:r>
              <a:rPr lang="en-US" dirty="0" err="1"/>
              <a:t>PrabhuPay</a:t>
            </a:r>
            <a:r>
              <a:rPr lang="en-US" dirty="0"/>
              <a:t> smartly partnered with ‘The Voice of Nepal’ to become the official voting and payment partner boosted its popularity and brand status. With a few upgrades on the mobile app, bug and glitch fixing, and a significant push in tie-ups with partners, </a:t>
            </a:r>
            <a:r>
              <a:rPr lang="en-US" dirty="0" err="1">
                <a:hlinkClick r:id="rId3"/>
              </a:rPr>
              <a:t>PrabhuPay</a:t>
            </a:r>
            <a:r>
              <a:rPr lang="en-US" dirty="0"/>
              <a:t> can keep up with its competition.</a:t>
            </a:r>
          </a:p>
        </p:txBody>
      </p:sp>
      <p:sp>
        <p:nvSpPr>
          <p:cNvPr id="4" name="Slide Number Placeholder 3"/>
          <p:cNvSpPr>
            <a:spLocks noGrp="1"/>
          </p:cNvSpPr>
          <p:nvPr>
            <p:ph type="sldNum" sz="quarter" idx="12"/>
          </p:nvPr>
        </p:nvSpPr>
        <p:spPr/>
        <p:txBody>
          <a:bodyPr/>
          <a:lstStyle/>
          <a:p>
            <a:fld id="{21BB7AA0-0973-4FD6-B870-0CED48F45F60}" type="slidenum">
              <a:rPr lang="en-US" smtClean="0"/>
              <a:t>9</a:t>
            </a:fld>
            <a:endParaRPr lang="en-US"/>
          </a:p>
        </p:txBody>
      </p:sp>
    </p:spTree>
    <p:extLst>
      <p:ext uri="{BB962C8B-B14F-4D97-AF65-F5344CB8AC3E}">
        <p14:creationId xmlns:p14="http://schemas.microsoft.com/office/powerpoint/2010/main" val="27336571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63</TotalTime>
  <Words>263</Words>
  <Application>Microsoft Office PowerPoint</Application>
  <PresentationFormat>Widescreen</PresentationFormat>
  <Paragraphs>54</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Ion</vt:lpstr>
      <vt:lpstr>Status of E-payment system in Nepal</vt:lpstr>
      <vt:lpstr>PowerPoint Presentation</vt:lpstr>
      <vt:lpstr>PowerPoint Presentation</vt:lpstr>
      <vt:lpstr>The benefits and downsides of digital payment systems</vt:lpstr>
      <vt:lpstr>Nepal payment in Modern Days </vt:lpstr>
      <vt:lpstr>Here is a quick recap of the top four e-wallet platforms in Nepal. </vt:lpstr>
      <vt:lpstr>2. KHALTI</vt:lpstr>
      <vt:lpstr>3. IME PAY</vt:lpstr>
      <vt:lpstr>4. PRABHU PAY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of E-payment system in Nepal</dc:title>
  <dc:creator>user</dc:creator>
  <cp:lastModifiedBy>user</cp:lastModifiedBy>
  <cp:revision>15</cp:revision>
  <dcterms:created xsi:type="dcterms:W3CDTF">2022-06-27T06:51:09Z</dcterms:created>
  <dcterms:modified xsi:type="dcterms:W3CDTF">2022-06-29T03:25:34Z</dcterms:modified>
</cp:coreProperties>
</file>