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jv++03+F884/nhRsmol9Hzj2vM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40630F-FE4D-4E52-820C-1A1252215637}">
  <a:tblStyle styleId="{0E40630F-FE4D-4E52-820C-1A12522156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7b3b64853f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sss</a:t>
            </a:r>
            <a:endParaRPr/>
          </a:p>
        </p:txBody>
      </p:sp>
      <p:sp>
        <p:nvSpPr>
          <p:cNvPr id="53" name="Google Shape;53;g17b3b64853f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12b61fbf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812b61fbf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11fa3b4d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811fa3b4d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12b61fb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812b61fb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12b61fb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812b61fb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11fa3b4d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sss</a:t>
            </a:r>
            <a:endParaRPr/>
          </a:p>
        </p:txBody>
      </p:sp>
      <p:sp>
        <p:nvSpPr>
          <p:cNvPr id="180" name="Google Shape;180;g1811fa3b4d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11fa3b4d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811fa3b4d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11fa3b4d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sss</a:t>
            </a:r>
            <a:endParaRPr/>
          </a:p>
        </p:txBody>
      </p:sp>
      <p:sp>
        <p:nvSpPr>
          <p:cNvPr id="196" name="Google Shape;196;g1811fa3b4d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811fa3b4db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811fa3b4d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12b61fb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1812b61fb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12b61fb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812b61fb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12b61fb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812b61fb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12b61fb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812b61fb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11fa3b4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1811fa3b4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11fa3b4d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811fa3b4d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12b61fbf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1812b61fbf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7575" y="112000"/>
            <a:ext cx="645576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rishikeshkonapure/zomat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b3b64853f_0_532"/>
          <p:cNvSpPr txBox="1"/>
          <p:nvPr/>
        </p:nvSpPr>
        <p:spPr>
          <a:xfrm>
            <a:off x="1752600" y="1873075"/>
            <a:ext cx="56388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Presentation</a:t>
            </a:r>
            <a:endParaRPr b="0" i="0" sz="5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g17b3b64853f_0_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8263125" y="4527150"/>
            <a:ext cx="6455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17b3b64853f_0_5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140">
            <a:off x="8434300" y="4730339"/>
            <a:ext cx="682424" cy="20137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17b3b64853f_0_5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g1812b61fbfc_0_70"/>
          <p:cNvGraphicFramePr/>
          <p:nvPr/>
        </p:nvGraphicFramePr>
        <p:xfrm>
          <a:off x="458213" y="7108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{0E40630F-FE4D-4E52-820C-1A1252215637}</a:tableStyleId>
              </a:tblPr>
              <a:tblGrid>
                <a:gridCol w="4257575"/>
                <a:gridCol w="3970000"/>
              </a:tblGrid>
              <a:tr h="49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</a:t>
                      </a:r>
                      <a:endParaRPr b="1"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-US" sz="1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Assigned to</a:t>
                      </a:r>
                      <a:endParaRPr b="1" sz="1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Searching and selecting dataset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team members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Designing the schema of dataset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Pallavi Shrestha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Preparing data pipeline diagram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Pradip Sapkota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Preparing list of tasks to be done</a:t>
                      </a:r>
                      <a:endParaRPr sz="1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Baburam Shrestha, Pradip Sapkota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Preparing presentation slides</a:t>
                      </a:r>
                      <a:endParaRPr sz="1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Pallavi Shrestha</a:t>
                      </a:r>
                      <a:endParaRPr sz="1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5-6 tasks each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team members</a:t>
                      </a:r>
                      <a:endParaRPr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g1812b61fbfc_0_70"/>
          <p:cNvSpPr txBox="1"/>
          <p:nvPr/>
        </p:nvSpPr>
        <p:spPr>
          <a:xfrm>
            <a:off x="184750" y="0"/>
            <a:ext cx="27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Division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812b61fbfc_0_7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11fa3b4db_1_25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 Division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811fa3b4db_1_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g1811fa3b4db_1_25"/>
          <p:cNvSpPr txBox="1"/>
          <p:nvPr/>
        </p:nvSpPr>
        <p:spPr>
          <a:xfrm>
            <a:off x="403500" y="800825"/>
            <a:ext cx="83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811fa3b4db_1_25"/>
          <p:cNvSpPr txBox="1"/>
          <p:nvPr/>
        </p:nvSpPr>
        <p:spPr>
          <a:xfrm>
            <a:off x="403500" y="695100"/>
            <a:ext cx="83370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Pallavi Shrestha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details of the restaurant that has the facility of a “book table” before.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list of restaurants according to the type of restaurant and location of the restaurants.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top ten restaurants with the highest rating.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average, maximum, and minimum votes grouped by location.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rate to float type by removing ‘/5’.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 the correlation between cost and rating of the restaurants.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12b61fbfc_0_58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Task Division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812b61fbfc_0_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1812b61fbfc_0_58"/>
          <p:cNvSpPr txBox="1"/>
          <p:nvPr/>
        </p:nvSpPr>
        <p:spPr>
          <a:xfrm>
            <a:off x="403500" y="890500"/>
            <a:ext cx="8337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Baburam Shrestha</a:t>
            </a:r>
            <a:endParaRPr b="1" i="0" sz="2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restaurants which serve Italian items.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liked restaurant in the city Banashankari</a:t>
            </a:r>
            <a:endParaRPr b="1" i="1" sz="20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yes to True and Not to False in columns online_order and book_table using UDF.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best restaurants in each location(best in accordance with rate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total no. of voters in each cities (window function)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12b61fbfc_0_64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Task Division (..contd)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812b61fbfc_0_6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1812b61fbfc_0_64"/>
          <p:cNvSpPr txBox="1"/>
          <p:nvPr/>
        </p:nvSpPr>
        <p:spPr>
          <a:xfrm>
            <a:off x="403500" y="800825"/>
            <a:ext cx="83370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Pradip Sapkota</a:t>
            </a:r>
            <a:endParaRPr b="1" i="0" sz="22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Suggest where one can open a new restaurant</a:t>
            </a:r>
            <a:endParaRPr b="0" i="0" sz="20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the restaurant to whether it has the facility of an “online order” or not.</a:t>
            </a:r>
            <a:endParaRPr b="0" i="0" sz="20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top ten restaurants with the highest number of branches.</a:t>
            </a:r>
            <a:endParaRPr b="0" i="0" sz="20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restaurants that are either cafes or Quick Bites</a:t>
            </a:r>
            <a:endParaRPr b="0" i="0" sz="20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the number of restaurants that allows online orders and book table.</a:t>
            </a:r>
            <a:endParaRPr b="0" i="0" sz="20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the number of restaurants in each city.</a:t>
            </a:r>
            <a:endParaRPr b="0" i="0" sz="20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11fa3b4db_1_53"/>
          <p:cNvSpPr txBox="1"/>
          <p:nvPr/>
        </p:nvSpPr>
        <p:spPr>
          <a:xfrm>
            <a:off x="119100" y="891950"/>
            <a:ext cx="87624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Let’s see the codes in </a:t>
            </a:r>
            <a:endParaRPr b="0" i="0" sz="5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Jupyter Notebook &amp; </a:t>
            </a:r>
            <a:r>
              <a:rPr b="0" i="0" lang="en-US" sz="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VSCode and </a:t>
            </a:r>
            <a:endParaRPr b="0" i="0" sz="5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 in PostgreSQL</a:t>
            </a:r>
            <a:endParaRPr b="0" i="0" sz="5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g1811fa3b4db_1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8263125" y="4527150"/>
            <a:ext cx="6455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11fa3b4db_1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140">
            <a:off x="8434300" y="4730339"/>
            <a:ext cx="682424" cy="20137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11fa3b4db_1_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1811fa3b4db_1_53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5. Implementation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11fa3b4db_1_11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 Challenges Faced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811fa3b4db_1_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g1811fa3b4db_1_11"/>
          <p:cNvSpPr txBox="1"/>
          <p:nvPr/>
        </p:nvSpPr>
        <p:spPr>
          <a:xfrm>
            <a:off x="403500" y="866925"/>
            <a:ext cx="8337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lphaL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Noisy data in dataset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lphaL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dataset 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AutoNum type="alphaLcPeriod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Problems in dumping output df to postgresql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lphaLcPeriod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Difficulty in working with team remotely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11fa3b4db_1_17"/>
          <p:cNvSpPr txBox="1"/>
          <p:nvPr/>
        </p:nvSpPr>
        <p:spPr>
          <a:xfrm>
            <a:off x="2547500" y="1791701"/>
            <a:ext cx="43872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0" i="0" sz="5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g1811fa3b4db_1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8263125" y="4527150"/>
            <a:ext cx="6455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811fa3b4db_1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140">
            <a:off x="8434300" y="4730339"/>
            <a:ext cx="682424" cy="20137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811fa3b4db_1_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11fa3b4db_1_32"/>
          <p:cNvSpPr/>
          <p:nvPr/>
        </p:nvSpPr>
        <p:spPr>
          <a:xfrm>
            <a:off x="237300" y="223950"/>
            <a:ext cx="8669400" cy="4695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811fa3b4db_1_32"/>
          <p:cNvSpPr txBox="1"/>
          <p:nvPr>
            <p:ph type="ctrTitle"/>
          </p:nvPr>
        </p:nvSpPr>
        <p:spPr>
          <a:xfrm>
            <a:off x="4499850" y="1648925"/>
            <a:ext cx="35721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Final Presentation</a:t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1811fa3b4db_1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8263125" y="4527150"/>
            <a:ext cx="6455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1811fa3b4db_1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140">
            <a:off x="8434300" y="4730339"/>
            <a:ext cx="682424" cy="20137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811fa3b4db_1_32"/>
          <p:cNvSpPr txBox="1"/>
          <p:nvPr/>
        </p:nvSpPr>
        <p:spPr>
          <a:xfrm>
            <a:off x="1072050" y="3856825"/>
            <a:ext cx="6999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7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b="1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Baburam Shrestha			Pallavi Shrestha				Pradip Sapkota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1811fa3b4db_1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2863" y="632242"/>
            <a:ext cx="3336123" cy="176938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1811fa3b4db_1_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g1811fa3b4db_1_32"/>
          <p:cNvSpPr txBox="1"/>
          <p:nvPr>
            <p:ph type="ctrTitle"/>
          </p:nvPr>
        </p:nvSpPr>
        <p:spPr>
          <a:xfrm>
            <a:off x="1242875" y="2485150"/>
            <a:ext cx="78195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300">
                <a:latin typeface="Lexend"/>
                <a:ea typeface="Lexend"/>
                <a:cs typeface="Lexend"/>
                <a:sym typeface="Lexend"/>
              </a:rPr>
              <a:t>Analysis of Zomato dataset</a:t>
            </a:r>
            <a:endParaRPr b="1" sz="33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12b61fbfc_0_1"/>
          <p:cNvSpPr txBox="1"/>
          <p:nvPr/>
        </p:nvSpPr>
        <p:spPr>
          <a:xfrm>
            <a:off x="120400" y="0"/>
            <a:ext cx="706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g1812b61fbfc_0_1"/>
          <p:cNvGrpSpPr/>
          <p:nvPr/>
        </p:nvGrpSpPr>
        <p:grpSpPr>
          <a:xfrm>
            <a:off x="168111" y="1588700"/>
            <a:ext cx="2547000" cy="2547000"/>
            <a:chOff x="363524" y="1258050"/>
            <a:chExt cx="2547000" cy="2547000"/>
          </a:xfrm>
        </p:grpSpPr>
        <p:sp>
          <p:nvSpPr>
            <p:cNvPr id="77" name="Google Shape;77;g1812b61fbfc_0_1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812b61fbfc_0_1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g1812b61fbfc_0_1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Pipeline Diagram</a:t>
              </a:r>
              <a:endParaRPr b="1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g1812b61fbfc_0_1"/>
          <p:cNvGrpSpPr/>
          <p:nvPr/>
        </p:nvGrpSpPr>
        <p:grpSpPr>
          <a:xfrm>
            <a:off x="1288958" y="1588700"/>
            <a:ext cx="2547000" cy="2547000"/>
            <a:chOff x="2273746" y="1258050"/>
            <a:chExt cx="2547000" cy="2547000"/>
          </a:xfrm>
        </p:grpSpPr>
        <p:sp>
          <p:nvSpPr>
            <p:cNvPr id="81" name="Google Shape;81;g1812b61fbfc_0_1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812b61fbfc_0_1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12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g1812b61fbfc_0_1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b="1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g1812b61fbfc_0_1"/>
          <p:cNvGrpSpPr/>
          <p:nvPr/>
        </p:nvGrpSpPr>
        <p:grpSpPr>
          <a:xfrm>
            <a:off x="2531477" y="1588700"/>
            <a:ext cx="2547000" cy="2547000"/>
            <a:chOff x="4193764" y="1258050"/>
            <a:chExt cx="2547000" cy="2547000"/>
          </a:xfrm>
        </p:grpSpPr>
        <p:sp>
          <p:nvSpPr>
            <p:cNvPr id="85" name="Google Shape;85;g1812b61fbfc_0_1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812b61fbfc_0_1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1200" u="none" cap="none" strike="noStrike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g1812b61fbfc_0_1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Pre-processing</a:t>
              </a:r>
              <a:endParaRPr b="1" i="0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g1812b61fbfc_0_1"/>
          <p:cNvGrpSpPr/>
          <p:nvPr/>
        </p:nvGrpSpPr>
        <p:grpSpPr>
          <a:xfrm>
            <a:off x="3835973" y="1588700"/>
            <a:ext cx="2547000" cy="2547000"/>
            <a:chOff x="6103986" y="1258050"/>
            <a:chExt cx="2547000" cy="2547000"/>
          </a:xfrm>
        </p:grpSpPr>
        <p:sp>
          <p:nvSpPr>
            <p:cNvPr id="89" name="Google Shape;89;g1812b61fbfc_0_1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812b61fbfc_0_1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i="0" sz="1200" u="none" cap="none" strike="noStrike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g1812b61fbfc_0_1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g1812b61fbfc_0_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3" name="Google Shape;93;g1812b61fbfc_0_1"/>
          <p:cNvGrpSpPr/>
          <p:nvPr/>
        </p:nvGrpSpPr>
        <p:grpSpPr>
          <a:xfrm>
            <a:off x="5205608" y="1588700"/>
            <a:ext cx="2547000" cy="2547000"/>
            <a:chOff x="2273746" y="1258050"/>
            <a:chExt cx="2547000" cy="2547000"/>
          </a:xfrm>
        </p:grpSpPr>
        <p:sp>
          <p:nvSpPr>
            <p:cNvPr id="94" name="Google Shape;94;g1812b61fbfc_0_1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1812b61fbfc_0_1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i="0" sz="12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g1812b61fbfc_0_1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Implementation</a:t>
              </a:r>
              <a:endParaRPr b="1" i="0" sz="2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g1812b61fbfc_0_1"/>
          <p:cNvGrpSpPr/>
          <p:nvPr/>
        </p:nvGrpSpPr>
        <p:grpSpPr>
          <a:xfrm>
            <a:off x="6428886" y="1650125"/>
            <a:ext cx="2547000" cy="2547000"/>
            <a:chOff x="363524" y="1258050"/>
            <a:chExt cx="2547000" cy="2547000"/>
          </a:xfrm>
        </p:grpSpPr>
        <p:sp>
          <p:nvSpPr>
            <p:cNvPr id="98" name="Google Shape;98;g1812b61fbfc_0_1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812b61fbfc_0_1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g1812b61fbfc_0_1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1" lang="en-US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Challenges</a:t>
              </a:r>
              <a:endParaRPr b="1" i="0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12b61fbfc_0_44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 Data Pipeline Diagram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1812b61fbfc_0_44"/>
          <p:cNvPicPr preferRelativeResize="0"/>
          <p:nvPr/>
        </p:nvPicPr>
        <p:blipFill rotWithShape="1">
          <a:blip r:embed="rId3">
            <a:alphaModFix/>
          </a:blip>
          <a:srcRect b="0" l="3159" r="10034" t="0"/>
          <a:stretch/>
        </p:blipFill>
        <p:spPr>
          <a:xfrm>
            <a:off x="1716138" y="747900"/>
            <a:ext cx="5595224" cy="420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812b61fbfc_0_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1812b61fbfc_0_44"/>
          <p:cNvSpPr/>
          <p:nvPr/>
        </p:nvSpPr>
        <p:spPr>
          <a:xfrm>
            <a:off x="6087450" y="909800"/>
            <a:ext cx="735900" cy="2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12b61fbfc_0_30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 Dataset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812b61fbfc_0_30"/>
          <p:cNvSpPr txBox="1"/>
          <p:nvPr/>
        </p:nvSpPr>
        <p:spPr>
          <a:xfrm>
            <a:off x="300875" y="827075"/>
            <a:ext cx="8438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Zomato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URL: </a:t>
            </a:r>
            <a:r>
              <a:rPr b="0" i="0" lang="en-US" sz="2000" u="sng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https://www.kaggle.com/datasets/rishikeshkonapure/zomato</a:t>
            </a:r>
            <a:endParaRPr b="0" i="0" sz="2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Size: 574.1 MB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Rows: 51717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Columns: 17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US" sz="20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Description: This dataset contains the data about the restaurants present in Zomato app database (an Indian restaurant aggregator and food delivery application). </a:t>
            </a:r>
            <a:endParaRPr b="0" i="0" sz="20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812b61fbfc_0_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12b61fbfc_0_36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Dataset (..contd)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812b61fbfc_0_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g1812b61fbfc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7563" y="979825"/>
            <a:ext cx="24288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812b61fbfc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47600"/>
            <a:ext cx="8839200" cy="14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812b61fbfc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3203250"/>
            <a:ext cx="8839200" cy="130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11fa3b4db_1_5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Pre-processing of Data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811fa3b4db_1_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1811fa3b4db_1_5"/>
          <p:cNvSpPr txBox="1"/>
          <p:nvPr/>
        </p:nvSpPr>
        <p:spPr>
          <a:xfrm>
            <a:off x="403500" y="800825"/>
            <a:ext cx="83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811fa3b4db_1_5"/>
          <p:cNvSpPr txBox="1"/>
          <p:nvPr/>
        </p:nvSpPr>
        <p:spPr>
          <a:xfrm>
            <a:off x="403500" y="800825"/>
            <a:ext cx="8337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Dropped duplicate rows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Dropped rows containing null values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Dropped unnecessary columns (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url, address, listed_in(city), menu_item, listed_in(type), review_list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Changed column names [eg: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rest_type → type, approx_cost(for two people) → approx_cost_two_people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Changed data types (</a:t>
            </a:r>
            <a:r>
              <a:rPr b="1" i="1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approx_cost_two_people → integer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11fa3b4db_1_44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Cleaned Dataset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811fa3b4db_1_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1811fa3b4db_1_44"/>
          <p:cNvSpPr txBox="1"/>
          <p:nvPr/>
        </p:nvSpPr>
        <p:spPr>
          <a:xfrm>
            <a:off x="403500" y="800825"/>
            <a:ext cx="83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1811fa3b4db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8413"/>
            <a:ext cx="9072249" cy="3574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811fa3b4db_1_44"/>
          <p:cNvSpPr txBox="1"/>
          <p:nvPr/>
        </p:nvSpPr>
        <p:spPr>
          <a:xfrm>
            <a:off x="3493425" y="4563750"/>
            <a:ext cx="1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Cleaned Dataset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12b61fbfc_0_52"/>
          <p:cNvSpPr txBox="1"/>
          <p:nvPr/>
        </p:nvSpPr>
        <p:spPr>
          <a:xfrm>
            <a:off x="234300" y="0"/>
            <a:ext cx="5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i="0" lang="en-US" sz="28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1" i="0" sz="2800" u="none" cap="none" strike="noStrike">
              <a:solidFill>
                <a:srgbClr val="EEEEE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812b61fbfc_0_52"/>
          <p:cNvSpPr txBox="1"/>
          <p:nvPr/>
        </p:nvSpPr>
        <p:spPr>
          <a:xfrm>
            <a:off x="298800" y="693325"/>
            <a:ext cx="8546400" cy="43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details of the restaurant that has the facility of a “book table” before.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Suggest where one can open a new restaurant (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location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the restaurant to whether it has the facility of an “online order” or not.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list of restaurants according to the type of restaurant and location of the restaurants.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top ten restaurants in a given city.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top ten restaurants with the highest number of branches.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 the number of restaurants that allows online orders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top ten restaurants with the highest rating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restaurants that are either cafes or Quick Bites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best restaurants in each location(best in accordance with rate)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average, max, and min of votes grouped by location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yes to true and Not to False in columns online_order and book_table using UDP.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liked dishes in the city Banashankari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rate to float type by removing ‘/5’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total no. of unique dishes found in each city (window function)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correlation between cost and rating of the restaurants.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812b61fbfc_0_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