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exend"/>
      <p:regular r:id="rId24"/>
      <p:bold r:id="rId25"/>
    </p:embeddedFont>
    <p:embeddedFont>
      <p:font typeface="Comfortaa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rz4FvOZYMwHovMzurnWdeZKf2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A35D7A-CB20-4B79-9F88-9908643B1176}">
  <a:tblStyle styleId="{7DA35D7A-CB20-4B79-9F88-9908643B11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AE96B67-B7ED-4E31-963E-0FEDE3AB6F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exe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Medium-regular.fntdata"/><Relationship Id="rId25" Type="http://schemas.openxmlformats.org/officeDocument/2006/relationships/font" Target="fonts/Lexend-bold.fntdata"/><Relationship Id="rId28" Type="http://customschemas.google.com/relationships/presentationmetadata" Target="metadata"/><Relationship Id="rId27" Type="http://schemas.openxmlformats.org/officeDocument/2006/relationships/font" Target="fonts/Comfortaa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5f4ad29fad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5f4ad29f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ea9357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7ea9357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ea9357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7ea9357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ea9357b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7ea9357b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b3b64853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sss</a:t>
            </a:r>
            <a:endParaRPr/>
          </a:p>
        </p:txBody>
      </p:sp>
      <p:sp>
        <p:nvSpPr>
          <p:cNvPr id="169" name="Google Shape;169;g17b3b64853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f4ad29f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5f4ad29f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f4ad29f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5f4ad29f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b3b64853f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7b3b64853f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4ad29f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5f4ad29f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4ad29f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5f4ad29fa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f4ad29f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5f4ad29fa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f4ad29fa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5f4ad29fa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7575" y="112000"/>
            <a:ext cx="645576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rishikeshkonapure/zomat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f4ad29fad_0_92"/>
          <p:cNvSpPr/>
          <p:nvPr/>
        </p:nvSpPr>
        <p:spPr>
          <a:xfrm>
            <a:off x="237300" y="223950"/>
            <a:ext cx="8669400" cy="469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5f4ad29fad_0_92"/>
          <p:cNvSpPr txBox="1"/>
          <p:nvPr>
            <p:ph type="ctrTitle"/>
          </p:nvPr>
        </p:nvSpPr>
        <p:spPr>
          <a:xfrm>
            <a:off x="3928400" y="1160300"/>
            <a:ext cx="44451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2900">
                <a:latin typeface="Lexend"/>
                <a:ea typeface="Lexend"/>
                <a:cs typeface="Lexend"/>
                <a:sym typeface="Lexend"/>
              </a:rPr>
              <a:t>Final Project - Zomato</a:t>
            </a:r>
            <a:endParaRPr b="1" sz="2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g15f4ad29fad_0_92"/>
          <p:cNvSpPr txBox="1"/>
          <p:nvPr>
            <p:ph idx="1" type="subTitle"/>
          </p:nvPr>
        </p:nvSpPr>
        <p:spPr>
          <a:xfrm>
            <a:off x="3928387" y="1777200"/>
            <a:ext cx="457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latin typeface="Comfortaa Medium"/>
                <a:ea typeface="Comfortaa Medium"/>
                <a:cs typeface="Comfortaa Medium"/>
                <a:sym typeface="Comfortaa Medium"/>
              </a:rPr>
              <a:t>(Schema, </a:t>
            </a:r>
            <a:r>
              <a:rPr lang="en-US" sz="1900">
                <a:latin typeface="Comfortaa Medium"/>
                <a:ea typeface="Comfortaa Medium"/>
                <a:cs typeface="Comfortaa Medium"/>
                <a:sym typeface="Comfortaa Medium"/>
              </a:rPr>
              <a:t>Pipeline</a:t>
            </a:r>
            <a:r>
              <a:rPr lang="en-US" sz="1900">
                <a:latin typeface="Comfortaa Medium"/>
                <a:ea typeface="Comfortaa Medium"/>
                <a:cs typeface="Comfortaa Medium"/>
                <a:sym typeface="Comfortaa Medium"/>
              </a:rPr>
              <a:t> Diagram, Tasks)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58" name="Google Shape;58;g15f4ad29fad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8263125" y="4527150"/>
            <a:ext cx="6455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15f4ad29fad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140">
            <a:off x="8434300" y="4730339"/>
            <a:ext cx="682424" cy="2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15f4ad29fad_0_92"/>
          <p:cNvSpPr txBox="1"/>
          <p:nvPr/>
        </p:nvSpPr>
        <p:spPr>
          <a:xfrm>
            <a:off x="1072050" y="2966200"/>
            <a:ext cx="6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7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1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Baburam Shrestha			Pallavi Shrestha				Pradip Sapkota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5f4ad29fad_0_92"/>
          <p:cNvSpPr txBox="1"/>
          <p:nvPr/>
        </p:nvSpPr>
        <p:spPr>
          <a:xfrm>
            <a:off x="3712350" y="4326800"/>
            <a:ext cx="171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2022-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11-02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15f4ad29fad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3" y="587642"/>
            <a:ext cx="3336123" cy="176938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5f4ad29fad_0_9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ea9357bff_0_0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6. Task Division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7ea9357bff_0_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17ea9357bff_0_0"/>
          <p:cNvSpPr txBox="1"/>
          <p:nvPr/>
        </p:nvSpPr>
        <p:spPr>
          <a:xfrm>
            <a:off x="403500" y="890500"/>
            <a:ext cx="8337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Baburam Shrestha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Find the restaurants which serve Italian items.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Most liked restaurant in the city Banashankari</a:t>
            </a:r>
            <a:endParaRPr b="1" i="1" sz="20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Change yes to True and Not to False in columns online_order and book_table using UDF.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List the best restaurants in each location(best in accordance with rate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ind the total no. of voters in each cities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(window function)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ea9357bff_0_8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Task Division (..contd)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7ea9357bff_0_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17ea9357bff_0_8"/>
          <p:cNvSpPr txBox="1"/>
          <p:nvPr/>
        </p:nvSpPr>
        <p:spPr>
          <a:xfrm>
            <a:off x="344025" y="771100"/>
            <a:ext cx="83370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 startAt="2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Pallavi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Shrestha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Find the details of the restaurant that has the facility of a “book table” before.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Make a group of restaurants according to the type of restaurant and location of the restaurants.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Change rate to float type by removing ‘/5’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List the top ten restaurants with the highest rating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Find the average, max, and min of votes grouped by location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Find the correlation between approx_cost_two_people and rating of the restaurants.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ea9357bff_0_14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Task Division</a:t>
            </a: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 (..contd)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7ea9357bff_0_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17ea9357bff_0_14"/>
          <p:cNvSpPr txBox="1"/>
          <p:nvPr/>
        </p:nvSpPr>
        <p:spPr>
          <a:xfrm>
            <a:off x="403500" y="800825"/>
            <a:ext cx="83370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 startAt="3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Pradip Sapkota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Suggest where one can open a new restaurant</a:t>
            </a:r>
            <a:endParaRPr sz="20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Compare the restaurant to whether it has the facility of an “online order” or not.</a:t>
            </a:r>
            <a:endParaRPr sz="20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List the top ten restaurants with the highest number of branches.</a:t>
            </a:r>
            <a:endParaRPr sz="20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List restaurants that are either cafes or Quick Bites</a:t>
            </a:r>
            <a:endParaRPr sz="20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Count the number of restaurants that allows online orders and book table.</a:t>
            </a:r>
            <a:endParaRPr sz="20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Get the number of restaurants in each city.</a:t>
            </a:r>
            <a:endParaRPr sz="20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b3b64853f_0_532"/>
          <p:cNvSpPr txBox="1"/>
          <p:nvPr/>
        </p:nvSpPr>
        <p:spPr>
          <a:xfrm>
            <a:off x="2547500" y="1791701"/>
            <a:ext cx="4387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g17b3b64853f_0_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8263125" y="4527150"/>
            <a:ext cx="6455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7b3b64853f_0_5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140">
            <a:off x="8434300" y="4730339"/>
            <a:ext cx="682424" cy="2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7b3b64853f_0_5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120400" y="0"/>
            <a:ext cx="70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168111" y="1588700"/>
            <a:ext cx="2547000" cy="2547000"/>
            <a:chOff x="363524" y="1258050"/>
            <a:chExt cx="2547000" cy="2547000"/>
          </a:xfrm>
        </p:grpSpPr>
        <p:sp>
          <p:nvSpPr>
            <p:cNvPr id="70" name="Google Shape;70;p2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 Division</a:t>
              </a:r>
              <a:endParaRPr b="1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288958" y="1588700"/>
            <a:ext cx="2547000" cy="2547000"/>
            <a:chOff x="2273746" y="1258050"/>
            <a:chExt cx="2547000" cy="2547000"/>
          </a:xfrm>
        </p:grpSpPr>
        <p:sp>
          <p:nvSpPr>
            <p:cNvPr id="74" name="Google Shape;74;p2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2531477" y="1588700"/>
            <a:ext cx="2547000" cy="2547000"/>
            <a:chOff x="4193764" y="1258050"/>
            <a:chExt cx="2547000" cy="2547000"/>
          </a:xfrm>
        </p:grpSpPr>
        <p:sp>
          <p:nvSpPr>
            <p:cNvPr id="78" name="Google Shape;78;p2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Schema</a:t>
              </a:r>
              <a:endParaRPr b="1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3835973" y="1588700"/>
            <a:ext cx="2547000" cy="2547000"/>
            <a:chOff x="6103986" y="1258050"/>
            <a:chExt cx="2547000" cy="2547000"/>
          </a:xfrm>
        </p:grpSpPr>
        <p:sp>
          <p:nvSpPr>
            <p:cNvPr id="82" name="Google Shape;82;p2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Pipeline Diagram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5205608" y="1588700"/>
            <a:ext cx="2547000" cy="2547000"/>
            <a:chOff x="2273746" y="1258050"/>
            <a:chExt cx="2547000" cy="2547000"/>
          </a:xfrm>
        </p:grpSpPr>
        <p:sp>
          <p:nvSpPr>
            <p:cNvPr id="87" name="Google Shape;87;p2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1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6428886" y="1650125"/>
            <a:ext cx="2547000" cy="2547000"/>
            <a:chOff x="363524" y="1258050"/>
            <a:chExt cx="2547000" cy="2547000"/>
          </a:xfrm>
        </p:grpSpPr>
        <p:sp>
          <p:nvSpPr>
            <p:cNvPr id="91" name="Google Shape;91;p2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Task </a:t>
              </a:r>
              <a:r>
                <a:rPr b="1" lang="en-US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Division</a:t>
              </a:r>
              <a:endParaRPr b="1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g15f4ad29fad_0_7"/>
          <p:cNvGraphicFramePr/>
          <p:nvPr/>
        </p:nvGraphicFramePr>
        <p:xfrm>
          <a:off x="458200" y="800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{7DA35D7A-CB20-4B79-9F88-9908643B1176}</a:tableStyleId>
              </a:tblPr>
              <a:tblGrid>
                <a:gridCol w="4257575"/>
                <a:gridCol w="3970000"/>
              </a:tblGrid>
              <a:tr h="49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Assigned to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and selecting dataset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team members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Designing the schema of dataset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Pallavi Shrestha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Preparing data pipeline diagram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Pradip Sapkota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Preparing list of tasks to be done</a:t>
                      </a:r>
                      <a:endParaRPr sz="1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Baburam Shrestha, Pradip Sapkota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Preparing presentation slides</a:t>
                      </a:r>
                      <a:endParaRPr sz="1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Pallavi Shrestha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 tasks each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team members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g15f4ad29fad_0_7"/>
          <p:cNvSpPr txBox="1"/>
          <p:nvPr/>
        </p:nvSpPr>
        <p:spPr>
          <a:xfrm>
            <a:off x="184750" y="0"/>
            <a:ext cx="27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Division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5f4ad29fad_0_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f4ad29fad_0_19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2. Dataset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5f4ad29fad_0_19"/>
          <p:cNvSpPr txBox="1"/>
          <p:nvPr/>
        </p:nvSpPr>
        <p:spPr>
          <a:xfrm>
            <a:off x="300875" y="827075"/>
            <a:ext cx="8438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Name: Zomato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n-US" sz="2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https://www.kaggle.com/datasets/rishikeshkonapure/zomato</a:t>
            </a:r>
            <a:endParaRPr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Size: 574.1 MB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Rows: 51717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Columns: 17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Description: This dataset contains the data about the restaurants present in Zomato app database (an Indian restaurant aggregator and food delivery application). </a:t>
            </a:r>
            <a:endParaRPr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5f4ad29fad_0_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b3b64853f_6_21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(..contd)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7b3b64853f_6_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g17b3b64853f_6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63" y="979825"/>
            <a:ext cx="24288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7b3b64853f_6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7600"/>
            <a:ext cx="8839200" cy="1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7b3b64853f_6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03250"/>
            <a:ext cx="8839200" cy="130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f4ad29fad_0_85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3. Schema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15f4ad29fad_0_85"/>
          <p:cNvGraphicFramePr/>
          <p:nvPr/>
        </p:nvGraphicFramePr>
        <p:xfrm>
          <a:off x="413788" y="6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{6AE96B67-B7ED-4E31-963E-0FEDE3AB6F5A}</a:tableStyleId>
              </a:tblPr>
              <a:tblGrid>
                <a:gridCol w="427775"/>
                <a:gridCol w="1860175"/>
                <a:gridCol w="1413950"/>
                <a:gridCol w="4614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DataType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 of the restaurant in zomato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9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</a:t>
                      </a: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of the restaurant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restaurant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online_order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they accept online orders</a:t>
                      </a: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 </a:t>
                      </a: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(Yes/No)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book_table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we book a table at the restaurant?</a:t>
                      </a: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(Yes/No)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rate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 given to the restaurant on the zomato app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votes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people who gave the rating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Number of the restaurant 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 of the restaurant (area in the address)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3" name="Google Shape;123;g15f4ad29fad_0_8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g15f4ad29fad_0_106"/>
          <p:cNvGraphicFramePr/>
          <p:nvPr/>
        </p:nvGraphicFramePr>
        <p:xfrm>
          <a:off x="413775" y="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{6AE96B67-B7ED-4E31-963E-0FEDE3AB6F5A}</a:tableStyleId>
              </a:tblPr>
              <a:tblGrid>
                <a:gridCol w="565550"/>
                <a:gridCol w="1722400"/>
                <a:gridCol w="1413950"/>
                <a:gridCol w="4614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DataType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rest_type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the restaurant (Casual Dining/Cafe/Quick….) 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dish_liked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Dishes liked by most people 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cuisines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Cuisines served by the restaurant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approx_cost 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two people)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 Cost for Two people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reviews_list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in JSON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reviews received by the restaurant (JSON)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menu_item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in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items in the restaurant’s menu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listed_in(type)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of restaurant(Delivery/ Dine-Out/Buffet etc...)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listed_in(city)</a:t>
                      </a:r>
                      <a:endParaRPr b="1"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city</a:t>
                      </a:r>
                      <a:endParaRPr>
                        <a:solidFill>
                          <a:srgbClr val="2021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9" name="Google Shape;129;g15f4ad29fad_0_106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Schema (..contd)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5f4ad29fad_0_10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f4ad29fad_0_114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4. Data Pipeline Diagram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5f4ad29fad_0_114"/>
          <p:cNvPicPr preferRelativeResize="0"/>
          <p:nvPr/>
        </p:nvPicPr>
        <p:blipFill rotWithShape="1">
          <a:blip r:embed="rId3">
            <a:alphaModFix/>
          </a:blip>
          <a:srcRect b="0" l="3159" r="10034" t="0"/>
          <a:stretch/>
        </p:blipFill>
        <p:spPr>
          <a:xfrm>
            <a:off x="1716138" y="747900"/>
            <a:ext cx="559522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5f4ad29fad_0_1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15f4ad29fad_0_114"/>
          <p:cNvSpPr/>
          <p:nvPr/>
        </p:nvSpPr>
        <p:spPr>
          <a:xfrm>
            <a:off x="6087450" y="909800"/>
            <a:ext cx="7359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4ad29fad_0_132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5. Tasks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5f4ad29fad_0_132"/>
          <p:cNvSpPr txBox="1"/>
          <p:nvPr/>
        </p:nvSpPr>
        <p:spPr>
          <a:xfrm>
            <a:off x="298800" y="693325"/>
            <a:ext cx="85464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Find the details of the restaurant that has the facility of a “book table” before.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Suggest where one can open a new restaurant (</a:t>
            </a:r>
            <a:r>
              <a:rPr lang="en-US" sz="160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location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Compare the restaurant to whether it has the facility of an “online order” or not.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Make a group of restaurants according to the type of restaurant and location of the restaurants.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List the top ten restaurants in a given city.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List the top ten restaurants with the highest number of branches.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Count the number of restaurants that allows online orders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List the top ten restaurants with the highest rating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List restaurants that are either cafes or Quick Bites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List the best restaurants in each location(best in accordance with rate)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Find the average, max, and min of votes grouped by location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Change yes to true and Not to False in columns online_order and book_table using UDP.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Most liked dishes in the city Banashankari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Change rate to float type by removing ‘/5’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Find the total no. of unique dishes found in each city (window function)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5f4ad29fad_0_1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