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48" r:id="rId1"/>
  </p:sldMasterIdLst>
  <p:notesMasterIdLst>
    <p:notesMasterId r:id="rId36"/>
  </p:notesMasterIdLst>
  <p:sldIdLst>
    <p:sldId id="326" r:id="rId2"/>
    <p:sldId id="327" r:id="rId3"/>
    <p:sldId id="307" r:id="rId4"/>
    <p:sldId id="308" r:id="rId5"/>
    <p:sldId id="309" r:id="rId6"/>
    <p:sldId id="310" r:id="rId7"/>
    <p:sldId id="311" r:id="rId8"/>
    <p:sldId id="264" r:id="rId9"/>
    <p:sldId id="265" r:id="rId10"/>
    <p:sldId id="266" r:id="rId11"/>
    <p:sldId id="267" r:id="rId12"/>
    <p:sldId id="268" r:id="rId13"/>
    <p:sldId id="269" r:id="rId14"/>
    <p:sldId id="270" r:id="rId15"/>
    <p:sldId id="271" r:id="rId16"/>
    <p:sldId id="294" r:id="rId17"/>
    <p:sldId id="312" r:id="rId18"/>
    <p:sldId id="313" r:id="rId19"/>
    <p:sldId id="314" r:id="rId20"/>
    <p:sldId id="325" r:id="rId21"/>
    <p:sldId id="324" r:id="rId22"/>
    <p:sldId id="323" r:id="rId23"/>
    <p:sldId id="321" r:id="rId24"/>
    <p:sldId id="320" r:id="rId25"/>
    <p:sldId id="319" r:id="rId26"/>
    <p:sldId id="318" r:id="rId27"/>
    <p:sldId id="322" r:id="rId28"/>
    <p:sldId id="317" r:id="rId29"/>
    <p:sldId id="316" r:id="rId30"/>
    <p:sldId id="315" r:id="rId31"/>
    <p:sldId id="295" r:id="rId32"/>
    <p:sldId id="328" r:id="rId33"/>
    <p:sldId id="329" r:id="rId34"/>
    <p:sldId id="330" r:id="rId3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00"/>
    <a:srgbClr val="FF9900"/>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82" d="100"/>
          <a:sy n="82" d="100"/>
        </p:scale>
        <p:origin x="161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E28F29C-B87C-4C56-8631-B683CD8BCCD8}" type="datetimeFigureOut">
              <a:rPr lang="en-IN" smtClean="0"/>
              <a:t>21-07-2022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6AB1AD2-390F-4A86-927B-BF3663D71BAB}" type="slidenum">
              <a:rPr lang="en-IN" smtClean="0"/>
              <a:t>‹#›</a:t>
            </a:fld>
            <a:endParaRPr lang="en-IN"/>
          </a:p>
        </p:txBody>
      </p:sp>
    </p:spTree>
    <p:extLst>
      <p:ext uri="{BB962C8B-B14F-4D97-AF65-F5344CB8AC3E}">
        <p14:creationId xmlns:p14="http://schemas.microsoft.com/office/powerpoint/2010/main" val="342469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AB1AD2-390F-4A86-927B-BF3663D71BAB}" type="slidenum">
              <a:rPr lang="en-IN" smtClean="0"/>
              <a:t>3</a:t>
            </a:fld>
            <a:endParaRPr lang="en-IN"/>
          </a:p>
        </p:txBody>
      </p:sp>
    </p:spTree>
    <p:extLst>
      <p:ext uri="{BB962C8B-B14F-4D97-AF65-F5344CB8AC3E}">
        <p14:creationId xmlns:p14="http://schemas.microsoft.com/office/powerpoint/2010/main" val="368499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7/21/2022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38100">
              <a:lnSpc>
                <a:spcPts val="1650"/>
              </a:lnSpc>
            </a:pPr>
            <a:fld id="{81D60167-4931-47E6-BA6A-407CBD079E47}" type="slidenum">
              <a:rPr lang="en-IN" smtClean="0"/>
              <a:t>‹#›</a:t>
            </a:fld>
            <a:endParaRPr lang="en-IN"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6658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279495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300981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79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9987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7/21/2022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139220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7/21/2022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76889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7/21/2022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1825723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305496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387214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t>7/21/2022</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IN"/>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pPr marL="38100">
              <a:lnSpc>
                <a:spcPts val="1650"/>
              </a:lnSpc>
            </a:pPr>
            <a:fld id="{81D60167-4931-47E6-BA6A-407CBD079E47}" type="slidenum">
              <a:rPr lang="en-IN" smtClean="0"/>
              <a:t>‹#›</a:t>
            </a:fld>
            <a:endParaRPr lang="en-IN" dirty="0"/>
          </a:p>
        </p:txBody>
      </p:sp>
    </p:spTree>
    <p:extLst>
      <p:ext uri="{BB962C8B-B14F-4D97-AF65-F5344CB8AC3E}">
        <p14:creationId xmlns:p14="http://schemas.microsoft.com/office/powerpoint/2010/main" val="1785965536"/>
      </p:ext>
    </p:extLst>
  </p:cSld>
  <p:clrMap bg1="lt1" tx1="dk1" bg2="lt2" tx2="dk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5253-144C-D595-9077-39DD2ECFAF73}"/>
              </a:ext>
            </a:extLst>
          </p:cNvPr>
          <p:cNvSpPr>
            <a:spLocks noGrp="1"/>
          </p:cNvSpPr>
          <p:nvPr>
            <p:ph type="ctrTitle"/>
          </p:nvPr>
        </p:nvSpPr>
        <p:spPr>
          <a:xfrm>
            <a:off x="601980" y="882376"/>
            <a:ext cx="7475220" cy="2926080"/>
          </a:xfrm>
        </p:spPr>
        <p:txBody>
          <a:bodyPr>
            <a:noAutofit/>
          </a:bodyPr>
          <a:lstStyle/>
          <a:p>
            <a:pPr algn="r"/>
            <a:r>
              <a:rPr lang="en-IN" dirty="0"/>
              <a:t>					Basic network simulations</a:t>
            </a:r>
            <a:br>
              <a:rPr lang="en-IN" dirty="0"/>
            </a:br>
            <a:r>
              <a:rPr lang="en-IN" dirty="0"/>
              <a:t>using ns - 2</a:t>
            </a:r>
          </a:p>
        </p:txBody>
      </p:sp>
      <p:sp>
        <p:nvSpPr>
          <p:cNvPr id="9" name="TextBox 8">
            <a:extLst>
              <a:ext uri="{FF2B5EF4-FFF2-40B4-BE49-F238E27FC236}">
                <a16:creationId xmlns:a16="http://schemas.microsoft.com/office/drawing/2014/main" id="{CDC7CFA6-2BEA-5493-9758-9CBE4D09D413}"/>
              </a:ext>
            </a:extLst>
          </p:cNvPr>
          <p:cNvSpPr txBox="1"/>
          <p:nvPr/>
        </p:nvSpPr>
        <p:spPr>
          <a:xfrm>
            <a:off x="667679" y="4495800"/>
            <a:ext cx="2989921" cy="1631216"/>
          </a:xfrm>
          <a:prstGeom prst="rect">
            <a:avLst/>
          </a:prstGeom>
          <a:noFill/>
        </p:spPr>
        <p:txBody>
          <a:bodyPr wrap="none" rtlCol="0">
            <a:spAutoFit/>
          </a:bodyPr>
          <a:lstStyle/>
          <a:p>
            <a:r>
              <a:rPr lang="en-IN" sz="2000" b="1" dirty="0">
                <a:ln w="0"/>
                <a:effectLst>
                  <a:outerShdw blurRad="38100" dist="19050" dir="2700000" algn="tl" rotWithShape="0">
                    <a:schemeClr val="dk1">
                      <a:alpha val="40000"/>
                    </a:schemeClr>
                  </a:outerShdw>
                </a:effectLst>
              </a:rPr>
              <a:t>Presented by-</a:t>
            </a:r>
            <a:r>
              <a:rPr lang="en-IN" sz="2000" dirty="0">
                <a:ln w="0"/>
                <a:effectLst>
                  <a:outerShdw blurRad="38100" dist="19050" dir="2700000" algn="tl" rotWithShape="0">
                    <a:schemeClr val="dk1">
                      <a:alpha val="40000"/>
                    </a:schemeClr>
                  </a:outerShdw>
                </a:effectLst>
              </a:rPr>
              <a:t/>
            </a:r>
            <a:br>
              <a:rPr lang="en-IN" sz="2000" dirty="0">
                <a:ln w="0"/>
                <a:effectLst>
                  <a:outerShdw blurRad="38100" dist="19050" dir="2700000" algn="tl" rotWithShape="0">
                    <a:schemeClr val="dk1">
                      <a:alpha val="40000"/>
                    </a:schemeClr>
                  </a:outerShdw>
                </a:effectLst>
              </a:rPr>
            </a:br>
            <a:r>
              <a:rPr lang="en-IN" sz="2000" dirty="0" err="1">
                <a:ln w="0"/>
                <a:effectLst>
                  <a:outerShdw blurRad="38100" dist="19050" dir="2700000" algn="tl" rotWithShape="0">
                    <a:schemeClr val="dk1">
                      <a:alpha val="40000"/>
                    </a:schemeClr>
                  </a:outerShdw>
                </a:effectLst>
              </a:rPr>
              <a:t>Shanawaz</a:t>
            </a:r>
            <a:r>
              <a:rPr lang="en-IN" sz="2000" dirty="0">
                <a:ln w="0"/>
                <a:effectLst>
                  <a:outerShdw blurRad="38100" dist="19050" dir="2700000" algn="tl" rotWithShape="0">
                    <a:schemeClr val="dk1">
                      <a:alpha val="40000"/>
                    </a:schemeClr>
                  </a:outerShdw>
                </a:effectLst>
              </a:rPr>
              <a:t> Ali</a:t>
            </a:r>
          </a:p>
          <a:p>
            <a:r>
              <a:rPr lang="en-IN" sz="2000" dirty="0">
                <a:ln w="0"/>
                <a:effectLst>
                  <a:outerShdw blurRad="38100" dist="19050" dir="2700000" algn="tl" rotWithShape="0">
                    <a:schemeClr val="dk1">
                      <a:alpha val="40000"/>
                    </a:schemeClr>
                  </a:outerShdw>
                </a:effectLst>
              </a:rPr>
              <a:t>Samarth Pratap Singh</a:t>
            </a:r>
          </a:p>
          <a:p>
            <a:r>
              <a:rPr lang="en-IN" sz="2000" dirty="0" err="1">
                <a:ln w="0"/>
                <a:effectLst>
                  <a:outerShdw blurRad="38100" dist="19050" dir="2700000" algn="tl" rotWithShape="0">
                    <a:schemeClr val="dk1">
                      <a:alpha val="40000"/>
                    </a:schemeClr>
                  </a:outerShdw>
                </a:effectLst>
              </a:rPr>
              <a:t>Pradipta</a:t>
            </a:r>
            <a:r>
              <a:rPr lang="en-IN" sz="2000" dirty="0">
                <a:ln w="0"/>
                <a:effectLst>
                  <a:outerShdw blurRad="38100" dist="19050" dir="2700000" algn="tl" rotWithShape="0">
                    <a:schemeClr val="dk1">
                      <a:alpha val="40000"/>
                    </a:schemeClr>
                  </a:outerShdw>
                </a:effectLst>
              </a:rPr>
              <a:t> Kumar Sahoo</a:t>
            </a:r>
          </a:p>
          <a:p>
            <a:r>
              <a:rPr lang="en-IN" sz="2000" dirty="0">
                <a:ln w="0"/>
                <a:effectLst>
                  <a:outerShdw blurRad="38100" dist="19050" dir="2700000" algn="tl" rotWithShape="0">
                    <a:schemeClr val="dk1">
                      <a:alpha val="40000"/>
                    </a:schemeClr>
                  </a:outerShdw>
                </a:effectLst>
              </a:rPr>
              <a:t>Vinay Kumar </a:t>
            </a:r>
          </a:p>
        </p:txBody>
      </p:sp>
      <p:sp>
        <p:nvSpPr>
          <p:cNvPr id="12" name="TextBox 11">
            <a:extLst>
              <a:ext uri="{FF2B5EF4-FFF2-40B4-BE49-F238E27FC236}">
                <a16:creationId xmlns:a16="http://schemas.microsoft.com/office/drawing/2014/main" id="{C631CC3E-36FC-C3C7-55BA-C752C072E606}"/>
              </a:ext>
            </a:extLst>
          </p:cNvPr>
          <p:cNvSpPr txBox="1"/>
          <p:nvPr/>
        </p:nvSpPr>
        <p:spPr>
          <a:xfrm>
            <a:off x="3810000" y="4495800"/>
            <a:ext cx="4572000" cy="1323439"/>
          </a:xfrm>
          <a:prstGeom prst="rect">
            <a:avLst/>
          </a:prstGeom>
          <a:noFill/>
        </p:spPr>
        <p:txBody>
          <a:bodyPr wrap="square">
            <a:spAutoFit/>
          </a:bodyPr>
          <a:lstStyle/>
          <a:p>
            <a:pPr algn="r"/>
            <a:r>
              <a:rPr lang="en-IN" sz="2000" b="1" dirty="0">
                <a:ln w="0"/>
                <a:effectLst>
                  <a:outerShdw blurRad="38100" dist="19050" dir="2700000" algn="tl" rotWithShape="0">
                    <a:schemeClr val="dk1">
                      <a:alpha val="40000"/>
                    </a:schemeClr>
                  </a:outerShdw>
                </a:effectLst>
              </a:rPr>
              <a:t>Submitted to-</a:t>
            </a:r>
            <a:r>
              <a:rPr lang="en-IN" sz="2000" dirty="0">
                <a:ln w="0"/>
                <a:effectLst>
                  <a:outerShdw blurRad="38100" dist="19050" dir="2700000" algn="tl" rotWithShape="0">
                    <a:schemeClr val="dk1">
                      <a:alpha val="40000"/>
                    </a:schemeClr>
                  </a:outerShdw>
                </a:effectLst>
              </a:rPr>
              <a:t/>
            </a:r>
            <a:br>
              <a:rPr lang="en-IN" sz="2000" dirty="0">
                <a:ln w="0"/>
                <a:effectLst>
                  <a:outerShdw blurRad="38100" dist="19050" dir="2700000" algn="tl" rotWithShape="0">
                    <a:schemeClr val="dk1">
                      <a:alpha val="40000"/>
                    </a:schemeClr>
                  </a:outerShdw>
                </a:effectLst>
              </a:rPr>
            </a:br>
            <a:r>
              <a:rPr lang="en-IN" sz="2000" dirty="0" err="1" smtClean="0">
                <a:ln w="0"/>
                <a:effectLst>
                  <a:outerShdw blurRad="38100" dist="19050" dir="2700000" algn="tl" rotWithShape="0">
                    <a:schemeClr val="dk1">
                      <a:alpha val="40000"/>
                    </a:schemeClr>
                  </a:outerShdw>
                </a:effectLst>
              </a:rPr>
              <a:t>Prof</a:t>
            </a:r>
            <a:r>
              <a:rPr lang="en-IN" sz="2000" dirty="0" err="1" smtClean="0">
                <a:ln w="0"/>
                <a:effectLst>
                  <a:outerShdw blurRad="38100" dist="19050" dir="2700000" algn="tl" rotWithShape="0">
                    <a:schemeClr val="dk1">
                      <a:alpha val="40000"/>
                    </a:schemeClr>
                  </a:outerShdw>
                </a:effectLst>
              </a:rPr>
              <a:t>.</a:t>
            </a:r>
            <a:r>
              <a:rPr lang="en-IN" sz="2000" dirty="0" smtClean="0">
                <a:ln w="0"/>
                <a:effectLst>
                  <a:outerShdw blurRad="38100" dist="19050" dir="2700000" algn="tl" rotWithShape="0">
                    <a:schemeClr val="dk1">
                      <a:alpha val="40000"/>
                    </a:schemeClr>
                  </a:outerShdw>
                </a:effectLst>
              </a:rPr>
              <a:t> </a:t>
            </a:r>
            <a:r>
              <a:rPr lang="en-IN" sz="2000" dirty="0" err="1">
                <a:ln w="0"/>
                <a:effectLst>
                  <a:outerShdw blurRad="38100" dist="19050" dir="2700000" algn="tl" rotWithShape="0">
                    <a:schemeClr val="dk1">
                      <a:alpha val="40000"/>
                    </a:schemeClr>
                  </a:outerShdw>
                </a:effectLst>
              </a:rPr>
              <a:t>Neeraj</a:t>
            </a:r>
            <a:r>
              <a:rPr lang="en-IN" sz="2000" dirty="0">
                <a:ln w="0"/>
                <a:effectLst>
                  <a:outerShdw blurRad="38100" dist="19050" dir="2700000" algn="tl" rotWithShape="0">
                    <a:schemeClr val="dk1">
                      <a:alpha val="40000"/>
                    </a:schemeClr>
                  </a:outerShdw>
                </a:effectLst>
              </a:rPr>
              <a:t> </a:t>
            </a:r>
            <a:r>
              <a:rPr lang="en-IN" sz="2000" dirty="0" err="1" smtClean="0">
                <a:ln w="0"/>
                <a:effectLst>
                  <a:outerShdw blurRad="38100" dist="19050" dir="2700000" algn="tl" rotWithShape="0">
                    <a:schemeClr val="dk1">
                      <a:alpha val="40000"/>
                    </a:schemeClr>
                  </a:outerShdw>
                </a:effectLst>
              </a:rPr>
              <a:t>Tyagi</a:t>
            </a:r>
            <a:endParaRPr lang="en-IN" sz="2000" dirty="0" smtClean="0">
              <a:ln w="0"/>
              <a:effectLst>
                <a:outerShdw blurRad="38100" dist="19050" dir="2700000" algn="tl" rotWithShape="0">
                  <a:schemeClr val="dk1">
                    <a:alpha val="40000"/>
                  </a:schemeClr>
                </a:outerShdw>
              </a:effectLst>
            </a:endParaRPr>
          </a:p>
          <a:p>
            <a:pPr algn="r"/>
            <a:r>
              <a:rPr lang="en-IN" sz="2000" dirty="0" err="1" smtClean="0">
                <a:ln w="0"/>
                <a:effectLst>
                  <a:outerShdw blurRad="38100" dist="19050" dir="2700000" algn="tl" rotWithShape="0">
                    <a:schemeClr val="dk1">
                      <a:alpha val="40000"/>
                    </a:schemeClr>
                  </a:outerShdw>
                </a:effectLst>
              </a:rPr>
              <a:t>Dr</a:t>
            </a:r>
            <a:r>
              <a:rPr lang="en-IN" sz="2000" dirty="0" err="1" smtClean="0">
                <a:ln w="0"/>
                <a:effectLst>
                  <a:outerShdw blurRad="38100" dist="19050" dir="2700000" algn="tl" rotWithShape="0">
                    <a:schemeClr val="dk1">
                      <a:alpha val="40000"/>
                    </a:schemeClr>
                  </a:outerShdw>
                </a:effectLst>
              </a:rPr>
              <a:t>.</a:t>
            </a:r>
            <a:r>
              <a:rPr lang="en-IN" sz="2000" dirty="0" smtClean="0">
                <a:ln w="0"/>
                <a:effectLst>
                  <a:outerShdw blurRad="38100" dist="19050" dir="2700000" algn="tl" rotWithShape="0">
                    <a:schemeClr val="dk1">
                      <a:alpha val="40000"/>
                    </a:schemeClr>
                  </a:outerShdw>
                </a:effectLst>
              </a:rPr>
              <a:t> </a:t>
            </a:r>
            <a:r>
              <a:rPr lang="en-IN" sz="2000" dirty="0" err="1" smtClean="0">
                <a:ln w="0"/>
                <a:effectLst>
                  <a:outerShdw blurRad="38100" dist="19050" dir="2700000" algn="tl" rotWithShape="0">
                    <a:schemeClr val="dk1">
                      <a:alpha val="40000"/>
                    </a:schemeClr>
                  </a:outerShdw>
                </a:effectLst>
              </a:rPr>
              <a:t>Mayukh</a:t>
            </a:r>
            <a:r>
              <a:rPr lang="en-IN" sz="2000" dirty="0" smtClean="0">
                <a:ln w="0"/>
                <a:effectLst>
                  <a:outerShdw blurRad="38100" dist="19050" dir="2700000" algn="tl" rotWithShape="0">
                    <a:schemeClr val="dk1">
                      <a:alpha val="40000"/>
                    </a:schemeClr>
                  </a:outerShdw>
                </a:effectLst>
              </a:rPr>
              <a:t> Sarkar</a:t>
            </a:r>
          </a:p>
          <a:p>
            <a:pPr algn="r"/>
            <a:r>
              <a:rPr lang="en-IN" sz="2000" dirty="0" err="1" smtClean="0">
                <a:ln w="0"/>
                <a:effectLst>
                  <a:outerShdw blurRad="38100" dist="19050" dir="2700000" algn="tl" rotWithShape="0">
                    <a:schemeClr val="dk1">
                      <a:alpha val="40000"/>
                    </a:schemeClr>
                  </a:outerShdw>
                </a:effectLst>
              </a:rPr>
              <a:t>Dr</a:t>
            </a:r>
            <a:r>
              <a:rPr lang="en-IN" sz="2000" dirty="0" err="1" smtClean="0">
                <a:ln w="0"/>
                <a:effectLst>
                  <a:outerShdw blurRad="38100" dist="19050" dir="2700000" algn="tl" rotWithShape="0">
                    <a:schemeClr val="dk1">
                      <a:alpha val="40000"/>
                    </a:schemeClr>
                  </a:outerShdw>
                </a:effectLst>
              </a:rPr>
              <a:t>.</a:t>
            </a:r>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Rajitha B</a:t>
            </a:r>
          </a:p>
        </p:txBody>
      </p:sp>
    </p:spTree>
    <p:extLst>
      <p:ext uri="{BB962C8B-B14F-4D97-AF65-F5344CB8AC3E}">
        <p14:creationId xmlns:p14="http://schemas.microsoft.com/office/powerpoint/2010/main" val="3184167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80671" y="6545377"/>
            <a:ext cx="170815" cy="199390"/>
          </a:xfrm>
          <a:prstGeom prst="rect">
            <a:avLst/>
          </a:prstGeom>
        </p:spPr>
        <p:txBody>
          <a:bodyPr vert="horz" wrap="square" lIns="0" tIns="0" rIns="0" bIns="0" rtlCol="0">
            <a:spAutoFit/>
          </a:bodyPr>
          <a:lstStyle/>
          <a:p>
            <a:pPr>
              <a:lnSpc>
                <a:spcPts val="1550"/>
              </a:lnSpc>
            </a:pPr>
            <a:r>
              <a:rPr sz="1400" spc="-110" dirty="0">
                <a:solidFill>
                  <a:srgbClr val="00279F"/>
                </a:solidFill>
                <a:latin typeface="Arial MT"/>
                <a:cs typeface="Arial MT"/>
              </a:rPr>
              <a:t>11</a:t>
            </a:r>
            <a:endParaRPr sz="1400">
              <a:latin typeface="Arial MT"/>
              <a:cs typeface="Arial MT"/>
            </a:endParaRPr>
          </a:p>
        </p:txBody>
      </p:sp>
      <p:grpSp>
        <p:nvGrpSpPr>
          <p:cNvPr id="15" name="object 4">
            <a:extLst>
              <a:ext uri="{FF2B5EF4-FFF2-40B4-BE49-F238E27FC236}">
                <a16:creationId xmlns:a16="http://schemas.microsoft.com/office/drawing/2014/main" id="{CDD022B3-89D6-F13E-77C8-733020D591EF}"/>
              </a:ext>
            </a:extLst>
          </p:cNvPr>
          <p:cNvGrpSpPr/>
          <p:nvPr/>
        </p:nvGrpSpPr>
        <p:grpSpPr>
          <a:xfrm>
            <a:off x="910600" y="945313"/>
            <a:ext cx="7162800" cy="5734306"/>
            <a:chOff x="636587" y="1403350"/>
            <a:chExt cx="6759575" cy="5272405"/>
          </a:xfrm>
        </p:grpSpPr>
        <p:sp>
          <p:nvSpPr>
            <p:cNvPr id="16" name="object 5">
              <a:extLst>
                <a:ext uri="{FF2B5EF4-FFF2-40B4-BE49-F238E27FC236}">
                  <a16:creationId xmlns:a16="http://schemas.microsoft.com/office/drawing/2014/main" id="{38391785-1749-6E48-E1DF-EBBDB05C2F99}"/>
                </a:ext>
              </a:extLst>
            </p:cNvPr>
            <p:cNvSpPr/>
            <p:nvPr/>
          </p:nvSpPr>
          <p:spPr>
            <a:xfrm>
              <a:off x="641350" y="1408112"/>
              <a:ext cx="6750050" cy="5262880"/>
            </a:xfrm>
            <a:custGeom>
              <a:avLst/>
              <a:gdLst/>
              <a:ahLst/>
              <a:cxnLst/>
              <a:rect l="l" t="t" r="r" b="b"/>
              <a:pathLst>
                <a:path w="6750050" h="5262880">
                  <a:moveTo>
                    <a:pt x="6750050" y="0"/>
                  </a:moveTo>
                  <a:lnTo>
                    <a:pt x="0" y="0"/>
                  </a:lnTo>
                  <a:lnTo>
                    <a:pt x="0" y="5262562"/>
                  </a:lnTo>
                  <a:lnTo>
                    <a:pt x="6750050" y="5262562"/>
                  </a:lnTo>
                  <a:lnTo>
                    <a:pt x="6750050" y="0"/>
                  </a:lnTo>
                  <a:close/>
                </a:path>
              </a:pathLst>
            </a:custGeom>
            <a:solidFill>
              <a:srgbClr val="CCFFFF"/>
            </a:solidFill>
          </p:spPr>
          <p:txBody>
            <a:bodyPr wrap="square" lIns="0" tIns="0" rIns="0" bIns="0" rtlCol="0"/>
            <a:lstStyle/>
            <a:p>
              <a:endParaRPr sz="1200" b="1">
                <a:latin typeface="Times New Roman" panose="02020603050405020304" pitchFamily="18" charset="0"/>
                <a:cs typeface="Times New Roman" panose="02020603050405020304" pitchFamily="18" charset="0"/>
              </a:endParaRPr>
            </a:p>
          </p:txBody>
        </p:sp>
        <p:sp>
          <p:nvSpPr>
            <p:cNvPr id="17" name="object 6">
              <a:extLst>
                <a:ext uri="{FF2B5EF4-FFF2-40B4-BE49-F238E27FC236}">
                  <a16:creationId xmlns:a16="http://schemas.microsoft.com/office/drawing/2014/main" id="{DE679762-AAF4-349C-4F50-3911E06D2B1C}"/>
                </a:ext>
              </a:extLst>
            </p:cNvPr>
            <p:cNvSpPr/>
            <p:nvPr/>
          </p:nvSpPr>
          <p:spPr>
            <a:xfrm>
              <a:off x="641350" y="1408112"/>
              <a:ext cx="6750050" cy="5262880"/>
            </a:xfrm>
            <a:custGeom>
              <a:avLst/>
              <a:gdLst/>
              <a:ahLst/>
              <a:cxnLst/>
              <a:rect l="l" t="t" r="r" b="b"/>
              <a:pathLst>
                <a:path w="6750050" h="5262880">
                  <a:moveTo>
                    <a:pt x="0" y="0"/>
                  </a:moveTo>
                  <a:lnTo>
                    <a:pt x="6750050" y="0"/>
                  </a:lnTo>
                  <a:lnTo>
                    <a:pt x="6750050" y="5262562"/>
                  </a:lnTo>
                  <a:lnTo>
                    <a:pt x="0" y="5262562"/>
                  </a:lnTo>
                  <a:lnTo>
                    <a:pt x="0" y="0"/>
                  </a:lnTo>
                  <a:close/>
                </a:path>
              </a:pathLst>
            </a:custGeom>
            <a:ln w="9525">
              <a:solidFill>
                <a:srgbClr val="00279F"/>
              </a:solidFill>
            </a:ln>
          </p:spPr>
          <p:txBody>
            <a:bodyPr wrap="square" lIns="0" tIns="0" rIns="0" bIns="0" rtlCol="0"/>
            <a:lstStyle/>
            <a:p>
              <a:endParaRPr sz="1200" b="1">
                <a:latin typeface="Times New Roman" panose="02020603050405020304" pitchFamily="18" charset="0"/>
                <a:cs typeface="Times New Roman" panose="02020603050405020304" pitchFamily="18" charset="0"/>
              </a:endParaRPr>
            </a:p>
          </p:txBody>
        </p:sp>
      </p:grpSp>
      <p:sp>
        <p:nvSpPr>
          <p:cNvPr id="18" name="object 7">
            <a:extLst>
              <a:ext uri="{FF2B5EF4-FFF2-40B4-BE49-F238E27FC236}">
                <a16:creationId xmlns:a16="http://schemas.microsoft.com/office/drawing/2014/main" id="{100639E2-C7C2-D691-7C1D-E66AC3F8A692}"/>
              </a:ext>
            </a:extLst>
          </p:cNvPr>
          <p:cNvSpPr txBox="1">
            <a:spLocks/>
          </p:cNvSpPr>
          <p:nvPr/>
        </p:nvSpPr>
        <p:spPr>
          <a:xfrm>
            <a:off x="1021090" y="948587"/>
            <a:ext cx="6366510" cy="5985613"/>
          </a:xfrm>
          <a:prstGeom prst="rect">
            <a:avLst/>
          </a:prstGeom>
        </p:spPr>
        <p:txBody>
          <a:bodyPr vert="horz" wrap="square" lIns="0" tIns="12065" rIns="0" bIns="0" rtlCol="0">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3261995" indent="0">
              <a:spcBef>
                <a:spcPts val="95"/>
              </a:spcBef>
              <a:buNone/>
            </a:pPr>
            <a:r>
              <a:rPr lang="en-IN" sz="1400" b="1" spc="85" dirty="0">
                <a:latin typeface="Times New Roman" panose="02020603050405020304" pitchFamily="18" charset="0"/>
                <a:cs typeface="Times New Roman" panose="02020603050405020304" pitchFamily="18" charset="0"/>
              </a:rPr>
              <a:t>#Create</a:t>
            </a:r>
            <a:r>
              <a:rPr lang="en-IN" sz="1400" b="1" spc="55" dirty="0">
                <a:latin typeface="Times New Roman" panose="02020603050405020304" pitchFamily="18" charset="0"/>
                <a:cs typeface="Times New Roman" panose="02020603050405020304" pitchFamily="18" charset="0"/>
              </a:rPr>
              <a:t> </a:t>
            </a:r>
            <a:r>
              <a:rPr lang="en-IN" sz="1400" b="1" spc="65" dirty="0">
                <a:latin typeface="Times New Roman" panose="02020603050405020304" pitchFamily="18" charset="0"/>
                <a:cs typeface="Times New Roman" panose="02020603050405020304" pitchFamily="18" charset="0"/>
              </a:rPr>
              <a:t>a</a:t>
            </a:r>
            <a:r>
              <a:rPr lang="en-IN" sz="1400" b="1" spc="90" dirty="0">
                <a:latin typeface="Times New Roman" panose="02020603050405020304" pitchFamily="18" charset="0"/>
                <a:cs typeface="Times New Roman" panose="02020603050405020304" pitchFamily="18" charset="0"/>
              </a:rPr>
              <a:t> </a:t>
            </a:r>
            <a:r>
              <a:rPr lang="en-IN" sz="1400" b="1" spc="40" dirty="0">
                <a:latin typeface="Times New Roman" panose="02020603050405020304" pitchFamily="18" charset="0"/>
                <a:cs typeface="Times New Roman" panose="02020603050405020304" pitchFamily="18" charset="0"/>
              </a:rPr>
              <a:t>simulator</a:t>
            </a:r>
            <a:r>
              <a:rPr lang="en-IN" sz="1400" b="1" spc="60" dirty="0">
                <a:latin typeface="Times New Roman" panose="02020603050405020304" pitchFamily="18" charset="0"/>
                <a:cs typeface="Times New Roman" panose="02020603050405020304" pitchFamily="18" charset="0"/>
              </a:rPr>
              <a:t> </a:t>
            </a:r>
            <a:r>
              <a:rPr lang="en-IN" sz="1400" b="1" spc="75" dirty="0">
                <a:latin typeface="Times New Roman" panose="02020603050405020304" pitchFamily="18" charset="0"/>
                <a:cs typeface="Times New Roman" panose="02020603050405020304" pitchFamily="18" charset="0"/>
              </a:rPr>
              <a:t>object</a:t>
            </a:r>
          </a:p>
          <a:p>
            <a:pPr marL="0" marR="3261995" indent="0">
              <a:spcBef>
                <a:spcPts val="95"/>
              </a:spcBef>
              <a:buNone/>
            </a:pPr>
            <a:r>
              <a:rPr lang="en-IN" sz="1400" b="1" spc="-385" dirty="0">
                <a:latin typeface="Times New Roman" panose="02020603050405020304" pitchFamily="18" charset="0"/>
                <a:cs typeface="Times New Roman" panose="02020603050405020304" pitchFamily="18" charset="0"/>
              </a:rPr>
              <a:t> </a:t>
            </a:r>
            <a:r>
              <a:rPr lang="en-IN" sz="1400" b="1" spc="145" dirty="0">
                <a:solidFill>
                  <a:srgbClr val="00279F"/>
                </a:solidFill>
                <a:latin typeface="Times New Roman" panose="02020603050405020304" pitchFamily="18" charset="0"/>
                <a:cs typeface="Times New Roman" panose="02020603050405020304" pitchFamily="18" charset="0"/>
              </a:rPr>
              <a:t>set </a:t>
            </a:r>
            <a:r>
              <a:rPr lang="en-IN" sz="1400" b="1" spc="110" dirty="0">
                <a:solidFill>
                  <a:srgbClr val="00279F"/>
                </a:solidFill>
                <a:latin typeface="Times New Roman" panose="02020603050405020304" pitchFamily="18" charset="0"/>
                <a:cs typeface="Times New Roman" panose="02020603050405020304" pitchFamily="18" charset="0"/>
              </a:rPr>
              <a:t>ns </a:t>
            </a:r>
            <a:r>
              <a:rPr lang="en-IN" sz="1400" b="1" spc="150" dirty="0">
                <a:solidFill>
                  <a:srgbClr val="00279F"/>
                </a:solidFill>
                <a:latin typeface="Times New Roman" panose="02020603050405020304" pitchFamily="18" charset="0"/>
                <a:cs typeface="Times New Roman" panose="02020603050405020304" pitchFamily="18" charset="0"/>
              </a:rPr>
              <a:t>[new </a:t>
            </a:r>
            <a:r>
              <a:rPr lang="en-IN" sz="1400" b="1" spc="55" dirty="0">
                <a:solidFill>
                  <a:srgbClr val="00279F"/>
                </a:solidFill>
                <a:latin typeface="Times New Roman" panose="02020603050405020304" pitchFamily="18" charset="0"/>
                <a:cs typeface="Times New Roman" panose="02020603050405020304" pitchFamily="18" charset="0"/>
              </a:rPr>
              <a:t>Simulator] </a:t>
            </a:r>
            <a:r>
              <a:rPr lang="en-IN" sz="1400" b="1" spc="60" dirty="0">
                <a:solidFill>
                  <a:srgbClr val="00279F"/>
                </a:solidFill>
                <a:latin typeface="Times New Roman" panose="02020603050405020304" pitchFamily="18" charset="0"/>
                <a:cs typeface="Times New Roman" panose="02020603050405020304" pitchFamily="18" charset="0"/>
              </a:rPr>
              <a:t> </a:t>
            </a:r>
          </a:p>
          <a:p>
            <a:pPr marL="0" marR="3261995" indent="0">
              <a:spcBef>
                <a:spcPts val="95"/>
              </a:spcBef>
              <a:buNone/>
            </a:pPr>
            <a:r>
              <a:rPr lang="en-IN" sz="1400" b="1" spc="65" dirty="0">
                <a:latin typeface="Times New Roman" panose="02020603050405020304" pitchFamily="18" charset="0"/>
                <a:cs typeface="Times New Roman" panose="02020603050405020304" pitchFamily="18" charset="0"/>
              </a:rPr>
              <a:t>#Open</a:t>
            </a:r>
            <a:r>
              <a:rPr lang="en-IN" sz="1400" b="1" spc="75" dirty="0">
                <a:latin typeface="Times New Roman" panose="02020603050405020304" pitchFamily="18" charset="0"/>
                <a:cs typeface="Times New Roman" panose="02020603050405020304" pitchFamily="18" charset="0"/>
              </a:rPr>
              <a:t> </a:t>
            </a:r>
            <a:r>
              <a:rPr lang="en-IN" sz="1400" b="1" spc="85" dirty="0">
                <a:latin typeface="Times New Roman" panose="02020603050405020304" pitchFamily="18" charset="0"/>
                <a:cs typeface="Times New Roman" panose="02020603050405020304" pitchFamily="18" charset="0"/>
              </a:rPr>
              <a:t>trace</a:t>
            </a:r>
            <a:r>
              <a:rPr lang="en-IN" sz="1400" b="1" spc="55" dirty="0">
                <a:latin typeface="Times New Roman" panose="02020603050405020304" pitchFamily="18" charset="0"/>
                <a:cs typeface="Times New Roman" panose="02020603050405020304" pitchFamily="18" charset="0"/>
              </a:rPr>
              <a:t> </a:t>
            </a:r>
            <a:r>
              <a:rPr lang="en-IN" sz="1400" b="1" spc="90" dirty="0">
                <a:latin typeface="Times New Roman" panose="02020603050405020304" pitchFamily="18" charset="0"/>
                <a:cs typeface="Times New Roman" panose="02020603050405020304" pitchFamily="18" charset="0"/>
              </a:rPr>
              <a:t>files</a:t>
            </a:r>
          </a:p>
          <a:p>
            <a:pPr marL="0" indent="0">
              <a:buNone/>
            </a:pPr>
            <a:r>
              <a:rPr lang="en-IN" sz="1400" b="1" spc="145" dirty="0">
                <a:solidFill>
                  <a:srgbClr val="00279F"/>
                </a:solidFill>
                <a:latin typeface="Times New Roman" panose="02020603050405020304" pitchFamily="18" charset="0"/>
                <a:cs typeface="Times New Roman" panose="02020603050405020304" pitchFamily="18" charset="0"/>
              </a:rPr>
              <a:t>set</a:t>
            </a:r>
            <a:r>
              <a:rPr lang="en-IN" sz="1400" b="1" spc="65" dirty="0">
                <a:solidFill>
                  <a:srgbClr val="00279F"/>
                </a:solidFill>
                <a:latin typeface="Times New Roman" panose="02020603050405020304" pitchFamily="18" charset="0"/>
                <a:cs typeface="Times New Roman" panose="02020603050405020304" pitchFamily="18" charset="0"/>
              </a:rPr>
              <a:t> </a:t>
            </a:r>
            <a:r>
              <a:rPr lang="en-IN" sz="1400" b="1" spc="50" dirty="0">
                <a:solidFill>
                  <a:srgbClr val="00279F"/>
                </a:solidFill>
                <a:latin typeface="Times New Roman" panose="02020603050405020304" pitchFamily="18" charset="0"/>
                <a:cs typeface="Times New Roman" panose="02020603050405020304" pitchFamily="18" charset="0"/>
              </a:rPr>
              <a:t>f</a:t>
            </a:r>
            <a:r>
              <a:rPr lang="en-IN" sz="1400" b="1" spc="105" dirty="0">
                <a:solidFill>
                  <a:srgbClr val="00279F"/>
                </a:solidFill>
                <a:latin typeface="Times New Roman" panose="02020603050405020304" pitchFamily="18" charset="0"/>
                <a:cs typeface="Times New Roman" panose="02020603050405020304" pitchFamily="18" charset="0"/>
              </a:rPr>
              <a:t> </a:t>
            </a:r>
            <a:r>
              <a:rPr lang="en-IN" sz="1400" b="1" spc="120" dirty="0">
                <a:solidFill>
                  <a:srgbClr val="00279F"/>
                </a:solidFill>
                <a:latin typeface="Times New Roman" panose="02020603050405020304" pitchFamily="18" charset="0"/>
                <a:cs typeface="Times New Roman" panose="02020603050405020304" pitchFamily="18" charset="0"/>
              </a:rPr>
              <a:t>[open</a:t>
            </a:r>
            <a:r>
              <a:rPr lang="en-IN" sz="1400" b="1" spc="60" dirty="0">
                <a:solidFill>
                  <a:srgbClr val="00279F"/>
                </a:solidFill>
                <a:latin typeface="Times New Roman" panose="02020603050405020304" pitchFamily="18" charset="0"/>
                <a:cs typeface="Times New Roman" panose="02020603050405020304" pitchFamily="18" charset="0"/>
              </a:rPr>
              <a:t> </a:t>
            </a:r>
            <a:r>
              <a:rPr lang="en-IN" sz="1400" b="1" spc="40" dirty="0">
                <a:solidFill>
                  <a:srgbClr val="00279F"/>
                </a:solidFill>
                <a:latin typeface="Times New Roman" panose="02020603050405020304" pitchFamily="18" charset="0"/>
                <a:cs typeface="Times New Roman" panose="02020603050405020304" pitchFamily="18" charset="0"/>
              </a:rPr>
              <a:t>out.tr</a:t>
            </a:r>
            <a:r>
              <a:rPr lang="en-IN" sz="1400" b="1" spc="55" dirty="0">
                <a:solidFill>
                  <a:srgbClr val="00279F"/>
                </a:solidFill>
                <a:latin typeface="Times New Roman" panose="02020603050405020304" pitchFamily="18" charset="0"/>
                <a:cs typeface="Times New Roman" panose="02020603050405020304" pitchFamily="18" charset="0"/>
              </a:rPr>
              <a:t> </a:t>
            </a:r>
            <a:r>
              <a:rPr lang="en-IN" sz="1400" b="1" spc="195" dirty="0">
                <a:solidFill>
                  <a:srgbClr val="00279F"/>
                </a:solidFill>
                <a:latin typeface="Times New Roman" panose="02020603050405020304" pitchFamily="18" charset="0"/>
                <a:cs typeface="Times New Roman" panose="02020603050405020304" pitchFamily="18" charset="0"/>
              </a:rPr>
              <a:t>w]</a:t>
            </a:r>
            <a:br>
              <a:rPr lang="en-IN" sz="1400" b="1" spc="195" dirty="0">
                <a:solidFill>
                  <a:srgbClr val="00279F"/>
                </a:solidFill>
                <a:latin typeface="Times New Roman" panose="02020603050405020304" pitchFamily="18" charset="0"/>
                <a:cs typeface="Times New Roman" panose="02020603050405020304" pitchFamily="18" charset="0"/>
              </a:rPr>
            </a:br>
            <a:r>
              <a:rPr lang="en-IN" sz="1400" b="1" spc="100" dirty="0">
                <a:solidFill>
                  <a:srgbClr val="00279F"/>
                </a:solidFill>
                <a:latin typeface="Times New Roman" panose="02020603050405020304" pitchFamily="18" charset="0"/>
                <a:cs typeface="Times New Roman" panose="02020603050405020304" pitchFamily="18" charset="0"/>
              </a:rPr>
              <a:t>$ns</a:t>
            </a:r>
            <a:r>
              <a:rPr lang="en-IN" sz="1400" b="1" spc="65" dirty="0">
                <a:solidFill>
                  <a:srgbClr val="00279F"/>
                </a:solidFill>
                <a:latin typeface="Times New Roman" panose="02020603050405020304" pitchFamily="18" charset="0"/>
                <a:cs typeface="Times New Roman" panose="02020603050405020304" pitchFamily="18" charset="0"/>
              </a:rPr>
              <a:t> </a:t>
            </a:r>
            <a:r>
              <a:rPr lang="en-IN" sz="1400" b="1" spc="105" dirty="0">
                <a:solidFill>
                  <a:srgbClr val="00279F"/>
                </a:solidFill>
                <a:latin typeface="Times New Roman" panose="02020603050405020304" pitchFamily="18" charset="0"/>
                <a:cs typeface="Times New Roman" panose="02020603050405020304" pitchFamily="18" charset="0"/>
              </a:rPr>
              <a:t>trace-all</a:t>
            </a:r>
            <a:r>
              <a:rPr lang="en-IN" sz="1400" b="1" spc="60" dirty="0">
                <a:solidFill>
                  <a:srgbClr val="00279F"/>
                </a:solidFill>
                <a:latin typeface="Times New Roman" panose="02020603050405020304" pitchFamily="18" charset="0"/>
                <a:cs typeface="Times New Roman" panose="02020603050405020304" pitchFamily="18" charset="0"/>
              </a:rPr>
              <a:t> </a:t>
            </a:r>
            <a:r>
              <a:rPr lang="en-IN" sz="1400" b="1" spc="65" dirty="0">
                <a:solidFill>
                  <a:srgbClr val="00279F"/>
                </a:solidFill>
                <a:latin typeface="Times New Roman" panose="02020603050405020304" pitchFamily="18" charset="0"/>
                <a:cs typeface="Times New Roman" panose="02020603050405020304" pitchFamily="18" charset="0"/>
              </a:rPr>
              <a:t>$f</a:t>
            </a:r>
          </a:p>
          <a:p>
            <a:pPr marL="0" marR="3155950" indent="0">
              <a:buNone/>
            </a:pPr>
            <a:r>
              <a:rPr lang="en-IN" sz="1400" b="1" spc="90" dirty="0">
                <a:latin typeface="Times New Roman" panose="02020603050405020304" pitchFamily="18" charset="0"/>
                <a:cs typeface="Times New Roman" panose="02020603050405020304" pitchFamily="18" charset="0"/>
              </a:rPr>
              <a:t>#Define</a:t>
            </a:r>
            <a:r>
              <a:rPr lang="en-IN" sz="1400" b="1" spc="50" dirty="0">
                <a:latin typeface="Times New Roman" panose="02020603050405020304" pitchFamily="18" charset="0"/>
                <a:cs typeface="Times New Roman" panose="02020603050405020304" pitchFamily="18" charset="0"/>
              </a:rPr>
              <a:t> </a:t>
            </a:r>
            <a:r>
              <a:rPr lang="en-IN" sz="1400" b="1" spc="65" dirty="0">
                <a:latin typeface="Times New Roman" panose="02020603050405020304" pitchFamily="18" charset="0"/>
                <a:cs typeface="Times New Roman" panose="02020603050405020304" pitchFamily="18" charset="0"/>
              </a:rPr>
              <a:t>a</a:t>
            </a:r>
            <a:r>
              <a:rPr lang="en-IN" sz="1400" b="1" spc="95" dirty="0">
                <a:latin typeface="Times New Roman" panose="02020603050405020304" pitchFamily="18" charset="0"/>
                <a:cs typeface="Times New Roman" panose="02020603050405020304" pitchFamily="18" charset="0"/>
              </a:rPr>
              <a:t> </a:t>
            </a:r>
            <a:r>
              <a:rPr lang="en-IN" sz="1400" b="1" spc="20" dirty="0">
                <a:latin typeface="Times New Roman" panose="02020603050405020304" pitchFamily="18" charset="0"/>
                <a:cs typeface="Times New Roman" panose="02020603050405020304" pitchFamily="18" charset="0"/>
              </a:rPr>
              <a:t>'finish'</a:t>
            </a:r>
            <a:r>
              <a:rPr lang="en-IN" sz="1400" b="1" spc="65" dirty="0">
                <a:latin typeface="Times New Roman" panose="02020603050405020304" pitchFamily="18" charset="0"/>
                <a:cs typeface="Times New Roman" panose="02020603050405020304" pitchFamily="18" charset="0"/>
              </a:rPr>
              <a:t> </a:t>
            </a:r>
            <a:r>
              <a:rPr lang="en-IN" sz="1400" b="1" spc="70" dirty="0">
                <a:latin typeface="Times New Roman" panose="02020603050405020304" pitchFamily="18" charset="0"/>
                <a:cs typeface="Times New Roman" panose="02020603050405020304" pitchFamily="18" charset="0"/>
              </a:rPr>
              <a:t>procedure</a:t>
            </a:r>
          </a:p>
          <a:p>
            <a:pPr marL="0" marR="3155950" indent="0">
              <a:buNone/>
            </a:pPr>
            <a:r>
              <a:rPr lang="en-IN" sz="1400" b="1" spc="-385" dirty="0">
                <a:latin typeface="Times New Roman" panose="02020603050405020304" pitchFamily="18" charset="0"/>
                <a:cs typeface="Times New Roman" panose="02020603050405020304" pitchFamily="18" charset="0"/>
              </a:rPr>
              <a:t> </a:t>
            </a:r>
            <a:r>
              <a:rPr lang="en-IN" sz="1400" b="1" spc="65" dirty="0">
                <a:solidFill>
                  <a:srgbClr val="00279F"/>
                </a:solidFill>
                <a:latin typeface="Times New Roman" panose="02020603050405020304" pitchFamily="18" charset="0"/>
                <a:cs typeface="Times New Roman" panose="02020603050405020304" pitchFamily="18" charset="0"/>
              </a:rPr>
              <a:t>proc</a:t>
            </a:r>
            <a:r>
              <a:rPr lang="en-IN" sz="1400" b="1" spc="70" dirty="0">
                <a:solidFill>
                  <a:srgbClr val="00279F"/>
                </a:solidFill>
                <a:latin typeface="Times New Roman" panose="02020603050405020304" pitchFamily="18" charset="0"/>
                <a:cs typeface="Times New Roman" panose="02020603050405020304" pitchFamily="18" charset="0"/>
              </a:rPr>
              <a:t> </a:t>
            </a:r>
            <a:r>
              <a:rPr lang="en-IN" sz="1400" b="1" spc="50" dirty="0">
                <a:solidFill>
                  <a:srgbClr val="00279F"/>
                </a:solidFill>
                <a:latin typeface="Times New Roman" panose="02020603050405020304" pitchFamily="18" charset="0"/>
                <a:cs typeface="Times New Roman" panose="02020603050405020304" pitchFamily="18" charset="0"/>
              </a:rPr>
              <a:t>finish</a:t>
            </a:r>
            <a:r>
              <a:rPr lang="en-IN" sz="1400" b="1" spc="55" dirty="0">
                <a:solidFill>
                  <a:srgbClr val="00279F"/>
                </a:solidFill>
                <a:latin typeface="Times New Roman" panose="02020603050405020304" pitchFamily="18" charset="0"/>
                <a:cs typeface="Times New Roman" panose="02020603050405020304" pitchFamily="18" charset="0"/>
              </a:rPr>
              <a:t> </a:t>
            </a:r>
            <a:r>
              <a:rPr lang="en-IN" sz="1400" b="1" spc="170" dirty="0">
                <a:solidFill>
                  <a:srgbClr val="00279F"/>
                </a:solidFill>
                <a:latin typeface="Times New Roman" panose="02020603050405020304" pitchFamily="18" charset="0"/>
                <a:cs typeface="Times New Roman" panose="02020603050405020304" pitchFamily="18" charset="0"/>
              </a:rPr>
              <a:t>{}</a:t>
            </a:r>
            <a:r>
              <a:rPr lang="en-IN" sz="1400" b="1" spc="95" dirty="0">
                <a:solidFill>
                  <a:srgbClr val="00279F"/>
                </a:solidFill>
                <a:latin typeface="Times New Roman" panose="02020603050405020304" pitchFamily="18" charset="0"/>
                <a:cs typeface="Times New Roman" panose="02020603050405020304" pitchFamily="18" charset="0"/>
              </a:rPr>
              <a:t> </a:t>
            </a:r>
            <a:r>
              <a:rPr lang="en-IN" sz="1400" b="1" spc="165" dirty="0">
                <a:solidFill>
                  <a:srgbClr val="00279F"/>
                </a:solidFill>
                <a:latin typeface="Times New Roman" panose="02020603050405020304" pitchFamily="18" charset="0"/>
                <a:cs typeface="Times New Roman" panose="02020603050405020304" pitchFamily="18" charset="0"/>
              </a:rPr>
              <a:t>{</a:t>
            </a:r>
          </a:p>
          <a:p>
            <a:pPr marL="135890" indent="0">
              <a:buNone/>
            </a:pPr>
            <a:r>
              <a:rPr lang="en-IN" sz="1400" b="1" spc="55" dirty="0">
                <a:solidFill>
                  <a:srgbClr val="00279F"/>
                </a:solidFill>
                <a:latin typeface="Times New Roman" panose="02020603050405020304" pitchFamily="18" charset="0"/>
                <a:cs typeface="Times New Roman" panose="02020603050405020304" pitchFamily="18" charset="0"/>
              </a:rPr>
              <a:t>global</a:t>
            </a:r>
            <a:r>
              <a:rPr lang="en-IN" sz="1400" b="1" spc="45" dirty="0">
                <a:solidFill>
                  <a:srgbClr val="00279F"/>
                </a:solidFill>
                <a:latin typeface="Times New Roman" panose="02020603050405020304" pitchFamily="18" charset="0"/>
                <a:cs typeface="Times New Roman" panose="02020603050405020304" pitchFamily="18" charset="0"/>
              </a:rPr>
              <a:t> </a:t>
            </a:r>
            <a:r>
              <a:rPr lang="en-IN" sz="1400" b="1" spc="110" dirty="0">
                <a:solidFill>
                  <a:srgbClr val="00279F"/>
                </a:solidFill>
                <a:latin typeface="Times New Roman" panose="02020603050405020304" pitchFamily="18" charset="0"/>
                <a:cs typeface="Times New Roman" panose="02020603050405020304" pitchFamily="18" charset="0"/>
              </a:rPr>
              <a:t>ns</a:t>
            </a:r>
            <a:r>
              <a:rPr lang="en-IN" sz="1400" b="1" spc="55" dirty="0">
                <a:solidFill>
                  <a:srgbClr val="00279F"/>
                </a:solidFill>
                <a:latin typeface="Times New Roman" panose="02020603050405020304" pitchFamily="18" charset="0"/>
                <a:cs typeface="Times New Roman" panose="02020603050405020304" pitchFamily="18" charset="0"/>
              </a:rPr>
              <a:t> </a:t>
            </a:r>
            <a:r>
              <a:rPr lang="en-IN" sz="1400" b="1" spc="50" dirty="0">
                <a:solidFill>
                  <a:srgbClr val="00279F"/>
                </a:solidFill>
                <a:latin typeface="Times New Roman" panose="02020603050405020304" pitchFamily="18" charset="0"/>
                <a:cs typeface="Times New Roman" panose="02020603050405020304" pitchFamily="18" charset="0"/>
              </a:rPr>
              <a:t>f</a:t>
            </a:r>
            <a:br>
              <a:rPr lang="en-IN" sz="1400" b="1" spc="50" dirty="0">
                <a:solidFill>
                  <a:srgbClr val="00279F"/>
                </a:solidFill>
                <a:latin typeface="Times New Roman" panose="02020603050405020304" pitchFamily="18" charset="0"/>
                <a:cs typeface="Times New Roman" panose="02020603050405020304" pitchFamily="18" charset="0"/>
              </a:rPr>
            </a:br>
            <a:r>
              <a:rPr lang="en-IN" sz="1400" b="1" spc="100" dirty="0">
                <a:solidFill>
                  <a:srgbClr val="00279F"/>
                </a:solidFill>
                <a:latin typeface="Times New Roman" panose="02020603050405020304" pitchFamily="18" charset="0"/>
                <a:cs typeface="Times New Roman" panose="02020603050405020304" pitchFamily="18" charset="0"/>
              </a:rPr>
              <a:t>$ns</a:t>
            </a:r>
            <a:r>
              <a:rPr lang="en-IN" sz="1400" b="1" spc="30" dirty="0">
                <a:solidFill>
                  <a:srgbClr val="00279F"/>
                </a:solidFill>
                <a:latin typeface="Times New Roman" panose="02020603050405020304" pitchFamily="18" charset="0"/>
                <a:cs typeface="Times New Roman" panose="02020603050405020304" pitchFamily="18" charset="0"/>
              </a:rPr>
              <a:t> </a:t>
            </a:r>
            <a:r>
              <a:rPr lang="en-IN" sz="1400" b="1" spc="100" dirty="0">
                <a:solidFill>
                  <a:srgbClr val="00279F"/>
                </a:solidFill>
                <a:latin typeface="Times New Roman" panose="02020603050405020304" pitchFamily="18" charset="0"/>
                <a:cs typeface="Times New Roman" panose="02020603050405020304" pitchFamily="18" charset="0"/>
              </a:rPr>
              <a:t>flush-trace </a:t>
            </a:r>
            <a:r>
              <a:rPr lang="en-IN" sz="1400" b="1" spc="-385" dirty="0">
                <a:solidFill>
                  <a:srgbClr val="00279F"/>
                </a:solidFill>
                <a:latin typeface="Times New Roman" panose="02020603050405020304" pitchFamily="18" charset="0"/>
                <a:cs typeface="Times New Roman" panose="02020603050405020304" pitchFamily="18" charset="0"/>
              </a:rPr>
              <a:t> </a:t>
            </a:r>
            <a:r>
              <a:rPr lang="en-IN" sz="1400" b="1" spc="135" dirty="0">
                <a:solidFill>
                  <a:srgbClr val="00279F"/>
                </a:solidFill>
                <a:latin typeface="Times New Roman" panose="02020603050405020304" pitchFamily="18" charset="0"/>
                <a:cs typeface="Times New Roman" panose="02020603050405020304" pitchFamily="18" charset="0"/>
              </a:rPr>
              <a:t>close</a:t>
            </a:r>
            <a:r>
              <a:rPr lang="en-IN" sz="1400" b="1" spc="60" dirty="0">
                <a:solidFill>
                  <a:srgbClr val="00279F"/>
                </a:solidFill>
                <a:latin typeface="Times New Roman" panose="02020603050405020304" pitchFamily="18" charset="0"/>
                <a:cs typeface="Times New Roman" panose="02020603050405020304" pitchFamily="18" charset="0"/>
              </a:rPr>
              <a:t> </a:t>
            </a:r>
            <a:r>
              <a:rPr lang="en-IN" sz="1400" b="1" spc="65" dirty="0">
                <a:solidFill>
                  <a:srgbClr val="00279F"/>
                </a:solidFill>
                <a:latin typeface="Times New Roman" panose="02020603050405020304" pitchFamily="18" charset="0"/>
                <a:cs typeface="Times New Roman" panose="02020603050405020304" pitchFamily="18" charset="0"/>
              </a:rPr>
              <a:t>$f</a:t>
            </a:r>
            <a:br>
              <a:rPr lang="en-IN" sz="1400" b="1" spc="65" dirty="0">
                <a:solidFill>
                  <a:srgbClr val="00279F"/>
                </a:solidFill>
                <a:latin typeface="Times New Roman" panose="02020603050405020304" pitchFamily="18" charset="0"/>
                <a:cs typeface="Times New Roman" panose="02020603050405020304" pitchFamily="18" charset="0"/>
              </a:rPr>
            </a:br>
            <a:r>
              <a:rPr lang="en-IN" sz="1400" b="1" spc="100" dirty="0">
                <a:solidFill>
                  <a:srgbClr val="00279F"/>
                </a:solidFill>
                <a:latin typeface="Times New Roman" panose="02020603050405020304" pitchFamily="18" charset="0"/>
                <a:cs typeface="Times New Roman" panose="02020603050405020304" pitchFamily="18" charset="0"/>
              </a:rPr>
              <a:t>exit</a:t>
            </a:r>
            <a:r>
              <a:rPr lang="en-IN" sz="1400" b="1" spc="40" dirty="0">
                <a:solidFill>
                  <a:srgbClr val="00279F"/>
                </a:solidFill>
                <a:latin typeface="Times New Roman" panose="02020603050405020304" pitchFamily="18" charset="0"/>
                <a:cs typeface="Times New Roman" panose="02020603050405020304" pitchFamily="18" charset="0"/>
              </a:rPr>
              <a:t> </a:t>
            </a:r>
            <a:r>
              <a:rPr lang="en-IN" sz="1400" b="1" spc="150" dirty="0">
                <a:solidFill>
                  <a:srgbClr val="00279F"/>
                </a:solidFill>
                <a:latin typeface="Times New Roman" panose="02020603050405020304" pitchFamily="18" charset="0"/>
                <a:cs typeface="Times New Roman" panose="02020603050405020304" pitchFamily="18" charset="0"/>
              </a:rPr>
              <a:t>0</a:t>
            </a:r>
          </a:p>
          <a:p>
            <a:pPr marL="0" indent="0">
              <a:buNone/>
            </a:pPr>
            <a:r>
              <a:rPr lang="en-IN" sz="1400" b="1" spc="165" dirty="0">
                <a:solidFill>
                  <a:srgbClr val="00279F"/>
                </a:solidFill>
                <a:latin typeface="Times New Roman" panose="02020603050405020304" pitchFamily="18" charset="0"/>
                <a:cs typeface="Times New Roman" panose="02020603050405020304" pitchFamily="18" charset="0"/>
              </a:rPr>
              <a:t>}</a:t>
            </a:r>
          </a:p>
          <a:p>
            <a:pPr marL="0" marR="3992879" indent="0">
              <a:buNone/>
            </a:pPr>
            <a:r>
              <a:rPr lang="en-IN" sz="1400" b="1" spc="85" dirty="0">
                <a:latin typeface="Times New Roman" panose="02020603050405020304" pitchFamily="18" charset="0"/>
                <a:cs typeface="Times New Roman" panose="02020603050405020304" pitchFamily="18" charset="0"/>
              </a:rPr>
              <a:t>#Create</a:t>
            </a:r>
            <a:r>
              <a:rPr lang="en-IN" sz="1400" b="1" spc="40" dirty="0">
                <a:latin typeface="Times New Roman" panose="02020603050405020304" pitchFamily="18" charset="0"/>
                <a:cs typeface="Times New Roman" panose="02020603050405020304" pitchFamily="18" charset="0"/>
              </a:rPr>
              <a:t> </a:t>
            </a:r>
            <a:r>
              <a:rPr lang="en-IN" sz="1400" b="1" spc="95" dirty="0">
                <a:latin typeface="Times New Roman" panose="02020603050405020304" pitchFamily="18" charset="0"/>
                <a:cs typeface="Times New Roman" panose="02020603050405020304" pitchFamily="18" charset="0"/>
              </a:rPr>
              <a:t>two</a:t>
            </a:r>
            <a:r>
              <a:rPr lang="en-IN" sz="1400" b="1" spc="55" dirty="0">
                <a:latin typeface="Times New Roman" panose="02020603050405020304" pitchFamily="18" charset="0"/>
                <a:cs typeface="Times New Roman" panose="02020603050405020304" pitchFamily="18" charset="0"/>
              </a:rPr>
              <a:t> </a:t>
            </a:r>
            <a:r>
              <a:rPr lang="en-IN" sz="1400" b="1" spc="105" dirty="0">
                <a:latin typeface="Times New Roman" panose="02020603050405020304" pitchFamily="18" charset="0"/>
                <a:cs typeface="Times New Roman" panose="02020603050405020304" pitchFamily="18" charset="0"/>
              </a:rPr>
              <a:t>nodes </a:t>
            </a:r>
            <a:r>
              <a:rPr lang="en-IN" sz="1400" b="1" spc="-385" dirty="0">
                <a:latin typeface="Times New Roman" panose="02020603050405020304" pitchFamily="18" charset="0"/>
                <a:cs typeface="Times New Roman" panose="02020603050405020304" pitchFamily="18" charset="0"/>
              </a:rPr>
              <a:t> </a:t>
            </a:r>
          </a:p>
          <a:p>
            <a:pPr marL="0" marR="3992879" indent="0">
              <a:buNone/>
            </a:pPr>
            <a:r>
              <a:rPr lang="en-IN" sz="1400" b="1" spc="145" dirty="0">
                <a:solidFill>
                  <a:srgbClr val="00279F"/>
                </a:solidFill>
                <a:latin typeface="Times New Roman" panose="02020603050405020304" pitchFamily="18" charset="0"/>
                <a:cs typeface="Times New Roman" panose="02020603050405020304" pitchFamily="18" charset="0"/>
              </a:rPr>
              <a:t>set </a:t>
            </a:r>
            <a:r>
              <a:rPr lang="en-IN" sz="1400" b="1" spc="85" dirty="0">
                <a:solidFill>
                  <a:srgbClr val="00279F"/>
                </a:solidFill>
                <a:latin typeface="Times New Roman" panose="02020603050405020304" pitchFamily="18" charset="0"/>
                <a:cs typeface="Times New Roman" panose="02020603050405020304" pitchFamily="18" charset="0"/>
              </a:rPr>
              <a:t>n0 </a:t>
            </a:r>
            <a:r>
              <a:rPr lang="en-IN" sz="1400" b="1" spc="145" dirty="0">
                <a:solidFill>
                  <a:srgbClr val="00279F"/>
                </a:solidFill>
                <a:latin typeface="Times New Roman" panose="02020603050405020304" pitchFamily="18" charset="0"/>
                <a:cs typeface="Times New Roman" panose="02020603050405020304" pitchFamily="18" charset="0"/>
              </a:rPr>
              <a:t>[$ns </a:t>
            </a:r>
            <a:r>
              <a:rPr lang="en-IN" sz="1400" b="1" spc="120" dirty="0">
                <a:solidFill>
                  <a:srgbClr val="00279F"/>
                </a:solidFill>
                <a:latin typeface="Times New Roman" panose="02020603050405020304" pitchFamily="18" charset="0"/>
                <a:cs typeface="Times New Roman" panose="02020603050405020304" pitchFamily="18" charset="0"/>
              </a:rPr>
              <a:t>node] </a:t>
            </a:r>
            <a:r>
              <a:rPr lang="en-IN" sz="1400" b="1" spc="125" dirty="0">
                <a:solidFill>
                  <a:srgbClr val="00279F"/>
                </a:solidFill>
                <a:latin typeface="Times New Roman" panose="02020603050405020304" pitchFamily="18" charset="0"/>
                <a:cs typeface="Times New Roman" panose="02020603050405020304" pitchFamily="18" charset="0"/>
              </a:rPr>
              <a:t> </a:t>
            </a:r>
            <a:br>
              <a:rPr lang="en-IN" sz="1400" b="1" spc="125" dirty="0">
                <a:solidFill>
                  <a:srgbClr val="00279F"/>
                </a:solidFill>
                <a:latin typeface="Times New Roman" panose="02020603050405020304" pitchFamily="18" charset="0"/>
                <a:cs typeface="Times New Roman" panose="02020603050405020304" pitchFamily="18" charset="0"/>
              </a:rPr>
            </a:br>
            <a:r>
              <a:rPr lang="en-IN" sz="1400" b="1" spc="145" dirty="0">
                <a:solidFill>
                  <a:srgbClr val="00279F"/>
                </a:solidFill>
                <a:latin typeface="Times New Roman" panose="02020603050405020304" pitchFamily="18" charset="0"/>
                <a:cs typeface="Times New Roman" panose="02020603050405020304" pitchFamily="18" charset="0"/>
              </a:rPr>
              <a:t>set</a:t>
            </a:r>
            <a:r>
              <a:rPr lang="en-IN" sz="1400" b="1" spc="60" dirty="0">
                <a:solidFill>
                  <a:srgbClr val="00279F"/>
                </a:solidFill>
                <a:latin typeface="Times New Roman" panose="02020603050405020304" pitchFamily="18" charset="0"/>
                <a:cs typeface="Times New Roman" panose="02020603050405020304" pitchFamily="18" charset="0"/>
              </a:rPr>
              <a:t> </a:t>
            </a:r>
            <a:r>
              <a:rPr lang="en-IN" sz="1400" b="1" spc="85" dirty="0">
                <a:solidFill>
                  <a:srgbClr val="00279F"/>
                </a:solidFill>
                <a:latin typeface="Times New Roman" panose="02020603050405020304" pitchFamily="18" charset="0"/>
                <a:cs typeface="Times New Roman" panose="02020603050405020304" pitchFamily="18" charset="0"/>
              </a:rPr>
              <a:t>n1 </a:t>
            </a:r>
            <a:r>
              <a:rPr lang="en-IN" sz="1400" b="1" spc="145" dirty="0">
                <a:solidFill>
                  <a:srgbClr val="00279F"/>
                </a:solidFill>
                <a:latin typeface="Times New Roman" panose="02020603050405020304" pitchFamily="18" charset="0"/>
                <a:cs typeface="Times New Roman" panose="02020603050405020304" pitchFamily="18" charset="0"/>
              </a:rPr>
              <a:t>[$ns</a:t>
            </a:r>
            <a:r>
              <a:rPr lang="en-IN" sz="1400" b="1" spc="60" dirty="0">
                <a:solidFill>
                  <a:srgbClr val="00279F"/>
                </a:solidFill>
                <a:latin typeface="Times New Roman" panose="02020603050405020304" pitchFamily="18" charset="0"/>
                <a:cs typeface="Times New Roman" panose="02020603050405020304" pitchFamily="18" charset="0"/>
              </a:rPr>
              <a:t> </a:t>
            </a:r>
            <a:r>
              <a:rPr lang="en-IN" sz="1400" b="1" spc="120" dirty="0">
                <a:solidFill>
                  <a:srgbClr val="00279F"/>
                </a:solidFill>
                <a:latin typeface="Times New Roman" panose="02020603050405020304" pitchFamily="18" charset="0"/>
                <a:cs typeface="Times New Roman" panose="02020603050405020304" pitchFamily="18" charset="0"/>
              </a:rPr>
              <a:t>node]</a:t>
            </a:r>
          </a:p>
          <a:p>
            <a:pPr marL="0" indent="0">
              <a:buNone/>
            </a:pPr>
            <a:r>
              <a:rPr lang="en-IN" sz="1400" b="1" spc="85" dirty="0">
                <a:latin typeface="Times New Roman" panose="02020603050405020304" pitchFamily="18" charset="0"/>
                <a:cs typeface="Times New Roman" panose="02020603050405020304" pitchFamily="18" charset="0"/>
              </a:rPr>
              <a:t>#Create</a:t>
            </a:r>
            <a:r>
              <a:rPr lang="en-IN" sz="1400" b="1" spc="65" dirty="0">
                <a:latin typeface="Times New Roman" panose="02020603050405020304" pitchFamily="18" charset="0"/>
                <a:cs typeface="Times New Roman" panose="02020603050405020304" pitchFamily="18" charset="0"/>
              </a:rPr>
              <a:t> a</a:t>
            </a:r>
            <a:r>
              <a:rPr lang="en-IN" sz="1400" b="1" spc="95" dirty="0">
                <a:latin typeface="Times New Roman" panose="02020603050405020304" pitchFamily="18" charset="0"/>
                <a:cs typeface="Times New Roman" panose="02020603050405020304" pitchFamily="18" charset="0"/>
              </a:rPr>
              <a:t> </a:t>
            </a:r>
            <a:r>
              <a:rPr lang="en-IN" sz="1400" b="1" spc="70" dirty="0">
                <a:latin typeface="Times New Roman" panose="02020603050405020304" pitchFamily="18" charset="0"/>
                <a:cs typeface="Times New Roman" panose="02020603050405020304" pitchFamily="18" charset="0"/>
              </a:rPr>
              <a:t>duplex </a:t>
            </a:r>
            <a:r>
              <a:rPr lang="en-IN" sz="1400" b="1" spc="20" dirty="0">
                <a:latin typeface="Times New Roman" panose="02020603050405020304" pitchFamily="18" charset="0"/>
                <a:cs typeface="Times New Roman" panose="02020603050405020304" pitchFamily="18" charset="0"/>
              </a:rPr>
              <a:t>link</a:t>
            </a:r>
            <a:r>
              <a:rPr lang="en-IN" sz="1400" b="1" spc="70" dirty="0">
                <a:latin typeface="Times New Roman" panose="02020603050405020304" pitchFamily="18" charset="0"/>
                <a:cs typeface="Times New Roman" panose="02020603050405020304" pitchFamily="18" charset="0"/>
              </a:rPr>
              <a:t> </a:t>
            </a:r>
            <a:r>
              <a:rPr lang="en-IN" sz="1400" b="1" spc="105" dirty="0">
                <a:latin typeface="Times New Roman" panose="02020603050405020304" pitchFamily="18" charset="0"/>
                <a:cs typeface="Times New Roman" panose="02020603050405020304" pitchFamily="18" charset="0"/>
              </a:rPr>
              <a:t>between</a:t>
            </a:r>
            <a:r>
              <a:rPr lang="en-IN" sz="1400" b="1" spc="70" dirty="0">
                <a:latin typeface="Times New Roman" panose="02020603050405020304" pitchFamily="18" charset="0"/>
                <a:cs typeface="Times New Roman" panose="02020603050405020304" pitchFamily="18" charset="0"/>
              </a:rPr>
              <a:t> </a:t>
            </a:r>
            <a:r>
              <a:rPr lang="en-IN" sz="1400" b="1" spc="85" dirty="0">
                <a:latin typeface="Times New Roman" panose="02020603050405020304" pitchFamily="18" charset="0"/>
                <a:cs typeface="Times New Roman" panose="02020603050405020304" pitchFamily="18" charset="0"/>
              </a:rPr>
              <a:t>the</a:t>
            </a:r>
            <a:r>
              <a:rPr lang="en-IN" sz="1400" b="1" spc="75" dirty="0">
                <a:latin typeface="Times New Roman" panose="02020603050405020304" pitchFamily="18" charset="0"/>
                <a:cs typeface="Times New Roman" panose="02020603050405020304" pitchFamily="18" charset="0"/>
              </a:rPr>
              <a:t> </a:t>
            </a:r>
            <a:r>
              <a:rPr lang="en-IN" sz="1400" b="1" spc="105" dirty="0">
                <a:latin typeface="Times New Roman" panose="02020603050405020304" pitchFamily="18" charset="0"/>
                <a:cs typeface="Times New Roman" panose="02020603050405020304" pitchFamily="18" charset="0"/>
              </a:rPr>
              <a:t>nodes</a:t>
            </a:r>
            <a:br>
              <a:rPr lang="en-IN" sz="1400" b="1" spc="105" dirty="0">
                <a:latin typeface="Times New Roman" panose="02020603050405020304" pitchFamily="18" charset="0"/>
                <a:cs typeface="Times New Roman" panose="02020603050405020304" pitchFamily="18" charset="0"/>
              </a:rPr>
            </a:br>
            <a:r>
              <a:rPr lang="en-IN" sz="1400" b="1" spc="100" dirty="0">
                <a:solidFill>
                  <a:srgbClr val="00279F"/>
                </a:solidFill>
                <a:latin typeface="Times New Roman" panose="02020603050405020304" pitchFamily="18" charset="0"/>
                <a:cs typeface="Times New Roman" panose="02020603050405020304" pitchFamily="18" charset="0"/>
              </a:rPr>
              <a:t>$ns</a:t>
            </a:r>
            <a:r>
              <a:rPr lang="en-IN" sz="1400" b="1" spc="75" dirty="0">
                <a:solidFill>
                  <a:srgbClr val="00279F"/>
                </a:solidFill>
                <a:latin typeface="Times New Roman" panose="02020603050405020304" pitchFamily="18" charset="0"/>
                <a:cs typeface="Times New Roman" panose="02020603050405020304" pitchFamily="18" charset="0"/>
              </a:rPr>
              <a:t> </a:t>
            </a:r>
            <a:r>
              <a:rPr lang="en-IN" sz="1400" b="1" spc="80" dirty="0">
                <a:solidFill>
                  <a:srgbClr val="00279F"/>
                </a:solidFill>
                <a:latin typeface="Times New Roman" panose="02020603050405020304" pitchFamily="18" charset="0"/>
                <a:cs typeface="Times New Roman" panose="02020603050405020304" pitchFamily="18" charset="0"/>
              </a:rPr>
              <a:t>duplex-link</a:t>
            </a:r>
            <a:r>
              <a:rPr lang="en-IN" sz="1400" b="1" spc="70" dirty="0">
                <a:solidFill>
                  <a:srgbClr val="00279F"/>
                </a:solidFill>
                <a:latin typeface="Times New Roman" panose="02020603050405020304" pitchFamily="18" charset="0"/>
                <a:cs typeface="Times New Roman" panose="02020603050405020304" pitchFamily="18" charset="0"/>
              </a:rPr>
              <a:t> </a:t>
            </a:r>
            <a:r>
              <a:rPr lang="en-IN" sz="1400" b="1" spc="85" dirty="0">
                <a:solidFill>
                  <a:srgbClr val="00279F"/>
                </a:solidFill>
                <a:latin typeface="Times New Roman" panose="02020603050405020304" pitchFamily="18" charset="0"/>
                <a:cs typeface="Times New Roman" panose="02020603050405020304" pitchFamily="18" charset="0"/>
              </a:rPr>
              <a:t>$n0</a:t>
            </a:r>
            <a:r>
              <a:rPr lang="en-IN" sz="1400" b="1" spc="95" dirty="0">
                <a:solidFill>
                  <a:srgbClr val="00279F"/>
                </a:solidFill>
                <a:latin typeface="Times New Roman" panose="02020603050405020304" pitchFamily="18" charset="0"/>
                <a:cs typeface="Times New Roman" panose="02020603050405020304" pitchFamily="18" charset="0"/>
              </a:rPr>
              <a:t> </a:t>
            </a:r>
            <a:r>
              <a:rPr lang="en-IN" sz="1400" b="1" spc="85" dirty="0">
                <a:solidFill>
                  <a:srgbClr val="00279F"/>
                </a:solidFill>
                <a:latin typeface="Times New Roman" panose="02020603050405020304" pitchFamily="18" charset="0"/>
                <a:cs typeface="Times New Roman" panose="02020603050405020304" pitchFamily="18" charset="0"/>
              </a:rPr>
              <a:t>$n1</a:t>
            </a:r>
            <a:r>
              <a:rPr lang="en-IN" sz="1400" b="1" spc="95" dirty="0">
                <a:solidFill>
                  <a:srgbClr val="00279F"/>
                </a:solidFill>
                <a:latin typeface="Times New Roman" panose="02020603050405020304" pitchFamily="18" charset="0"/>
                <a:cs typeface="Times New Roman" panose="02020603050405020304" pitchFamily="18" charset="0"/>
              </a:rPr>
              <a:t> </a:t>
            </a:r>
            <a:r>
              <a:rPr lang="en-IN" sz="1400" b="1" spc="25" dirty="0">
                <a:solidFill>
                  <a:srgbClr val="00279F"/>
                </a:solidFill>
                <a:latin typeface="Times New Roman" panose="02020603050405020304" pitchFamily="18" charset="0"/>
                <a:cs typeface="Times New Roman" panose="02020603050405020304" pitchFamily="18" charset="0"/>
              </a:rPr>
              <a:t>1Mb</a:t>
            </a:r>
            <a:r>
              <a:rPr lang="en-IN" sz="1400" b="1" spc="65" dirty="0">
                <a:solidFill>
                  <a:srgbClr val="00279F"/>
                </a:solidFill>
                <a:latin typeface="Times New Roman" panose="02020603050405020304" pitchFamily="18" charset="0"/>
                <a:cs typeface="Times New Roman" panose="02020603050405020304" pitchFamily="18" charset="0"/>
              </a:rPr>
              <a:t> </a:t>
            </a:r>
            <a:r>
              <a:rPr lang="en-IN" sz="1400" b="1" spc="125" dirty="0">
                <a:solidFill>
                  <a:srgbClr val="00279F"/>
                </a:solidFill>
                <a:latin typeface="Times New Roman" panose="02020603050405020304" pitchFamily="18" charset="0"/>
                <a:cs typeface="Times New Roman" panose="02020603050405020304" pitchFamily="18" charset="0"/>
              </a:rPr>
              <a:t>10ms</a:t>
            </a:r>
            <a:r>
              <a:rPr lang="en-IN" sz="1400" b="1" spc="70" dirty="0">
                <a:solidFill>
                  <a:srgbClr val="00279F"/>
                </a:solidFill>
                <a:latin typeface="Times New Roman" panose="02020603050405020304" pitchFamily="18" charset="0"/>
                <a:cs typeface="Times New Roman" panose="02020603050405020304" pitchFamily="18" charset="0"/>
              </a:rPr>
              <a:t> </a:t>
            </a:r>
            <a:r>
              <a:rPr lang="en-IN" sz="1400" b="1" spc="35" dirty="0" err="1">
                <a:solidFill>
                  <a:srgbClr val="00279F"/>
                </a:solidFill>
                <a:latin typeface="Times New Roman" panose="02020603050405020304" pitchFamily="18" charset="0"/>
                <a:cs typeface="Times New Roman" panose="02020603050405020304" pitchFamily="18" charset="0"/>
              </a:rPr>
              <a:t>DropTail</a:t>
            </a:r>
            <a:endParaRPr lang="en-IN" sz="1400" b="1" spc="35" dirty="0">
              <a:solidFill>
                <a:srgbClr val="00279F"/>
              </a:solidFill>
              <a:latin typeface="Times New Roman" panose="02020603050405020304" pitchFamily="18" charset="0"/>
              <a:cs typeface="Times New Roman" panose="02020603050405020304" pitchFamily="18" charset="0"/>
            </a:endParaRPr>
          </a:p>
          <a:p>
            <a:pPr marL="0" indent="0">
              <a:buNone/>
            </a:pPr>
            <a:r>
              <a:rPr lang="en-IN" sz="1400" b="1" spc="45" dirty="0">
                <a:latin typeface="Times New Roman" panose="02020603050405020304" pitchFamily="18" charset="0"/>
                <a:cs typeface="Times New Roman" panose="02020603050405020304" pitchFamily="18" charset="0"/>
              </a:rPr>
              <a:t>#Call</a:t>
            </a:r>
            <a:r>
              <a:rPr lang="en-IN" sz="1400" b="1" spc="90" dirty="0">
                <a:latin typeface="Times New Roman" panose="02020603050405020304" pitchFamily="18" charset="0"/>
                <a:cs typeface="Times New Roman" panose="02020603050405020304" pitchFamily="18" charset="0"/>
              </a:rPr>
              <a:t> </a:t>
            </a:r>
            <a:r>
              <a:rPr lang="en-IN" sz="1400" b="1" spc="85" dirty="0">
                <a:latin typeface="Times New Roman" panose="02020603050405020304" pitchFamily="18" charset="0"/>
                <a:cs typeface="Times New Roman" panose="02020603050405020304" pitchFamily="18" charset="0"/>
              </a:rPr>
              <a:t>the</a:t>
            </a:r>
            <a:r>
              <a:rPr lang="en-IN" sz="1400" b="1" spc="70" dirty="0">
                <a:latin typeface="Times New Roman" panose="02020603050405020304" pitchFamily="18" charset="0"/>
                <a:cs typeface="Times New Roman" panose="02020603050405020304" pitchFamily="18" charset="0"/>
              </a:rPr>
              <a:t> </a:t>
            </a:r>
            <a:r>
              <a:rPr lang="en-IN" sz="1400" b="1" spc="50" dirty="0">
                <a:latin typeface="Times New Roman" panose="02020603050405020304" pitchFamily="18" charset="0"/>
                <a:cs typeface="Times New Roman" panose="02020603050405020304" pitchFamily="18" charset="0"/>
              </a:rPr>
              <a:t>finish</a:t>
            </a:r>
            <a:r>
              <a:rPr lang="en-IN" sz="1400" b="1" spc="80" dirty="0">
                <a:latin typeface="Times New Roman" panose="02020603050405020304" pitchFamily="18" charset="0"/>
                <a:cs typeface="Times New Roman" panose="02020603050405020304" pitchFamily="18" charset="0"/>
              </a:rPr>
              <a:t> </a:t>
            </a:r>
            <a:r>
              <a:rPr lang="en-IN" sz="1400" b="1" spc="70" dirty="0">
                <a:latin typeface="Times New Roman" panose="02020603050405020304" pitchFamily="18" charset="0"/>
                <a:cs typeface="Times New Roman" panose="02020603050405020304" pitchFamily="18" charset="0"/>
              </a:rPr>
              <a:t>procedure </a:t>
            </a:r>
            <a:r>
              <a:rPr lang="en-IN" sz="1400" b="1" spc="60" dirty="0">
                <a:latin typeface="Times New Roman" panose="02020603050405020304" pitchFamily="18" charset="0"/>
                <a:cs typeface="Times New Roman" panose="02020603050405020304" pitchFamily="18" charset="0"/>
              </a:rPr>
              <a:t>after</a:t>
            </a:r>
            <a:r>
              <a:rPr lang="en-IN" sz="1400" b="1" spc="75" dirty="0">
                <a:latin typeface="Times New Roman" panose="02020603050405020304" pitchFamily="18" charset="0"/>
                <a:cs typeface="Times New Roman" panose="02020603050405020304" pitchFamily="18" charset="0"/>
              </a:rPr>
              <a:t> </a:t>
            </a:r>
            <a:r>
              <a:rPr lang="en-IN" sz="1400" b="1" spc="150" dirty="0">
                <a:latin typeface="Times New Roman" panose="02020603050405020304" pitchFamily="18" charset="0"/>
                <a:cs typeface="Times New Roman" panose="02020603050405020304" pitchFamily="18" charset="0"/>
              </a:rPr>
              <a:t>5</a:t>
            </a:r>
            <a:r>
              <a:rPr lang="en-IN" sz="1400" b="1" spc="114" dirty="0">
                <a:latin typeface="Times New Roman" panose="02020603050405020304" pitchFamily="18" charset="0"/>
                <a:cs typeface="Times New Roman" panose="02020603050405020304" pitchFamily="18" charset="0"/>
              </a:rPr>
              <a:t> </a:t>
            </a:r>
            <a:r>
              <a:rPr lang="en-IN" sz="1400" b="1" spc="125" dirty="0">
                <a:latin typeface="Times New Roman" panose="02020603050405020304" pitchFamily="18" charset="0"/>
                <a:cs typeface="Times New Roman" panose="02020603050405020304" pitchFamily="18" charset="0"/>
              </a:rPr>
              <a:t>seconds</a:t>
            </a:r>
            <a:r>
              <a:rPr lang="en-IN" sz="1400" b="1" spc="65" dirty="0">
                <a:latin typeface="Times New Roman" panose="02020603050405020304" pitchFamily="18" charset="0"/>
                <a:cs typeface="Times New Roman" panose="02020603050405020304" pitchFamily="18" charset="0"/>
              </a:rPr>
              <a:t> </a:t>
            </a:r>
            <a:r>
              <a:rPr lang="en-IN" sz="1400" b="1" spc="85" dirty="0">
                <a:latin typeface="Times New Roman" panose="02020603050405020304" pitchFamily="18" charset="0"/>
                <a:cs typeface="Times New Roman" panose="02020603050405020304" pitchFamily="18" charset="0"/>
              </a:rPr>
              <a:t>of</a:t>
            </a:r>
            <a:r>
              <a:rPr lang="en-IN" sz="1400" b="1" spc="105" dirty="0">
                <a:latin typeface="Times New Roman" panose="02020603050405020304" pitchFamily="18" charset="0"/>
                <a:cs typeface="Times New Roman" panose="02020603050405020304" pitchFamily="18" charset="0"/>
              </a:rPr>
              <a:t> </a:t>
            </a:r>
            <a:r>
              <a:rPr lang="en-IN" sz="1400" b="1" spc="40" dirty="0">
                <a:latin typeface="Times New Roman" panose="02020603050405020304" pitchFamily="18" charset="0"/>
                <a:cs typeface="Times New Roman" panose="02020603050405020304" pitchFamily="18" charset="0"/>
              </a:rPr>
              <a:t>simulation</a:t>
            </a:r>
            <a:r>
              <a:rPr lang="en-IN" sz="1400" b="1" spc="85" dirty="0">
                <a:latin typeface="Times New Roman" panose="02020603050405020304" pitchFamily="18" charset="0"/>
                <a:cs typeface="Times New Roman" panose="02020603050405020304" pitchFamily="18" charset="0"/>
              </a:rPr>
              <a:t> </a:t>
            </a:r>
            <a:r>
              <a:rPr lang="en-IN" sz="1400" b="1" spc="65" dirty="0">
                <a:latin typeface="Times New Roman" panose="02020603050405020304" pitchFamily="18" charset="0"/>
                <a:cs typeface="Times New Roman" panose="02020603050405020304" pitchFamily="18" charset="0"/>
              </a:rPr>
              <a:t>time</a:t>
            </a:r>
          </a:p>
          <a:p>
            <a:pPr marL="0" indent="0">
              <a:buNone/>
            </a:pPr>
            <a:r>
              <a:rPr lang="en-IN" sz="1400" b="1" spc="100" dirty="0">
                <a:solidFill>
                  <a:srgbClr val="00279F"/>
                </a:solidFill>
                <a:latin typeface="Times New Roman" panose="02020603050405020304" pitchFamily="18" charset="0"/>
                <a:cs typeface="Times New Roman" panose="02020603050405020304" pitchFamily="18" charset="0"/>
              </a:rPr>
              <a:t>$ns</a:t>
            </a:r>
            <a:r>
              <a:rPr lang="en-IN" sz="1400" b="1" spc="75" dirty="0">
                <a:solidFill>
                  <a:srgbClr val="00279F"/>
                </a:solidFill>
                <a:latin typeface="Times New Roman" panose="02020603050405020304" pitchFamily="18" charset="0"/>
                <a:cs typeface="Times New Roman" panose="02020603050405020304" pitchFamily="18" charset="0"/>
              </a:rPr>
              <a:t> </a:t>
            </a:r>
            <a:r>
              <a:rPr lang="en-IN" sz="1400" b="1" spc="50" dirty="0">
                <a:solidFill>
                  <a:srgbClr val="00279F"/>
                </a:solidFill>
                <a:latin typeface="Times New Roman" panose="02020603050405020304" pitchFamily="18" charset="0"/>
                <a:cs typeface="Times New Roman" panose="02020603050405020304" pitchFamily="18" charset="0"/>
              </a:rPr>
              <a:t>at</a:t>
            </a:r>
            <a:r>
              <a:rPr lang="en-IN" sz="1400" b="1" spc="95" dirty="0">
                <a:solidFill>
                  <a:srgbClr val="00279F"/>
                </a:solidFill>
                <a:latin typeface="Times New Roman" panose="02020603050405020304" pitchFamily="18" charset="0"/>
                <a:cs typeface="Times New Roman" panose="02020603050405020304" pitchFamily="18" charset="0"/>
              </a:rPr>
              <a:t> </a:t>
            </a:r>
            <a:r>
              <a:rPr lang="en-IN" sz="1400" b="1" spc="120" dirty="0">
                <a:solidFill>
                  <a:srgbClr val="00279F"/>
                </a:solidFill>
                <a:latin typeface="Times New Roman" panose="02020603050405020304" pitchFamily="18" charset="0"/>
                <a:cs typeface="Times New Roman" panose="02020603050405020304" pitchFamily="18" charset="0"/>
              </a:rPr>
              <a:t>5.0</a:t>
            </a:r>
            <a:r>
              <a:rPr lang="en-IN" sz="1400" b="1" spc="70" dirty="0">
                <a:solidFill>
                  <a:srgbClr val="00279F"/>
                </a:solidFill>
                <a:latin typeface="Times New Roman" panose="02020603050405020304" pitchFamily="18" charset="0"/>
                <a:cs typeface="Times New Roman" panose="02020603050405020304" pitchFamily="18" charset="0"/>
              </a:rPr>
              <a:t> </a:t>
            </a:r>
            <a:r>
              <a:rPr lang="en-IN" sz="1400" b="1" spc="-25" dirty="0">
                <a:solidFill>
                  <a:srgbClr val="00279F"/>
                </a:solidFill>
                <a:latin typeface="Times New Roman" panose="02020603050405020304" pitchFamily="18" charset="0"/>
                <a:cs typeface="Times New Roman" panose="02020603050405020304" pitchFamily="18" charset="0"/>
              </a:rPr>
              <a:t>"finish“</a:t>
            </a:r>
          </a:p>
          <a:p>
            <a:pPr marL="0" indent="0">
              <a:lnSpc>
                <a:spcPct val="100000"/>
              </a:lnSpc>
              <a:spcBef>
                <a:spcPts val="95"/>
              </a:spcBef>
              <a:buNone/>
            </a:pPr>
            <a:r>
              <a:rPr lang="en-US" sz="1400" b="1" spc="30" dirty="0">
                <a:solidFill>
                  <a:srgbClr val="FF0000"/>
                </a:solidFill>
                <a:latin typeface="Times New Roman" panose="02020603050405020304" pitchFamily="18" charset="0"/>
                <a:cs typeface="Times New Roman" panose="02020603050405020304" pitchFamily="18" charset="0"/>
              </a:rPr>
              <a:t>#Run</a:t>
            </a:r>
            <a:r>
              <a:rPr lang="en-US" sz="1400" b="1" spc="50" dirty="0">
                <a:solidFill>
                  <a:srgbClr val="FF0000"/>
                </a:solidFill>
                <a:latin typeface="Times New Roman" panose="02020603050405020304" pitchFamily="18" charset="0"/>
                <a:cs typeface="Times New Roman" panose="02020603050405020304" pitchFamily="18" charset="0"/>
              </a:rPr>
              <a:t> </a:t>
            </a:r>
            <a:r>
              <a:rPr lang="en-US" sz="1400" b="1" spc="85" dirty="0">
                <a:solidFill>
                  <a:srgbClr val="FF0000"/>
                </a:solidFill>
                <a:latin typeface="Times New Roman" panose="02020603050405020304" pitchFamily="18" charset="0"/>
                <a:cs typeface="Times New Roman" panose="02020603050405020304" pitchFamily="18" charset="0"/>
              </a:rPr>
              <a:t>the</a:t>
            </a:r>
            <a:r>
              <a:rPr lang="en-US" sz="1400" b="1" spc="65" dirty="0">
                <a:solidFill>
                  <a:srgbClr val="FF0000"/>
                </a:solidFill>
                <a:latin typeface="Times New Roman" panose="02020603050405020304" pitchFamily="18" charset="0"/>
                <a:cs typeface="Times New Roman" panose="02020603050405020304" pitchFamily="18" charset="0"/>
              </a:rPr>
              <a:t> </a:t>
            </a:r>
            <a:r>
              <a:rPr lang="en-US" sz="1400" b="1" spc="40" dirty="0">
                <a:solidFill>
                  <a:srgbClr val="FF0000"/>
                </a:solidFill>
                <a:latin typeface="Times New Roman" panose="02020603050405020304" pitchFamily="18" charset="0"/>
                <a:cs typeface="Times New Roman" panose="02020603050405020304" pitchFamily="18" charset="0"/>
              </a:rPr>
              <a:t>simulation</a:t>
            </a:r>
            <a:r>
              <a:rPr lang="en-US" sz="1400" b="1" dirty="0">
                <a:latin typeface="Times New Roman" panose="02020603050405020304" pitchFamily="18" charset="0"/>
                <a:cs typeface="Times New Roman" panose="02020603050405020304" pitchFamily="18" charset="0"/>
              </a:rPr>
              <a:t/>
            </a:r>
            <a:br>
              <a:rPr lang="en-US" sz="1400" b="1" dirty="0">
                <a:latin typeface="Times New Roman" panose="02020603050405020304" pitchFamily="18" charset="0"/>
                <a:cs typeface="Times New Roman" panose="02020603050405020304" pitchFamily="18" charset="0"/>
              </a:rPr>
            </a:br>
            <a:r>
              <a:rPr lang="en-US" sz="1400" b="1" spc="100" dirty="0">
                <a:solidFill>
                  <a:srgbClr val="00279F"/>
                </a:solidFill>
                <a:latin typeface="Times New Roman" panose="02020603050405020304" pitchFamily="18" charset="0"/>
                <a:cs typeface="Times New Roman" panose="02020603050405020304" pitchFamily="18" charset="0"/>
              </a:rPr>
              <a:t>$ns</a:t>
            </a:r>
            <a:r>
              <a:rPr lang="en-US" sz="1400" b="1" spc="50" dirty="0">
                <a:solidFill>
                  <a:srgbClr val="00279F"/>
                </a:solidFill>
                <a:latin typeface="Times New Roman" panose="02020603050405020304" pitchFamily="18" charset="0"/>
                <a:cs typeface="Times New Roman" panose="02020603050405020304" pitchFamily="18" charset="0"/>
              </a:rPr>
              <a:t> </a:t>
            </a:r>
            <a:r>
              <a:rPr lang="en-US" sz="1400" b="1" spc="5" dirty="0">
                <a:solidFill>
                  <a:srgbClr val="00279F"/>
                </a:solidFill>
                <a:latin typeface="Times New Roman" panose="02020603050405020304" pitchFamily="18" charset="0"/>
                <a:cs typeface="Times New Roman" panose="02020603050405020304" pitchFamily="18" charset="0"/>
              </a:rPr>
              <a:t>run</a:t>
            </a:r>
            <a:endParaRPr lang="en-US" sz="1400" b="1" dirty="0">
              <a:latin typeface="Times New Roman" panose="02020603050405020304" pitchFamily="18" charset="0"/>
              <a:cs typeface="Times New Roman" panose="02020603050405020304" pitchFamily="18" charset="0"/>
            </a:endParaRPr>
          </a:p>
          <a:p>
            <a:pPr marL="0" indent="0">
              <a:buNone/>
            </a:pPr>
            <a:endParaRPr lang="en-IN" sz="1400" b="1" spc="-25" dirty="0">
              <a:solidFill>
                <a:srgbClr val="00279F"/>
              </a:solidFill>
              <a:latin typeface="Times New Roman" panose="02020603050405020304" pitchFamily="18" charset="0"/>
              <a:cs typeface="Times New Roman" panose="02020603050405020304" pitchFamily="18" charset="0"/>
            </a:endParaRPr>
          </a:p>
        </p:txBody>
      </p:sp>
      <p:grpSp>
        <p:nvGrpSpPr>
          <p:cNvPr id="20" name="object 9">
            <a:extLst>
              <a:ext uri="{FF2B5EF4-FFF2-40B4-BE49-F238E27FC236}">
                <a16:creationId xmlns:a16="http://schemas.microsoft.com/office/drawing/2014/main" id="{CC92BD86-67DC-1A1B-F8E8-F8EA5C229E1B}"/>
              </a:ext>
            </a:extLst>
          </p:cNvPr>
          <p:cNvGrpSpPr/>
          <p:nvPr/>
        </p:nvGrpSpPr>
        <p:grpSpPr>
          <a:xfrm>
            <a:off x="2209800" y="5867400"/>
            <a:ext cx="5245100" cy="625475"/>
            <a:chOff x="1589684" y="5929312"/>
            <a:chExt cx="5245100" cy="625475"/>
          </a:xfrm>
        </p:grpSpPr>
        <p:sp>
          <p:nvSpPr>
            <p:cNvPr id="21" name="object 10">
              <a:extLst>
                <a:ext uri="{FF2B5EF4-FFF2-40B4-BE49-F238E27FC236}">
                  <a16:creationId xmlns:a16="http://schemas.microsoft.com/office/drawing/2014/main" id="{A7B2287D-3C91-A12E-F226-C39FBB582965}"/>
                </a:ext>
              </a:extLst>
            </p:cNvPr>
            <p:cNvSpPr/>
            <p:nvPr/>
          </p:nvSpPr>
          <p:spPr>
            <a:xfrm>
              <a:off x="1596034" y="5935662"/>
              <a:ext cx="5232400" cy="612775"/>
            </a:xfrm>
            <a:custGeom>
              <a:avLst/>
              <a:gdLst/>
              <a:ahLst/>
              <a:cxnLst/>
              <a:rect l="l" t="t" r="r" b="b"/>
              <a:pathLst>
                <a:path w="5232400" h="612775">
                  <a:moveTo>
                    <a:pt x="5231803" y="0"/>
                  </a:moveTo>
                  <a:lnTo>
                    <a:pt x="1739303" y="0"/>
                  </a:lnTo>
                  <a:lnTo>
                    <a:pt x="1739303" y="357454"/>
                  </a:lnTo>
                  <a:lnTo>
                    <a:pt x="0" y="561936"/>
                  </a:lnTo>
                  <a:lnTo>
                    <a:pt x="1739303" y="510641"/>
                  </a:lnTo>
                  <a:lnTo>
                    <a:pt x="1739303" y="612775"/>
                  </a:lnTo>
                  <a:lnTo>
                    <a:pt x="5231803" y="612775"/>
                  </a:lnTo>
                  <a:lnTo>
                    <a:pt x="5231803" y="0"/>
                  </a:lnTo>
                  <a:close/>
                </a:path>
              </a:pathLst>
            </a:custGeom>
          </p:spPr>
          <p:style>
            <a:lnRef idx="0">
              <a:schemeClr val="accent1"/>
            </a:lnRef>
            <a:fillRef idx="3">
              <a:schemeClr val="accent1"/>
            </a:fillRef>
            <a:effectRef idx="3">
              <a:schemeClr val="accent1"/>
            </a:effectRef>
            <a:fontRef idx="minor">
              <a:schemeClr val="lt1"/>
            </a:fontRef>
          </p:style>
          <p:txBody>
            <a:bodyPr wrap="square" lIns="0" tIns="0" rIns="0" bIns="0" rtlCol="0"/>
            <a:lstStyle/>
            <a:p>
              <a:endParaRPr sz="1200" b="1" dirty="0">
                <a:latin typeface="Times New Roman" panose="02020603050405020304" pitchFamily="18" charset="0"/>
                <a:cs typeface="Times New Roman" panose="02020603050405020304" pitchFamily="18" charset="0"/>
              </a:endParaRPr>
            </a:p>
          </p:txBody>
        </p:sp>
        <p:sp>
          <p:nvSpPr>
            <p:cNvPr id="22" name="object 11">
              <a:extLst>
                <a:ext uri="{FF2B5EF4-FFF2-40B4-BE49-F238E27FC236}">
                  <a16:creationId xmlns:a16="http://schemas.microsoft.com/office/drawing/2014/main" id="{4EFC2147-5FD8-61AB-013A-1F872A18810A}"/>
                </a:ext>
              </a:extLst>
            </p:cNvPr>
            <p:cNvSpPr/>
            <p:nvPr/>
          </p:nvSpPr>
          <p:spPr>
            <a:xfrm>
              <a:off x="1596034" y="5935662"/>
              <a:ext cx="5232400" cy="612775"/>
            </a:xfrm>
            <a:custGeom>
              <a:avLst/>
              <a:gdLst/>
              <a:ahLst/>
              <a:cxnLst/>
              <a:rect l="l" t="t" r="r" b="b"/>
              <a:pathLst>
                <a:path w="5232400" h="612775">
                  <a:moveTo>
                    <a:pt x="1739303" y="0"/>
                  </a:moveTo>
                  <a:lnTo>
                    <a:pt x="2321382" y="0"/>
                  </a:lnTo>
                  <a:lnTo>
                    <a:pt x="3194507" y="0"/>
                  </a:lnTo>
                  <a:lnTo>
                    <a:pt x="5231803" y="0"/>
                  </a:lnTo>
                  <a:lnTo>
                    <a:pt x="5231803" y="357454"/>
                  </a:lnTo>
                  <a:lnTo>
                    <a:pt x="5231803" y="510641"/>
                  </a:lnTo>
                  <a:lnTo>
                    <a:pt x="5231803" y="612775"/>
                  </a:lnTo>
                  <a:lnTo>
                    <a:pt x="3194507" y="612775"/>
                  </a:lnTo>
                  <a:lnTo>
                    <a:pt x="2321382" y="612775"/>
                  </a:lnTo>
                  <a:lnTo>
                    <a:pt x="1739303" y="612775"/>
                  </a:lnTo>
                  <a:lnTo>
                    <a:pt x="1739303" y="510641"/>
                  </a:lnTo>
                  <a:lnTo>
                    <a:pt x="0" y="561936"/>
                  </a:lnTo>
                  <a:lnTo>
                    <a:pt x="1739303" y="357454"/>
                  </a:lnTo>
                  <a:lnTo>
                    <a:pt x="1739303" y="0"/>
                  </a:lnTo>
                  <a:close/>
                </a:path>
              </a:pathLst>
            </a:custGeom>
            <a:ln w="12700">
              <a:solidFill>
                <a:srgbClr val="000000"/>
              </a:solidFill>
            </a:ln>
          </p:spPr>
          <p:txBody>
            <a:bodyPr wrap="square" lIns="0" tIns="0" rIns="0" bIns="0" rtlCol="0"/>
            <a:lstStyle/>
            <a:p>
              <a:endParaRPr sz="1200" b="1">
                <a:latin typeface="Times New Roman" panose="02020603050405020304" pitchFamily="18" charset="0"/>
                <a:cs typeface="Times New Roman" panose="02020603050405020304" pitchFamily="18" charset="0"/>
              </a:endParaRPr>
            </a:p>
          </p:txBody>
        </p:sp>
      </p:grpSp>
      <p:sp>
        <p:nvSpPr>
          <p:cNvPr id="23" name="object 12">
            <a:extLst>
              <a:ext uri="{FF2B5EF4-FFF2-40B4-BE49-F238E27FC236}">
                <a16:creationId xmlns:a16="http://schemas.microsoft.com/office/drawing/2014/main" id="{A5DF07B3-1936-ADAF-6B08-B7D80FB869D0}"/>
              </a:ext>
            </a:extLst>
          </p:cNvPr>
          <p:cNvSpPr txBox="1"/>
          <p:nvPr/>
        </p:nvSpPr>
        <p:spPr>
          <a:xfrm>
            <a:off x="4267200" y="6019800"/>
            <a:ext cx="3322320" cy="289823"/>
          </a:xfrm>
          <a:prstGeom prst="rect">
            <a:avLst/>
          </a:prstGeom>
          <a:noFill/>
        </p:spPr>
        <p:txBody>
          <a:bodyPr vert="horz" wrap="square" lIns="0" tIns="12700" rIns="0" bIns="0" rtlCol="0">
            <a:spAutoFit/>
          </a:bodyPr>
          <a:lstStyle/>
          <a:p>
            <a:pPr marL="12700">
              <a:lnSpc>
                <a:spcPct val="100000"/>
              </a:lnSpc>
              <a:spcBef>
                <a:spcPts val="100"/>
              </a:spcBef>
            </a:pPr>
            <a:r>
              <a:rPr b="1" spc="50" dirty="0">
                <a:latin typeface="Times New Roman" panose="02020603050405020304" pitchFamily="18" charset="0"/>
                <a:cs typeface="Times New Roman" panose="02020603050405020304" pitchFamily="18" charset="0"/>
              </a:rPr>
              <a:t>But</a:t>
            </a:r>
            <a:r>
              <a:rPr b="1" spc="125" dirty="0">
                <a:latin typeface="Times New Roman" panose="02020603050405020304" pitchFamily="18" charset="0"/>
                <a:cs typeface="Times New Roman" panose="02020603050405020304" pitchFamily="18" charset="0"/>
              </a:rPr>
              <a:t> </a:t>
            </a:r>
            <a:r>
              <a:rPr b="1" spc="250" dirty="0">
                <a:latin typeface="Times New Roman" panose="02020603050405020304" pitchFamily="18" charset="0"/>
                <a:cs typeface="Times New Roman" panose="02020603050405020304" pitchFamily="18" charset="0"/>
              </a:rPr>
              <a:t>we</a:t>
            </a:r>
            <a:r>
              <a:rPr b="1" spc="135" dirty="0">
                <a:latin typeface="Times New Roman" panose="02020603050405020304" pitchFamily="18" charset="0"/>
                <a:cs typeface="Times New Roman" panose="02020603050405020304" pitchFamily="18" charset="0"/>
              </a:rPr>
              <a:t> </a:t>
            </a:r>
            <a:r>
              <a:rPr b="1" spc="145" dirty="0">
                <a:latin typeface="Times New Roman" panose="02020603050405020304" pitchFamily="18" charset="0"/>
                <a:cs typeface="Times New Roman" panose="02020603050405020304" pitchFamily="18" charset="0"/>
              </a:rPr>
              <a:t>have</a:t>
            </a:r>
            <a:r>
              <a:rPr b="1" spc="110" dirty="0">
                <a:latin typeface="Times New Roman" panose="02020603050405020304" pitchFamily="18" charset="0"/>
                <a:cs typeface="Times New Roman" panose="02020603050405020304" pitchFamily="18" charset="0"/>
              </a:rPr>
              <a:t> </a:t>
            </a:r>
            <a:r>
              <a:rPr b="1" spc="105" dirty="0">
                <a:latin typeface="Times New Roman" panose="02020603050405020304" pitchFamily="18" charset="0"/>
                <a:cs typeface="Times New Roman" panose="02020603050405020304" pitchFamily="18" charset="0"/>
              </a:rPr>
              <a:t>no</a:t>
            </a:r>
            <a:r>
              <a:rPr b="1" spc="140" dirty="0">
                <a:latin typeface="Times New Roman" panose="02020603050405020304" pitchFamily="18" charset="0"/>
                <a:cs typeface="Times New Roman" panose="02020603050405020304" pitchFamily="18" charset="0"/>
              </a:rPr>
              <a:t> </a:t>
            </a:r>
            <a:r>
              <a:rPr b="1" spc="50" dirty="0">
                <a:latin typeface="Times New Roman" panose="02020603050405020304" pitchFamily="18" charset="0"/>
                <a:cs typeface="Times New Roman" panose="02020603050405020304" pitchFamily="18" charset="0"/>
              </a:rPr>
              <a:t>traffic!</a:t>
            </a:r>
            <a:endParaRPr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A631138-A31E-20F9-00C7-06CAD30AB944}"/>
              </a:ext>
            </a:extLst>
          </p:cNvPr>
          <p:cNvSpPr/>
          <p:nvPr/>
        </p:nvSpPr>
        <p:spPr>
          <a:xfrm>
            <a:off x="189550" y="175059"/>
            <a:ext cx="8764900" cy="769441"/>
          </a:xfrm>
          <a:prstGeom prst="rect">
            <a:avLst/>
          </a:prstGeom>
          <a:solidFill>
            <a:schemeClr val="bg1"/>
          </a:solid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Simple two node wired network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grpSp>
        <p:nvGrpSpPr>
          <p:cNvPr id="3" name="object 3"/>
          <p:cNvGrpSpPr/>
          <p:nvPr/>
        </p:nvGrpSpPr>
        <p:grpSpPr>
          <a:xfrm>
            <a:off x="2738437" y="1949773"/>
            <a:ext cx="3438525" cy="695325"/>
            <a:chOff x="2738437" y="1504950"/>
            <a:chExt cx="3438525" cy="695325"/>
          </a:xfrm>
        </p:grpSpPr>
        <p:sp>
          <p:nvSpPr>
            <p:cNvPr id="4" name="object 4"/>
            <p:cNvSpPr/>
            <p:nvPr/>
          </p:nvSpPr>
          <p:spPr>
            <a:xfrm>
              <a:off x="2743200" y="1509712"/>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5" name="object 5"/>
            <p:cNvSpPr/>
            <p:nvPr/>
          </p:nvSpPr>
          <p:spPr>
            <a:xfrm>
              <a:off x="2743200" y="1509712"/>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sp>
          <p:nvSpPr>
            <p:cNvPr id="6" name="object 6"/>
            <p:cNvSpPr/>
            <p:nvPr/>
          </p:nvSpPr>
          <p:spPr>
            <a:xfrm>
              <a:off x="5486400" y="1509712"/>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7" name="object 7"/>
            <p:cNvSpPr/>
            <p:nvPr/>
          </p:nvSpPr>
          <p:spPr>
            <a:xfrm>
              <a:off x="5486400" y="1509712"/>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8" name="object 8"/>
          <p:cNvSpPr txBox="1"/>
          <p:nvPr/>
        </p:nvSpPr>
        <p:spPr>
          <a:xfrm>
            <a:off x="2898203" y="2110999"/>
            <a:ext cx="3121025" cy="391160"/>
          </a:xfrm>
          <a:prstGeom prst="rect">
            <a:avLst/>
          </a:prstGeom>
        </p:spPr>
        <p:txBody>
          <a:bodyPr vert="horz" wrap="square" lIns="0" tIns="12700" rIns="0" bIns="0" rtlCol="0">
            <a:spAutoFit/>
          </a:bodyPr>
          <a:lstStyle/>
          <a:p>
            <a:pPr marL="12700">
              <a:lnSpc>
                <a:spcPct val="100000"/>
              </a:lnSpc>
              <a:spcBef>
                <a:spcPts val="100"/>
              </a:spcBef>
              <a:tabLst>
                <a:tab pos="2755265" algn="l"/>
              </a:tabLst>
            </a:pPr>
            <a:r>
              <a:rPr sz="2400" b="1" spc="120" dirty="0">
                <a:solidFill>
                  <a:srgbClr val="00279F"/>
                </a:solidFill>
                <a:latin typeface="Times New Roman"/>
                <a:cs typeface="Times New Roman"/>
              </a:rPr>
              <a:t>n0</a:t>
            </a:r>
            <a:r>
              <a:rPr sz="2400" b="1" dirty="0">
                <a:solidFill>
                  <a:srgbClr val="00279F"/>
                </a:solidFill>
                <a:latin typeface="Times New Roman"/>
                <a:cs typeface="Times New Roman"/>
              </a:rPr>
              <a:t>	</a:t>
            </a:r>
            <a:r>
              <a:rPr sz="2400" b="1" spc="114" dirty="0">
                <a:solidFill>
                  <a:srgbClr val="00279F"/>
                </a:solidFill>
                <a:latin typeface="Times New Roman"/>
                <a:cs typeface="Times New Roman"/>
              </a:rPr>
              <a:t>n1</a:t>
            </a:r>
            <a:endParaRPr sz="2400" dirty="0">
              <a:latin typeface="Times New Roman"/>
              <a:cs typeface="Times New Roman"/>
            </a:endParaRPr>
          </a:p>
        </p:txBody>
      </p:sp>
      <p:grpSp>
        <p:nvGrpSpPr>
          <p:cNvPr id="9" name="object 9"/>
          <p:cNvGrpSpPr/>
          <p:nvPr/>
        </p:nvGrpSpPr>
        <p:grpSpPr>
          <a:xfrm>
            <a:off x="2490213" y="2240280"/>
            <a:ext cx="2996565" cy="1188720"/>
            <a:chOff x="2490213" y="1795457"/>
            <a:chExt cx="2996565" cy="1188720"/>
          </a:xfrm>
        </p:grpSpPr>
        <p:sp>
          <p:nvSpPr>
            <p:cNvPr id="10" name="object 10"/>
            <p:cNvSpPr/>
            <p:nvPr/>
          </p:nvSpPr>
          <p:spPr>
            <a:xfrm>
              <a:off x="3524250" y="1852612"/>
              <a:ext cx="1866900" cy="0"/>
            </a:xfrm>
            <a:custGeom>
              <a:avLst/>
              <a:gdLst/>
              <a:ahLst/>
              <a:cxnLst/>
              <a:rect l="l" t="t" r="r" b="b"/>
              <a:pathLst>
                <a:path w="1866900">
                  <a:moveTo>
                    <a:pt x="0" y="0"/>
                  </a:moveTo>
                  <a:lnTo>
                    <a:pt x="1866900" y="0"/>
                  </a:lnTo>
                </a:path>
              </a:pathLst>
            </a:custGeom>
            <a:ln w="38100">
              <a:solidFill>
                <a:srgbClr val="00279F"/>
              </a:solidFill>
            </a:ln>
          </p:spPr>
          <p:txBody>
            <a:bodyPr wrap="square" lIns="0" tIns="0" rIns="0" bIns="0" rtlCol="0"/>
            <a:lstStyle/>
            <a:p>
              <a:endParaRPr/>
            </a:p>
          </p:txBody>
        </p:sp>
        <p:sp>
          <p:nvSpPr>
            <p:cNvPr id="11" name="object 11"/>
            <p:cNvSpPr/>
            <p:nvPr/>
          </p:nvSpPr>
          <p:spPr>
            <a:xfrm>
              <a:off x="3429000" y="1795462"/>
              <a:ext cx="2057400" cy="114300"/>
            </a:xfrm>
            <a:custGeom>
              <a:avLst/>
              <a:gdLst/>
              <a:ahLst/>
              <a:cxnLst/>
              <a:rect l="l" t="t" r="r" b="b"/>
              <a:pathLst>
                <a:path w="2057400" h="114300">
                  <a:moveTo>
                    <a:pt x="114300" y="0"/>
                  </a:moveTo>
                  <a:lnTo>
                    <a:pt x="0" y="57150"/>
                  </a:lnTo>
                  <a:lnTo>
                    <a:pt x="114300" y="114300"/>
                  </a:lnTo>
                  <a:lnTo>
                    <a:pt x="114300" y="0"/>
                  </a:lnTo>
                  <a:close/>
                </a:path>
                <a:path w="2057400" h="114300">
                  <a:moveTo>
                    <a:pt x="2057400" y="57150"/>
                  </a:moveTo>
                  <a:lnTo>
                    <a:pt x="1943100" y="0"/>
                  </a:lnTo>
                  <a:lnTo>
                    <a:pt x="1943100" y="114300"/>
                  </a:lnTo>
                  <a:lnTo>
                    <a:pt x="2057400" y="57150"/>
                  </a:lnTo>
                  <a:close/>
                </a:path>
              </a:pathLst>
            </a:custGeom>
            <a:solidFill>
              <a:srgbClr val="00279F"/>
            </a:solidFill>
          </p:spPr>
          <p:txBody>
            <a:bodyPr wrap="square" lIns="0" tIns="0" rIns="0" bIns="0" rtlCol="0"/>
            <a:lstStyle/>
            <a:p>
              <a:endParaRPr/>
            </a:p>
          </p:txBody>
        </p:sp>
        <p:pic>
          <p:nvPicPr>
            <p:cNvPr id="12" name="object 12"/>
            <p:cNvPicPr/>
            <p:nvPr/>
          </p:nvPicPr>
          <p:blipFill>
            <a:blip r:embed="rId2" cstate="print"/>
            <a:stretch>
              <a:fillRect/>
            </a:stretch>
          </p:blipFill>
          <p:spPr>
            <a:xfrm>
              <a:off x="2510027" y="2420112"/>
              <a:ext cx="850391" cy="393191"/>
            </a:xfrm>
            <a:prstGeom prst="rect">
              <a:avLst/>
            </a:prstGeom>
          </p:spPr>
        </p:pic>
        <p:pic>
          <p:nvPicPr>
            <p:cNvPr id="13" name="object 13"/>
            <p:cNvPicPr/>
            <p:nvPr/>
          </p:nvPicPr>
          <p:blipFill>
            <a:blip r:embed="rId3" cstate="print"/>
            <a:stretch>
              <a:fillRect/>
            </a:stretch>
          </p:blipFill>
          <p:spPr>
            <a:xfrm>
              <a:off x="2490213" y="2340864"/>
              <a:ext cx="989075" cy="643127"/>
            </a:xfrm>
            <a:prstGeom prst="rect">
              <a:avLst/>
            </a:prstGeom>
          </p:spPr>
        </p:pic>
      </p:grpSp>
      <p:sp>
        <p:nvSpPr>
          <p:cNvPr id="14" name="object 14"/>
          <p:cNvSpPr txBox="1"/>
          <p:nvPr/>
        </p:nvSpPr>
        <p:spPr>
          <a:xfrm>
            <a:off x="2438400" y="2792735"/>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58750">
              <a:lnSpc>
                <a:spcPts val="2870"/>
              </a:lnSpc>
              <a:spcBef>
                <a:spcPts val="130"/>
              </a:spcBef>
            </a:pPr>
            <a:r>
              <a:rPr sz="2400" b="1" spc="25" dirty="0">
                <a:solidFill>
                  <a:srgbClr val="00279F"/>
                </a:solidFill>
                <a:latin typeface="Times New Roman"/>
                <a:cs typeface="Times New Roman"/>
              </a:rPr>
              <a:t>udp</a:t>
            </a:r>
            <a:endParaRPr sz="2400">
              <a:latin typeface="Times New Roman"/>
              <a:cs typeface="Times New Roman"/>
            </a:endParaRPr>
          </a:p>
        </p:txBody>
      </p:sp>
      <p:sp>
        <p:nvSpPr>
          <p:cNvPr id="15" name="object 15"/>
          <p:cNvSpPr/>
          <p:nvPr/>
        </p:nvSpPr>
        <p:spPr>
          <a:xfrm>
            <a:off x="2819400" y="2564135"/>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sp>
        <p:nvSpPr>
          <p:cNvPr id="16" name="object 16"/>
          <p:cNvSpPr txBox="1"/>
          <p:nvPr/>
        </p:nvSpPr>
        <p:spPr>
          <a:xfrm>
            <a:off x="660400" y="3962400"/>
            <a:ext cx="7772400" cy="1345880"/>
          </a:xfrm>
          <a:prstGeom prst="rect">
            <a:avLst/>
          </a:prstGeom>
          <a:solidFill>
            <a:srgbClr val="CCFFFF"/>
          </a:solidFill>
          <a:ln w="9525">
            <a:solidFill>
              <a:srgbClr val="00279F"/>
            </a:solidFill>
          </a:ln>
        </p:spPr>
        <p:txBody>
          <a:bodyPr vert="horz" wrap="square" lIns="0" tIns="52704" rIns="0" bIns="0" rtlCol="0">
            <a:spAutoFit/>
          </a:bodyPr>
          <a:lstStyle/>
          <a:p>
            <a:pPr marL="91440" marR="50165">
              <a:lnSpc>
                <a:spcPct val="100000"/>
              </a:lnSpc>
              <a:spcBef>
                <a:spcPts val="414"/>
              </a:spcBef>
            </a:pPr>
            <a:r>
              <a:rPr sz="2800" b="1" spc="155" dirty="0">
                <a:solidFill>
                  <a:srgbClr val="FF0000"/>
                </a:solidFill>
                <a:latin typeface="Times New Roman"/>
                <a:cs typeface="Times New Roman"/>
              </a:rPr>
              <a:t>#Create</a:t>
            </a:r>
            <a:r>
              <a:rPr sz="2800" b="1" spc="140" dirty="0">
                <a:solidFill>
                  <a:srgbClr val="FF0000"/>
                </a:solidFill>
                <a:latin typeface="Times New Roman"/>
                <a:cs typeface="Times New Roman"/>
              </a:rPr>
              <a:t> </a:t>
            </a:r>
            <a:r>
              <a:rPr sz="2800" b="1" spc="114" dirty="0">
                <a:solidFill>
                  <a:srgbClr val="FF0000"/>
                </a:solidFill>
                <a:latin typeface="Times New Roman"/>
                <a:cs typeface="Times New Roman"/>
              </a:rPr>
              <a:t>a</a:t>
            </a:r>
            <a:r>
              <a:rPr sz="2800" b="1" spc="180" dirty="0">
                <a:solidFill>
                  <a:srgbClr val="FF0000"/>
                </a:solidFill>
                <a:latin typeface="Times New Roman"/>
                <a:cs typeface="Times New Roman"/>
              </a:rPr>
              <a:t> </a:t>
            </a:r>
            <a:r>
              <a:rPr sz="2800" b="1" spc="80" dirty="0">
                <a:solidFill>
                  <a:srgbClr val="FF0000"/>
                </a:solidFill>
                <a:latin typeface="Times New Roman"/>
                <a:cs typeface="Times New Roman"/>
              </a:rPr>
              <a:t>UDP</a:t>
            </a:r>
            <a:r>
              <a:rPr sz="2800" b="1" spc="155" dirty="0">
                <a:solidFill>
                  <a:srgbClr val="FF0000"/>
                </a:solidFill>
                <a:latin typeface="Times New Roman"/>
                <a:cs typeface="Times New Roman"/>
              </a:rPr>
              <a:t> </a:t>
            </a:r>
            <a:r>
              <a:rPr sz="2800" b="1" spc="145" dirty="0">
                <a:solidFill>
                  <a:srgbClr val="FF0000"/>
                </a:solidFill>
                <a:latin typeface="Times New Roman"/>
                <a:cs typeface="Times New Roman"/>
              </a:rPr>
              <a:t>agent</a:t>
            </a:r>
            <a:r>
              <a:rPr sz="2800" b="1" spc="150" dirty="0">
                <a:solidFill>
                  <a:srgbClr val="FF0000"/>
                </a:solidFill>
                <a:latin typeface="Times New Roman"/>
                <a:cs typeface="Times New Roman"/>
              </a:rPr>
              <a:t> </a:t>
            </a:r>
            <a:r>
              <a:rPr sz="2800" b="1" spc="55" dirty="0">
                <a:solidFill>
                  <a:srgbClr val="FF0000"/>
                </a:solidFill>
                <a:latin typeface="Times New Roman"/>
                <a:cs typeface="Times New Roman"/>
              </a:rPr>
              <a:t>and</a:t>
            </a:r>
            <a:r>
              <a:rPr sz="2800" b="1" spc="165" dirty="0">
                <a:solidFill>
                  <a:srgbClr val="FF0000"/>
                </a:solidFill>
                <a:latin typeface="Times New Roman"/>
                <a:cs typeface="Times New Roman"/>
              </a:rPr>
              <a:t> </a:t>
            </a:r>
            <a:r>
              <a:rPr sz="2800" b="1" spc="95" dirty="0">
                <a:solidFill>
                  <a:srgbClr val="FF0000"/>
                </a:solidFill>
                <a:latin typeface="Times New Roman"/>
                <a:cs typeface="Times New Roman"/>
              </a:rPr>
              <a:t>attach</a:t>
            </a:r>
            <a:r>
              <a:rPr sz="2800" b="1" spc="140" dirty="0">
                <a:solidFill>
                  <a:srgbClr val="FF0000"/>
                </a:solidFill>
                <a:latin typeface="Times New Roman"/>
                <a:cs typeface="Times New Roman"/>
              </a:rPr>
              <a:t> </a:t>
            </a:r>
            <a:r>
              <a:rPr sz="2800" b="1" spc="45" dirty="0">
                <a:solidFill>
                  <a:srgbClr val="FF0000"/>
                </a:solidFill>
                <a:latin typeface="Times New Roman"/>
                <a:cs typeface="Times New Roman"/>
              </a:rPr>
              <a:t>it</a:t>
            </a:r>
            <a:r>
              <a:rPr sz="2800" b="1" spc="190" dirty="0">
                <a:solidFill>
                  <a:srgbClr val="FF0000"/>
                </a:solidFill>
                <a:latin typeface="Times New Roman"/>
                <a:cs typeface="Times New Roman"/>
              </a:rPr>
              <a:t> </a:t>
            </a:r>
            <a:r>
              <a:rPr sz="2800" b="1" spc="145" dirty="0">
                <a:solidFill>
                  <a:srgbClr val="FF0000"/>
                </a:solidFill>
                <a:latin typeface="Times New Roman"/>
                <a:cs typeface="Times New Roman"/>
              </a:rPr>
              <a:t>to</a:t>
            </a:r>
            <a:r>
              <a:rPr sz="2800" b="1" spc="175" dirty="0">
                <a:solidFill>
                  <a:srgbClr val="FF0000"/>
                </a:solidFill>
                <a:latin typeface="Times New Roman"/>
                <a:cs typeface="Times New Roman"/>
              </a:rPr>
              <a:t> </a:t>
            </a:r>
            <a:r>
              <a:rPr sz="2800" b="1" spc="160" dirty="0">
                <a:solidFill>
                  <a:srgbClr val="FF0000"/>
                </a:solidFill>
                <a:latin typeface="Times New Roman"/>
                <a:cs typeface="Times New Roman"/>
              </a:rPr>
              <a:t>node</a:t>
            </a:r>
            <a:r>
              <a:rPr sz="2800" b="1" spc="145" dirty="0">
                <a:solidFill>
                  <a:srgbClr val="FF0000"/>
                </a:solidFill>
                <a:latin typeface="Times New Roman"/>
                <a:cs typeface="Times New Roman"/>
              </a:rPr>
              <a:t> </a:t>
            </a:r>
            <a:r>
              <a:rPr sz="2800" b="1" spc="140" dirty="0">
                <a:solidFill>
                  <a:srgbClr val="FF0000"/>
                </a:solidFill>
                <a:latin typeface="Times New Roman"/>
                <a:cs typeface="Times New Roman"/>
              </a:rPr>
              <a:t>n0 </a:t>
            </a:r>
            <a:r>
              <a:rPr sz="2800" b="1" spc="-685" dirty="0">
                <a:solidFill>
                  <a:srgbClr val="FF0000"/>
                </a:solidFill>
                <a:latin typeface="Times New Roman"/>
                <a:cs typeface="Times New Roman"/>
              </a:rPr>
              <a:t> </a:t>
            </a:r>
            <a:r>
              <a:rPr sz="2800" b="1" spc="254" dirty="0">
                <a:solidFill>
                  <a:srgbClr val="00279F"/>
                </a:solidFill>
                <a:latin typeface="Times New Roman"/>
                <a:cs typeface="Times New Roman"/>
              </a:rPr>
              <a:t>set</a:t>
            </a:r>
            <a:r>
              <a:rPr sz="2800" b="1" spc="160" dirty="0">
                <a:solidFill>
                  <a:srgbClr val="00279F"/>
                </a:solidFill>
                <a:latin typeface="Times New Roman"/>
                <a:cs typeface="Times New Roman"/>
              </a:rPr>
              <a:t> </a:t>
            </a:r>
            <a:r>
              <a:rPr sz="2800" b="1" spc="85" dirty="0">
                <a:solidFill>
                  <a:srgbClr val="00279F"/>
                </a:solidFill>
                <a:latin typeface="Times New Roman"/>
                <a:cs typeface="Times New Roman"/>
              </a:rPr>
              <a:t>udp0</a:t>
            </a:r>
            <a:r>
              <a:rPr sz="2800" b="1" spc="150" dirty="0">
                <a:solidFill>
                  <a:srgbClr val="00279F"/>
                </a:solidFill>
                <a:latin typeface="Times New Roman"/>
                <a:cs typeface="Times New Roman"/>
              </a:rPr>
              <a:t> </a:t>
            </a:r>
            <a:r>
              <a:rPr sz="2800" b="1" spc="265" dirty="0">
                <a:solidFill>
                  <a:srgbClr val="00279F"/>
                </a:solidFill>
                <a:latin typeface="Times New Roman"/>
                <a:cs typeface="Times New Roman"/>
              </a:rPr>
              <a:t>[new</a:t>
            </a:r>
            <a:r>
              <a:rPr sz="2800" b="1" spc="125" dirty="0">
                <a:solidFill>
                  <a:srgbClr val="00279F"/>
                </a:solidFill>
                <a:latin typeface="Times New Roman"/>
                <a:cs typeface="Times New Roman"/>
              </a:rPr>
              <a:t> </a:t>
            </a:r>
            <a:r>
              <a:rPr sz="2800" b="1" spc="155" dirty="0">
                <a:solidFill>
                  <a:srgbClr val="00279F"/>
                </a:solidFill>
                <a:latin typeface="Times New Roman"/>
                <a:cs typeface="Times New Roman"/>
              </a:rPr>
              <a:t>Agent/UDP]</a:t>
            </a:r>
            <a:endParaRPr sz="2800" dirty="0">
              <a:latin typeface="Times New Roman"/>
              <a:cs typeface="Times New Roman"/>
            </a:endParaRPr>
          </a:p>
          <a:p>
            <a:pPr marL="91440">
              <a:lnSpc>
                <a:spcPct val="100000"/>
              </a:lnSpc>
            </a:pPr>
            <a:r>
              <a:rPr sz="2800" b="1" spc="175" dirty="0">
                <a:solidFill>
                  <a:srgbClr val="00279F"/>
                </a:solidFill>
                <a:latin typeface="Times New Roman"/>
                <a:cs typeface="Times New Roman"/>
              </a:rPr>
              <a:t>$ns</a:t>
            </a:r>
            <a:r>
              <a:rPr sz="2800" b="1" spc="145" dirty="0">
                <a:solidFill>
                  <a:srgbClr val="00279F"/>
                </a:solidFill>
                <a:latin typeface="Times New Roman"/>
                <a:cs typeface="Times New Roman"/>
              </a:rPr>
              <a:t> </a:t>
            </a:r>
            <a:r>
              <a:rPr sz="2800" b="1" spc="170" dirty="0">
                <a:solidFill>
                  <a:srgbClr val="00279F"/>
                </a:solidFill>
                <a:latin typeface="Times New Roman"/>
                <a:cs typeface="Times New Roman"/>
              </a:rPr>
              <a:t>attach-agent</a:t>
            </a:r>
            <a:r>
              <a:rPr sz="2800" b="1" spc="155" dirty="0">
                <a:solidFill>
                  <a:srgbClr val="00279F"/>
                </a:solidFill>
                <a:latin typeface="Times New Roman"/>
                <a:cs typeface="Times New Roman"/>
              </a:rPr>
              <a:t> </a:t>
            </a:r>
            <a:r>
              <a:rPr sz="2800" b="1" spc="145" dirty="0">
                <a:solidFill>
                  <a:srgbClr val="00279F"/>
                </a:solidFill>
                <a:latin typeface="Times New Roman"/>
                <a:cs typeface="Times New Roman"/>
              </a:rPr>
              <a:t>$n0</a:t>
            </a:r>
            <a:r>
              <a:rPr sz="2800" b="1" spc="155" dirty="0">
                <a:solidFill>
                  <a:srgbClr val="00279F"/>
                </a:solidFill>
                <a:latin typeface="Times New Roman"/>
                <a:cs typeface="Times New Roman"/>
              </a:rPr>
              <a:t> </a:t>
            </a:r>
            <a:r>
              <a:rPr sz="2800" b="1" spc="90" dirty="0">
                <a:solidFill>
                  <a:srgbClr val="00279F"/>
                </a:solidFill>
                <a:latin typeface="Times New Roman"/>
                <a:cs typeface="Times New Roman"/>
              </a:rPr>
              <a:t>$udp0</a:t>
            </a:r>
            <a:endParaRPr sz="2800" dirty="0">
              <a:latin typeface="Times New Roman"/>
              <a:cs typeface="Times New Roman"/>
            </a:endParaRPr>
          </a:p>
        </p:txBody>
      </p:sp>
      <p:sp>
        <p:nvSpPr>
          <p:cNvPr id="18" name="Rectangle 17">
            <a:extLst>
              <a:ext uri="{FF2B5EF4-FFF2-40B4-BE49-F238E27FC236}">
                <a16:creationId xmlns:a16="http://schemas.microsoft.com/office/drawing/2014/main" id="{F308C482-5DF6-77F1-3362-C32A5AC146A5}"/>
              </a:ext>
            </a:extLst>
          </p:cNvPr>
          <p:cNvSpPr/>
          <p:nvPr/>
        </p:nvSpPr>
        <p:spPr>
          <a:xfrm>
            <a:off x="190500" y="376534"/>
            <a:ext cx="8763000" cy="923330"/>
          </a:xfrm>
          <a:prstGeom prst="rect">
            <a:avLst/>
          </a:prstGeom>
          <a:solidFill>
            <a:schemeClr val="bg1"/>
          </a:solid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Adding traffic to the link</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6706" y="1533525"/>
            <a:ext cx="3150870" cy="5239385"/>
            <a:chOff x="306706" y="1533525"/>
            <a:chExt cx="3150870" cy="5239385"/>
          </a:xfrm>
        </p:grpSpPr>
        <p:sp>
          <p:nvSpPr>
            <p:cNvPr id="3" name="object 3"/>
            <p:cNvSpPr/>
            <p:nvPr/>
          </p:nvSpPr>
          <p:spPr>
            <a:xfrm>
              <a:off x="2767012" y="1538287"/>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4" name="object 4"/>
            <p:cNvSpPr/>
            <p:nvPr/>
          </p:nvSpPr>
          <p:spPr>
            <a:xfrm>
              <a:off x="2767012" y="15382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28" name="object 28"/>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
        <p:nvSpPr>
          <p:cNvPr id="6" name="object 6"/>
          <p:cNvSpPr txBox="1"/>
          <p:nvPr/>
        </p:nvSpPr>
        <p:spPr>
          <a:xfrm>
            <a:off x="2922016" y="1694751"/>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n0</a:t>
            </a:r>
            <a:endParaRPr sz="2400">
              <a:latin typeface="Times New Roman"/>
              <a:cs typeface="Times New Roman"/>
            </a:endParaRPr>
          </a:p>
        </p:txBody>
      </p:sp>
      <p:grpSp>
        <p:nvGrpSpPr>
          <p:cNvPr id="7" name="object 7"/>
          <p:cNvGrpSpPr/>
          <p:nvPr/>
        </p:nvGrpSpPr>
        <p:grpSpPr>
          <a:xfrm>
            <a:off x="5505450" y="1533525"/>
            <a:ext cx="695325" cy="695325"/>
            <a:chOff x="5505450" y="1533525"/>
            <a:chExt cx="695325" cy="695325"/>
          </a:xfrm>
        </p:grpSpPr>
        <p:sp>
          <p:nvSpPr>
            <p:cNvPr id="8" name="object 8"/>
            <p:cNvSpPr/>
            <p:nvPr/>
          </p:nvSpPr>
          <p:spPr>
            <a:xfrm>
              <a:off x="5510212" y="1538287"/>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9" name="object 9"/>
            <p:cNvSpPr/>
            <p:nvPr/>
          </p:nvSpPr>
          <p:spPr>
            <a:xfrm>
              <a:off x="5510212" y="1538287"/>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10" name="object 10"/>
          <p:cNvSpPr txBox="1"/>
          <p:nvPr/>
        </p:nvSpPr>
        <p:spPr>
          <a:xfrm>
            <a:off x="5665215" y="1694751"/>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n1</a:t>
            </a:r>
            <a:endParaRPr sz="2400">
              <a:latin typeface="Times New Roman"/>
              <a:cs typeface="Times New Roman"/>
            </a:endParaRPr>
          </a:p>
        </p:txBody>
      </p:sp>
      <p:grpSp>
        <p:nvGrpSpPr>
          <p:cNvPr id="11" name="object 11"/>
          <p:cNvGrpSpPr/>
          <p:nvPr/>
        </p:nvGrpSpPr>
        <p:grpSpPr>
          <a:xfrm>
            <a:off x="2514600" y="1824032"/>
            <a:ext cx="2995930" cy="1187450"/>
            <a:chOff x="2514600" y="1824032"/>
            <a:chExt cx="2995930" cy="1187450"/>
          </a:xfrm>
        </p:grpSpPr>
        <p:sp>
          <p:nvSpPr>
            <p:cNvPr id="12" name="object 12"/>
            <p:cNvSpPr/>
            <p:nvPr/>
          </p:nvSpPr>
          <p:spPr>
            <a:xfrm>
              <a:off x="3548062" y="1881187"/>
              <a:ext cx="1866900" cy="0"/>
            </a:xfrm>
            <a:custGeom>
              <a:avLst/>
              <a:gdLst/>
              <a:ahLst/>
              <a:cxnLst/>
              <a:rect l="l" t="t" r="r" b="b"/>
              <a:pathLst>
                <a:path w="1866900">
                  <a:moveTo>
                    <a:pt x="0" y="0"/>
                  </a:moveTo>
                  <a:lnTo>
                    <a:pt x="1866900" y="0"/>
                  </a:lnTo>
                </a:path>
              </a:pathLst>
            </a:custGeom>
            <a:ln w="38100">
              <a:solidFill>
                <a:srgbClr val="00279F"/>
              </a:solidFill>
            </a:ln>
          </p:spPr>
          <p:txBody>
            <a:bodyPr wrap="square" lIns="0" tIns="0" rIns="0" bIns="0" rtlCol="0"/>
            <a:lstStyle/>
            <a:p>
              <a:endParaRPr/>
            </a:p>
          </p:txBody>
        </p:sp>
        <p:sp>
          <p:nvSpPr>
            <p:cNvPr id="13" name="object 13"/>
            <p:cNvSpPr/>
            <p:nvPr/>
          </p:nvSpPr>
          <p:spPr>
            <a:xfrm>
              <a:off x="3452812" y="1824037"/>
              <a:ext cx="2057400" cy="114300"/>
            </a:xfrm>
            <a:custGeom>
              <a:avLst/>
              <a:gdLst/>
              <a:ahLst/>
              <a:cxnLst/>
              <a:rect l="l" t="t" r="r" b="b"/>
              <a:pathLst>
                <a:path w="2057400" h="114300">
                  <a:moveTo>
                    <a:pt x="114300" y="0"/>
                  </a:moveTo>
                  <a:lnTo>
                    <a:pt x="0" y="57150"/>
                  </a:lnTo>
                  <a:lnTo>
                    <a:pt x="114300" y="114300"/>
                  </a:lnTo>
                  <a:lnTo>
                    <a:pt x="114300" y="0"/>
                  </a:lnTo>
                  <a:close/>
                </a:path>
                <a:path w="2057400" h="114300">
                  <a:moveTo>
                    <a:pt x="2057400" y="57150"/>
                  </a:moveTo>
                  <a:lnTo>
                    <a:pt x="1943100" y="0"/>
                  </a:lnTo>
                  <a:lnTo>
                    <a:pt x="1943100" y="114300"/>
                  </a:lnTo>
                  <a:lnTo>
                    <a:pt x="2057400" y="57150"/>
                  </a:lnTo>
                  <a:close/>
                </a:path>
              </a:pathLst>
            </a:custGeom>
            <a:solidFill>
              <a:srgbClr val="00279F"/>
            </a:solidFill>
          </p:spPr>
          <p:txBody>
            <a:bodyPr wrap="square" lIns="0" tIns="0" rIns="0" bIns="0" rtlCol="0"/>
            <a:lstStyle/>
            <a:p>
              <a:endParaRPr/>
            </a:p>
          </p:txBody>
        </p:sp>
        <p:pic>
          <p:nvPicPr>
            <p:cNvPr id="14" name="object 14"/>
            <p:cNvPicPr/>
            <p:nvPr/>
          </p:nvPicPr>
          <p:blipFill>
            <a:blip r:embed="rId2" cstate="print"/>
            <a:stretch>
              <a:fillRect/>
            </a:stretch>
          </p:blipFill>
          <p:spPr>
            <a:xfrm>
              <a:off x="2534412" y="2447544"/>
              <a:ext cx="850391" cy="394703"/>
            </a:xfrm>
            <a:prstGeom prst="rect">
              <a:avLst/>
            </a:prstGeom>
          </p:spPr>
        </p:pic>
        <p:pic>
          <p:nvPicPr>
            <p:cNvPr id="15" name="object 15"/>
            <p:cNvPicPr/>
            <p:nvPr/>
          </p:nvPicPr>
          <p:blipFill>
            <a:blip r:embed="rId3" cstate="print"/>
            <a:stretch>
              <a:fillRect/>
            </a:stretch>
          </p:blipFill>
          <p:spPr>
            <a:xfrm>
              <a:off x="2514600" y="2368296"/>
              <a:ext cx="989073" cy="643127"/>
            </a:xfrm>
            <a:prstGeom prst="rect">
              <a:avLst/>
            </a:prstGeom>
          </p:spPr>
        </p:pic>
      </p:grpSp>
      <p:sp>
        <p:nvSpPr>
          <p:cNvPr id="16" name="object 16"/>
          <p:cNvSpPr txBox="1"/>
          <p:nvPr/>
        </p:nvSpPr>
        <p:spPr>
          <a:xfrm>
            <a:off x="2462212" y="2376487"/>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58750">
              <a:lnSpc>
                <a:spcPts val="2870"/>
              </a:lnSpc>
              <a:spcBef>
                <a:spcPts val="130"/>
              </a:spcBef>
            </a:pPr>
            <a:r>
              <a:rPr sz="2400" b="1" spc="25" dirty="0">
                <a:solidFill>
                  <a:srgbClr val="00279F"/>
                </a:solidFill>
                <a:latin typeface="Times New Roman"/>
                <a:cs typeface="Times New Roman"/>
              </a:rPr>
              <a:t>udp</a:t>
            </a:r>
            <a:endParaRPr sz="2400">
              <a:latin typeface="Times New Roman"/>
              <a:cs typeface="Times New Roman"/>
            </a:endParaRPr>
          </a:p>
        </p:txBody>
      </p:sp>
      <p:grpSp>
        <p:nvGrpSpPr>
          <p:cNvPr id="17" name="object 17"/>
          <p:cNvGrpSpPr/>
          <p:nvPr/>
        </p:nvGrpSpPr>
        <p:grpSpPr>
          <a:xfrm>
            <a:off x="196850" y="3573145"/>
            <a:ext cx="8756650" cy="2827655"/>
            <a:chOff x="196850" y="3514725"/>
            <a:chExt cx="8839200" cy="2827655"/>
          </a:xfrm>
        </p:grpSpPr>
        <p:sp>
          <p:nvSpPr>
            <p:cNvPr id="18" name="object 18"/>
            <p:cNvSpPr/>
            <p:nvPr/>
          </p:nvSpPr>
          <p:spPr>
            <a:xfrm>
              <a:off x="201612" y="3519487"/>
              <a:ext cx="8829675" cy="2818130"/>
            </a:xfrm>
            <a:custGeom>
              <a:avLst/>
              <a:gdLst/>
              <a:ahLst/>
              <a:cxnLst/>
              <a:rect l="l" t="t" r="r" b="b"/>
              <a:pathLst>
                <a:path w="8829675" h="2818129">
                  <a:moveTo>
                    <a:pt x="8829675" y="0"/>
                  </a:moveTo>
                  <a:lnTo>
                    <a:pt x="0" y="0"/>
                  </a:lnTo>
                  <a:lnTo>
                    <a:pt x="0" y="2817812"/>
                  </a:lnTo>
                  <a:lnTo>
                    <a:pt x="8829675" y="2817812"/>
                  </a:lnTo>
                  <a:lnTo>
                    <a:pt x="8829675" y="0"/>
                  </a:lnTo>
                  <a:close/>
                </a:path>
              </a:pathLst>
            </a:custGeom>
            <a:solidFill>
              <a:srgbClr val="CCFFFF"/>
            </a:solidFill>
          </p:spPr>
          <p:txBody>
            <a:bodyPr wrap="square" lIns="0" tIns="0" rIns="0" bIns="0" rtlCol="0"/>
            <a:lstStyle/>
            <a:p>
              <a:endParaRPr/>
            </a:p>
          </p:txBody>
        </p:sp>
        <p:sp>
          <p:nvSpPr>
            <p:cNvPr id="19" name="object 19"/>
            <p:cNvSpPr/>
            <p:nvPr/>
          </p:nvSpPr>
          <p:spPr>
            <a:xfrm>
              <a:off x="201612" y="3519487"/>
              <a:ext cx="8829675" cy="2818130"/>
            </a:xfrm>
            <a:custGeom>
              <a:avLst/>
              <a:gdLst/>
              <a:ahLst/>
              <a:cxnLst/>
              <a:rect l="l" t="t" r="r" b="b"/>
              <a:pathLst>
                <a:path w="8829675" h="2818129">
                  <a:moveTo>
                    <a:pt x="0" y="0"/>
                  </a:moveTo>
                  <a:lnTo>
                    <a:pt x="8829675" y="0"/>
                  </a:lnTo>
                  <a:lnTo>
                    <a:pt x="8829675" y="2817812"/>
                  </a:lnTo>
                  <a:lnTo>
                    <a:pt x="0" y="2817812"/>
                  </a:lnTo>
                  <a:lnTo>
                    <a:pt x="0" y="0"/>
                  </a:lnTo>
                  <a:close/>
                </a:path>
              </a:pathLst>
            </a:custGeom>
            <a:ln w="9525">
              <a:solidFill>
                <a:srgbClr val="00279F"/>
              </a:solidFill>
            </a:ln>
          </p:spPr>
          <p:txBody>
            <a:bodyPr wrap="square" lIns="0" tIns="0" rIns="0" bIns="0" rtlCol="0"/>
            <a:lstStyle/>
            <a:p>
              <a:endParaRPr/>
            </a:p>
          </p:txBody>
        </p:sp>
      </p:grpSp>
      <p:sp>
        <p:nvSpPr>
          <p:cNvPr id="20" name="object 20"/>
          <p:cNvSpPr txBox="1"/>
          <p:nvPr/>
        </p:nvSpPr>
        <p:spPr>
          <a:xfrm>
            <a:off x="591502" y="3920490"/>
            <a:ext cx="7357745" cy="209931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F0000"/>
                </a:solidFill>
                <a:latin typeface="Times New Roman"/>
                <a:cs typeface="Times New Roman"/>
              </a:rPr>
              <a:t>#</a:t>
            </a:r>
            <a:r>
              <a:rPr sz="2400" b="1" spc="170" dirty="0">
                <a:solidFill>
                  <a:srgbClr val="FF0000"/>
                </a:solidFill>
                <a:latin typeface="Times New Roman"/>
                <a:cs typeface="Times New Roman"/>
              </a:rPr>
              <a:t> </a:t>
            </a:r>
            <a:r>
              <a:rPr sz="2400" b="1" spc="110" dirty="0">
                <a:solidFill>
                  <a:srgbClr val="FF0000"/>
                </a:solidFill>
                <a:latin typeface="Times New Roman"/>
                <a:cs typeface="Times New Roman"/>
              </a:rPr>
              <a:t>Create</a:t>
            </a:r>
            <a:r>
              <a:rPr sz="2400" b="1" spc="125" dirty="0">
                <a:solidFill>
                  <a:srgbClr val="FF0000"/>
                </a:solidFill>
                <a:latin typeface="Times New Roman"/>
                <a:cs typeface="Times New Roman"/>
              </a:rPr>
              <a:t> </a:t>
            </a:r>
            <a:r>
              <a:rPr sz="2400" b="1" spc="100" dirty="0">
                <a:solidFill>
                  <a:srgbClr val="FF0000"/>
                </a:solidFill>
                <a:latin typeface="Times New Roman"/>
                <a:cs typeface="Times New Roman"/>
              </a:rPr>
              <a:t>a</a:t>
            </a:r>
            <a:r>
              <a:rPr sz="2400" b="1" spc="160" dirty="0">
                <a:solidFill>
                  <a:srgbClr val="FF0000"/>
                </a:solidFill>
                <a:latin typeface="Times New Roman"/>
                <a:cs typeface="Times New Roman"/>
              </a:rPr>
              <a:t> </a:t>
            </a:r>
            <a:r>
              <a:rPr sz="2400" b="1" spc="-35" dirty="0">
                <a:solidFill>
                  <a:srgbClr val="FF0000"/>
                </a:solidFill>
                <a:latin typeface="Times New Roman"/>
                <a:cs typeface="Times New Roman"/>
              </a:rPr>
              <a:t>CBR</a:t>
            </a:r>
            <a:r>
              <a:rPr sz="2400" b="1" spc="155" dirty="0">
                <a:solidFill>
                  <a:srgbClr val="FF0000"/>
                </a:solidFill>
                <a:latin typeface="Times New Roman"/>
                <a:cs typeface="Times New Roman"/>
              </a:rPr>
              <a:t> </a:t>
            </a:r>
            <a:r>
              <a:rPr sz="2400" b="1" spc="70" dirty="0">
                <a:solidFill>
                  <a:srgbClr val="FF0000"/>
                </a:solidFill>
                <a:latin typeface="Times New Roman"/>
                <a:cs typeface="Times New Roman"/>
              </a:rPr>
              <a:t>traffic</a:t>
            </a:r>
            <a:r>
              <a:rPr sz="2400" b="1" spc="125" dirty="0">
                <a:solidFill>
                  <a:srgbClr val="FF0000"/>
                </a:solidFill>
                <a:latin typeface="Times New Roman"/>
                <a:cs typeface="Times New Roman"/>
              </a:rPr>
              <a:t> </a:t>
            </a:r>
            <a:r>
              <a:rPr sz="2400" b="1" spc="160" dirty="0">
                <a:solidFill>
                  <a:srgbClr val="FF0000"/>
                </a:solidFill>
                <a:latin typeface="Times New Roman"/>
                <a:cs typeface="Times New Roman"/>
              </a:rPr>
              <a:t>source</a:t>
            </a:r>
            <a:r>
              <a:rPr sz="2400" b="1" spc="125" dirty="0">
                <a:solidFill>
                  <a:srgbClr val="FF0000"/>
                </a:solidFill>
                <a:latin typeface="Times New Roman"/>
                <a:cs typeface="Times New Roman"/>
              </a:rPr>
              <a:t> </a:t>
            </a:r>
            <a:r>
              <a:rPr sz="2400" b="1" spc="50" dirty="0">
                <a:solidFill>
                  <a:srgbClr val="FF0000"/>
                </a:solidFill>
                <a:latin typeface="Times New Roman"/>
                <a:cs typeface="Times New Roman"/>
              </a:rPr>
              <a:t>and</a:t>
            </a:r>
            <a:r>
              <a:rPr sz="2400" b="1" spc="140" dirty="0">
                <a:solidFill>
                  <a:srgbClr val="FF0000"/>
                </a:solidFill>
                <a:latin typeface="Times New Roman"/>
                <a:cs typeface="Times New Roman"/>
              </a:rPr>
              <a:t> </a:t>
            </a:r>
            <a:r>
              <a:rPr sz="2400" b="1" spc="85" dirty="0">
                <a:solidFill>
                  <a:srgbClr val="FF0000"/>
                </a:solidFill>
                <a:latin typeface="Times New Roman"/>
                <a:cs typeface="Times New Roman"/>
              </a:rPr>
              <a:t>attach</a:t>
            </a:r>
            <a:r>
              <a:rPr sz="2400" b="1" spc="120" dirty="0">
                <a:solidFill>
                  <a:srgbClr val="FF0000"/>
                </a:solidFill>
                <a:latin typeface="Times New Roman"/>
                <a:cs typeface="Times New Roman"/>
              </a:rPr>
              <a:t> </a:t>
            </a:r>
            <a:r>
              <a:rPr sz="2400" b="1" spc="45" dirty="0">
                <a:solidFill>
                  <a:srgbClr val="FF0000"/>
                </a:solidFill>
                <a:latin typeface="Times New Roman"/>
                <a:cs typeface="Times New Roman"/>
              </a:rPr>
              <a:t>it</a:t>
            </a:r>
            <a:r>
              <a:rPr sz="2400" b="1" spc="175" dirty="0">
                <a:solidFill>
                  <a:srgbClr val="FF0000"/>
                </a:solidFill>
                <a:latin typeface="Times New Roman"/>
                <a:cs typeface="Times New Roman"/>
              </a:rPr>
              <a:t> </a:t>
            </a:r>
            <a:r>
              <a:rPr sz="2400" b="1" spc="130" dirty="0">
                <a:solidFill>
                  <a:srgbClr val="FF0000"/>
                </a:solidFill>
                <a:latin typeface="Times New Roman"/>
                <a:cs typeface="Times New Roman"/>
              </a:rPr>
              <a:t>to</a:t>
            </a:r>
            <a:r>
              <a:rPr sz="2400" b="1" spc="145" dirty="0">
                <a:solidFill>
                  <a:srgbClr val="FF0000"/>
                </a:solidFill>
                <a:latin typeface="Times New Roman"/>
                <a:cs typeface="Times New Roman"/>
              </a:rPr>
              <a:t> </a:t>
            </a:r>
            <a:r>
              <a:rPr sz="2400" b="1" spc="75" dirty="0">
                <a:solidFill>
                  <a:srgbClr val="FF0000"/>
                </a:solidFill>
                <a:latin typeface="Times New Roman"/>
                <a:cs typeface="Times New Roman"/>
              </a:rPr>
              <a:t>udp0</a:t>
            </a:r>
            <a:endParaRPr sz="2400" dirty="0">
              <a:latin typeface="Times New Roman"/>
              <a:cs typeface="Times New Roman"/>
            </a:endParaRPr>
          </a:p>
          <a:p>
            <a:pPr marL="12700">
              <a:lnSpc>
                <a:spcPct val="100000"/>
              </a:lnSpc>
              <a:spcBef>
                <a:spcPts val="5"/>
              </a:spcBef>
            </a:pPr>
            <a:r>
              <a:rPr sz="2800" b="1" spc="254" dirty="0">
                <a:solidFill>
                  <a:srgbClr val="00279F"/>
                </a:solidFill>
                <a:latin typeface="Times New Roman"/>
                <a:cs typeface="Times New Roman"/>
              </a:rPr>
              <a:t>set</a:t>
            </a:r>
            <a:r>
              <a:rPr sz="2800" b="1" spc="150" dirty="0">
                <a:solidFill>
                  <a:srgbClr val="00279F"/>
                </a:solidFill>
                <a:latin typeface="Times New Roman"/>
                <a:cs typeface="Times New Roman"/>
              </a:rPr>
              <a:t> </a:t>
            </a:r>
            <a:r>
              <a:rPr sz="2800" b="1" spc="130" dirty="0">
                <a:solidFill>
                  <a:srgbClr val="00279F"/>
                </a:solidFill>
                <a:latin typeface="Times New Roman"/>
                <a:cs typeface="Times New Roman"/>
              </a:rPr>
              <a:t>cbr0</a:t>
            </a:r>
            <a:r>
              <a:rPr sz="2800" b="1" spc="140" dirty="0">
                <a:solidFill>
                  <a:srgbClr val="00279F"/>
                </a:solidFill>
                <a:latin typeface="Times New Roman"/>
                <a:cs typeface="Times New Roman"/>
              </a:rPr>
              <a:t> </a:t>
            </a:r>
            <a:r>
              <a:rPr sz="2800" b="1" spc="265" dirty="0">
                <a:solidFill>
                  <a:srgbClr val="00279F"/>
                </a:solidFill>
                <a:latin typeface="Times New Roman"/>
                <a:cs typeface="Times New Roman"/>
              </a:rPr>
              <a:t>[new</a:t>
            </a:r>
            <a:r>
              <a:rPr sz="2800" b="1" spc="135" dirty="0">
                <a:solidFill>
                  <a:srgbClr val="00279F"/>
                </a:solidFill>
                <a:latin typeface="Times New Roman"/>
                <a:cs typeface="Times New Roman"/>
              </a:rPr>
              <a:t> </a:t>
            </a:r>
            <a:r>
              <a:rPr sz="2800" b="1" spc="90" dirty="0">
                <a:solidFill>
                  <a:srgbClr val="00279F"/>
                </a:solidFill>
                <a:latin typeface="Times New Roman"/>
                <a:cs typeface="Times New Roman"/>
              </a:rPr>
              <a:t>Application/Traffic/CBR]</a:t>
            </a:r>
            <a:endParaRPr sz="2800" dirty="0">
              <a:latin typeface="Times New Roman"/>
              <a:cs typeface="Times New Roman"/>
            </a:endParaRPr>
          </a:p>
          <a:p>
            <a:pPr marL="12700">
              <a:lnSpc>
                <a:spcPct val="100000"/>
              </a:lnSpc>
            </a:pPr>
            <a:r>
              <a:rPr sz="2800" b="1" spc="130" dirty="0">
                <a:solidFill>
                  <a:srgbClr val="00279F"/>
                </a:solidFill>
                <a:latin typeface="Times New Roman"/>
                <a:cs typeface="Times New Roman"/>
              </a:rPr>
              <a:t>$cbr0</a:t>
            </a:r>
            <a:r>
              <a:rPr sz="2800" b="1" spc="135" dirty="0">
                <a:solidFill>
                  <a:srgbClr val="00279F"/>
                </a:solidFill>
                <a:latin typeface="Times New Roman"/>
                <a:cs typeface="Times New Roman"/>
              </a:rPr>
              <a:t> </a:t>
            </a:r>
            <a:r>
              <a:rPr sz="2800" b="1" spc="254" dirty="0">
                <a:solidFill>
                  <a:srgbClr val="00279F"/>
                </a:solidFill>
                <a:latin typeface="Times New Roman"/>
                <a:cs typeface="Times New Roman"/>
              </a:rPr>
              <a:t>set</a:t>
            </a:r>
            <a:r>
              <a:rPr sz="2800" b="1" spc="155" dirty="0">
                <a:solidFill>
                  <a:srgbClr val="00279F"/>
                </a:solidFill>
                <a:latin typeface="Times New Roman"/>
                <a:cs typeface="Times New Roman"/>
              </a:rPr>
              <a:t> </a:t>
            </a:r>
            <a:r>
              <a:rPr sz="2800" b="1" spc="130" dirty="0">
                <a:solidFill>
                  <a:srgbClr val="00279F"/>
                </a:solidFill>
                <a:latin typeface="Times New Roman"/>
                <a:cs typeface="Times New Roman"/>
              </a:rPr>
              <a:t>packetSize_</a:t>
            </a:r>
            <a:r>
              <a:rPr sz="2800" b="1" spc="145" dirty="0">
                <a:solidFill>
                  <a:srgbClr val="00279F"/>
                </a:solidFill>
                <a:latin typeface="Times New Roman"/>
                <a:cs typeface="Times New Roman"/>
              </a:rPr>
              <a:t> </a:t>
            </a:r>
            <a:r>
              <a:rPr sz="2800" b="1" spc="245" dirty="0">
                <a:solidFill>
                  <a:srgbClr val="00279F"/>
                </a:solidFill>
                <a:latin typeface="Times New Roman"/>
                <a:cs typeface="Times New Roman"/>
              </a:rPr>
              <a:t>500</a:t>
            </a:r>
            <a:endParaRPr sz="2800" dirty="0">
              <a:latin typeface="Times New Roman"/>
              <a:cs typeface="Times New Roman"/>
            </a:endParaRPr>
          </a:p>
          <a:p>
            <a:pPr marL="12700">
              <a:lnSpc>
                <a:spcPct val="100000"/>
              </a:lnSpc>
            </a:pPr>
            <a:r>
              <a:rPr sz="2800" b="1" spc="130" dirty="0">
                <a:solidFill>
                  <a:srgbClr val="00279F"/>
                </a:solidFill>
                <a:latin typeface="Times New Roman"/>
                <a:cs typeface="Times New Roman"/>
              </a:rPr>
              <a:t>$cbr0 </a:t>
            </a:r>
            <a:r>
              <a:rPr sz="2800" b="1" spc="254" dirty="0">
                <a:solidFill>
                  <a:srgbClr val="00279F"/>
                </a:solidFill>
                <a:latin typeface="Times New Roman"/>
                <a:cs typeface="Times New Roman"/>
              </a:rPr>
              <a:t>set</a:t>
            </a:r>
            <a:r>
              <a:rPr sz="2800" b="1" spc="150" dirty="0">
                <a:solidFill>
                  <a:srgbClr val="00279F"/>
                </a:solidFill>
                <a:latin typeface="Times New Roman"/>
                <a:cs typeface="Times New Roman"/>
              </a:rPr>
              <a:t> </a:t>
            </a:r>
            <a:r>
              <a:rPr sz="2800" b="1" spc="80" dirty="0">
                <a:solidFill>
                  <a:srgbClr val="00279F"/>
                </a:solidFill>
                <a:latin typeface="Times New Roman"/>
                <a:cs typeface="Times New Roman"/>
              </a:rPr>
              <a:t>interval_</a:t>
            </a:r>
            <a:r>
              <a:rPr sz="2800" b="1" spc="125" dirty="0">
                <a:solidFill>
                  <a:srgbClr val="00279F"/>
                </a:solidFill>
                <a:latin typeface="Times New Roman"/>
                <a:cs typeface="Times New Roman"/>
              </a:rPr>
              <a:t> </a:t>
            </a:r>
            <a:r>
              <a:rPr sz="2800" b="1" spc="215" dirty="0">
                <a:solidFill>
                  <a:srgbClr val="00279F"/>
                </a:solidFill>
                <a:latin typeface="Times New Roman"/>
                <a:cs typeface="Times New Roman"/>
              </a:rPr>
              <a:t>0.005</a:t>
            </a:r>
            <a:endParaRPr sz="2800" dirty="0">
              <a:latin typeface="Times New Roman"/>
              <a:cs typeface="Times New Roman"/>
            </a:endParaRPr>
          </a:p>
          <a:p>
            <a:pPr marL="12700">
              <a:lnSpc>
                <a:spcPct val="100000"/>
              </a:lnSpc>
            </a:pPr>
            <a:r>
              <a:rPr sz="2800" b="1" spc="130" dirty="0">
                <a:solidFill>
                  <a:srgbClr val="00279F"/>
                </a:solidFill>
                <a:latin typeface="Times New Roman"/>
                <a:cs typeface="Times New Roman"/>
              </a:rPr>
              <a:t>$cbr0</a:t>
            </a:r>
            <a:r>
              <a:rPr sz="2800" b="1" spc="140" dirty="0">
                <a:solidFill>
                  <a:srgbClr val="00279F"/>
                </a:solidFill>
                <a:latin typeface="Times New Roman"/>
                <a:cs typeface="Times New Roman"/>
              </a:rPr>
              <a:t> </a:t>
            </a:r>
            <a:r>
              <a:rPr sz="2800" b="1" spc="170" dirty="0">
                <a:solidFill>
                  <a:srgbClr val="00279F"/>
                </a:solidFill>
                <a:latin typeface="Times New Roman"/>
                <a:cs typeface="Times New Roman"/>
              </a:rPr>
              <a:t>attach-agent</a:t>
            </a:r>
            <a:r>
              <a:rPr sz="2800" b="1" spc="155" dirty="0">
                <a:solidFill>
                  <a:srgbClr val="00279F"/>
                </a:solidFill>
                <a:latin typeface="Times New Roman"/>
                <a:cs typeface="Times New Roman"/>
              </a:rPr>
              <a:t> </a:t>
            </a:r>
            <a:r>
              <a:rPr sz="2800" b="1" spc="90" dirty="0">
                <a:solidFill>
                  <a:srgbClr val="00279F"/>
                </a:solidFill>
                <a:latin typeface="Times New Roman"/>
                <a:cs typeface="Times New Roman"/>
              </a:rPr>
              <a:t>$udp0</a:t>
            </a:r>
            <a:endParaRPr sz="2800" dirty="0">
              <a:latin typeface="Times New Roman"/>
              <a:cs typeface="Times New Roman"/>
            </a:endParaRPr>
          </a:p>
        </p:txBody>
      </p:sp>
      <p:grpSp>
        <p:nvGrpSpPr>
          <p:cNvPr id="21" name="object 21"/>
          <p:cNvGrpSpPr/>
          <p:nvPr/>
        </p:nvGrpSpPr>
        <p:grpSpPr>
          <a:xfrm>
            <a:off x="2127504" y="2143125"/>
            <a:ext cx="946785" cy="1491615"/>
            <a:chOff x="2127504" y="2143125"/>
            <a:chExt cx="946785" cy="1491615"/>
          </a:xfrm>
        </p:grpSpPr>
        <p:sp>
          <p:nvSpPr>
            <p:cNvPr id="22" name="object 22"/>
            <p:cNvSpPr/>
            <p:nvPr/>
          </p:nvSpPr>
          <p:spPr>
            <a:xfrm>
              <a:off x="2843212" y="2147887"/>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pic>
          <p:nvPicPr>
            <p:cNvPr id="23" name="object 23"/>
            <p:cNvPicPr/>
            <p:nvPr/>
          </p:nvPicPr>
          <p:blipFill>
            <a:blip r:embed="rId4" cstate="print"/>
            <a:stretch>
              <a:fillRect/>
            </a:stretch>
          </p:blipFill>
          <p:spPr>
            <a:xfrm>
              <a:off x="2127504" y="3070860"/>
              <a:ext cx="850391" cy="393191"/>
            </a:xfrm>
            <a:prstGeom prst="rect">
              <a:avLst/>
            </a:prstGeom>
          </p:spPr>
        </p:pic>
        <p:pic>
          <p:nvPicPr>
            <p:cNvPr id="24" name="object 24"/>
            <p:cNvPicPr/>
            <p:nvPr/>
          </p:nvPicPr>
          <p:blipFill>
            <a:blip r:embed="rId5" cstate="print"/>
            <a:stretch>
              <a:fillRect/>
            </a:stretch>
          </p:blipFill>
          <p:spPr>
            <a:xfrm>
              <a:off x="2132076" y="2991612"/>
              <a:ext cx="941831" cy="643127"/>
            </a:xfrm>
            <a:prstGeom prst="rect">
              <a:avLst/>
            </a:prstGeom>
          </p:spPr>
        </p:pic>
      </p:grpSp>
      <p:sp>
        <p:nvSpPr>
          <p:cNvPr id="25" name="object 25"/>
          <p:cNvSpPr txBox="1"/>
          <p:nvPr/>
        </p:nvSpPr>
        <p:spPr>
          <a:xfrm>
            <a:off x="2055812" y="2998787"/>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82880">
              <a:lnSpc>
                <a:spcPts val="2870"/>
              </a:lnSpc>
              <a:spcBef>
                <a:spcPts val="130"/>
              </a:spcBef>
            </a:pPr>
            <a:r>
              <a:rPr sz="2400" b="1" spc="75" dirty="0">
                <a:solidFill>
                  <a:srgbClr val="00279F"/>
                </a:solidFill>
                <a:latin typeface="Times New Roman"/>
                <a:cs typeface="Times New Roman"/>
              </a:rPr>
              <a:t>cbr</a:t>
            </a:r>
            <a:endParaRPr sz="2400">
              <a:latin typeface="Times New Roman"/>
              <a:cs typeface="Times New Roman"/>
            </a:endParaRPr>
          </a:p>
        </p:txBody>
      </p:sp>
      <p:sp>
        <p:nvSpPr>
          <p:cNvPr id="26" name="object 26"/>
          <p:cNvSpPr/>
          <p:nvPr/>
        </p:nvSpPr>
        <p:spPr>
          <a:xfrm>
            <a:off x="2462212" y="2757487"/>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sp>
        <p:nvSpPr>
          <p:cNvPr id="27" name="object 27"/>
          <p:cNvSpPr txBox="1"/>
          <p:nvPr/>
        </p:nvSpPr>
        <p:spPr>
          <a:xfrm>
            <a:off x="4709414" y="2683764"/>
            <a:ext cx="3214370" cy="391160"/>
          </a:xfrm>
          <a:prstGeom prst="rect">
            <a:avLst/>
          </a:prstGeom>
        </p:spPr>
        <p:txBody>
          <a:bodyPr vert="horz" wrap="square" lIns="0" tIns="12700" rIns="0" bIns="0" rtlCol="0">
            <a:spAutoFit/>
          </a:bodyPr>
          <a:lstStyle/>
          <a:p>
            <a:pPr marL="12700">
              <a:lnSpc>
                <a:spcPct val="100000"/>
              </a:lnSpc>
              <a:spcBef>
                <a:spcPts val="100"/>
              </a:spcBef>
            </a:pPr>
            <a:r>
              <a:rPr sz="2400" b="1" spc="-30" dirty="0">
                <a:solidFill>
                  <a:srgbClr val="00279F"/>
                </a:solidFill>
                <a:latin typeface="Times New Roman"/>
                <a:cs typeface="Times New Roman"/>
              </a:rPr>
              <a:t>CBR:</a:t>
            </a:r>
            <a:r>
              <a:rPr sz="2400" b="1" spc="150" dirty="0">
                <a:solidFill>
                  <a:srgbClr val="00279F"/>
                </a:solidFill>
                <a:latin typeface="Times New Roman"/>
                <a:cs typeface="Times New Roman"/>
              </a:rPr>
              <a:t> </a:t>
            </a:r>
            <a:r>
              <a:rPr sz="2400" b="1" spc="110" dirty="0">
                <a:solidFill>
                  <a:srgbClr val="00279F"/>
                </a:solidFill>
                <a:latin typeface="Times New Roman"/>
                <a:cs typeface="Times New Roman"/>
              </a:rPr>
              <a:t>constant</a:t>
            </a:r>
            <a:r>
              <a:rPr sz="2400" b="1" spc="120" dirty="0">
                <a:solidFill>
                  <a:srgbClr val="00279F"/>
                </a:solidFill>
                <a:latin typeface="Times New Roman"/>
                <a:cs typeface="Times New Roman"/>
              </a:rPr>
              <a:t> </a:t>
            </a:r>
            <a:r>
              <a:rPr sz="2400" b="1" spc="40" dirty="0">
                <a:solidFill>
                  <a:srgbClr val="00279F"/>
                </a:solidFill>
                <a:latin typeface="Times New Roman"/>
                <a:cs typeface="Times New Roman"/>
              </a:rPr>
              <a:t>bit</a:t>
            </a:r>
            <a:r>
              <a:rPr sz="2400" b="1" spc="135" dirty="0">
                <a:solidFill>
                  <a:srgbClr val="00279F"/>
                </a:solidFill>
                <a:latin typeface="Times New Roman"/>
                <a:cs typeface="Times New Roman"/>
              </a:rPr>
              <a:t> </a:t>
            </a:r>
            <a:r>
              <a:rPr sz="2400" b="1" spc="105" dirty="0">
                <a:solidFill>
                  <a:srgbClr val="00279F"/>
                </a:solidFill>
                <a:latin typeface="Times New Roman"/>
                <a:cs typeface="Times New Roman"/>
              </a:rPr>
              <a:t>rate</a:t>
            </a:r>
            <a:endParaRPr sz="2400">
              <a:latin typeface="Times New Roman"/>
              <a:cs typeface="Times New Roman"/>
            </a:endParaRPr>
          </a:p>
        </p:txBody>
      </p:sp>
      <p:sp>
        <p:nvSpPr>
          <p:cNvPr id="31" name="Rectangle 30">
            <a:extLst>
              <a:ext uri="{FF2B5EF4-FFF2-40B4-BE49-F238E27FC236}">
                <a16:creationId xmlns:a16="http://schemas.microsoft.com/office/drawing/2014/main" id="{2FEB24E2-62D0-E5E1-B0CE-CAF3BA893750}"/>
              </a:ext>
            </a:extLst>
          </p:cNvPr>
          <p:cNvSpPr/>
          <p:nvPr/>
        </p:nvSpPr>
        <p:spPr>
          <a:xfrm>
            <a:off x="190500" y="376534"/>
            <a:ext cx="8763000" cy="923330"/>
          </a:xfrm>
          <a:prstGeom prst="rect">
            <a:avLst/>
          </a:prstGeom>
          <a:solidFill>
            <a:schemeClr val="bg1"/>
          </a:solid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Adding traffic to the link</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grpSp>
        <p:nvGrpSpPr>
          <p:cNvPr id="3" name="object 3"/>
          <p:cNvGrpSpPr/>
          <p:nvPr/>
        </p:nvGrpSpPr>
        <p:grpSpPr>
          <a:xfrm>
            <a:off x="2738437" y="1976437"/>
            <a:ext cx="695325" cy="695325"/>
            <a:chOff x="2738437" y="1976437"/>
            <a:chExt cx="695325" cy="695325"/>
          </a:xfrm>
        </p:grpSpPr>
        <p:sp>
          <p:nvSpPr>
            <p:cNvPr id="4" name="object 4"/>
            <p:cNvSpPr/>
            <p:nvPr/>
          </p:nvSpPr>
          <p:spPr>
            <a:xfrm>
              <a:off x="2743200" y="19812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5" name="object 5"/>
            <p:cNvSpPr/>
            <p:nvPr/>
          </p:nvSpPr>
          <p:spPr>
            <a:xfrm>
              <a:off x="2743200" y="198120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6" name="object 6"/>
          <p:cNvSpPr txBox="1"/>
          <p:nvPr/>
        </p:nvSpPr>
        <p:spPr>
          <a:xfrm>
            <a:off x="2898203" y="213766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n0</a:t>
            </a:r>
            <a:endParaRPr sz="2400">
              <a:latin typeface="Times New Roman"/>
              <a:cs typeface="Times New Roman"/>
            </a:endParaRPr>
          </a:p>
        </p:txBody>
      </p:sp>
      <p:grpSp>
        <p:nvGrpSpPr>
          <p:cNvPr id="7" name="object 7"/>
          <p:cNvGrpSpPr/>
          <p:nvPr/>
        </p:nvGrpSpPr>
        <p:grpSpPr>
          <a:xfrm>
            <a:off x="5481637" y="1976437"/>
            <a:ext cx="695325" cy="695325"/>
            <a:chOff x="5481637" y="1976437"/>
            <a:chExt cx="695325" cy="695325"/>
          </a:xfrm>
        </p:grpSpPr>
        <p:sp>
          <p:nvSpPr>
            <p:cNvPr id="8" name="object 8"/>
            <p:cNvSpPr/>
            <p:nvPr/>
          </p:nvSpPr>
          <p:spPr>
            <a:xfrm>
              <a:off x="5486400" y="19812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9" name="object 9"/>
            <p:cNvSpPr/>
            <p:nvPr/>
          </p:nvSpPr>
          <p:spPr>
            <a:xfrm>
              <a:off x="5486400" y="198120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10" name="object 10"/>
          <p:cNvSpPr txBox="1"/>
          <p:nvPr/>
        </p:nvSpPr>
        <p:spPr>
          <a:xfrm>
            <a:off x="5641403" y="213766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n1</a:t>
            </a:r>
            <a:endParaRPr sz="2400">
              <a:latin typeface="Times New Roman"/>
              <a:cs typeface="Times New Roman"/>
            </a:endParaRPr>
          </a:p>
        </p:txBody>
      </p:sp>
      <p:grpSp>
        <p:nvGrpSpPr>
          <p:cNvPr id="11" name="object 11"/>
          <p:cNvGrpSpPr/>
          <p:nvPr/>
        </p:nvGrpSpPr>
        <p:grpSpPr>
          <a:xfrm>
            <a:off x="2490213" y="2266944"/>
            <a:ext cx="2996565" cy="1188085"/>
            <a:chOff x="2490213" y="2266944"/>
            <a:chExt cx="2996565" cy="1188085"/>
          </a:xfrm>
        </p:grpSpPr>
        <p:sp>
          <p:nvSpPr>
            <p:cNvPr id="12" name="object 12"/>
            <p:cNvSpPr/>
            <p:nvPr/>
          </p:nvSpPr>
          <p:spPr>
            <a:xfrm>
              <a:off x="3524250" y="2324100"/>
              <a:ext cx="1866900" cy="0"/>
            </a:xfrm>
            <a:custGeom>
              <a:avLst/>
              <a:gdLst/>
              <a:ahLst/>
              <a:cxnLst/>
              <a:rect l="l" t="t" r="r" b="b"/>
              <a:pathLst>
                <a:path w="1866900">
                  <a:moveTo>
                    <a:pt x="0" y="0"/>
                  </a:moveTo>
                  <a:lnTo>
                    <a:pt x="1866900" y="0"/>
                  </a:lnTo>
                </a:path>
              </a:pathLst>
            </a:custGeom>
            <a:ln w="38100">
              <a:solidFill>
                <a:srgbClr val="00279F"/>
              </a:solidFill>
            </a:ln>
          </p:spPr>
          <p:txBody>
            <a:bodyPr wrap="square" lIns="0" tIns="0" rIns="0" bIns="0" rtlCol="0"/>
            <a:lstStyle/>
            <a:p>
              <a:endParaRPr/>
            </a:p>
          </p:txBody>
        </p:sp>
        <p:sp>
          <p:nvSpPr>
            <p:cNvPr id="13" name="object 13"/>
            <p:cNvSpPr/>
            <p:nvPr/>
          </p:nvSpPr>
          <p:spPr>
            <a:xfrm>
              <a:off x="3429000" y="2266949"/>
              <a:ext cx="2057400" cy="114300"/>
            </a:xfrm>
            <a:custGeom>
              <a:avLst/>
              <a:gdLst/>
              <a:ahLst/>
              <a:cxnLst/>
              <a:rect l="l" t="t" r="r" b="b"/>
              <a:pathLst>
                <a:path w="2057400" h="114300">
                  <a:moveTo>
                    <a:pt x="114300" y="0"/>
                  </a:moveTo>
                  <a:lnTo>
                    <a:pt x="0" y="57150"/>
                  </a:lnTo>
                  <a:lnTo>
                    <a:pt x="114300" y="114300"/>
                  </a:lnTo>
                  <a:lnTo>
                    <a:pt x="114300" y="0"/>
                  </a:lnTo>
                  <a:close/>
                </a:path>
                <a:path w="2057400" h="114300">
                  <a:moveTo>
                    <a:pt x="2057400" y="57150"/>
                  </a:moveTo>
                  <a:lnTo>
                    <a:pt x="1943100" y="0"/>
                  </a:lnTo>
                  <a:lnTo>
                    <a:pt x="1943100" y="114300"/>
                  </a:lnTo>
                  <a:lnTo>
                    <a:pt x="2057400" y="57150"/>
                  </a:lnTo>
                  <a:close/>
                </a:path>
              </a:pathLst>
            </a:custGeom>
            <a:solidFill>
              <a:srgbClr val="00279F"/>
            </a:solidFill>
          </p:spPr>
          <p:txBody>
            <a:bodyPr wrap="square" lIns="0" tIns="0" rIns="0" bIns="0" rtlCol="0"/>
            <a:lstStyle/>
            <a:p>
              <a:endParaRPr/>
            </a:p>
          </p:txBody>
        </p:sp>
        <p:pic>
          <p:nvPicPr>
            <p:cNvPr id="14" name="object 14"/>
            <p:cNvPicPr/>
            <p:nvPr/>
          </p:nvPicPr>
          <p:blipFill>
            <a:blip r:embed="rId2" cstate="print"/>
            <a:stretch>
              <a:fillRect/>
            </a:stretch>
          </p:blipFill>
          <p:spPr>
            <a:xfrm>
              <a:off x="2510027" y="2891028"/>
              <a:ext cx="850391" cy="393191"/>
            </a:xfrm>
            <a:prstGeom prst="rect">
              <a:avLst/>
            </a:prstGeom>
          </p:spPr>
        </p:pic>
        <p:pic>
          <p:nvPicPr>
            <p:cNvPr id="15" name="object 15"/>
            <p:cNvPicPr/>
            <p:nvPr/>
          </p:nvPicPr>
          <p:blipFill>
            <a:blip r:embed="rId3" cstate="print"/>
            <a:stretch>
              <a:fillRect/>
            </a:stretch>
          </p:blipFill>
          <p:spPr>
            <a:xfrm>
              <a:off x="2490213" y="2811780"/>
              <a:ext cx="989075" cy="643127"/>
            </a:xfrm>
            <a:prstGeom prst="rect">
              <a:avLst/>
            </a:prstGeom>
          </p:spPr>
        </p:pic>
      </p:grpSp>
      <p:sp>
        <p:nvSpPr>
          <p:cNvPr id="16" name="object 16"/>
          <p:cNvSpPr txBox="1"/>
          <p:nvPr/>
        </p:nvSpPr>
        <p:spPr>
          <a:xfrm>
            <a:off x="2438400" y="2819400"/>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58750">
              <a:lnSpc>
                <a:spcPts val="2870"/>
              </a:lnSpc>
              <a:spcBef>
                <a:spcPts val="130"/>
              </a:spcBef>
            </a:pPr>
            <a:r>
              <a:rPr sz="2400" b="1" spc="25" dirty="0">
                <a:solidFill>
                  <a:srgbClr val="00279F"/>
                </a:solidFill>
                <a:latin typeface="Times New Roman"/>
                <a:cs typeface="Times New Roman"/>
              </a:rPr>
              <a:t>udp</a:t>
            </a:r>
            <a:endParaRPr sz="2400">
              <a:latin typeface="Times New Roman"/>
              <a:cs typeface="Times New Roman"/>
            </a:endParaRPr>
          </a:p>
        </p:txBody>
      </p:sp>
      <p:grpSp>
        <p:nvGrpSpPr>
          <p:cNvPr id="17" name="object 17"/>
          <p:cNvGrpSpPr/>
          <p:nvPr/>
        </p:nvGrpSpPr>
        <p:grpSpPr>
          <a:xfrm>
            <a:off x="2103120" y="2586037"/>
            <a:ext cx="948055" cy="1490980"/>
            <a:chOff x="2103120" y="2586037"/>
            <a:chExt cx="948055" cy="1490980"/>
          </a:xfrm>
        </p:grpSpPr>
        <p:sp>
          <p:nvSpPr>
            <p:cNvPr id="18" name="object 18"/>
            <p:cNvSpPr/>
            <p:nvPr/>
          </p:nvSpPr>
          <p:spPr>
            <a:xfrm>
              <a:off x="2819400" y="2590800"/>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pic>
          <p:nvPicPr>
            <p:cNvPr id="19" name="object 19"/>
            <p:cNvPicPr/>
            <p:nvPr/>
          </p:nvPicPr>
          <p:blipFill>
            <a:blip r:embed="rId4" cstate="print"/>
            <a:stretch>
              <a:fillRect/>
            </a:stretch>
          </p:blipFill>
          <p:spPr>
            <a:xfrm>
              <a:off x="2103120" y="3512819"/>
              <a:ext cx="850391" cy="393191"/>
            </a:xfrm>
            <a:prstGeom prst="rect">
              <a:avLst/>
            </a:prstGeom>
          </p:spPr>
        </p:pic>
        <p:pic>
          <p:nvPicPr>
            <p:cNvPr id="20" name="object 20"/>
            <p:cNvPicPr/>
            <p:nvPr/>
          </p:nvPicPr>
          <p:blipFill>
            <a:blip r:embed="rId5" cstate="print"/>
            <a:stretch>
              <a:fillRect/>
            </a:stretch>
          </p:blipFill>
          <p:spPr>
            <a:xfrm>
              <a:off x="2109216" y="3433572"/>
              <a:ext cx="941831" cy="643127"/>
            </a:xfrm>
            <a:prstGeom prst="rect">
              <a:avLst/>
            </a:prstGeom>
          </p:spPr>
        </p:pic>
      </p:grpSp>
      <p:sp>
        <p:nvSpPr>
          <p:cNvPr id="21" name="object 21"/>
          <p:cNvSpPr txBox="1"/>
          <p:nvPr/>
        </p:nvSpPr>
        <p:spPr>
          <a:xfrm>
            <a:off x="2032000" y="3441700"/>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82880">
              <a:lnSpc>
                <a:spcPts val="2870"/>
              </a:lnSpc>
              <a:spcBef>
                <a:spcPts val="130"/>
              </a:spcBef>
            </a:pPr>
            <a:r>
              <a:rPr sz="2400" b="1" spc="75" dirty="0">
                <a:solidFill>
                  <a:srgbClr val="00279F"/>
                </a:solidFill>
                <a:latin typeface="Times New Roman"/>
                <a:cs typeface="Times New Roman"/>
              </a:rPr>
              <a:t>cbr</a:t>
            </a:r>
            <a:endParaRPr sz="2400">
              <a:latin typeface="Times New Roman"/>
              <a:cs typeface="Times New Roman"/>
            </a:endParaRPr>
          </a:p>
        </p:txBody>
      </p:sp>
      <p:grpSp>
        <p:nvGrpSpPr>
          <p:cNvPr id="22" name="object 22"/>
          <p:cNvGrpSpPr/>
          <p:nvPr/>
        </p:nvGrpSpPr>
        <p:grpSpPr>
          <a:xfrm>
            <a:off x="2433637" y="2811779"/>
            <a:ext cx="4476750" cy="643255"/>
            <a:chOff x="2433637" y="2811779"/>
            <a:chExt cx="4476750" cy="643255"/>
          </a:xfrm>
        </p:grpSpPr>
        <p:sp>
          <p:nvSpPr>
            <p:cNvPr id="23" name="object 23"/>
            <p:cNvSpPr/>
            <p:nvPr/>
          </p:nvSpPr>
          <p:spPr>
            <a:xfrm>
              <a:off x="2438400" y="3200399"/>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pic>
          <p:nvPicPr>
            <p:cNvPr id="24" name="object 24"/>
            <p:cNvPicPr/>
            <p:nvPr/>
          </p:nvPicPr>
          <p:blipFill>
            <a:blip r:embed="rId2" cstate="print"/>
            <a:stretch>
              <a:fillRect/>
            </a:stretch>
          </p:blipFill>
          <p:spPr>
            <a:xfrm>
              <a:off x="5939028" y="2891027"/>
              <a:ext cx="850391" cy="393191"/>
            </a:xfrm>
            <a:prstGeom prst="rect">
              <a:avLst/>
            </a:prstGeom>
          </p:spPr>
        </p:pic>
        <p:pic>
          <p:nvPicPr>
            <p:cNvPr id="25" name="object 25"/>
            <p:cNvPicPr/>
            <p:nvPr/>
          </p:nvPicPr>
          <p:blipFill>
            <a:blip r:embed="rId6" cstate="print"/>
            <a:stretch>
              <a:fillRect/>
            </a:stretch>
          </p:blipFill>
          <p:spPr>
            <a:xfrm>
              <a:off x="5917691" y="2811779"/>
              <a:ext cx="992120" cy="643127"/>
            </a:xfrm>
            <a:prstGeom prst="rect">
              <a:avLst/>
            </a:prstGeom>
          </p:spPr>
        </p:pic>
      </p:grpSp>
      <p:sp>
        <p:nvSpPr>
          <p:cNvPr id="26" name="object 26"/>
          <p:cNvSpPr txBox="1"/>
          <p:nvPr/>
        </p:nvSpPr>
        <p:spPr>
          <a:xfrm>
            <a:off x="660400" y="4343400"/>
            <a:ext cx="7772400" cy="1981200"/>
          </a:xfrm>
          <a:prstGeom prst="rect">
            <a:avLst/>
          </a:prstGeom>
          <a:solidFill>
            <a:srgbClr val="CCFFFF"/>
          </a:solidFill>
          <a:ln w="9525">
            <a:solidFill>
              <a:srgbClr val="00279F"/>
            </a:solidFill>
          </a:ln>
        </p:spPr>
        <p:txBody>
          <a:bodyPr vert="horz" wrap="square" lIns="0" tIns="160655" rIns="0" bIns="0" rtlCol="0">
            <a:spAutoFit/>
          </a:bodyPr>
          <a:lstStyle/>
          <a:p>
            <a:pPr marL="224790" marR="866775">
              <a:lnSpc>
                <a:spcPct val="100000"/>
              </a:lnSpc>
              <a:spcBef>
                <a:spcPts val="1265"/>
              </a:spcBef>
            </a:pPr>
            <a:r>
              <a:rPr sz="2800" b="1" spc="155" dirty="0">
                <a:solidFill>
                  <a:srgbClr val="FF0000"/>
                </a:solidFill>
                <a:latin typeface="Times New Roman"/>
                <a:cs typeface="Times New Roman"/>
              </a:rPr>
              <a:t>#Create</a:t>
            </a:r>
            <a:r>
              <a:rPr sz="2800" b="1" spc="140" dirty="0">
                <a:solidFill>
                  <a:srgbClr val="FF0000"/>
                </a:solidFill>
                <a:latin typeface="Times New Roman"/>
                <a:cs typeface="Times New Roman"/>
              </a:rPr>
              <a:t> </a:t>
            </a:r>
            <a:r>
              <a:rPr sz="2800" b="1" spc="114" dirty="0">
                <a:solidFill>
                  <a:srgbClr val="FF0000"/>
                </a:solidFill>
                <a:latin typeface="Times New Roman"/>
                <a:cs typeface="Times New Roman"/>
              </a:rPr>
              <a:t>a</a:t>
            </a:r>
            <a:r>
              <a:rPr sz="2800" b="1" spc="180" dirty="0">
                <a:solidFill>
                  <a:srgbClr val="FF0000"/>
                </a:solidFill>
                <a:latin typeface="Times New Roman"/>
                <a:cs typeface="Times New Roman"/>
              </a:rPr>
              <a:t> </a:t>
            </a:r>
            <a:r>
              <a:rPr sz="2800" b="1" spc="50" dirty="0">
                <a:solidFill>
                  <a:srgbClr val="FF0000"/>
                </a:solidFill>
                <a:latin typeface="Times New Roman"/>
                <a:cs typeface="Times New Roman"/>
              </a:rPr>
              <a:t>Null</a:t>
            </a:r>
            <a:r>
              <a:rPr sz="2800" b="1" spc="155" dirty="0">
                <a:solidFill>
                  <a:srgbClr val="FF0000"/>
                </a:solidFill>
                <a:latin typeface="Times New Roman"/>
                <a:cs typeface="Times New Roman"/>
              </a:rPr>
              <a:t> </a:t>
            </a:r>
            <a:r>
              <a:rPr sz="2800" b="1" spc="145" dirty="0">
                <a:solidFill>
                  <a:srgbClr val="FF0000"/>
                </a:solidFill>
                <a:latin typeface="Times New Roman"/>
                <a:cs typeface="Times New Roman"/>
              </a:rPr>
              <a:t>agent</a:t>
            </a:r>
            <a:r>
              <a:rPr sz="2800" b="1" spc="150" dirty="0">
                <a:solidFill>
                  <a:srgbClr val="FF0000"/>
                </a:solidFill>
                <a:latin typeface="Times New Roman"/>
                <a:cs typeface="Times New Roman"/>
              </a:rPr>
              <a:t> </a:t>
            </a:r>
            <a:r>
              <a:rPr sz="2800" b="1" spc="110" dirty="0">
                <a:solidFill>
                  <a:srgbClr val="FF0000"/>
                </a:solidFill>
                <a:latin typeface="Times New Roman"/>
                <a:cs typeface="Times New Roman"/>
              </a:rPr>
              <a:t>(a</a:t>
            </a:r>
            <a:r>
              <a:rPr sz="2800" b="1" spc="165" dirty="0">
                <a:solidFill>
                  <a:srgbClr val="FF0000"/>
                </a:solidFill>
                <a:latin typeface="Times New Roman"/>
                <a:cs typeface="Times New Roman"/>
              </a:rPr>
              <a:t> </a:t>
            </a:r>
            <a:r>
              <a:rPr sz="2800" b="1" spc="80" dirty="0">
                <a:solidFill>
                  <a:srgbClr val="FF0000"/>
                </a:solidFill>
                <a:latin typeface="Times New Roman"/>
                <a:cs typeface="Times New Roman"/>
              </a:rPr>
              <a:t>traffic</a:t>
            </a:r>
            <a:r>
              <a:rPr sz="2800" b="1" spc="145" dirty="0">
                <a:solidFill>
                  <a:srgbClr val="FF0000"/>
                </a:solidFill>
                <a:latin typeface="Times New Roman"/>
                <a:cs typeface="Times New Roman"/>
              </a:rPr>
              <a:t> </a:t>
            </a:r>
            <a:r>
              <a:rPr sz="2800" b="1" spc="105" dirty="0">
                <a:solidFill>
                  <a:srgbClr val="FF0000"/>
                </a:solidFill>
                <a:latin typeface="Times New Roman"/>
                <a:cs typeface="Times New Roman"/>
              </a:rPr>
              <a:t>sink)</a:t>
            </a:r>
            <a:r>
              <a:rPr sz="2800" b="1" spc="160" dirty="0">
                <a:solidFill>
                  <a:srgbClr val="FF0000"/>
                </a:solidFill>
                <a:latin typeface="Times New Roman"/>
                <a:cs typeface="Times New Roman"/>
              </a:rPr>
              <a:t> </a:t>
            </a:r>
            <a:r>
              <a:rPr sz="2800" b="1" spc="50" dirty="0">
                <a:solidFill>
                  <a:srgbClr val="FF0000"/>
                </a:solidFill>
                <a:latin typeface="Times New Roman"/>
                <a:cs typeface="Times New Roman"/>
              </a:rPr>
              <a:t>and </a:t>
            </a:r>
            <a:r>
              <a:rPr sz="2800" b="1" spc="-685" dirty="0">
                <a:solidFill>
                  <a:srgbClr val="FF0000"/>
                </a:solidFill>
                <a:latin typeface="Times New Roman"/>
                <a:cs typeface="Times New Roman"/>
              </a:rPr>
              <a:t> </a:t>
            </a:r>
            <a:r>
              <a:rPr sz="2800" b="1" spc="95" dirty="0">
                <a:solidFill>
                  <a:srgbClr val="FF0000"/>
                </a:solidFill>
                <a:latin typeface="Times New Roman"/>
                <a:cs typeface="Times New Roman"/>
              </a:rPr>
              <a:t>attach</a:t>
            </a:r>
            <a:r>
              <a:rPr sz="2800" b="1" spc="145" dirty="0">
                <a:solidFill>
                  <a:srgbClr val="FF0000"/>
                </a:solidFill>
                <a:latin typeface="Times New Roman"/>
                <a:cs typeface="Times New Roman"/>
              </a:rPr>
              <a:t> </a:t>
            </a:r>
            <a:r>
              <a:rPr sz="2800" b="1" spc="45" dirty="0">
                <a:solidFill>
                  <a:srgbClr val="FF0000"/>
                </a:solidFill>
                <a:latin typeface="Times New Roman"/>
                <a:cs typeface="Times New Roman"/>
              </a:rPr>
              <a:t>it</a:t>
            </a:r>
            <a:r>
              <a:rPr sz="2800" b="1" spc="190" dirty="0">
                <a:solidFill>
                  <a:srgbClr val="FF0000"/>
                </a:solidFill>
                <a:latin typeface="Times New Roman"/>
                <a:cs typeface="Times New Roman"/>
              </a:rPr>
              <a:t> </a:t>
            </a:r>
            <a:r>
              <a:rPr sz="2800" b="1" spc="145" dirty="0">
                <a:solidFill>
                  <a:srgbClr val="FF0000"/>
                </a:solidFill>
                <a:latin typeface="Times New Roman"/>
                <a:cs typeface="Times New Roman"/>
              </a:rPr>
              <a:t>to</a:t>
            </a:r>
            <a:r>
              <a:rPr sz="2800" b="1" spc="160" dirty="0">
                <a:solidFill>
                  <a:srgbClr val="FF0000"/>
                </a:solidFill>
                <a:latin typeface="Times New Roman"/>
                <a:cs typeface="Times New Roman"/>
              </a:rPr>
              <a:t> node</a:t>
            </a:r>
            <a:r>
              <a:rPr sz="2800" b="1" spc="155" dirty="0">
                <a:solidFill>
                  <a:srgbClr val="FF0000"/>
                </a:solidFill>
                <a:latin typeface="Times New Roman"/>
                <a:cs typeface="Times New Roman"/>
              </a:rPr>
              <a:t> </a:t>
            </a:r>
            <a:r>
              <a:rPr sz="2800" b="1" spc="135" dirty="0">
                <a:solidFill>
                  <a:srgbClr val="FF0000"/>
                </a:solidFill>
                <a:latin typeface="Times New Roman"/>
                <a:cs typeface="Times New Roman"/>
              </a:rPr>
              <a:t>n1</a:t>
            </a:r>
            <a:endParaRPr sz="2800">
              <a:latin typeface="Times New Roman"/>
              <a:cs typeface="Times New Roman"/>
            </a:endParaRPr>
          </a:p>
          <a:p>
            <a:pPr marL="224790">
              <a:lnSpc>
                <a:spcPct val="100000"/>
              </a:lnSpc>
            </a:pPr>
            <a:r>
              <a:rPr sz="2800" b="1" spc="254" dirty="0">
                <a:solidFill>
                  <a:srgbClr val="00279F"/>
                </a:solidFill>
                <a:latin typeface="Times New Roman"/>
                <a:cs typeface="Times New Roman"/>
              </a:rPr>
              <a:t>set</a:t>
            </a:r>
            <a:r>
              <a:rPr sz="2800" b="1" spc="150" dirty="0">
                <a:solidFill>
                  <a:srgbClr val="00279F"/>
                </a:solidFill>
                <a:latin typeface="Times New Roman"/>
                <a:cs typeface="Times New Roman"/>
              </a:rPr>
              <a:t> </a:t>
            </a:r>
            <a:r>
              <a:rPr sz="2800" b="1" spc="70" dirty="0">
                <a:solidFill>
                  <a:srgbClr val="00279F"/>
                </a:solidFill>
                <a:latin typeface="Times New Roman"/>
                <a:cs typeface="Times New Roman"/>
              </a:rPr>
              <a:t>null0</a:t>
            </a:r>
            <a:r>
              <a:rPr sz="2800" b="1" spc="140" dirty="0">
                <a:solidFill>
                  <a:srgbClr val="00279F"/>
                </a:solidFill>
                <a:latin typeface="Times New Roman"/>
                <a:cs typeface="Times New Roman"/>
              </a:rPr>
              <a:t> </a:t>
            </a:r>
            <a:r>
              <a:rPr sz="2800" b="1" spc="265" dirty="0">
                <a:solidFill>
                  <a:srgbClr val="00279F"/>
                </a:solidFill>
                <a:latin typeface="Times New Roman"/>
                <a:cs typeface="Times New Roman"/>
              </a:rPr>
              <a:t>[new</a:t>
            </a:r>
            <a:r>
              <a:rPr sz="2800" b="1" spc="120" dirty="0">
                <a:solidFill>
                  <a:srgbClr val="00279F"/>
                </a:solidFill>
                <a:latin typeface="Times New Roman"/>
                <a:cs typeface="Times New Roman"/>
              </a:rPr>
              <a:t> </a:t>
            </a:r>
            <a:r>
              <a:rPr sz="2800" b="1" spc="135" dirty="0">
                <a:solidFill>
                  <a:srgbClr val="00279F"/>
                </a:solidFill>
                <a:latin typeface="Times New Roman"/>
                <a:cs typeface="Times New Roman"/>
              </a:rPr>
              <a:t>Agent/Null]</a:t>
            </a:r>
            <a:endParaRPr sz="2800">
              <a:latin typeface="Times New Roman"/>
              <a:cs typeface="Times New Roman"/>
            </a:endParaRPr>
          </a:p>
          <a:p>
            <a:pPr marL="224790">
              <a:lnSpc>
                <a:spcPct val="100000"/>
              </a:lnSpc>
            </a:pPr>
            <a:r>
              <a:rPr sz="2800" b="1" spc="175" dirty="0">
                <a:solidFill>
                  <a:srgbClr val="00279F"/>
                </a:solidFill>
                <a:latin typeface="Times New Roman"/>
                <a:cs typeface="Times New Roman"/>
              </a:rPr>
              <a:t>$ns</a:t>
            </a:r>
            <a:r>
              <a:rPr sz="2800" b="1" spc="150" dirty="0">
                <a:solidFill>
                  <a:srgbClr val="00279F"/>
                </a:solidFill>
                <a:latin typeface="Times New Roman"/>
                <a:cs typeface="Times New Roman"/>
              </a:rPr>
              <a:t> </a:t>
            </a:r>
            <a:r>
              <a:rPr sz="2800" b="1" spc="170" dirty="0">
                <a:solidFill>
                  <a:srgbClr val="00279F"/>
                </a:solidFill>
                <a:latin typeface="Times New Roman"/>
                <a:cs typeface="Times New Roman"/>
              </a:rPr>
              <a:t>attach-agent</a:t>
            </a:r>
            <a:r>
              <a:rPr sz="2800" b="1" spc="155" dirty="0">
                <a:solidFill>
                  <a:srgbClr val="00279F"/>
                </a:solidFill>
                <a:latin typeface="Times New Roman"/>
                <a:cs typeface="Times New Roman"/>
              </a:rPr>
              <a:t> </a:t>
            </a:r>
            <a:r>
              <a:rPr sz="2800" b="1" spc="145" dirty="0">
                <a:solidFill>
                  <a:srgbClr val="00279F"/>
                </a:solidFill>
                <a:latin typeface="Times New Roman"/>
                <a:cs typeface="Times New Roman"/>
              </a:rPr>
              <a:t>$n1</a:t>
            </a:r>
            <a:r>
              <a:rPr sz="2800" b="1" spc="155" dirty="0">
                <a:solidFill>
                  <a:srgbClr val="00279F"/>
                </a:solidFill>
                <a:latin typeface="Times New Roman"/>
                <a:cs typeface="Times New Roman"/>
              </a:rPr>
              <a:t> </a:t>
            </a:r>
            <a:r>
              <a:rPr sz="2800" b="1" spc="80" dirty="0">
                <a:solidFill>
                  <a:srgbClr val="00279F"/>
                </a:solidFill>
                <a:latin typeface="Times New Roman"/>
                <a:cs typeface="Times New Roman"/>
              </a:rPr>
              <a:t>$null0</a:t>
            </a:r>
            <a:endParaRPr sz="2800">
              <a:latin typeface="Times New Roman"/>
              <a:cs typeface="Times New Roman"/>
            </a:endParaRPr>
          </a:p>
        </p:txBody>
      </p:sp>
      <p:sp>
        <p:nvSpPr>
          <p:cNvPr id="27" name="object 27"/>
          <p:cNvSpPr txBox="1"/>
          <p:nvPr/>
        </p:nvSpPr>
        <p:spPr>
          <a:xfrm>
            <a:off x="5867400" y="2819400"/>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57480">
              <a:lnSpc>
                <a:spcPts val="2870"/>
              </a:lnSpc>
              <a:spcBef>
                <a:spcPts val="130"/>
              </a:spcBef>
            </a:pPr>
            <a:r>
              <a:rPr sz="2400" b="1" spc="25" dirty="0">
                <a:solidFill>
                  <a:srgbClr val="00279F"/>
                </a:solidFill>
                <a:latin typeface="Times New Roman"/>
                <a:cs typeface="Times New Roman"/>
              </a:rPr>
              <a:t>null</a:t>
            </a:r>
            <a:endParaRPr sz="2400">
              <a:latin typeface="Times New Roman"/>
              <a:cs typeface="Times New Roman"/>
            </a:endParaRPr>
          </a:p>
        </p:txBody>
      </p:sp>
      <p:sp>
        <p:nvSpPr>
          <p:cNvPr id="28" name="object 28"/>
          <p:cNvSpPr/>
          <p:nvPr/>
        </p:nvSpPr>
        <p:spPr>
          <a:xfrm>
            <a:off x="6019800" y="2590800"/>
            <a:ext cx="152400" cy="228600"/>
          </a:xfrm>
          <a:custGeom>
            <a:avLst/>
            <a:gdLst/>
            <a:ahLst/>
            <a:cxnLst/>
            <a:rect l="l" t="t" r="r" b="b"/>
            <a:pathLst>
              <a:path w="152400" h="228600">
                <a:moveTo>
                  <a:pt x="0" y="0"/>
                </a:moveTo>
                <a:lnTo>
                  <a:pt x="152400" y="228600"/>
                </a:lnTo>
              </a:path>
            </a:pathLst>
          </a:custGeom>
          <a:ln w="9525">
            <a:solidFill>
              <a:srgbClr val="00279F"/>
            </a:solidFill>
            <a:prstDash val="sysDot"/>
          </a:ln>
        </p:spPr>
        <p:txBody>
          <a:bodyPr wrap="square" lIns="0" tIns="0" rIns="0" bIns="0" rtlCol="0"/>
          <a:lstStyle/>
          <a:p>
            <a:endParaRPr/>
          </a:p>
        </p:txBody>
      </p:sp>
      <p:sp>
        <p:nvSpPr>
          <p:cNvPr id="32" name="Rectangle 31">
            <a:extLst>
              <a:ext uri="{FF2B5EF4-FFF2-40B4-BE49-F238E27FC236}">
                <a16:creationId xmlns:a16="http://schemas.microsoft.com/office/drawing/2014/main" id="{56B41FA8-6EF8-A4D1-CE5E-1589F4232A93}"/>
              </a:ext>
            </a:extLst>
          </p:cNvPr>
          <p:cNvSpPr/>
          <p:nvPr/>
        </p:nvSpPr>
        <p:spPr>
          <a:xfrm>
            <a:off x="190500" y="376534"/>
            <a:ext cx="8763000" cy="923330"/>
          </a:xfrm>
          <a:prstGeom prst="rect">
            <a:avLst/>
          </a:prstGeom>
          <a:solidFill>
            <a:schemeClr val="bg1"/>
          </a:solid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Adding traffic to the link</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grpSp>
        <p:nvGrpSpPr>
          <p:cNvPr id="3" name="object 3"/>
          <p:cNvGrpSpPr/>
          <p:nvPr/>
        </p:nvGrpSpPr>
        <p:grpSpPr>
          <a:xfrm>
            <a:off x="2711450" y="1563687"/>
            <a:ext cx="695325" cy="695325"/>
            <a:chOff x="2711450" y="1563687"/>
            <a:chExt cx="695325" cy="695325"/>
          </a:xfrm>
        </p:grpSpPr>
        <p:sp>
          <p:nvSpPr>
            <p:cNvPr id="4" name="object 4"/>
            <p:cNvSpPr/>
            <p:nvPr/>
          </p:nvSpPr>
          <p:spPr>
            <a:xfrm>
              <a:off x="2716212" y="156845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5" name="object 5"/>
            <p:cNvSpPr/>
            <p:nvPr/>
          </p:nvSpPr>
          <p:spPr>
            <a:xfrm>
              <a:off x="2716212" y="156845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6" name="object 6"/>
          <p:cNvSpPr txBox="1"/>
          <p:nvPr/>
        </p:nvSpPr>
        <p:spPr>
          <a:xfrm>
            <a:off x="2871216" y="172491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n0</a:t>
            </a:r>
            <a:endParaRPr sz="2400">
              <a:latin typeface="Times New Roman"/>
              <a:cs typeface="Times New Roman"/>
            </a:endParaRPr>
          </a:p>
        </p:txBody>
      </p:sp>
      <p:grpSp>
        <p:nvGrpSpPr>
          <p:cNvPr id="7" name="object 7"/>
          <p:cNvGrpSpPr/>
          <p:nvPr/>
        </p:nvGrpSpPr>
        <p:grpSpPr>
          <a:xfrm>
            <a:off x="5454650" y="1563687"/>
            <a:ext cx="695325" cy="695325"/>
            <a:chOff x="5454650" y="1563687"/>
            <a:chExt cx="695325" cy="695325"/>
          </a:xfrm>
        </p:grpSpPr>
        <p:sp>
          <p:nvSpPr>
            <p:cNvPr id="8" name="object 8"/>
            <p:cNvSpPr/>
            <p:nvPr/>
          </p:nvSpPr>
          <p:spPr>
            <a:xfrm>
              <a:off x="5459412" y="156845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9" name="object 9"/>
            <p:cNvSpPr/>
            <p:nvPr/>
          </p:nvSpPr>
          <p:spPr>
            <a:xfrm>
              <a:off x="5459412" y="156845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10" name="object 10"/>
          <p:cNvSpPr txBox="1"/>
          <p:nvPr/>
        </p:nvSpPr>
        <p:spPr>
          <a:xfrm>
            <a:off x="5614415" y="172491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n1</a:t>
            </a:r>
            <a:endParaRPr sz="2400">
              <a:latin typeface="Times New Roman"/>
              <a:cs typeface="Times New Roman"/>
            </a:endParaRPr>
          </a:p>
        </p:txBody>
      </p:sp>
      <p:grpSp>
        <p:nvGrpSpPr>
          <p:cNvPr id="11" name="object 11"/>
          <p:cNvGrpSpPr/>
          <p:nvPr/>
        </p:nvGrpSpPr>
        <p:grpSpPr>
          <a:xfrm>
            <a:off x="2411412" y="1854194"/>
            <a:ext cx="3048000" cy="1188085"/>
            <a:chOff x="2411412" y="1854194"/>
            <a:chExt cx="3048000" cy="1188085"/>
          </a:xfrm>
        </p:grpSpPr>
        <p:sp>
          <p:nvSpPr>
            <p:cNvPr id="12" name="object 12"/>
            <p:cNvSpPr/>
            <p:nvPr/>
          </p:nvSpPr>
          <p:spPr>
            <a:xfrm>
              <a:off x="3497262" y="1911350"/>
              <a:ext cx="1866900" cy="0"/>
            </a:xfrm>
            <a:custGeom>
              <a:avLst/>
              <a:gdLst/>
              <a:ahLst/>
              <a:cxnLst/>
              <a:rect l="l" t="t" r="r" b="b"/>
              <a:pathLst>
                <a:path w="1866900">
                  <a:moveTo>
                    <a:pt x="0" y="0"/>
                  </a:moveTo>
                  <a:lnTo>
                    <a:pt x="1866900" y="0"/>
                  </a:lnTo>
                </a:path>
              </a:pathLst>
            </a:custGeom>
            <a:ln w="38100">
              <a:solidFill>
                <a:srgbClr val="00279F"/>
              </a:solidFill>
            </a:ln>
          </p:spPr>
          <p:txBody>
            <a:bodyPr wrap="square" lIns="0" tIns="0" rIns="0" bIns="0" rtlCol="0"/>
            <a:lstStyle/>
            <a:p>
              <a:endParaRPr/>
            </a:p>
          </p:txBody>
        </p:sp>
        <p:sp>
          <p:nvSpPr>
            <p:cNvPr id="13" name="object 13"/>
            <p:cNvSpPr/>
            <p:nvPr/>
          </p:nvSpPr>
          <p:spPr>
            <a:xfrm>
              <a:off x="3402012" y="1854199"/>
              <a:ext cx="2057400" cy="114300"/>
            </a:xfrm>
            <a:custGeom>
              <a:avLst/>
              <a:gdLst/>
              <a:ahLst/>
              <a:cxnLst/>
              <a:rect l="l" t="t" r="r" b="b"/>
              <a:pathLst>
                <a:path w="2057400" h="114300">
                  <a:moveTo>
                    <a:pt x="114300" y="0"/>
                  </a:moveTo>
                  <a:lnTo>
                    <a:pt x="0" y="57150"/>
                  </a:lnTo>
                  <a:lnTo>
                    <a:pt x="114300" y="114300"/>
                  </a:lnTo>
                  <a:lnTo>
                    <a:pt x="114300" y="0"/>
                  </a:lnTo>
                  <a:close/>
                </a:path>
                <a:path w="2057400" h="114300">
                  <a:moveTo>
                    <a:pt x="2057400" y="57150"/>
                  </a:moveTo>
                  <a:lnTo>
                    <a:pt x="1943100" y="0"/>
                  </a:lnTo>
                  <a:lnTo>
                    <a:pt x="1943100" y="114300"/>
                  </a:lnTo>
                  <a:lnTo>
                    <a:pt x="2057400" y="57150"/>
                  </a:lnTo>
                  <a:close/>
                </a:path>
              </a:pathLst>
            </a:custGeom>
            <a:solidFill>
              <a:srgbClr val="00279F"/>
            </a:solidFill>
          </p:spPr>
          <p:txBody>
            <a:bodyPr wrap="square" lIns="0" tIns="0" rIns="0" bIns="0" rtlCol="0"/>
            <a:lstStyle/>
            <a:p>
              <a:endParaRPr/>
            </a:p>
          </p:txBody>
        </p:sp>
        <p:pic>
          <p:nvPicPr>
            <p:cNvPr id="14" name="object 14"/>
            <p:cNvPicPr/>
            <p:nvPr/>
          </p:nvPicPr>
          <p:blipFill>
            <a:blip r:embed="rId2" cstate="print"/>
            <a:stretch>
              <a:fillRect/>
            </a:stretch>
          </p:blipFill>
          <p:spPr>
            <a:xfrm>
              <a:off x="2482596" y="2478024"/>
              <a:ext cx="850391" cy="393191"/>
            </a:xfrm>
            <a:prstGeom prst="rect">
              <a:avLst/>
            </a:prstGeom>
          </p:spPr>
        </p:pic>
        <p:pic>
          <p:nvPicPr>
            <p:cNvPr id="15" name="object 15"/>
            <p:cNvPicPr/>
            <p:nvPr/>
          </p:nvPicPr>
          <p:blipFill>
            <a:blip r:embed="rId3" cstate="print"/>
            <a:stretch>
              <a:fillRect/>
            </a:stretch>
          </p:blipFill>
          <p:spPr>
            <a:xfrm>
              <a:off x="2464307" y="2398776"/>
              <a:ext cx="989073" cy="643127"/>
            </a:xfrm>
            <a:prstGeom prst="rect">
              <a:avLst/>
            </a:prstGeom>
          </p:spPr>
        </p:pic>
        <p:sp>
          <p:nvSpPr>
            <p:cNvPr id="16" name="object 16"/>
            <p:cNvSpPr/>
            <p:nvPr/>
          </p:nvSpPr>
          <p:spPr>
            <a:xfrm>
              <a:off x="2411412" y="2406650"/>
              <a:ext cx="838200" cy="381000"/>
            </a:xfrm>
            <a:custGeom>
              <a:avLst/>
              <a:gdLst/>
              <a:ahLst/>
              <a:cxnLst/>
              <a:rect l="l" t="t" r="r" b="b"/>
              <a:pathLst>
                <a:path w="838200" h="381000">
                  <a:moveTo>
                    <a:pt x="838200" y="0"/>
                  </a:moveTo>
                  <a:lnTo>
                    <a:pt x="0" y="0"/>
                  </a:lnTo>
                  <a:lnTo>
                    <a:pt x="0" y="381000"/>
                  </a:lnTo>
                  <a:lnTo>
                    <a:pt x="838200" y="381000"/>
                  </a:lnTo>
                  <a:lnTo>
                    <a:pt x="838200" y="0"/>
                  </a:lnTo>
                  <a:close/>
                </a:path>
              </a:pathLst>
            </a:custGeom>
            <a:solidFill>
              <a:srgbClr val="A7EFF1"/>
            </a:solidFill>
          </p:spPr>
          <p:txBody>
            <a:bodyPr wrap="square" lIns="0" tIns="0" rIns="0" bIns="0" rtlCol="0"/>
            <a:lstStyle/>
            <a:p>
              <a:endParaRPr/>
            </a:p>
          </p:txBody>
        </p:sp>
      </p:grpSp>
      <p:sp>
        <p:nvSpPr>
          <p:cNvPr id="17" name="object 17"/>
          <p:cNvSpPr txBox="1"/>
          <p:nvPr/>
        </p:nvSpPr>
        <p:spPr>
          <a:xfrm>
            <a:off x="2411412" y="2406650"/>
            <a:ext cx="838200" cy="381000"/>
          </a:xfrm>
          <a:prstGeom prst="rect">
            <a:avLst/>
          </a:prstGeom>
          <a:ln w="9525">
            <a:solidFill>
              <a:srgbClr val="00279F"/>
            </a:solidFill>
          </a:ln>
        </p:spPr>
        <p:txBody>
          <a:bodyPr vert="horz" wrap="square" lIns="0" tIns="16510" rIns="0" bIns="0" rtlCol="0">
            <a:spAutoFit/>
          </a:bodyPr>
          <a:lstStyle/>
          <a:p>
            <a:pPr marL="158750">
              <a:lnSpc>
                <a:spcPts val="2870"/>
              </a:lnSpc>
              <a:spcBef>
                <a:spcPts val="130"/>
              </a:spcBef>
            </a:pPr>
            <a:r>
              <a:rPr sz="2400" b="1" spc="25" dirty="0">
                <a:solidFill>
                  <a:srgbClr val="00279F"/>
                </a:solidFill>
                <a:latin typeface="Times New Roman"/>
                <a:cs typeface="Times New Roman"/>
              </a:rPr>
              <a:t>udp</a:t>
            </a:r>
            <a:endParaRPr sz="2400">
              <a:latin typeface="Times New Roman"/>
              <a:cs typeface="Times New Roman"/>
            </a:endParaRPr>
          </a:p>
        </p:txBody>
      </p:sp>
      <p:grpSp>
        <p:nvGrpSpPr>
          <p:cNvPr id="18" name="object 18"/>
          <p:cNvGrpSpPr/>
          <p:nvPr/>
        </p:nvGrpSpPr>
        <p:grpSpPr>
          <a:xfrm>
            <a:off x="2077211" y="2173287"/>
            <a:ext cx="946785" cy="1490980"/>
            <a:chOff x="2077211" y="2173287"/>
            <a:chExt cx="946785" cy="1490980"/>
          </a:xfrm>
        </p:grpSpPr>
        <p:sp>
          <p:nvSpPr>
            <p:cNvPr id="19" name="object 19"/>
            <p:cNvSpPr/>
            <p:nvPr/>
          </p:nvSpPr>
          <p:spPr>
            <a:xfrm>
              <a:off x="2792412" y="2178050"/>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pic>
          <p:nvPicPr>
            <p:cNvPr id="20" name="object 20"/>
            <p:cNvPicPr/>
            <p:nvPr/>
          </p:nvPicPr>
          <p:blipFill>
            <a:blip r:embed="rId4" cstate="print"/>
            <a:stretch>
              <a:fillRect/>
            </a:stretch>
          </p:blipFill>
          <p:spPr>
            <a:xfrm>
              <a:off x="2077211" y="3099809"/>
              <a:ext cx="850391" cy="394715"/>
            </a:xfrm>
            <a:prstGeom prst="rect">
              <a:avLst/>
            </a:prstGeom>
          </p:spPr>
        </p:pic>
        <p:pic>
          <p:nvPicPr>
            <p:cNvPr id="21" name="object 21"/>
            <p:cNvPicPr/>
            <p:nvPr/>
          </p:nvPicPr>
          <p:blipFill>
            <a:blip r:embed="rId5" cstate="print"/>
            <a:stretch>
              <a:fillRect/>
            </a:stretch>
          </p:blipFill>
          <p:spPr>
            <a:xfrm>
              <a:off x="2081783" y="3020568"/>
              <a:ext cx="941831" cy="643127"/>
            </a:xfrm>
            <a:prstGeom prst="rect">
              <a:avLst/>
            </a:prstGeom>
          </p:spPr>
        </p:pic>
      </p:grpSp>
      <p:sp>
        <p:nvSpPr>
          <p:cNvPr id="22" name="object 22"/>
          <p:cNvSpPr txBox="1"/>
          <p:nvPr/>
        </p:nvSpPr>
        <p:spPr>
          <a:xfrm>
            <a:off x="2005012" y="3028950"/>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82880">
              <a:lnSpc>
                <a:spcPts val="2870"/>
              </a:lnSpc>
              <a:spcBef>
                <a:spcPts val="130"/>
              </a:spcBef>
            </a:pPr>
            <a:r>
              <a:rPr sz="2400" b="1" spc="75" dirty="0">
                <a:solidFill>
                  <a:srgbClr val="00279F"/>
                </a:solidFill>
                <a:latin typeface="Times New Roman"/>
                <a:cs typeface="Times New Roman"/>
              </a:rPr>
              <a:t>cbr</a:t>
            </a:r>
            <a:endParaRPr sz="2400">
              <a:latin typeface="Times New Roman"/>
              <a:cs typeface="Times New Roman"/>
            </a:endParaRPr>
          </a:p>
        </p:txBody>
      </p:sp>
      <p:grpSp>
        <p:nvGrpSpPr>
          <p:cNvPr id="23" name="object 23"/>
          <p:cNvGrpSpPr/>
          <p:nvPr/>
        </p:nvGrpSpPr>
        <p:grpSpPr>
          <a:xfrm>
            <a:off x="2406650" y="2398776"/>
            <a:ext cx="4477385" cy="643255"/>
            <a:chOff x="2406650" y="2398776"/>
            <a:chExt cx="4477385" cy="643255"/>
          </a:xfrm>
        </p:grpSpPr>
        <p:sp>
          <p:nvSpPr>
            <p:cNvPr id="24" name="object 24"/>
            <p:cNvSpPr/>
            <p:nvPr/>
          </p:nvSpPr>
          <p:spPr>
            <a:xfrm>
              <a:off x="2411412" y="2787650"/>
              <a:ext cx="76200" cy="228600"/>
            </a:xfrm>
            <a:custGeom>
              <a:avLst/>
              <a:gdLst/>
              <a:ahLst/>
              <a:cxnLst/>
              <a:rect l="l" t="t" r="r" b="b"/>
              <a:pathLst>
                <a:path w="76200" h="228600">
                  <a:moveTo>
                    <a:pt x="0" y="228600"/>
                  </a:moveTo>
                  <a:lnTo>
                    <a:pt x="76200" y="0"/>
                  </a:lnTo>
                </a:path>
              </a:pathLst>
            </a:custGeom>
            <a:ln w="9525">
              <a:solidFill>
                <a:srgbClr val="00279F"/>
              </a:solidFill>
              <a:prstDash val="sysDot"/>
            </a:ln>
          </p:spPr>
          <p:txBody>
            <a:bodyPr wrap="square" lIns="0" tIns="0" rIns="0" bIns="0" rtlCol="0"/>
            <a:lstStyle/>
            <a:p>
              <a:endParaRPr/>
            </a:p>
          </p:txBody>
        </p:sp>
        <p:pic>
          <p:nvPicPr>
            <p:cNvPr id="25" name="object 25"/>
            <p:cNvPicPr/>
            <p:nvPr/>
          </p:nvPicPr>
          <p:blipFill>
            <a:blip r:embed="rId2" cstate="print"/>
            <a:stretch>
              <a:fillRect/>
            </a:stretch>
          </p:blipFill>
          <p:spPr>
            <a:xfrm>
              <a:off x="5911596" y="2478024"/>
              <a:ext cx="850391" cy="393191"/>
            </a:xfrm>
            <a:prstGeom prst="rect">
              <a:avLst/>
            </a:prstGeom>
          </p:spPr>
        </p:pic>
        <p:pic>
          <p:nvPicPr>
            <p:cNvPr id="26" name="object 26"/>
            <p:cNvPicPr/>
            <p:nvPr/>
          </p:nvPicPr>
          <p:blipFill>
            <a:blip r:embed="rId6" cstate="print"/>
            <a:stretch>
              <a:fillRect/>
            </a:stretch>
          </p:blipFill>
          <p:spPr>
            <a:xfrm>
              <a:off x="5891780" y="2398776"/>
              <a:ext cx="992114" cy="643127"/>
            </a:xfrm>
            <a:prstGeom prst="rect">
              <a:avLst/>
            </a:prstGeom>
          </p:spPr>
        </p:pic>
      </p:grpSp>
      <p:sp>
        <p:nvSpPr>
          <p:cNvPr id="27" name="object 27"/>
          <p:cNvSpPr txBox="1"/>
          <p:nvPr/>
        </p:nvSpPr>
        <p:spPr>
          <a:xfrm>
            <a:off x="633412" y="3778250"/>
            <a:ext cx="7772400" cy="2653290"/>
          </a:xfrm>
          <a:prstGeom prst="rect">
            <a:avLst/>
          </a:prstGeom>
          <a:solidFill>
            <a:srgbClr val="CCFFFF"/>
          </a:solidFill>
          <a:ln w="9525">
            <a:solidFill>
              <a:srgbClr val="00279F"/>
            </a:solidFill>
          </a:ln>
        </p:spPr>
        <p:txBody>
          <a:bodyPr vert="horz" wrap="square" lIns="0" tIns="67310" rIns="0" bIns="0" rtlCol="0">
            <a:spAutoFit/>
          </a:bodyPr>
          <a:lstStyle/>
          <a:p>
            <a:pPr marL="224790">
              <a:lnSpc>
                <a:spcPct val="100000"/>
              </a:lnSpc>
              <a:spcBef>
                <a:spcPts val="530"/>
              </a:spcBef>
            </a:pPr>
            <a:r>
              <a:rPr sz="2400" b="1" spc="125" dirty="0">
                <a:solidFill>
                  <a:srgbClr val="FF0000"/>
                </a:solidFill>
                <a:latin typeface="Times New Roman"/>
                <a:cs typeface="Times New Roman"/>
              </a:rPr>
              <a:t>#Connect </a:t>
            </a:r>
            <a:r>
              <a:rPr sz="2400" b="1" spc="135" dirty="0">
                <a:solidFill>
                  <a:srgbClr val="FF0000"/>
                </a:solidFill>
                <a:latin typeface="Times New Roman"/>
                <a:cs typeface="Times New Roman"/>
              </a:rPr>
              <a:t>the</a:t>
            </a:r>
            <a:r>
              <a:rPr sz="2400" b="1" spc="140" dirty="0">
                <a:solidFill>
                  <a:srgbClr val="FF0000"/>
                </a:solidFill>
                <a:latin typeface="Times New Roman"/>
                <a:cs typeface="Times New Roman"/>
              </a:rPr>
              <a:t> </a:t>
            </a:r>
            <a:r>
              <a:rPr sz="2400" b="1" spc="70" dirty="0">
                <a:solidFill>
                  <a:srgbClr val="FF0000"/>
                </a:solidFill>
                <a:latin typeface="Times New Roman"/>
                <a:cs typeface="Times New Roman"/>
              </a:rPr>
              <a:t>traffic</a:t>
            </a:r>
            <a:r>
              <a:rPr sz="2400" b="1" spc="125" dirty="0">
                <a:solidFill>
                  <a:srgbClr val="FF0000"/>
                </a:solidFill>
                <a:latin typeface="Times New Roman"/>
                <a:cs typeface="Times New Roman"/>
              </a:rPr>
              <a:t> </a:t>
            </a:r>
            <a:r>
              <a:rPr sz="2400" b="1" spc="160" dirty="0">
                <a:solidFill>
                  <a:srgbClr val="FF0000"/>
                </a:solidFill>
                <a:latin typeface="Times New Roman"/>
                <a:cs typeface="Times New Roman"/>
              </a:rPr>
              <a:t>source</a:t>
            </a:r>
            <a:r>
              <a:rPr sz="2400" b="1" spc="120" dirty="0">
                <a:solidFill>
                  <a:srgbClr val="FF0000"/>
                </a:solidFill>
                <a:latin typeface="Times New Roman"/>
                <a:cs typeface="Times New Roman"/>
              </a:rPr>
              <a:t> </a:t>
            </a:r>
            <a:r>
              <a:rPr sz="2400" b="1" spc="75" dirty="0">
                <a:solidFill>
                  <a:srgbClr val="FF0000"/>
                </a:solidFill>
                <a:latin typeface="Times New Roman"/>
                <a:cs typeface="Times New Roman"/>
              </a:rPr>
              <a:t>with</a:t>
            </a:r>
            <a:r>
              <a:rPr sz="2400" b="1" spc="130" dirty="0">
                <a:solidFill>
                  <a:srgbClr val="FF0000"/>
                </a:solidFill>
                <a:latin typeface="Times New Roman"/>
                <a:cs typeface="Times New Roman"/>
              </a:rPr>
              <a:t> </a:t>
            </a:r>
            <a:r>
              <a:rPr sz="2400" b="1" spc="135" dirty="0">
                <a:solidFill>
                  <a:srgbClr val="FF0000"/>
                </a:solidFill>
                <a:latin typeface="Times New Roman"/>
                <a:cs typeface="Times New Roman"/>
              </a:rPr>
              <a:t>the</a:t>
            </a:r>
            <a:r>
              <a:rPr sz="2400" b="1" spc="125" dirty="0">
                <a:solidFill>
                  <a:srgbClr val="FF0000"/>
                </a:solidFill>
                <a:latin typeface="Times New Roman"/>
                <a:cs typeface="Times New Roman"/>
              </a:rPr>
              <a:t> </a:t>
            </a:r>
            <a:r>
              <a:rPr sz="2400" b="1" spc="70" dirty="0">
                <a:solidFill>
                  <a:srgbClr val="FF0000"/>
                </a:solidFill>
                <a:latin typeface="Times New Roman"/>
                <a:cs typeface="Times New Roman"/>
              </a:rPr>
              <a:t>traffic</a:t>
            </a:r>
            <a:r>
              <a:rPr sz="2400" b="1" spc="120" dirty="0">
                <a:solidFill>
                  <a:srgbClr val="FF0000"/>
                </a:solidFill>
                <a:latin typeface="Times New Roman"/>
                <a:cs typeface="Times New Roman"/>
              </a:rPr>
              <a:t> </a:t>
            </a:r>
            <a:r>
              <a:rPr sz="2400" b="1" spc="95" dirty="0">
                <a:solidFill>
                  <a:srgbClr val="FF0000"/>
                </a:solidFill>
                <a:latin typeface="Times New Roman"/>
                <a:cs typeface="Times New Roman"/>
              </a:rPr>
              <a:t>sink</a:t>
            </a:r>
            <a:endParaRPr sz="2400" dirty="0">
              <a:latin typeface="Times New Roman"/>
              <a:cs typeface="Times New Roman"/>
            </a:endParaRPr>
          </a:p>
          <a:p>
            <a:pPr marL="224790" marR="2312670">
              <a:lnSpc>
                <a:spcPct val="100000"/>
              </a:lnSpc>
            </a:pPr>
            <a:r>
              <a:rPr sz="2400" b="1" spc="150" dirty="0">
                <a:solidFill>
                  <a:srgbClr val="00279F"/>
                </a:solidFill>
                <a:latin typeface="Times New Roman"/>
                <a:cs typeface="Times New Roman"/>
              </a:rPr>
              <a:t>$ns</a:t>
            </a:r>
            <a:r>
              <a:rPr sz="2400" b="1" spc="155" dirty="0">
                <a:solidFill>
                  <a:srgbClr val="00279F"/>
                </a:solidFill>
                <a:latin typeface="Times New Roman"/>
                <a:cs typeface="Times New Roman"/>
              </a:rPr>
              <a:t> </a:t>
            </a:r>
            <a:r>
              <a:rPr sz="2400" b="1" spc="140" dirty="0">
                <a:solidFill>
                  <a:srgbClr val="00279F"/>
                </a:solidFill>
                <a:latin typeface="Times New Roman"/>
                <a:cs typeface="Times New Roman"/>
              </a:rPr>
              <a:t>connect  </a:t>
            </a:r>
            <a:r>
              <a:rPr sz="2400" b="1" spc="85" dirty="0">
                <a:solidFill>
                  <a:srgbClr val="00279F"/>
                </a:solidFill>
                <a:latin typeface="Times New Roman"/>
                <a:cs typeface="Times New Roman"/>
              </a:rPr>
              <a:t>$udp0  </a:t>
            </a:r>
            <a:r>
              <a:rPr sz="2400" b="1" spc="70" dirty="0">
                <a:solidFill>
                  <a:srgbClr val="00279F"/>
                </a:solidFill>
                <a:latin typeface="Times New Roman"/>
                <a:cs typeface="Times New Roman"/>
              </a:rPr>
              <a:t>$null0 </a:t>
            </a:r>
            <a:r>
              <a:rPr sz="2400" b="1" spc="75" dirty="0">
                <a:solidFill>
                  <a:srgbClr val="00279F"/>
                </a:solidFill>
                <a:latin typeface="Times New Roman"/>
                <a:cs typeface="Times New Roman"/>
              </a:rPr>
              <a:t> </a:t>
            </a:r>
            <a:r>
              <a:rPr sz="2400" b="1" spc="145" dirty="0">
                <a:solidFill>
                  <a:srgbClr val="FF0000"/>
                </a:solidFill>
                <a:latin typeface="Times New Roman"/>
                <a:cs typeface="Times New Roman"/>
              </a:rPr>
              <a:t>#Schedule</a:t>
            </a:r>
            <a:r>
              <a:rPr sz="2400" b="1" spc="130" dirty="0">
                <a:solidFill>
                  <a:srgbClr val="FF0000"/>
                </a:solidFill>
                <a:latin typeface="Times New Roman"/>
                <a:cs typeface="Times New Roman"/>
              </a:rPr>
              <a:t> </a:t>
            </a:r>
            <a:r>
              <a:rPr sz="2400" b="1" spc="190" dirty="0">
                <a:solidFill>
                  <a:srgbClr val="FF0000"/>
                </a:solidFill>
                <a:latin typeface="Times New Roman"/>
                <a:cs typeface="Times New Roman"/>
              </a:rPr>
              <a:t>events</a:t>
            </a:r>
            <a:r>
              <a:rPr sz="2400" b="1" spc="110" dirty="0">
                <a:solidFill>
                  <a:srgbClr val="FF0000"/>
                </a:solidFill>
                <a:latin typeface="Times New Roman"/>
                <a:cs typeface="Times New Roman"/>
              </a:rPr>
              <a:t> </a:t>
            </a:r>
            <a:r>
              <a:rPr sz="2400" b="1" spc="80" dirty="0">
                <a:solidFill>
                  <a:srgbClr val="FF0000"/>
                </a:solidFill>
                <a:latin typeface="Times New Roman"/>
                <a:cs typeface="Times New Roman"/>
              </a:rPr>
              <a:t>for</a:t>
            </a:r>
            <a:r>
              <a:rPr sz="2400" b="1" spc="135" dirty="0">
                <a:solidFill>
                  <a:srgbClr val="FF0000"/>
                </a:solidFill>
                <a:latin typeface="Times New Roman"/>
                <a:cs typeface="Times New Roman"/>
              </a:rPr>
              <a:t> the</a:t>
            </a:r>
            <a:r>
              <a:rPr sz="2400" b="1" spc="114" dirty="0">
                <a:solidFill>
                  <a:srgbClr val="FF0000"/>
                </a:solidFill>
                <a:latin typeface="Times New Roman"/>
                <a:cs typeface="Times New Roman"/>
              </a:rPr>
              <a:t> </a:t>
            </a:r>
            <a:r>
              <a:rPr sz="2400" b="1" spc="-35" dirty="0">
                <a:solidFill>
                  <a:srgbClr val="FF0000"/>
                </a:solidFill>
                <a:latin typeface="Times New Roman"/>
                <a:cs typeface="Times New Roman"/>
              </a:rPr>
              <a:t>CBR</a:t>
            </a:r>
            <a:r>
              <a:rPr sz="2400" b="1" spc="140" dirty="0">
                <a:solidFill>
                  <a:srgbClr val="FF0000"/>
                </a:solidFill>
                <a:latin typeface="Times New Roman"/>
                <a:cs typeface="Times New Roman"/>
              </a:rPr>
              <a:t> </a:t>
            </a:r>
            <a:r>
              <a:rPr sz="2400" b="1" spc="130" dirty="0">
                <a:solidFill>
                  <a:srgbClr val="FF0000"/>
                </a:solidFill>
                <a:latin typeface="Times New Roman"/>
                <a:cs typeface="Times New Roman"/>
              </a:rPr>
              <a:t>agent</a:t>
            </a:r>
            <a:endParaRPr sz="2400" dirty="0">
              <a:latin typeface="Times New Roman"/>
              <a:cs typeface="Times New Roman"/>
            </a:endParaRPr>
          </a:p>
          <a:p>
            <a:pPr marL="224790">
              <a:lnSpc>
                <a:spcPct val="100000"/>
              </a:lnSpc>
            </a:pPr>
            <a:r>
              <a:rPr sz="2400" b="1" spc="150" dirty="0">
                <a:solidFill>
                  <a:srgbClr val="00279F"/>
                </a:solidFill>
                <a:latin typeface="Times New Roman"/>
                <a:cs typeface="Times New Roman"/>
              </a:rPr>
              <a:t>$ns</a:t>
            </a:r>
            <a:r>
              <a:rPr sz="2400" b="1" spc="145" dirty="0">
                <a:solidFill>
                  <a:srgbClr val="00279F"/>
                </a:solidFill>
                <a:latin typeface="Times New Roman"/>
                <a:cs typeface="Times New Roman"/>
              </a:rPr>
              <a:t> </a:t>
            </a:r>
            <a:r>
              <a:rPr sz="2400" b="1" spc="75" dirty="0">
                <a:solidFill>
                  <a:srgbClr val="00279F"/>
                </a:solidFill>
                <a:latin typeface="Times New Roman"/>
                <a:cs typeface="Times New Roman"/>
              </a:rPr>
              <a:t>at</a:t>
            </a:r>
            <a:r>
              <a:rPr sz="2400" b="1" spc="135" dirty="0">
                <a:solidFill>
                  <a:srgbClr val="00279F"/>
                </a:solidFill>
                <a:latin typeface="Times New Roman"/>
                <a:cs typeface="Times New Roman"/>
              </a:rPr>
              <a:t> </a:t>
            </a:r>
            <a:r>
              <a:rPr sz="2400" b="1" spc="180" dirty="0">
                <a:solidFill>
                  <a:srgbClr val="00279F"/>
                </a:solidFill>
                <a:latin typeface="Times New Roman"/>
                <a:cs typeface="Times New Roman"/>
              </a:rPr>
              <a:t>0.5</a:t>
            </a:r>
            <a:r>
              <a:rPr sz="2400" b="1" spc="120" dirty="0">
                <a:solidFill>
                  <a:srgbClr val="00279F"/>
                </a:solidFill>
                <a:latin typeface="Times New Roman"/>
                <a:cs typeface="Times New Roman"/>
              </a:rPr>
              <a:t> </a:t>
            </a:r>
            <a:r>
              <a:rPr sz="2400" b="1" spc="40" dirty="0">
                <a:solidFill>
                  <a:srgbClr val="00279F"/>
                </a:solidFill>
                <a:latin typeface="Times New Roman"/>
                <a:cs typeface="Times New Roman"/>
              </a:rPr>
              <a:t>"$cbr0</a:t>
            </a:r>
            <a:r>
              <a:rPr sz="2400" b="1" spc="110" dirty="0">
                <a:solidFill>
                  <a:srgbClr val="00279F"/>
                </a:solidFill>
                <a:latin typeface="Times New Roman"/>
                <a:cs typeface="Times New Roman"/>
              </a:rPr>
              <a:t> </a:t>
            </a:r>
            <a:r>
              <a:rPr sz="2400" b="1" spc="15" dirty="0">
                <a:solidFill>
                  <a:srgbClr val="00279F"/>
                </a:solidFill>
                <a:latin typeface="Times New Roman"/>
                <a:cs typeface="Times New Roman"/>
              </a:rPr>
              <a:t>start"</a:t>
            </a:r>
            <a:endParaRPr sz="2400" dirty="0">
              <a:latin typeface="Times New Roman"/>
              <a:cs typeface="Times New Roman"/>
            </a:endParaRPr>
          </a:p>
          <a:p>
            <a:pPr marL="224790">
              <a:lnSpc>
                <a:spcPct val="100000"/>
              </a:lnSpc>
            </a:pPr>
            <a:r>
              <a:rPr sz="2400" b="1" spc="150" dirty="0">
                <a:solidFill>
                  <a:srgbClr val="00279F"/>
                </a:solidFill>
                <a:latin typeface="Times New Roman"/>
                <a:cs typeface="Times New Roman"/>
              </a:rPr>
              <a:t>$ns</a:t>
            </a:r>
            <a:r>
              <a:rPr sz="2400" b="1" spc="135" dirty="0">
                <a:solidFill>
                  <a:srgbClr val="00279F"/>
                </a:solidFill>
                <a:latin typeface="Times New Roman"/>
                <a:cs typeface="Times New Roman"/>
              </a:rPr>
              <a:t> </a:t>
            </a:r>
            <a:r>
              <a:rPr sz="2400" b="1" spc="75" dirty="0">
                <a:solidFill>
                  <a:srgbClr val="00279F"/>
                </a:solidFill>
                <a:latin typeface="Times New Roman"/>
                <a:cs typeface="Times New Roman"/>
              </a:rPr>
              <a:t>at</a:t>
            </a:r>
            <a:r>
              <a:rPr sz="2400" b="1" spc="135" dirty="0">
                <a:solidFill>
                  <a:srgbClr val="00279F"/>
                </a:solidFill>
                <a:latin typeface="Times New Roman"/>
                <a:cs typeface="Times New Roman"/>
              </a:rPr>
              <a:t> </a:t>
            </a:r>
            <a:r>
              <a:rPr sz="2400" b="1" spc="180" dirty="0">
                <a:solidFill>
                  <a:srgbClr val="00279F"/>
                </a:solidFill>
                <a:latin typeface="Times New Roman"/>
                <a:cs typeface="Times New Roman"/>
              </a:rPr>
              <a:t>4.5</a:t>
            </a:r>
            <a:r>
              <a:rPr sz="2400" b="1" spc="120" dirty="0">
                <a:solidFill>
                  <a:srgbClr val="00279F"/>
                </a:solidFill>
                <a:latin typeface="Times New Roman"/>
                <a:cs typeface="Times New Roman"/>
              </a:rPr>
              <a:t> </a:t>
            </a:r>
            <a:r>
              <a:rPr sz="2400" b="1" spc="40" dirty="0">
                <a:solidFill>
                  <a:srgbClr val="00279F"/>
                </a:solidFill>
                <a:latin typeface="Times New Roman"/>
                <a:cs typeface="Times New Roman"/>
              </a:rPr>
              <a:t>"$cbr0</a:t>
            </a:r>
            <a:r>
              <a:rPr sz="2400" b="1" spc="105" dirty="0">
                <a:solidFill>
                  <a:srgbClr val="00279F"/>
                </a:solidFill>
                <a:latin typeface="Times New Roman"/>
                <a:cs typeface="Times New Roman"/>
              </a:rPr>
              <a:t> </a:t>
            </a:r>
            <a:r>
              <a:rPr sz="2400" b="1" spc="110" dirty="0">
                <a:solidFill>
                  <a:srgbClr val="00279F"/>
                </a:solidFill>
                <a:latin typeface="Times New Roman"/>
                <a:cs typeface="Times New Roman"/>
              </a:rPr>
              <a:t>stop”</a:t>
            </a:r>
            <a:endParaRPr sz="2400" dirty="0">
              <a:latin typeface="Times New Roman"/>
              <a:cs typeface="Times New Roman"/>
            </a:endParaRPr>
          </a:p>
          <a:p>
            <a:pPr marL="224790">
              <a:lnSpc>
                <a:spcPct val="100000"/>
              </a:lnSpc>
            </a:pPr>
            <a:r>
              <a:rPr sz="2400" b="1" spc="150" dirty="0">
                <a:solidFill>
                  <a:srgbClr val="00279F"/>
                </a:solidFill>
                <a:latin typeface="Times New Roman"/>
                <a:cs typeface="Times New Roman"/>
              </a:rPr>
              <a:t>$ns</a:t>
            </a:r>
            <a:r>
              <a:rPr sz="2400" b="1" spc="140" dirty="0">
                <a:solidFill>
                  <a:srgbClr val="00279F"/>
                </a:solidFill>
                <a:latin typeface="Times New Roman"/>
                <a:cs typeface="Times New Roman"/>
              </a:rPr>
              <a:t> </a:t>
            </a:r>
            <a:r>
              <a:rPr sz="2400" b="1" spc="75" dirty="0">
                <a:solidFill>
                  <a:srgbClr val="00279F"/>
                </a:solidFill>
                <a:latin typeface="Times New Roman"/>
                <a:cs typeface="Times New Roman"/>
              </a:rPr>
              <a:t>at</a:t>
            </a:r>
            <a:r>
              <a:rPr sz="2400" b="1" spc="140" dirty="0">
                <a:solidFill>
                  <a:srgbClr val="00279F"/>
                </a:solidFill>
                <a:latin typeface="Times New Roman"/>
                <a:cs typeface="Times New Roman"/>
              </a:rPr>
              <a:t> </a:t>
            </a:r>
            <a:r>
              <a:rPr sz="2400" b="1" spc="180" dirty="0">
                <a:solidFill>
                  <a:srgbClr val="00279F"/>
                </a:solidFill>
                <a:latin typeface="Times New Roman"/>
                <a:cs typeface="Times New Roman"/>
              </a:rPr>
              <a:t>5.0</a:t>
            </a:r>
            <a:r>
              <a:rPr sz="2400" b="1" spc="120" dirty="0">
                <a:solidFill>
                  <a:srgbClr val="00279F"/>
                </a:solidFill>
                <a:latin typeface="Times New Roman"/>
                <a:cs typeface="Times New Roman"/>
              </a:rPr>
              <a:t> </a:t>
            </a:r>
            <a:r>
              <a:rPr sz="2400" b="1" spc="-35" dirty="0">
                <a:solidFill>
                  <a:srgbClr val="00279F"/>
                </a:solidFill>
                <a:latin typeface="Times New Roman"/>
                <a:cs typeface="Times New Roman"/>
              </a:rPr>
              <a:t>"finish"</a:t>
            </a:r>
            <a:endParaRPr lang="en-IN" sz="2400" b="1" spc="-35" dirty="0">
              <a:solidFill>
                <a:srgbClr val="00279F"/>
              </a:solidFill>
              <a:latin typeface="Times New Roman"/>
              <a:cs typeface="Times New Roman"/>
            </a:endParaRPr>
          </a:p>
          <a:p>
            <a:pPr marL="224790"/>
            <a:r>
              <a:rPr lang="en-IN" sz="2400" b="1" spc="150" dirty="0">
                <a:solidFill>
                  <a:srgbClr val="00279F"/>
                </a:solidFill>
                <a:latin typeface="Times New Roman"/>
                <a:cs typeface="Times New Roman"/>
              </a:rPr>
              <a:t>$ns</a:t>
            </a:r>
            <a:r>
              <a:rPr lang="en-IN" sz="2400" b="1" spc="80" dirty="0">
                <a:solidFill>
                  <a:srgbClr val="00279F"/>
                </a:solidFill>
                <a:latin typeface="Times New Roman"/>
                <a:cs typeface="Times New Roman"/>
              </a:rPr>
              <a:t> </a:t>
            </a:r>
            <a:r>
              <a:rPr lang="en-IN" sz="2400" b="1" spc="10" dirty="0">
                <a:solidFill>
                  <a:srgbClr val="00279F"/>
                </a:solidFill>
                <a:latin typeface="Times New Roman"/>
                <a:cs typeface="Times New Roman"/>
              </a:rPr>
              <a:t>run</a:t>
            </a:r>
            <a:endParaRPr lang="en-IN" sz="2400" dirty="0">
              <a:latin typeface="Times New Roman"/>
              <a:cs typeface="Times New Roman"/>
            </a:endParaRPr>
          </a:p>
        </p:txBody>
      </p:sp>
      <p:sp>
        <p:nvSpPr>
          <p:cNvPr id="29" name="object 29"/>
          <p:cNvSpPr txBox="1"/>
          <p:nvPr/>
        </p:nvSpPr>
        <p:spPr>
          <a:xfrm>
            <a:off x="5840412" y="2406650"/>
            <a:ext cx="838200" cy="381000"/>
          </a:xfrm>
          <a:prstGeom prst="rect">
            <a:avLst/>
          </a:prstGeom>
          <a:solidFill>
            <a:srgbClr val="A7EFF1"/>
          </a:solidFill>
          <a:ln w="9525">
            <a:solidFill>
              <a:srgbClr val="00279F"/>
            </a:solidFill>
          </a:ln>
        </p:spPr>
        <p:txBody>
          <a:bodyPr vert="horz" wrap="square" lIns="0" tIns="16510" rIns="0" bIns="0" rtlCol="0">
            <a:spAutoFit/>
          </a:bodyPr>
          <a:lstStyle/>
          <a:p>
            <a:pPr marL="157480">
              <a:lnSpc>
                <a:spcPts val="2870"/>
              </a:lnSpc>
              <a:spcBef>
                <a:spcPts val="130"/>
              </a:spcBef>
            </a:pPr>
            <a:r>
              <a:rPr sz="2400" b="1" spc="25" dirty="0">
                <a:solidFill>
                  <a:srgbClr val="00279F"/>
                </a:solidFill>
                <a:latin typeface="Times New Roman"/>
                <a:cs typeface="Times New Roman"/>
              </a:rPr>
              <a:t>null</a:t>
            </a:r>
            <a:endParaRPr sz="2400">
              <a:latin typeface="Times New Roman"/>
              <a:cs typeface="Times New Roman"/>
            </a:endParaRPr>
          </a:p>
        </p:txBody>
      </p:sp>
      <p:grpSp>
        <p:nvGrpSpPr>
          <p:cNvPr id="30" name="object 30"/>
          <p:cNvGrpSpPr/>
          <p:nvPr/>
        </p:nvGrpSpPr>
        <p:grpSpPr>
          <a:xfrm>
            <a:off x="3249612" y="2173287"/>
            <a:ext cx="2900680" cy="519430"/>
            <a:chOff x="3249612" y="2173287"/>
            <a:chExt cx="2900680" cy="519430"/>
          </a:xfrm>
        </p:grpSpPr>
        <p:sp>
          <p:nvSpPr>
            <p:cNvPr id="31" name="object 31"/>
            <p:cNvSpPr/>
            <p:nvPr/>
          </p:nvSpPr>
          <p:spPr>
            <a:xfrm>
              <a:off x="5992812" y="2178050"/>
              <a:ext cx="152400" cy="228600"/>
            </a:xfrm>
            <a:custGeom>
              <a:avLst/>
              <a:gdLst/>
              <a:ahLst/>
              <a:cxnLst/>
              <a:rect l="l" t="t" r="r" b="b"/>
              <a:pathLst>
                <a:path w="152400" h="228600">
                  <a:moveTo>
                    <a:pt x="0" y="0"/>
                  </a:moveTo>
                  <a:lnTo>
                    <a:pt x="152400" y="228600"/>
                  </a:lnTo>
                </a:path>
              </a:pathLst>
            </a:custGeom>
            <a:ln w="9525">
              <a:solidFill>
                <a:srgbClr val="00279F"/>
              </a:solidFill>
              <a:prstDash val="sysDot"/>
            </a:ln>
          </p:spPr>
          <p:txBody>
            <a:bodyPr wrap="square" lIns="0" tIns="0" rIns="0" bIns="0" rtlCol="0"/>
            <a:lstStyle/>
            <a:p>
              <a:endParaRPr/>
            </a:p>
          </p:txBody>
        </p:sp>
        <p:sp>
          <p:nvSpPr>
            <p:cNvPr id="32" name="object 32"/>
            <p:cNvSpPr/>
            <p:nvPr/>
          </p:nvSpPr>
          <p:spPr>
            <a:xfrm>
              <a:off x="3249612" y="2635250"/>
              <a:ext cx="2495550" cy="0"/>
            </a:xfrm>
            <a:custGeom>
              <a:avLst/>
              <a:gdLst/>
              <a:ahLst/>
              <a:cxnLst/>
              <a:rect l="l" t="t" r="r" b="b"/>
              <a:pathLst>
                <a:path w="2495550">
                  <a:moveTo>
                    <a:pt x="0" y="0"/>
                  </a:moveTo>
                  <a:lnTo>
                    <a:pt x="2495550" y="0"/>
                  </a:lnTo>
                </a:path>
              </a:pathLst>
            </a:custGeom>
            <a:ln w="38100">
              <a:solidFill>
                <a:srgbClr val="00279F"/>
              </a:solidFill>
              <a:prstDash val="lgDash"/>
            </a:ln>
          </p:spPr>
          <p:txBody>
            <a:bodyPr wrap="square" lIns="0" tIns="0" rIns="0" bIns="0" rtlCol="0"/>
            <a:lstStyle/>
            <a:p>
              <a:endParaRPr/>
            </a:p>
          </p:txBody>
        </p:sp>
        <p:sp>
          <p:nvSpPr>
            <p:cNvPr id="33" name="object 33"/>
            <p:cNvSpPr/>
            <p:nvPr/>
          </p:nvSpPr>
          <p:spPr>
            <a:xfrm>
              <a:off x="5726115" y="2578096"/>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0279F"/>
            </a:solidFill>
          </p:spPr>
          <p:txBody>
            <a:bodyPr wrap="square" lIns="0" tIns="0" rIns="0" bIns="0" rtlCol="0"/>
            <a:lstStyle/>
            <a:p>
              <a:endParaRPr/>
            </a:p>
          </p:txBody>
        </p:sp>
      </p:grpSp>
      <p:sp>
        <p:nvSpPr>
          <p:cNvPr id="36" name="Rectangle 35">
            <a:extLst>
              <a:ext uri="{FF2B5EF4-FFF2-40B4-BE49-F238E27FC236}">
                <a16:creationId xmlns:a16="http://schemas.microsoft.com/office/drawing/2014/main" id="{8B20F649-EC1A-6C1E-D71D-45446BFE7E27}"/>
              </a:ext>
            </a:extLst>
          </p:cNvPr>
          <p:cNvSpPr/>
          <p:nvPr/>
        </p:nvSpPr>
        <p:spPr>
          <a:xfrm>
            <a:off x="190500" y="376534"/>
            <a:ext cx="8763000" cy="923330"/>
          </a:xfrm>
          <a:prstGeom prst="rect">
            <a:avLst/>
          </a:prstGeom>
          <a:solidFill>
            <a:schemeClr val="bg1"/>
          </a:solid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Adding traffic to the link</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grpSp>
        <p:nvGrpSpPr>
          <p:cNvPr id="3" name="object 3"/>
          <p:cNvGrpSpPr/>
          <p:nvPr/>
        </p:nvGrpSpPr>
        <p:grpSpPr>
          <a:xfrm>
            <a:off x="4397375" y="2938462"/>
            <a:ext cx="3957954" cy="504825"/>
            <a:chOff x="4397375" y="2938462"/>
            <a:chExt cx="3957954" cy="504825"/>
          </a:xfrm>
        </p:grpSpPr>
        <p:sp>
          <p:nvSpPr>
            <p:cNvPr id="4" name="object 4"/>
            <p:cNvSpPr/>
            <p:nvPr/>
          </p:nvSpPr>
          <p:spPr>
            <a:xfrm>
              <a:off x="4402137" y="2943225"/>
              <a:ext cx="3948429" cy="495300"/>
            </a:xfrm>
            <a:custGeom>
              <a:avLst/>
              <a:gdLst/>
              <a:ahLst/>
              <a:cxnLst/>
              <a:rect l="l" t="t" r="r" b="b"/>
              <a:pathLst>
                <a:path w="3948429" h="495300">
                  <a:moveTo>
                    <a:pt x="3948112" y="0"/>
                  </a:moveTo>
                  <a:lnTo>
                    <a:pt x="0" y="0"/>
                  </a:lnTo>
                  <a:lnTo>
                    <a:pt x="0" y="495300"/>
                  </a:lnTo>
                  <a:lnTo>
                    <a:pt x="3948112" y="495300"/>
                  </a:lnTo>
                  <a:lnTo>
                    <a:pt x="3948112" y="0"/>
                  </a:lnTo>
                  <a:close/>
                </a:path>
              </a:pathLst>
            </a:custGeom>
            <a:solidFill>
              <a:srgbClr val="CCFFFF"/>
            </a:solidFill>
          </p:spPr>
          <p:txBody>
            <a:bodyPr wrap="square" lIns="0" tIns="0" rIns="0" bIns="0" rtlCol="0"/>
            <a:lstStyle/>
            <a:p>
              <a:endParaRPr/>
            </a:p>
          </p:txBody>
        </p:sp>
        <p:sp>
          <p:nvSpPr>
            <p:cNvPr id="5" name="object 5"/>
            <p:cNvSpPr/>
            <p:nvPr/>
          </p:nvSpPr>
          <p:spPr>
            <a:xfrm>
              <a:off x="4402137" y="2943225"/>
              <a:ext cx="3948429" cy="495300"/>
            </a:xfrm>
            <a:custGeom>
              <a:avLst/>
              <a:gdLst/>
              <a:ahLst/>
              <a:cxnLst/>
              <a:rect l="l" t="t" r="r" b="b"/>
              <a:pathLst>
                <a:path w="3948429" h="495300">
                  <a:moveTo>
                    <a:pt x="0" y="0"/>
                  </a:moveTo>
                  <a:lnTo>
                    <a:pt x="3948112" y="0"/>
                  </a:lnTo>
                  <a:lnTo>
                    <a:pt x="3948112" y="495300"/>
                  </a:lnTo>
                  <a:lnTo>
                    <a:pt x="0" y="495300"/>
                  </a:lnTo>
                  <a:lnTo>
                    <a:pt x="0" y="0"/>
                  </a:lnTo>
                  <a:close/>
                </a:path>
              </a:pathLst>
            </a:custGeom>
            <a:ln w="9525">
              <a:solidFill>
                <a:srgbClr val="00279F"/>
              </a:solidFill>
            </a:ln>
          </p:spPr>
          <p:txBody>
            <a:bodyPr wrap="square" lIns="0" tIns="0" rIns="0" bIns="0" rtlCol="0"/>
            <a:lstStyle/>
            <a:p>
              <a:endParaRPr/>
            </a:p>
          </p:txBody>
        </p:sp>
      </p:grpSp>
      <p:sp>
        <p:nvSpPr>
          <p:cNvPr id="6" name="object 6"/>
          <p:cNvSpPr txBox="1"/>
          <p:nvPr/>
        </p:nvSpPr>
        <p:spPr>
          <a:xfrm>
            <a:off x="498475" y="1537207"/>
            <a:ext cx="3054350" cy="513715"/>
          </a:xfrm>
          <a:prstGeom prst="rect">
            <a:avLst/>
          </a:prstGeom>
        </p:spPr>
        <p:txBody>
          <a:bodyPr vert="horz" wrap="square" lIns="0" tIns="13335" rIns="0" bIns="0" rtlCol="0">
            <a:spAutoFit/>
          </a:bodyPr>
          <a:lstStyle/>
          <a:p>
            <a:pPr marL="355600" indent="-342900">
              <a:lnSpc>
                <a:spcPct val="100000"/>
              </a:lnSpc>
              <a:spcBef>
                <a:spcPts val="105"/>
              </a:spcBef>
              <a:buClr>
                <a:srgbClr val="000000"/>
              </a:buClr>
              <a:buSzPct val="54687"/>
              <a:buFont typeface="Wingdings"/>
              <a:buChar char=""/>
              <a:tabLst>
                <a:tab pos="354965" algn="l"/>
                <a:tab pos="355600" algn="l"/>
              </a:tabLst>
            </a:pPr>
            <a:r>
              <a:rPr sz="3200" dirty="0">
                <a:solidFill>
                  <a:srgbClr val="990000"/>
                </a:solidFill>
                <a:latin typeface="Arial MT"/>
                <a:cs typeface="Arial MT"/>
              </a:rPr>
              <a:t>Packet</a:t>
            </a:r>
            <a:r>
              <a:rPr sz="3200" spc="-100" dirty="0">
                <a:solidFill>
                  <a:srgbClr val="990000"/>
                </a:solidFill>
                <a:latin typeface="Arial MT"/>
                <a:cs typeface="Arial MT"/>
              </a:rPr>
              <a:t> </a:t>
            </a:r>
            <a:r>
              <a:rPr sz="3200" spc="-5" dirty="0">
                <a:solidFill>
                  <a:srgbClr val="990000"/>
                </a:solidFill>
                <a:latin typeface="Arial MT"/>
                <a:cs typeface="Arial MT"/>
              </a:rPr>
              <a:t>tracing:</a:t>
            </a:r>
            <a:endParaRPr sz="3200">
              <a:latin typeface="Arial MT"/>
              <a:cs typeface="Arial MT"/>
            </a:endParaRPr>
          </a:p>
        </p:txBody>
      </p:sp>
      <p:sp>
        <p:nvSpPr>
          <p:cNvPr id="7" name="object 7"/>
          <p:cNvSpPr txBox="1"/>
          <p:nvPr/>
        </p:nvSpPr>
        <p:spPr>
          <a:xfrm>
            <a:off x="955675" y="2027936"/>
            <a:ext cx="2152650" cy="452120"/>
          </a:xfrm>
          <a:prstGeom prst="rect">
            <a:avLst/>
          </a:prstGeom>
        </p:spPr>
        <p:txBody>
          <a:bodyPr vert="horz" wrap="square" lIns="0" tIns="12065" rIns="0" bIns="0" rtlCol="0">
            <a:spAutoFit/>
          </a:bodyPr>
          <a:lstStyle/>
          <a:p>
            <a:pPr marL="299085" indent="-287020">
              <a:lnSpc>
                <a:spcPct val="100000"/>
              </a:lnSpc>
              <a:spcBef>
                <a:spcPts val="95"/>
              </a:spcBef>
              <a:buSzPct val="53571"/>
              <a:buFont typeface="Wingdings"/>
              <a:buChar char=""/>
              <a:tabLst>
                <a:tab pos="299720" algn="l"/>
              </a:tabLst>
            </a:pPr>
            <a:r>
              <a:rPr sz="2800" spc="-10" dirty="0">
                <a:latin typeface="Arial MT"/>
                <a:cs typeface="Arial MT"/>
              </a:rPr>
              <a:t>On</a:t>
            </a:r>
            <a:r>
              <a:rPr sz="2800" spc="-30" dirty="0">
                <a:latin typeface="Arial MT"/>
                <a:cs typeface="Arial MT"/>
              </a:rPr>
              <a:t> </a:t>
            </a:r>
            <a:r>
              <a:rPr sz="2800" spc="-5" dirty="0">
                <a:latin typeface="Arial MT"/>
                <a:cs typeface="Arial MT"/>
              </a:rPr>
              <a:t>all</a:t>
            </a:r>
            <a:r>
              <a:rPr sz="2800" spc="-30" dirty="0">
                <a:latin typeface="Arial MT"/>
                <a:cs typeface="Arial MT"/>
              </a:rPr>
              <a:t> </a:t>
            </a:r>
            <a:r>
              <a:rPr sz="2800" dirty="0">
                <a:latin typeface="Arial MT"/>
                <a:cs typeface="Arial MT"/>
              </a:rPr>
              <a:t>links:</a:t>
            </a:r>
            <a:endParaRPr sz="2800">
              <a:latin typeface="Arial MT"/>
              <a:cs typeface="Arial MT"/>
            </a:endParaRPr>
          </a:p>
        </p:txBody>
      </p:sp>
      <p:sp>
        <p:nvSpPr>
          <p:cNvPr id="8" name="object 8"/>
          <p:cNvSpPr txBox="1"/>
          <p:nvPr/>
        </p:nvSpPr>
        <p:spPr>
          <a:xfrm>
            <a:off x="3095625" y="2068512"/>
            <a:ext cx="4954905" cy="495300"/>
          </a:xfrm>
          <a:prstGeom prst="rect">
            <a:avLst/>
          </a:prstGeom>
          <a:solidFill>
            <a:srgbClr val="CCFFFF"/>
          </a:solidFill>
          <a:ln w="9525">
            <a:solidFill>
              <a:srgbClr val="00279F"/>
            </a:solidFill>
          </a:ln>
        </p:spPr>
        <p:txBody>
          <a:bodyPr vert="horz" wrap="square" lIns="0" tIns="22225" rIns="0" bIns="0" rtlCol="0">
            <a:spAutoFit/>
          </a:bodyPr>
          <a:lstStyle/>
          <a:p>
            <a:pPr marL="97155">
              <a:lnSpc>
                <a:spcPct val="100000"/>
              </a:lnSpc>
              <a:spcBef>
                <a:spcPts val="175"/>
              </a:spcBef>
            </a:pPr>
            <a:r>
              <a:rPr sz="2400" spc="-5" dirty="0">
                <a:latin typeface="Arial MT"/>
                <a:cs typeface="Arial MT"/>
              </a:rPr>
              <a:t>$ns trace-all</a:t>
            </a:r>
            <a:r>
              <a:rPr sz="2400" spc="5" dirty="0">
                <a:latin typeface="Arial MT"/>
                <a:cs typeface="Arial MT"/>
              </a:rPr>
              <a:t> </a:t>
            </a:r>
            <a:r>
              <a:rPr sz="2400" spc="-5" dirty="0">
                <a:latin typeface="Arial MT"/>
                <a:cs typeface="Arial MT"/>
              </a:rPr>
              <a:t>[open</a:t>
            </a:r>
            <a:r>
              <a:rPr sz="2400" spc="-10" dirty="0">
                <a:latin typeface="Arial MT"/>
                <a:cs typeface="Arial MT"/>
              </a:rPr>
              <a:t> </a:t>
            </a:r>
            <a:r>
              <a:rPr sz="2400" spc="-5" dirty="0">
                <a:latin typeface="Arial MT"/>
                <a:cs typeface="Arial MT"/>
              </a:rPr>
              <a:t>out.tr</a:t>
            </a:r>
            <a:r>
              <a:rPr sz="2400" spc="-35" dirty="0">
                <a:latin typeface="Arial MT"/>
                <a:cs typeface="Arial MT"/>
              </a:rPr>
              <a:t> </a:t>
            </a:r>
            <a:r>
              <a:rPr sz="2400" spc="-5" dirty="0">
                <a:latin typeface="Arial MT"/>
                <a:cs typeface="Arial MT"/>
              </a:rPr>
              <a:t>w]</a:t>
            </a:r>
            <a:endParaRPr sz="2400" dirty="0">
              <a:latin typeface="Arial MT"/>
              <a:cs typeface="Arial MT"/>
            </a:endParaRPr>
          </a:p>
        </p:txBody>
      </p:sp>
      <p:sp>
        <p:nvSpPr>
          <p:cNvPr id="9" name="object 9"/>
          <p:cNvSpPr txBox="1"/>
          <p:nvPr/>
        </p:nvSpPr>
        <p:spPr>
          <a:xfrm>
            <a:off x="955675" y="2869185"/>
            <a:ext cx="7343140" cy="452120"/>
          </a:xfrm>
          <a:prstGeom prst="rect">
            <a:avLst/>
          </a:prstGeom>
        </p:spPr>
        <p:txBody>
          <a:bodyPr vert="horz" wrap="square" lIns="0" tIns="12065" rIns="0" bIns="0" rtlCol="0">
            <a:spAutoFit/>
          </a:bodyPr>
          <a:lstStyle/>
          <a:p>
            <a:pPr marL="299085" indent="-287020">
              <a:lnSpc>
                <a:spcPct val="100000"/>
              </a:lnSpc>
              <a:spcBef>
                <a:spcPts val="95"/>
              </a:spcBef>
              <a:buSzPct val="53571"/>
              <a:buFont typeface="Wingdings"/>
              <a:buChar char=""/>
              <a:tabLst>
                <a:tab pos="299720" algn="l"/>
              </a:tabLst>
            </a:pPr>
            <a:r>
              <a:rPr sz="2800" spc="-10" dirty="0">
                <a:latin typeface="Arial MT"/>
                <a:cs typeface="Arial MT"/>
              </a:rPr>
              <a:t>On</a:t>
            </a:r>
            <a:r>
              <a:rPr sz="2800" spc="-5" dirty="0">
                <a:latin typeface="Arial MT"/>
                <a:cs typeface="Arial MT"/>
              </a:rPr>
              <a:t> </a:t>
            </a:r>
            <a:r>
              <a:rPr sz="2800" dirty="0">
                <a:latin typeface="Arial MT"/>
                <a:cs typeface="Arial MT"/>
              </a:rPr>
              <a:t>one specific</a:t>
            </a:r>
            <a:r>
              <a:rPr sz="2800" spc="-10" dirty="0">
                <a:latin typeface="Arial MT"/>
                <a:cs typeface="Arial MT"/>
              </a:rPr>
              <a:t> </a:t>
            </a:r>
            <a:r>
              <a:rPr sz="2800" dirty="0">
                <a:latin typeface="Arial MT"/>
                <a:cs typeface="Arial MT"/>
              </a:rPr>
              <a:t>link:</a:t>
            </a:r>
            <a:r>
              <a:rPr sz="2800" spc="-15" dirty="0">
                <a:latin typeface="Arial MT"/>
                <a:cs typeface="Arial MT"/>
              </a:rPr>
              <a:t> </a:t>
            </a:r>
            <a:r>
              <a:rPr sz="2400" spc="-5" dirty="0">
                <a:latin typeface="Arial MT"/>
                <a:cs typeface="Arial MT"/>
              </a:rPr>
              <a:t>$ns</a:t>
            </a:r>
            <a:r>
              <a:rPr sz="2400" dirty="0">
                <a:latin typeface="Arial MT"/>
                <a:cs typeface="Arial MT"/>
              </a:rPr>
              <a:t> </a:t>
            </a:r>
            <a:r>
              <a:rPr sz="2400" spc="-5" dirty="0">
                <a:latin typeface="Arial MT"/>
                <a:cs typeface="Arial MT"/>
              </a:rPr>
              <a:t>trace-queue</a:t>
            </a:r>
            <a:r>
              <a:rPr sz="2400" spc="5" dirty="0">
                <a:latin typeface="Arial MT"/>
                <a:cs typeface="Arial MT"/>
              </a:rPr>
              <a:t> </a:t>
            </a:r>
            <a:r>
              <a:rPr sz="2400" spc="-5" dirty="0">
                <a:latin typeface="Arial MT"/>
                <a:cs typeface="Arial MT"/>
              </a:rPr>
              <a:t>$n0</a:t>
            </a:r>
            <a:r>
              <a:rPr sz="2400" spc="5" dirty="0">
                <a:latin typeface="Arial MT"/>
                <a:cs typeface="Arial MT"/>
              </a:rPr>
              <a:t> </a:t>
            </a:r>
            <a:r>
              <a:rPr sz="2400" spc="-5" dirty="0">
                <a:latin typeface="Arial MT"/>
                <a:cs typeface="Arial MT"/>
              </a:rPr>
              <a:t>$n1$tr</a:t>
            </a:r>
            <a:endParaRPr sz="2400">
              <a:latin typeface="Arial MT"/>
              <a:cs typeface="Arial MT"/>
            </a:endParaRPr>
          </a:p>
        </p:txBody>
      </p:sp>
      <p:sp>
        <p:nvSpPr>
          <p:cNvPr id="10" name="object 10"/>
          <p:cNvSpPr txBox="1"/>
          <p:nvPr/>
        </p:nvSpPr>
        <p:spPr>
          <a:xfrm>
            <a:off x="498475" y="3509340"/>
            <a:ext cx="779018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990000"/>
                </a:solidFill>
                <a:latin typeface="Courier New"/>
                <a:cs typeface="Courier New"/>
              </a:rPr>
              <a:t>&lt;Event&gt;</a:t>
            </a:r>
            <a:r>
              <a:rPr sz="1400" spc="-15" dirty="0">
                <a:solidFill>
                  <a:srgbClr val="990000"/>
                </a:solidFill>
                <a:latin typeface="Courier New"/>
                <a:cs typeface="Courier New"/>
              </a:rPr>
              <a:t> </a:t>
            </a:r>
            <a:r>
              <a:rPr sz="1400" spc="-5" dirty="0">
                <a:solidFill>
                  <a:srgbClr val="990000"/>
                </a:solidFill>
                <a:latin typeface="Courier New"/>
                <a:cs typeface="Courier New"/>
              </a:rPr>
              <a:t>&lt;time&gt;</a:t>
            </a:r>
            <a:r>
              <a:rPr sz="1400" spc="-10" dirty="0">
                <a:solidFill>
                  <a:srgbClr val="990000"/>
                </a:solidFill>
                <a:latin typeface="Courier New"/>
                <a:cs typeface="Courier New"/>
              </a:rPr>
              <a:t> </a:t>
            </a:r>
            <a:r>
              <a:rPr sz="1400" spc="-5" dirty="0">
                <a:solidFill>
                  <a:srgbClr val="990000"/>
                </a:solidFill>
                <a:latin typeface="Courier New"/>
                <a:cs typeface="Courier New"/>
              </a:rPr>
              <a:t>&lt;from&gt;</a:t>
            </a:r>
            <a:r>
              <a:rPr sz="1400" spc="-15" dirty="0">
                <a:solidFill>
                  <a:srgbClr val="990000"/>
                </a:solidFill>
                <a:latin typeface="Courier New"/>
                <a:cs typeface="Courier New"/>
              </a:rPr>
              <a:t> </a:t>
            </a:r>
            <a:r>
              <a:rPr sz="1400" spc="-5" dirty="0">
                <a:solidFill>
                  <a:srgbClr val="990000"/>
                </a:solidFill>
                <a:latin typeface="Courier New"/>
                <a:cs typeface="Courier New"/>
              </a:rPr>
              <a:t>&lt;to&gt;</a:t>
            </a:r>
            <a:r>
              <a:rPr sz="1400" dirty="0">
                <a:solidFill>
                  <a:srgbClr val="990000"/>
                </a:solidFill>
                <a:latin typeface="Courier New"/>
                <a:cs typeface="Courier New"/>
              </a:rPr>
              <a:t> </a:t>
            </a:r>
            <a:r>
              <a:rPr sz="1400" spc="-5" dirty="0">
                <a:solidFill>
                  <a:srgbClr val="990000"/>
                </a:solidFill>
                <a:latin typeface="Courier New"/>
                <a:cs typeface="Courier New"/>
              </a:rPr>
              <a:t>&lt;pkt&gt; &lt;size&gt;</a:t>
            </a:r>
            <a:r>
              <a:rPr sz="1400" spc="-10" dirty="0">
                <a:solidFill>
                  <a:srgbClr val="990000"/>
                </a:solidFill>
                <a:latin typeface="Courier New"/>
                <a:cs typeface="Courier New"/>
              </a:rPr>
              <a:t> </a:t>
            </a:r>
            <a:r>
              <a:rPr sz="1400" spc="-5" dirty="0">
                <a:solidFill>
                  <a:srgbClr val="990000"/>
                </a:solidFill>
                <a:latin typeface="Courier New"/>
                <a:cs typeface="Courier New"/>
              </a:rPr>
              <a:t>--</a:t>
            </a:r>
            <a:r>
              <a:rPr sz="1400" spc="-15" dirty="0">
                <a:solidFill>
                  <a:srgbClr val="990000"/>
                </a:solidFill>
                <a:latin typeface="Courier New"/>
                <a:cs typeface="Courier New"/>
              </a:rPr>
              <a:t> </a:t>
            </a:r>
            <a:r>
              <a:rPr sz="1400" spc="-5" dirty="0">
                <a:solidFill>
                  <a:srgbClr val="990000"/>
                </a:solidFill>
                <a:latin typeface="Courier New"/>
                <a:cs typeface="Courier New"/>
              </a:rPr>
              <a:t>&lt;fid&gt;</a:t>
            </a:r>
            <a:r>
              <a:rPr sz="1400" spc="-10" dirty="0">
                <a:solidFill>
                  <a:srgbClr val="990000"/>
                </a:solidFill>
                <a:latin typeface="Courier New"/>
                <a:cs typeface="Courier New"/>
              </a:rPr>
              <a:t> </a:t>
            </a:r>
            <a:r>
              <a:rPr sz="1400" spc="-5" dirty="0">
                <a:solidFill>
                  <a:srgbClr val="990000"/>
                </a:solidFill>
                <a:latin typeface="Courier New"/>
                <a:cs typeface="Courier New"/>
              </a:rPr>
              <a:t>&lt;src&gt; &lt;dst&gt;</a:t>
            </a:r>
            <a:r>
              <a:rPr sz="1400" dirty="0">
                <a:solidFill>
                  <a:srgbClr val="990000"/>
                </a:solidFill>
                <a:latin typeface="Courier New"/>
                <a:cs typeface="Courier New"/>
              </a:rPr>
              <a:t> </a:t>
            </a:r>
            <a:r>
              <a:rPr sz="1400" spc="-5" dirty="0">
                <a:solidFill>
                  <a:srgbClr val="990000"/>
                </a:solidFill>
                <a:latin typeface="Courier New"/>
                <a:cs typeface="Courier New"/>
              </a:rPr>
              <a:t>&lt;seq&gt;</a:t>
            </a:r>
            <a:r>
              <a:rPr sz="1400" spc="-15" dirty="0">
                <a:solidFill>
                  <a:srgbClr val="990000"/>
                </a:solidFill>
                <a:latin typeface="Courier New"/>
                <a:cs typeface="Courier New"/>
              </a:rPr>
              <a:t> </a:t>
            </a:r>
            <a:r>
              <a:rPr sz="1400" spc="-5" dirty="0">
                <a:solidFill>
                  <a:srgbClr val="990000"/>
                </a:solidFill>
                <a:latin typeface="Courier New"/>
                <a:cs typeface="Courier New"/>
              </a:rPr>
              <a:t>&lt;attr&gt;</a:t>
            </a:r>
            <a:endParaRPr sz="1400">
              <a:latin typeface="Courier New"/>
              <a:cs typeface="Courier New"/>
            </a:endParaRPr>
          </a:p>
        </p:txBody>
      </p:sp>
      <p:graphicFrame>
        <p:nvGraphicFramePr>
          <p:cNvPr id="11" name="object 11"/>
          <p:cNvGraphicFramePr>
            <a:graphicFrameLocks noGrp="1"/>
          </p:cNvGraphicFramePr>
          <p:nvPr/>
        </p:nvGraphicFramePr>
        <p:xfrm>
          <a:off x="936625" y="3767515"/>
          <a:ext cx="5934073" cy="807600"/>
        </p:xfrm>
        <a:graphic>
          <a:graphicData uri="http://schemas.openxmlformats.org/drawingml/2006/table">
            <a:tbl>
              <a:tblPr firstRow="1" bandRow="1">
                <a:tableStyleId>{2D5ABB26-0587-4C30-8999-92F81FD0307C}</a:tableStyleId>
              </a:tblPr>
              <a:tblGrid>
                <a:gridCol w="237490">
                  <a:extLst>
                    <a:ext uri="{9D8B030D-6E8A-4147-A177-3AD203B41FA5}">
                      <a16:colId xmlns:a16="http://schemas.microsoft.com/office/drawing/2014/main" val="20000"/>
                    </a:ext>
                  </a:extLst>
                </a:gridCol>
                <a:gridCol w="1364615">
                  <a:extLst>
                    <a:ext uri="{9D8B030D-6E8A-4147-A177-3AD203B41FA5}">
                      <a16:colId xmlns:a16="http://schemas.microsoft.com/office/drawing/2014/main" val="20001"/>
                    </a:ext>
                  </a:extLst>
                </a:gridCol>
                <a:gridCol w="2456815">
                  <a:extLst>
                    <a:ext uri="{9D8B030D-6E8A-4147-A177-3AD203B41FA5}">
                      <a16:colId xmlns:a16="http://schemas.microsoft.com/office/drawing/2014/main" val="20002"/>
                    </a:ext>
                  </a:extLst>
                </a:gridCol>
                <a:gridCol w="818514">
                  <a:extLst>
                    <a:ext uri="{9D8B030D-6E8A-4147-A177-3AD203B41FA5}">
                      <a16:colId xmlns:a16="http://schemas.microsoft.com/office/drawing/2014/main" val="20003"/>
                    </a:ext>
                  </a:extLst>
                </a:gridCol>
                <a:gridCol w="1056639">
                  <a:extLst>
                    <a:ext uri="{9D8B030D-6E8A-4147-A177-3AD203B41FA5}">
                      <a16:colId xmlns:a16="http://schemas.microsoft.com/office/drawing/2014/main" val="20004"/>
                    </a:ext>
                  </a:extLst>
                </a:gridCol>
              </a:tblGrid>
              <a:tr h="266640">
                <a:tc>
                  <a:txBody>
                    <a:bodyPr/>
                    <a:lstStyle/>
                    <a:p>
                      <a:pPr marR="29209" algn="ctr">
                        <a:lnSpc>
                          <a:spcPts val="1860"/>
                        </a:lnSpc>
                      </a:pPr>
                      <a:r>
                        <a:rPr sz="1800" dirty="0">
                          <a:latin typeface="Courier New"/>
                          <a:cs typeface="Courier New"/>
                        </a:rPr>
                        <a:t>+</a:t>
                      </a:r>
                      <a:endParaRPr sz="1800">
                        <a:latin typeface="Courier New"/>
                        <a:cs typeface="Courier New"/>
                      </a:endParaRPr>
                    </a:p>
                  </a:txBody>
                  <a:tcPr marL="0" marR="0" marT="0" marB="0"/>
                </a:tc>
                <a:tc>
                  <a:txBody>
                    <a:bodyPr/>
                    <a:lstStyle/>
                    <a:p>
                      <a:pPr marL="68580">
                        <a:lnSpc>
                          <a:spcPts val="1860"/>
                        </a:lnSpc>
                      </a:pPr>
                      <a:r>
                        <a:rPr sz="1800" spc="-5" dirty="0">
                          <a:latin typeface="Courier New"/>
                          <a:cs typeface="Courier New"/>
                        </a:rPr>
                        <a:t>1</a:t>
                      </a:r>
                      <a:r>
                        <a:rPr sz="1800" spc="-40" dirty="0">
                          <a:latin typeface="Courier New"/>
                          <a:cs typeface="Courier New"/>
                        </a:rPr>
                        <a:t> </a:t>
                      </a:r>
                      <a:r>
                        <a:rPr sz="1800" spc="-5" dirty="0">
                          <a:latin typeface="Courier New"/>
                          <a:cs typeface="Courier New"/>
                        </a:rPr>
                        <a:t>0</a:t>
                      </a:r>
                      <a:r>
                        <a:rPr sz="1800" spc="-35" dirty="0">
                          <a:latin typeface="Courier New"/>
                          <a:cs typeface="Courier New"/>
                        </a:rPr>
                        <a:t> </a:t>
                      </a:r>
                      <a:r>
                        <a:rPr sz="1800" spc="-5" dirty="0">
                          <a:latin typeface="Courier New"/>
                          <a:cs typeface="Courier New"/>
                        </a:rPr>
                        <a:t>2</a:t>
                      </a:r>
                      <a:r>
                        <a:rPr sz="1800" spc="-35" dirty="0">
                          <a:latin typeface="Courier New"/>
                          <a:cs typeface="Courier New"/>
                        </a:rPr>
                        <a:t> </a:t>
                      </a:r>
                      <a:r>
                        <a:rPr sz="1800" spc="-15" dirty="0">
                          <a:latin typeface="Courier New"/>
                          <a:cs typeface="Courier New"/>
                        </a:rPr>
                        <a:t>cbr</a:t>
                      </a:r>
                      <a:endParaRPr sz="1800" dirty="0">
                        <a:latin typeface="Courier New"/>
                        <a:cs typeface="Courier New"/>
                      </a:endParaRPr>
                    </a:p>
                  </a:txBody>
                  <a:tcPr marL="0" marR="0" marT="0" marB="0"/>
                </a:tc>
                <a:tc>
                  <a:txBody>
                    <a:bodyPr/>
                    <a:lstStyle/>
                    <a:p>
                      <a:pPr algn="ctr">
                        <a:lnSpc>
                          <a:spcPts val="1860"/>
                        </a:lnSpc>
                      </a:pPr>
                      <a:r>
                        <a:rPr sz="1800" spc="-10" dirty="0">
                          <a:latin typeface="Courier New"/>
                          <a:cs typeface="Courier New"/>
                        </a:rPr>
                        <a:t>210</a:t>
                      </a:r>
                      <a:r>
                        <a:rPr sz="1800" spc="-30" dirty="0">
                          <a:latin typeface="Courier New"/>
                          <a:cs typeface="Courier New"/>
                        </a:rPr>
                        <a:t> </a:t>
                      </a:r>
                      <a:r>
                        <a:rPr sz="1800" spc="-10" dirty="0">
                          <a:latin typeface="Courier New"/>
                          <a:cs typeface="Courier New"/>
                        </a:rPr>
                        <a:t>------- </a:t>
                      </a:r>
                      <a:r>
                        <a:rPr sz="1800" spc="-5" dirty="0">
                          <a:latin typeface="Courier New"/>
                          <a:cs typeface="Courier New"/>
                        </a:rPr>
                        <a:t>0</a:t>
                      </a:r>
                      <a:r>
                        <a:rPr sz="1800" spc="-30" dirty="0">
                          <a:latin typeface="Courier New"/>
                          <a:cs typeface="Courier New"/>
                        </a:rPr>
                        <a:t> </a:t>
                      </a:r>
                      <a:r>
                        <a:rPr sz="1800" spc="-10" dirty="0">
                          <a:latin typeface="Courier New"/>
                          <a:cs typeface="Courier New"/>
                        </a:rPr>
                        <a:t>0.0</a:t>
                      </a:r>
                      <a:endParaRPr sz="1800">
                        <a:latin typeface="Courier New"/>
                        <a:cs typeface="Courier New"/>
                      </a:endParaRPr>
                    </a:p>
                  </a:txBody>
                  <a:tcPr marL="0" marR="0" marT="0" marB="0"/>
                </a:tc>
                <a:tc>
                  <a:txBody>
                    <a:bodyPr/>
                    <a:lstStyle/>
                    <a:p>
                      <a:pPr marR="59690" algn="r">
                        <a:lnSpc>
                          <a:spcPts val="1860"/>
                        </a:lnSpc>
                      </a:pPr>
                      <a:r>
                        <a:rPr sz="1800" spc="-10" dirty="0">
                          <a:latin typeface="Courier New"/>
                          <a:cs typeface="Courier New"/>
                        </a:rPr>
                        <a:t>3.1</a:t>
                      </a:r>
                      <a:r>
                        <a:rPr sz="1800" spc="-70" dirty="0">
                          <a:latin typeface="Courier New"/>
                          <a:cs typeface="Courier New"/>
                        </a:rPr>
                        <a:t> </a:t>
                      </a:r>
                      <a:r>
                        <a:rPr sz="1800" spc="-5" dirty="0">
                          <a:latin typeface="Courier New"/>
                          <a:cs typeface="Courier New"/>
                        </a:rPr>
                        <a:t>0</a:t>
                      </a:r>
                      <a:endParaRPr sz="1800">
                        <a:latin typeface="Courier New"/>
                        <a:cs typeface="Courier New"/>
                      </a:endParaRPr>
                    </a:p>
                  </a:txBody>
                  <a:tcPr marL="0" marR="0" marT="0" marB="0"/>
                </a:tc>
                <a:tc>
                  <a:txBody>
                    <a:bodyPr/>
                    <a:lstStyle/>
                    <a:p>
                      <a:pPr marL="67310">
                        <a:lnSpc>
                          <a:spcPts val="1860"/>
                        </a:lnSpc>
                      </a:pPr>
                      <a:r>
                        <a:rPr sz="1800" dirty="0">
                          <a:latin typeface="Courier New"/>
                          <a:cs typeface="Courier New"/>
                        </a:rPr>
                        <a:t>0</a:t>
                      </a:r>
                      <a:endParaRPr sz="1800">
                        <a:latin typeface="Courier New"/>
                        <a:cs typeface="Courier New"/>
                      </a:endParaRPr>
                    </a:p>
                  </a:txBody>
                  <a:tcPr marL="0" marR="0" marT="0" marB="0"/>
                </a:tc>
                <a:extLst>
                  <a:ext uri="{0D108BD9-81ED-4DB2-BD59-A6C34878D82A}">
                    <a16:rowId xmlns:a16="http://schemas.microsoft.com/office/drawing/2014/main" val="10000"/>
                  </a:ext>
                </a:extLst>
              </a:tr>
              <a:tr h="274320">
                <a:tc>
                  <a:txBody>
                    <a:bodyPr/>
                    <a:lstStyle/>
                    <a:p>
                      <a:pPr marR="29209" algn="ctr">
                        <a:lnSpc>
                          <a:spcPts val="1920"/>
                        </a:lnSpc>
                      </a:pPr>
                      <a:r>
                        <a:rPr sz="1800" dirty="0">
                          <a:latin typeface="Courier New"/>
                          <a:cs typeface="Courier New"/>
                        </a:rPr>
                        <a:t>-</a:t>
                      </a:r>
                      <a:endParaRPr sz="1800">
                        <a:latin typeface="Courier New"/>
                        <a:cs typeface="Courier New"/>
                      </a:endParaRPr>
                    </a:p>
                  </a:txBody>
                  <a:tcPr marL="0" marR="0" marT="0" marB="0"/>
                </a:tc>
                <a:tc>
                  <a:txBody>
                    <a:bodyPr/>
                    <a:lstStyle/>
                    <a:p>
                      <a:pPr marL="68580">
                        <a:lnSpc>
                          <a:spcPts val="1920"/>
                        </a:lnSpc>
                      </a:pPr>
                      <a:r>
                        <a:rPr sz="1800" spc="-5" dirty="0">
                          <a:latin typeface="Courier New"/>
                          <a:cs typeface="Courier New"/>
                        </a:rPr>
                        <a:t>1</a:t>
                      </a:r>
                      <a:r>
                        <a:rPr sz="1800" spc="-40" dirty="0">
                          <a:latin typeface="Courier New"/>
                          <a:cs typeface="Courier New"/>
                        </a:rPr>
                        <a:t> </a:t>
                      </a:r>
                      <a:r>
                        <a:rPr sz="1800" spc="-5" dirty="0">
                          <a:latin typeface="Courier New"/>
                          <a:cs typeface="Courier New"/>
                        </a:rPr>
                        <a:t>0</a:t>
                      </a:r>
                      <a:r>
                        <a:rPr sz="1800" spc="-35" dirty="0">
                          <a:latin typeface="Courier New"/>
                          <a:cs typeface="Courier New"/>
                        </a:rPr>
                        <a:t> </a:t>
                      </a:r>
                      <a:r>
                        <a:rPr sz="1800" spc="-5" dirty="0">
                          <a:latin typeface="Courier New"/>
                          <a:cs typeface="Courier New"/>
                        </a:rPr>
                        <a:t>2</a:t>
                      </a:r>
                      <a:r>
                        <a:rPr sz="1800" spc="-35" dirty="0">
                          <a:latin typeface="Courier New"/>
                          <a:cs typeface="Courier New"/>
                        </a:rPr>
                        <a:t> </a:t>
                      </a:r>
                      <a:r>
                        <a:rPr sz="1800" spc="-15" dirty="0">
                          <a:latin typeface="Courier New"/>
                          <a:cs typeface="Courier New"/>
                        </a:rPr>
                        <a:t>cbr</a:t>
                      </a:r>
                      <a:endParaRPr sz="1800">
                        <a:latin typeface="Courier New"/>
                        <a:cs typeface="Courier New"/>
                      </a:endParaRPr>
                    </a:p>
                  </a:txBody>
                  <a:tcPr marL="0" marR="0" marT="0" marB="0"/>
                </a:tc>
                <a:tc>
                  <a:txBody>
                    <a:bodyPr/>
                    <a:lstStyle/>
                    <a:p>
                      <a:pPr algn="ctr">
                        <a:lnSpc>
                          <a:spcPts val="1920"/>
                        </a:lnSpc>
                      </a:pPr>
                      <a:r>
                        <a:rPr sz="1800" spc="-10" dirty="0">
                          <a:latin typeface="Courier New"/>
                          <a:cs typeface="Courier New"/>
                        </a:rPr>
                        <a:t>210</a:t>
                      </a:r>
                      <a:r>
                        <a:rPr sz="1800" spc="-30" dirty="0">
                          <a:latin typeface="Courier New"/>
                          <a:cs typeface="Courier New"/>
                        </a:rPr>
                        <a:t> </a:t>
                      </a:r>
                      <a:r>
                        <a:rPr sz="1800" spc="-10" dirty="0">
                          <a:latin typeface="Courier New"/>
                          <a:cs typeface="Courier New"/>
                        </a:rPr>
                        <a:t>------- </a:t>
                      </a:r>
                      <a:r>
                        <a:rPr sz="1800" spc="-5" dirty="0">
                          <a:latin typeface="Courier New"/>
                          <a:cs typeface="Courier New"/>
                        </a:rPr>
                        <a:t>0</a:t>
                      </a:r>
                      <a:r>
                        <a:rPr sz="1800" spc="-30" dirty="0">
                          <a:latin typeface="Courier New"/>
                          <a:cs typeface="Courier New"/>
                        </a:rPr>
                        <a:t> </a:t>
                      </a:r>
                      <a:r>
                        <a:rPr sz="1800" spc="-10" dirty="0">
                          <a:latin typeface="Courier New"/>
                          <a:cs typeface="Courier New"/>
                        </a:rPr>
                        <a:t>0.0</a:t>
                      </a:r>
                      <a:endParaRPr sz="1800">
                        <a:latin typeface="Courier New"/>
                        <a:cs typeface="Courier New"/>
                      </a:endParaRPr>
                    </a:p>
                  </a:txBody>
                  <a:tcPr marL="0" marR="0" marT="0" marB="0"/>
                </a:tc>
                <a:tc>
                  <a:txBody>
                    <a:bodyPr/>
                    <a:lstStyle/>
                    <a:p>
                      <a:pPr marR="59690" algn="r">
                        <a:lnSpc>
                          <a:spcPts val="1920"/>
                        </a:lnSpc>
                      </a:pPr>
                      <a:r>
                        <a:rPr sz="1800" spc="-10" dirty="0">
                          <a:latin typeface="Courier New"/>
                          <a:cs typeface="Courier New"/>
                        </a:rPr>
                        <a:t>3.1</a:t>
                      </a:r>
                      <a:r>
                        <a:rPr sz="1800" spc="-70" dirty="0">
                          <a:latin typeface="Courier New"/>
                          <a:cs typeface="Courier New"/>
                        </a:rPr>
                        <a:t> </a:t>
                      </a:r>
                      <a:r>
                        <a:rPr sz="1800" spc="-5" dirty="0">
                          <a:latin typeface="Courier New"/>
                          <a:cs typeface="Courier New"/>
                        </a:rPr>
                        <a:t>0</a:t>
                      </a:r>
                      <a:endParaRPr sz="1800">
                        <a:latin typeface="Courier New"/>
                        <a:cs typeface="Courier New"/>
                      </a:endParaRPr>
                    </a:p>
                  </a:txBody>
                  <a:tcPr marL="0" marR="0" marT="0" marB="0"/>
                </a:tc>
                <a:tc>
                  <a:txBody>
                    <a:bodyPr/>
                    <a:lstStyle/>
                    <a:p>
                      <a:pPr marL="67310">
                        <a:lnSpc>
                          <a:spcPts val="1920"/>
                        </a:lnSpc>
                      </a:pPr>
                      <a:r>
                        <a:rPr sz="1800" dirty="0">
                          <a:latin typeface="Courier New"/>
                          <a:cs typeface="Courier New"/>
                        </a:rPr>
                        <a:t>0</a:t>
                      </a:r>
                      <a:endParaRPr sz="1800">
                        <a:latin typeface="Courier New"/>
                        <a:cs typeface="Courier New"/>
                      </a:endParaRPr>
                    </a:p>
                  </a:txBody>
                  <a:tcPr marL="0" marR="0" marT="0" marB="0"/>
                </a:tc>
                <a:extLst>
                  <a:ext uri="{0D108BD9-81ED-4DB2-BD59-A6C34878D82A}">
                    <a16:rowId xmlns:a16="http://schemas.microsoft.com/office/drawing/2014/main" val="10001"/>
                  </a:ext>
                </a:extLst>
              </a:tr>
              <a:tr h="266640">
                <a:tc>
                  <a:txBody>
                    <a:bodyPr/>
                    <a:lstStyle/>
                    <a:p>
                      <a:pPr marR="29209" algn="ctr">
                        <a:lnSpc>
                          <a:spcPts val="1920"/>
                        </a:lnSpc>
                      </a:pPr>
                      <a:r>
                        <a:rPr sz="1800" dirty="0">
                          <a:latin typeface="Courier New"/>
                          <a:cs typeface="Courier New"/>
                        </a:rPr>
                        <a:t>r</a:t>
                      </a:r>
                      <a:endParaRPr sz="1800">
                        <a:latin typeface="Courier New"/>
                        <a:cs typeface="Courier New"/>
                      </a:endParaRPr>
                    </a:p>
                  </a:txBody>
                  <a:tcPr marL="0" marR="0" marT="0" marB="0"/>
                </a:tc>
                <a:tc>
                  <a:txBody>
                    <a:bodyPr/>
                    <a:lstStyle/>
                    <a:p>
                      <a:pPr marL="635" algn="ctr">
                        <a:lnSpc>
                          <a:spcPts val="1920"/>
                        </a:lnSpc>
                      </a:pPr>
                      <a:r>
                        <a:rPr sz="1800" spc="-10" dirty="0">
                          <a:latin typeface="Courier New"/>
                          <a:cs typeface="Courier New"/>
                        </a:rPr>
                        <a:t>1.00234</a:t>
                      </a:r>
                      <a:r>
                        <a:rPr sz="1800" spc="-65" dirty="0">
                          <a:latin typeface="Courier New"/>
                          <a:cs typeface="Courier New"/>
                        </a:rPr>
                        <a:t> </a:t>
                      </a:r>
                      <a:r>
                        <a:rPr sz="1800" spc="-5" dirty="0">
                          <a:latin typeface="Courier New"/>
                          <a:cs typeface="Courier New"/>
                        </a:rPr>
                        <a:t>0</a:t>
                      </a:r>
                      <a:endParaRPr sz="1800">
                        <a:latin typeface="Courier New"/>
                        <a:cs typeface="Courier New"/>
                      </a:endParaRPr>
                    </a:p>
                  </a:txBody>
                  <a:tcPr marL="0" marR="0" marT="0" marB="0"/>
                </a:tc>
                <a:tc>
                  <a:txBody>
                    <a:bodyPr/>
                    <a:lstStyle/>
                    <a:p>
                      <a:pPr algn="ctr">
                        <a:lnSpc>
                          <a:spcPts val="1920"/>
                        </a:lnSpc>
                      </a:pPr>
                      <a:r>
                        <a:rPr sz="1800" spc="-5" dirty="0">
                          <a:latin typeface="Courier New"/>
                          <a:cs typeface="Courier New"/>
                        </a:rPr>
                        <a:t>2</a:t>
                      </a:r>
                      <a:r>
                        <a:rPr sz="1800" spc="-30" dirty="0">
                          <a:latin typeface="Courier New"/>
                          <a:cs typeface="Courier New"/>
                        </a:rPr>
                        <a:t> </a:t>
                      </a:r>
                      <a:r>
                        <a:rPr sz="1800" spc="-10" dirty="0">
                          <a:latin typeface="Courier New"/>
                          <a:cs typeface="Courier New"/>
                        </a:rPr>
                        <a:t>cbr</a:t>
                      </a:r>
                      <a:r>
                        <a:rPr sz="1800" spc="-25" dirty="0">
                          <a:latin typeface="Courier New"/>
                          <a:cs typeface="Courier New"/>
                        </a:rPr>
                        <a:t> </a:t>
                      </a:r>
                      <a:r>
                        <a:rPr sz="1800" spc="-10" dirty="0">
                          <a:latin typeface="Courier New"/>
                          <a:cs typeface="Courier New"/>
                        </a:rPr>
                        <a:t>210</a:t>
                      </a:r>
                      <a:r>
                        <a:rPr sz="1800" spc="-40" dirty="0">
                          <a:latin typeface="Courier New"/>
                          <a:cs typeface="Courier New"/>
                        </a:rPr>
                        <a:t> </a:t>
                      </a:r>
                      <a:r>
                        <a:rPr sz="1800" spc="-5" dirty="0">
                          <a:latin typeface="Courier New"/>
                          <a:cs typeface="Courier New"/>
                        </a:rPr>
                        <a:t>-------</a:t>
                      </a:r>
                      <a:endParaRPr sz="1800">
                        <a:latin typeface="Courier New"/>
                        <a:cs typeface="Courier New"/>
                      </a:endParaRPr>
                    </a:p>
                  </a:txBody>
                  <a:tcPr marL="0" marR="0" marT="0" marB="0"/>
                </a:tc>
                <a:tc>
                  <a:txBody>
                    <a:bodyPr/>
                    <a:lstStyle/>
                    <a:p>
                      <a:pPr marR="59690" algn="r">
                        <a:lnSpc>
                          <a:spcPts val="1920"/>
                        </a:lnSpc>
                      </a:pPr>
                      <a:r>
                        <a:rPr sz="1800" spc="-5" dirty="0">
                          <a:latin typeface="Courier New"/>
                          <a:cs typeface="Courier New"/>
                        </a:rPr>
                        <a:t>0</a:t>
                      </a:r>
                      <a:r>
                        <a:rPr sz="1800" spc="-70" dirty="0">
                          <a:latin typeface="Courier New"/>
                          <a:cs typeface="Courier New"/>
                        </a:rPr>
                        <a:t> </a:t>
                      </a:r>
                      <a:r>
                        <a:rPr sz="1800" spc="-10" dirty="0">
                          <a:latin typeface="Courier New"/>
                          <a:cs typeface="Courier New"/>
                        </a:rPr>
                        <a:t>0.0</a:t>
                      </a:r>
                      <a:endParaRPr sz="1800">
                        <a:latin typeface="Courier New"/>
                        <a:cs typeface="Courier New"/>
                      </a:endParaRPr>
                    </a:p>
                  </a:txBody>
                  <a:tcPr marL="0" marR="0" marT="0" marB="0"/>
                </a:tc>
                <a:tc>
                  <a:txBody>
                    <a:bodyPr/>
                    <a:lstStyle/>
                    <a:p>
                      <a:pPr marL="67310">
                        <a:lnSpc>
                          <a:spcPts val="1920"/>
                        </a:lnSpc>
                      </a:pPr>
                      <a:r>
                        <a:rPr sz="1800" spc="-10" dirty="0">
                          <a:latin typeface="Courier New"/>
                          <a:cs typeface="Courier New"/>
                        </a:rPr>
                        <a:t>3.1</a:t>
                      </a:r>
                      <a:r>
                        <a:rPr sz="1800" spc="-40" dirty="0">
                          <a:latin typeface="Courier New"/>
                          <a:cs typeface="Courier New"/>
                        </a:rPr>
                        <a:t> </a:t>
                      </a:r>
                      <a:r>
                        <a:rPr sz="1800" spc="-5" dirty="0">
                          <a:latin typeface="Courier New"/>
                          <a:cs typeface="Courier New"/>
                        </a:rPr>
                        <a:t>0</a:t>
                      </a:r>
                      <a:r>
                        <a:rPr sz="1800" spc="-50" dirty="0">
                          <a:latin typeface="Courier New"/>
                          <a:cs typeface="Courier New"/>
                        </a:rPr>
                        <a:t> </a:t>
                      </a:r>
                      <a:r>
                        <a:rPr sz="1800" spc="-5" dirty="0">
                          <a:latin typeface="Courier New"/>
                          <a:cs typeface="Courier New"/>
                        </a:rPr>
                        <a:t>0</a:t>
                      </a:r>
                      <a:endParaRPr sz="1800" dirty="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sp>
        <p:nvSpPr>
          <p:cNvPr id="12" name="object 12"/>
          <p:cNvSpPr txBox="1"/>
          <p:nvPr/>
        </p:nvSpPr>
        <p:spPr>
          <a:xfrm>
            <a:off x="955675" y="4559301"/>
            <a:ext cx="5561965" cy="330835"/>
          </a:xfrm>
          <a:prstGeom prst="rect">
            <a:avLst/>
          </a:prstGeom>
        </p:spPr>
        <p:txBody>
          <a:bodyPr vert="horz" wrap="square" lIns="0" tIns="12700" rIns="0" bIns="0" rtlCol="0">
            <a:spAutoFit/>
          </a:bodyPr>
          <a:lstStyle/>
          <a:p>
            <a:pPr marL="299085" indent="-287020">
              <a:lnSpc>
                <a:spcPct val="100000"/>
              </a:lnSpc>
              <a:spcBef>
                <a:spcPts val="100"/>
              </a:spcBef>
              <a:buSzPct val="55000"/>
              <a:buFont typeface="Wingdings"/>
              <a:buChar char=""/>
              <a:tabLst>
                <a:tab pos="299085" algn="l"/>
                <a:tab pos="299720" algn="l"/>
                <a:tab pos="2671445" algn="l"/>
              </a:tabLst>
            </a:pPr>
            <a:r>
              <a:rPr sz="2000" spc="-5" dirty="0">
                <a:latin typeface="Arial MT"/>
                <a:cs typeface="Arial MT"/>
              </a:rPr>
              <a:t>Event</a:t>
            </a:r>
            <a:r>
              <a:rPr sz="2000" dirty="0">
                <a:latin typeface="Arial MT"/>
                <a:cs typeface="Arial MT"/>
              </a:rPr>
              <a:t> “+”:</a:t>
            </a:r>
            <a:r>
              <a:rPr sz="2000" spc="-25" dirty="0">
                <a:latin typeface="Arial MT"/>
                <a:cs typeface="Arial MT"/>
              </a:rPr>
              <a:t> </a:t>
            </a:r>
            <a:r>
              <a:rPr sz="2000" dirty="0">
                <a:latin typeface="Arial MT"/>
                <a:cs typeface="Arial MT"/>
              </a:rPr>
              <a:t>enqueue,	“-”:</a:t>
            </a:r>
            <a:r>
              <a:rPr sz="2000" spc="-50" dirty="0">
                <a:latin typeface="Arial MT"/>
                <a:cs typeface="Arial MT"/>
              </a:rPr>
              <a:t> </a:t>
            </a:r>
            <a:r>
              <a:rPr sz="2000" dirty="0">
                <a:latin typeface="Arial MT"/>
                <a:cs typeface="Arial MT"/>
              </a:rPr>
              <a:t>dequeue;</a:t>
            </a:r>
            <a:r>
              <a:rPr sz="2000" spc="-70" dirty="0">
                <a:latin typeface="Arial MT"/>
                <a:cs typeface="Arial MT"/>
              </a:rPr>
              <a:t> </a:t>
            </a:r>
            <a:r>
              <a:rPr sz="2000" dirty="0">
                <a:latin typeface="Arial MT"/>
                <a:cs typeface="Arial MT"/>
              </a:rPr>
              <a:t>“r”:</a:t>
            </a:r>
            <a:r>
              <a:rPr sz="2000" spc="-55" dirty="0">
                <a:latin typeface="Arial MT"/>
                <a:cs typeface="Arial MT"/>
              </a:rPr>
              <a:t> </a:t>
            </a:r>
            <a:r>
              <a:rPr sz="2000" dirty="0">
                <a:latin typeface="Arial MT"/>
                <a:cs typeface="Arial MT"/>
              </a:rPr>
              <a:t>received</a:t>
            </a:r>
            <a:endParaRPr sz="2000">
              <a:latin typeface="Arial MT"/>
              <a:cs typeface="Arial MT"/>
            </a:endParaRPr>
          </a:p>
        </p:txBody>
      </p:sp>
      <p:sp>
        <p:nvSpPr>
          <p:cNvPr id="16" name="Rectangle 15">
            <a:extLst>
              <a:ext uri="{FF2B5EF4-FFF2-40B4-BE49-F238E27FC236}">
                <a16:creationId xmlns:a16="http://schemas.microsoft.com/office/drawing/2014/main" id="{68D5DD98-F223-86A1-BDDF-56B6EF708DC4}"/>
              </a:ext>
            </a:extLst>
          </p:cNvPr>
          <p:cNvSpPr/>
          <p:nvPr/>
        </p:nvSpPr>
        <p:spPr>
          <a:xfrm>
            <a:off x="381000" y="292219"/>
            <a:ext cx="8295861" cy="923330"/>
          </a:xfrm>
          <a:prstGeom prst="rect">
            <a:avLst/>
          </a:prstGeom>
          <a:solidFill>
            <a:schemeClr val="bg1"/>
          </a:solid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Record Simulation Trace</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D90A58C5-CB48-CAEF-4E7E-409EFC863875}"/>
              </a:ext>
            </a:extLst>
          </p:cNvPr>
          <p:cNvSpPr txBox="1">
            <a:spLocks/>
          </p:cNvSpPr>
          <p:nvPr/>
        </p:nvSpPr>
        <p:spPr>
          <a:xfrm>
            <a:off x="228600" y="1295400"/>
            <a:ext cx="8686799" cy="51816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None/>
            </a:pPr>
            <a:r>
              <a:rPr lang="en-IN" sz="1400" dirty="0">
                <a:latin typeface="Times New Roman" panose="02020603050405020304" pitchFamily="18" charset="0"/>
                <a:cs typeface="Times New Roman" panose="02020603050405020304" pitchFamily="18" charset="0"/>
              </a:rPr>
              <a:t>              </a:t>
            </a:r>
          </a:p>
        </p:txBody>
      </p:sp>
      <p:graphicFrame>
        <p:nvGraphicFramePr>
          <p:cNvPr id="19" name="Table 3">
            <a:extLst>
              <a:ext uri="{FF2B5EF4-FFF2-40B4-BE49-F238E27FC236}">
                <a16:creationId xmlns:a16="http://schemas.microsoft.com/office/drawing/2014/main" id="{30233FB3-ECDD-D3A4-3361-75C4F481B04D}"/>
              </a:ext>
            </a:extLst>
          </p:cNvPr>
          <p:cNvGraphicFramePr>
            <a:graphicFrameLocks noGrp="1"/>
          </p:cNvGraphicFramePr>
          <p:nvPr>
            <p:extLst>
              <p:ext uri="{D42A27DB-BD31-4B8C-83A1-F6EECF244321}">
                <p14:modId xmlns:p14="http://schemas.microsoft.com/office/powerpoint/2010/main" val="3698356096"/>
              </p:ext>
            </p:extLst>
          </p:nvPr>
        </p:nvGraphicFramePr>
        <p:xfrm>
          <a:off x="304800" y="2643403"/>
          <a:ext cx="8484096" cy="857991"/>
        </p:xfrm>
        <a:graphic>
          <a:graphicData uri="http://schemas.openxmlformats.org/drawingml/2006/table">
            <a:tbl>
              <a:tblPr firstRow="1" bandRow="1">
                <a:tableStyleId>{8A107856-5554-42FB-B03E-39F5DBC370BA}</a:tableStyleId>
              </a:tblPr>
              <a:tblGrid>
                <a:gridCol w="707008">
                  <a:extLst>
                    <a:ext uri="{9D8B030D-6E8A-4147-A177-3AD203B41FA5}">
                      <a16:colId xmlns:a16="http://schemas.microsoft.com/office/drawing/2014/main" val="1221805991"/>
                    </a:ext>
                  </a:extLst>
                </a:gridCol>
                <a:gridCol w="707008">
                  <a:extLst>
                    <a:ext uri="{9D8B030D-6E8A-4147-A177-3AD203B41FA5}">
                      <a16:colId xmlns:a16="http://schemas.microsoft.com/office/drawing/2014/main" val="2395970256"/>
                    </a:ext>
                  </a:extLst>
                </a:gridCol>
                <a:gridCol w="707008">
                  <a:extLst>
                    <a:ext uri="{9D8B030D-6E8A-4147-A177-3AD203B41FA5}">
                      <a16:colId xmlns:a16="http://schemas.microsoft.com/office/drawing/2014/main" val="4274978722"/>
                    </a:ext>
                  </a:extLst>
                </a:gridCol>
                <a:gridCol w="707008">
                  <a:extLst>
                    <a:ext uri="{9D8B030D-6E8A-4147-A177-3AD203B41FA5}">
                      <a16:colId xmlns:a16="http://schemas.microsoft.com/office/drawing/2014/main" val="135323929"/>
                    </a:ext>
                  </a:extLst>
                </a:gridCol>
                <a:gridCol w="707008">
                  <a:extLst>
                    <a:ext uri="{9D8B030D-6E8A-4147-A177-3AD203B41FA5}">
                      <a16:colId xmlns:a16="http://schemas.microsoft.com/office/drawing/2014/main" val="968503171"/>
                    </a:ext>
                  </a:extLst>
                </a:gridCol>
                <a:gridCol w="707008">
                  <a:extLst>
                    <a:ext uri="{9D8B030D-6E8A-4147-A177-3AD203B41FA5}">
                      <a16:colId xmlns:a16="http://schemas.microsoft.com/office/drawing/2014/main" val="1798029847"/>
                    </a:ext>
                  </a:extLst>
                </a:gridCol>
                <a:gridCol w="707008">
                  <a:extLst>
                    <a:ext uri="{9D8B030D-6E8A-4147-A177-3AD203B41FA5}">
                      <a16:colId xmlns:a16="http://schemas.microsoft.com/office/drawing/2014/main" val="2637337824"/>
                    </a:ext>
                  </a:extLst>
                </a:gridCol>
                <a:gridCol w="707008">
                  <a:extLst>
                    <a:ext uri="{9D8B030D-6E8A-4147-A177-3AD203B41FA5}">
                      <a16:colId xmlns:a16="http://schemas.microsoft.com/office/drawing/2014/main" val="377501251"/>
                    </a:ext>
                  </a:extLst>
                </a:gridCol>
                <a:gridCol w="819499">
                  <a:extLst>
                    <a:ext uri="{9D8B030D-6E8A-4147-A177-3AD203B41FA5}">
                      <a16:colId xmlns:a16="http://schemas.microsoft.com/office/drawing/2014/main" val="1864125979"/>
                    </a:ext>
                  </a:extLst>
                </a:gridCol>
                <a:gridCol w="769374">
                  <a:extLst>
                    <a:ext uri="{9D8B030D-6E8A-4147-A177-3AD203B41FA5}">
                      <a16:colId xmlns:a16="http://schemas.microsoft.com/office/drawing/2014/main" val="2074378495"/>
                    </a:ext>
                  </a:extLst>
                </a:gridCol>
                <a:gridCol w="532151">
                  <a:extLst>
                    <a:ext uri="{9D8B030D-6E8A-4147-A177-3AD203B41FA5}">
                      <a16:colId xmlns:a16="http://schemas.microsoft.com/office/drawing/2014/main" val="4091693709"/>
                    </a:ext>
                  </a:extLst>
                </a:gridCol>
                <a:gridCol w="707008">
                  <a:extLst>
                    <a:ext uri="{9D8B030D-6E8A-4147-A177-3AD203B41FA5}">
                      <a16:colId xmlns:a16="http://schemas.microsoft.com/office/drawing/2014/main" val="800608289"/>
                    </a:ext>
                  </a:extLst>
                </a:gridCol>
              </a:tblGrid>
              <a:tr h="857991">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Event</a:t>
                      </a:r>
                    </a:p>
                  </a:txBody>
                  <a:tcPr marL="68580" marR="68580" marT="34290" marB="34290"/>
                </a:tc>
                <a:tc>
                  <a:txBody>
                    <a:bodyPr/>
                    <a:lstStyle/>
                    <a:p>
                      <a:pPr algn="ctr"/>
                      <a:r>
                        <a:rPr lang="en-IN" sz="1300" b="1" dirty="0">
                          <a:latin typeface="Times New Roman" panose="02020603050405020304" pitchFamily="18" charset="0"/>
                          <a:cs typeface="Times New Roman" panose="02020603050405020304" pitchFamily="18" charset="0"/>
                        </a:rPr>
                        <a:t/>
                      </a:r>
                      <a:br>
                        <a:rPr lang="en-IN" sz="1300" b="1" dirty="0">
                          <a:latin typeface="Times New Roman" panose="02020603050405020304" pitchFamily="18" charset="0"/>
                          <a:cs typeface="Times New Roman" panose="02020603050405020304" pitchFamily="18" charset="0"/>
                        </a:rPr>
                      </a:br>
                      <a:r>
                        <a:rPr lang="en-IN" sz="1300" b="1" dirty="0">
                          <a:latin typeface="Times New Roman" panose="02020603050405020304" pitchFamily="18" charset="0"/>
                          <a:cs typeface="Times New Roman" panose="02020603050405020304" pitchFamily="18" charset="0"/>
                        </a:rPr>
                        <a:t>Time</a:t>
                      </a:r>
                    </a:p>
                  </a:txBody>
                  <a:tcPr marL="68580" marR="68580" marT="34290" marB="34290"/>
                </a:tc>
                <a:tc>
                  <a:txBody>
                    <a:bodyPr/>
                    <a:lstStyle/>
                    <a:p>
                      <a:pPr algn="ctr"/>
                      <a:r>
                        <a:rPr lang="en-IN" sz="1300" b="1" dirty="0">
                          <a:latin typeface="Times New Roman" panose="02020603050405020304" pitchFamily="18" charset="0"/>
                          <a:cs typeface="Times New Roman" panose="02020603050405020304" pitchFamily="18" charset="0"/>
                        </a:rPr>
                        <a:t/>
                      </a:r>
                      <a:br>
                        <a:rPr lang="en-IN" sz="1300" b="1" dirty="0">
                          <a:latin typeface="Times New Roman" panose="02020603050405020304" pitchFamily="18" charset="0"/>
                          <a:cs typeface="Times New Roman" panose="02020603050405020304" pitchFamily="18" charset="0"/>
                        </a:rPr>
                      </a:br>
                      <a:r>
                        <a:rPr lang="en-IN" sz="1300" b="1" dirty="0">
                          <a:latin typeface="Times New Roman" panose="02020603050405020304" pitchFamily="18" charset="0"/>
                          <a:cs typeface="Times New Roman" panose="02020603050405020304" pitchFamily="18" charset="0"/>
                        </a:rPr>
                        <a:t>From</a:t>
                      </a:r>
                    </a:p>
                    <a:p>
                      <a:pPr algn="ctr"/>
                      <a:r>
                        <a:rPr lang="en-IN" sz="1300" b="1" dirty="0">
                          <a:latin typeface="Times New Roman" panose="02020603050405020304" pitchFamily="18" charset="0"/>
                          <a:cs typeface="Times New Roman" panose="02020603050405020304" pitchFamily="18" charset="0"/>
                        </a:rPr>
                        <a:t>Node</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To Node</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err="1">
                          <a:latin typeface="Times New Roman" panose="02020603050405020304" pitchFamily="18" charset="0"/>
                          <a:cs typeface="Times New Roman" panose="02020603050405020304" pitchFamily="18" charset="0"/>
                        </a:rPr>
                        <a:t>Pkt</a:t>
                      </a:r>
                      <a:r>
                        <a:rPr lang="en-IN" sz="1300" b="1" dirty="0">
                          <a:latin typeface="Times New Roman" panose="02020603050405020304" pitchFamily="18" charset="0"/>
                          <a:cs typeface="Times New Roman" panose="02020603050405020304" pitchFamily="18" charset="0"/>
                        </a:rPr>
                        <a:t>   type</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err="1">
                          <a:latin typeface="Times New Roman" panose="02020603050405020304" pitchFamily="18" charset="0"/>
                          <a:cs typeface="Times New Roman" panose="02020603050405020304" pitchFamily="18" charset="0"/>
                        </a:rPr>
                        <a:t>Pkt</a:t>
                      </a: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size          </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Flags</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Fid</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err="1">
                          <a:latin typeface="Times New Roman" panose="02020603050405020304" pitchFamily="18" charset="0"/>
                          <a:cs typeface="Times New Roman" panose="02020603050405020304" pitchFamily="18" charset="0"/>
                        </a:rPr>
                        <a:t>Src</a:t>
                      </a:r>
                      <a:r>
                        <a:rPr lang="en-IN" sz="1300" b="1" dirty="0">
                          <a:latin typeface="Times New Roman" panose="02020603050405020304" pitchFamily="18" charset="0"/>
                          <a:cs typeface="Times New Roman" panose="02020603050405020304" pitchFamily="18" charset="0"/>
                        </a:rPr>
                        <a:t> Address</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err="1">
                          <a:latin typeface="Times New Roman" panose="02020603050405020304" pitchFamily="18" charset="0"/>
                          <a:cs typeface="Times New Roman" panose="02020603050405020304" pitchFamily="18" charset="0"/>
                        </a:rPr>
                        <a:t>Dest</a:t>
                      </a: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Address</a:t>
                      </a: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a:latin typeface="Times New Roman" panose="02020603050405020304" pitchFamily="18" charset="0"/>
                          <a:cs typeface="Times New Roman" panose="02020603050405020304" pitchFamily="18" charset="0"/>
                        </a:rPr>
                        <a:t>Seq.</a:t>
                      </a:r>
                    </a:p>
                    <a:p>
                      <a:pPr algn="ctr"/>
                      <a:r>
                        <a:rPr lang="en-IN" sz="1300" b="1" dirty="0" err="1">
                          <a:latin typeface="Times New Roman" panose="02020603050405020304" pitchFamily="18" charset="0"/>
                          <a:cs typeface="Times New Roman" panose="02020603050405020304" pitchFamily="18" charset="0"/>
                        </a:rPr>
                        <a:t>Num</a:t>
                      </a:r>
                      <a:endParaRPr lang="en-IN" sz="13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endParaRPr lang="en-IN" sz="1300" b="1" dirty="0">
                        <a:latin typeface="Times New Roman" panose="02020603050405020304" pitchFamily="18" charset="0"/>
                        <a:cs typeface="Times New Roman" panose="02020603050405020304" pitchFamily="18" charset="0"/>
                      </a:endParaRPr>
                    </a:p>
                    <a:p>
                      <a:pPr algn="ctr"/>
                      <a:r>
                        <a:rPr lang="en-IN" sz="1300" b="1" dirty="0" err="1">
                          <a:latin typeface="Times New Roman" panose="02020603050405020304" pitchFamily="18" charset="0"/>
                          <a:cs typeface="Times New Roman" panose="02020603050405020304" pitchFamily="18" charset="0"/>
                        </a:rPr>
                        <a:t>Pkt</a:t>
                      </a:r>
                      <a:r>
                        <a:rPr lang="en-IN" sz="1300" b="1" dirty="0">
                          <a:latin typeface="Times New Roman" panose="02020603050405020304" pitchFamily="18" charset="0"/>
                          <a:cs typeface="Times New Roman" panose="02020603050405020304" pitchFamily="18" charset="0"/>
                        </a:rPr>
                        <a:t> ID</a:t>
                      </a:r>
                    </a:p>
                  </a:txBody>
                  <a:tcPr marL="68580" marR="68580" marT="34290" marB="34290"/>
                </a:tc>
                <a:extLst>
                  <a:ext uri="{0D108BD9-81ED-4DB2-BD59-A6C34878D82A}">
                    <a16:rowId xmlns:a16="http://schemas.microsoft.com/office/drawing/2014/main" val="3975044821"/>
                  </a:ext>
                </a:extLst>
              </a:tr>
            </a:tbl>
          </a:graphicData>
        </a:graphic>
      </p:graphicFrame>
      <p:graphicFrame>
        <p:nvGraphicFramePr>
          <p:cNvPr id="20" name="Table 4">
            <a:extLst>
              <a:ext uri="{FF2B5EF4-FFF2-40B4-BE49-F238E27FC236}">
                <a16:creationId xmlns:a16="http://schemas.microsoft.com/office/drawing/2014/main" id="{468485AA-41E2-F726-3658-A9D49F584E15}"/>
              </a:ext>
            </a:extLst>
          </p:cNvPr>
          <p:cNvGraphicFramePr>
            <a:graphicFrameLocks noGrp="1"/>
          </p:cNvGraphicFramePr>
          <p:nvPr>
            <p:extLst>
              <p:ext uri="{D42A27DB-BD31-4B8C-83A1-F6EECF244321}">
                <p14:modId xmlns:p14="http://schemas.microsoft.com/office/powerpoint/2010/main" val="939599613"/>
              </p:ext>
            </p:extLst>
          </p:nvPr>
        </p:nvGraphicFramePr>
        <p:xfrm>
          <a:off x="5599591" y="1614703"/>
          <a:ext cx="2559728" cy="495300"/>
        </p:xfrm>
        <a:graphic>
          <a:graphicData uri="http://schemas.openxmlformats.org/drawingml/2006/table">
            <a:tbl>
              <a:tblPr firstRow="1" bandRow="1">
                <a:tableStyleId>{2D5ABB26-0587-4C30-8999-92F81FD0307C}</a:tableStyleId>
              </a:tblPr>
              <a:tblGrid>
                <a:gridCol w="2559728">
                  <a:extLst>
                    <a:ext uri="{9D8B030D-6E8A-4147-A177-3AD203B41FA5}">
                      <a16:colId xmlns:a16="http://schemas.microsoft.com/office/drawing/2014/main" val="33759512"/>
                    </a:ext>
                  </a:extLst>
                </a:gridCol>
              </a:tblGrid>
              <a:tr h="417719">
                <a:tc>
                  <a:txBody>
                    <a:bodyPr/>
                    <a:lstStyle/>
                    <a:p>
                      <a:r>
                        <a:rPr lang="en-IN" sz="1400" b="1" dirty="0"/>
                        <a:t>Address in “</a:t>
                      </a:r>
                      <a:r>
                        <a:rPr lang="en-IN" sz="1400" b="1" dirty="0" err="1"/>
                        <a:t>node.port</a:t>
                      </a:r>
                      <a:r>
                        <a:rPr lang="en-IN" sz="1400" b="1" dirty="0"/>
                        <a:t>” format</a:t>
                      </a:r>
                    </a:p>
                  </a:txBody>
                  <a:tcPr marL="68580" marR="68580" marT="34290" marB="34290"/>
                </a:tc>
                <a:extLst>
                  <a:ext uri="{0D108BD9-81ED-4DB2-BD59-A6C34878D82A}">
                    <a16:rowId xmlns:a16="http://schemas.microsoft.com/office/drawing/2014/main" val="3397553180"/>
                  </a:ext>
                </a:extLst>
              </a:tr>
            </a:tbl>
          </a:graphicData>
        </a:graphic>
      </p:graphicFrame>
      <p:graphicFrame>
        <p:nvGraphicFramePr>
          <p:cNvPr id="22" name="Table 5">
            <a:extLst>
              <a:ext uri="{FF2B5EF4-FFF2-40B4-BE49-F238E27FC236}">
                <a16:creationId xmlns:a16="http://schemas.microsoft.com/office/drawing/2014/main" id="{24C043A4-7401-9F75-96D5-ABDB19FEC4A1}"/>
              </a:ext>
            </a:extLst>
          </p:cNvPr>
          <p:cNvGraphicFramePr>
            <a:graphicFrameLocks noGrp="1"/>
          </p:cNvGraphicFramePr>
          <p:nvPr>
            <p:extLst>
              <p:ext uri="{D42A27DB-BD31-4B8C-83A1-F6EECF244321}">
                <p14:modId xmlns:p14="http://schemas.microsoft.com/office/powerpoint/2010/main" val="2150941290"/>
              </p:ext>
            </p:extLst>
          </p:nvPr>
        </p:nvGraphicFramePr>
        <p:xfrm>
          <a:off x="6511771" y="4606662"/>
          <a:ext cx="2330390" cy="922020"/>
        </p:xfrm>
        <a:graphic>
          <a:graphicData uri="http://schemas.openxmlformats.org/drawingml/2006/table">
            <a:tbl>
              <a:tblPr firstRow="1" bandRow="1">
                <a:tableStyleId>{2D5ABB26-0587-4C30-8999-92F81FD0307C}</a:tableStyleId>
              </a:tblPr>
              <a:tblGrid>
                <a:gridCol w="2330390">
                  <a:extLst>
                    <a:ext uri="{9D8B030D-6E8A-4147-A177-3AD203B41FA5}">
                      <a16:colId xmlns:a16="http://schemas.microsoft.com/office/drawing/2014/main" val="1559434585"/>
                    </a:ext>
                  </a:extLst>
                </a:gridCol>
              </a:tblGrid>
              <a:tr h="480060">
                <a:tc>
                  <a:txBody>
                    <a:bodyPr/>
                    <a:lstStyle/>
                    <a:p>
                      <a:pPr marL="285750" indent="-285750">
                        <a:buFont typeface="Arial" panose="020B0604020202020204" pitchFamily="34" charset="0"/>
                        <a:buChar char="•"/>
                      </a:pPr>
                      <a:r>
                        <a:rPr lang="en-IN" sz="1400" b="1" dirty="0"/>
                        <a:t>Sequence no. can repeat</a:t>
                      </a:r>
                    </a:p>
                    <a:p>
                      <a:pPr marL="285750" indent="-285750">
                        <a:buFont typeface="Arial" panose="020B0604020202020204" pitchFamily="34" charset="0"/>
                        <a:buChar char="•"/>
                      </a:pPr>
                      <a:r>
                        <a:rPr lang="en-IN" sz="1400" b="1" dirty="0" err="1"/>
                        <a:t>Pkt</a:t>
                      </a:r>
                      <a:r>
                        <a:rPr lang="en-IN" sz="1400" b="1" dirty="0"/>
                        <a:t> ID is always unique</a:t>
                      </a:r>
                    </a:p>
                  </a:txBody>
                  <a:tcPr marL="68580" marR="68580" marT="34290" marB="34290"/>
                </a:tc>
                <a:extLst>
                  <a:ext uri="{0D108BD9-81ED-4DB2-BD59-A6C34878D82A}">
                    <a16:rowId xmlns:a16="http://schemas.microsoft.com/office/drawing/2014/main" val="1748862118"/>
                  </a:ext>
                </a:extLst>
              </a:tr>
            </a:tbl>
          </a:graphicData>
        </a:graphic>
      </p:graphicFrame>
      <p:graphicFrame>
        <p:nvGraphicFramePr>
          <p:cNvPr id="23" name="Table 6">
            <a:extLst>
              <a:ext uri="{FF2B5EF4-FFF2-40B4-BE49-F238E27FC236}">
                <a16:creationId xmlns:a16="http://schemas.microsoft.com/office/drawing/2014/main" id="{89266455-CB9E-7666-21FB-F5C258F0CFA7}"/>
              </a:ext>
            </a:extLst>
          </p:cNvPr>
          <p:cNvGraphicFramePr>
            <a:graphicFrameLocks noGrp="1"/>
          </p:cNvGraphicFramePr>
          <p:nvPr>
            <p:extLst>
              <p:ext uri="{D42A27DB-BD31-4B8C-83A1-F6EECF244321}">
                <p14:modId xmlns:p14="http://schemas.microsoft.com/office/powerpoint/2010/main" val="2262625227"/>
              </p:ext>
            </p:extLst>
          </p:nvPr>
        </p:nvGraphicFramePr>
        <p:xfrm>
          <a:off x="3743973" y="4700211"/>
          <a:ext cx="2468177" cy="495300"/>
        </p:xfrm>
        <a:graphic>
          <a:graphicData uri="http://schemas.openxmlformats.org/drawingml/2006/table">
            <a:tbl>
              <a:tblPr firstRow="1" bandRow="1">
                <a:tableStyleId>{2D5ABB26-0587-4C30-8999-92F81FD0307C}</a:tableStyleId>
              </a:tblPr>
              <a:tblGrid>
                <a:gridCol w="2468177">
                  <a:extLst>
                    <a:ext uri="{9D8B030D-6E8A-4147-A177-3AD203B41FA5}">
                      <a16:colId xmlns:a16="http://schemas.microsoft.com/office/drawing/2014/main" val="1104744624"/>
                    </a:ext>
                  </a:extLst>
                </a:gridCol>
              </a:tblGrid>
              <a:tr h="480060">
                <a:tc>
                  <a:txBody>
                    <a:bodyPr/>
                    <a:lstStyle/>
                    <a:p>
                      <a:r>
                        <a:rPr lang="en-IN" sz="1400" b="1" dirty="0"/>
                        <a:t>User can set Flow ID in </a:t>
                      </a:r>
                      <a:r>
                        <a:rPr lang="en-IN" sz="1400" b="1" dirty="0" err="1"/>
                        <a:t>Otcl</a:t>
                      </a:r>
                      <a:r>
                        <a:rPr lang="en-IN" sz="1400" b="1" dirty="0"/>
                        <a:t> script for each source </a:t>
                      </a:r>
                    </a:p>
                  </a:txBody>
                  <a:tcPr marL="68580" marR="68580" marT="34290" marB="34290"/>
                </a:tc>
                <a:extLst>
                  <a:ext uri="{0D108BD9-81ED-4DB2-BD59-A6C34878D82A}">
                    <a16:rowId xmlns:a16="http://schemas.microsoft.com/office/drawing/2014/main" val="30213348"/>
                  </a:ext>
                </a:extLst>
              </a:tr>
            </a:tbl>
          </a:graphicData>
        </a:graphic>
      </p:graphicFrame>
      <p:graphicFrame>
        <p:nvGraphicFramePr>
          <p:cNvPr id="24" name="Table 7">
            <a:extLst>
              <a:ext uri="{FF2B5EF4-FFF2-40B4-BE49-F238E27FC236}">
                <a16:creationId xmlns:a16="http://schemas.microsoft.com/office/drawing/2014/main" id="{9B3497AC-B941-9A92-9033-985B20121F55}"/>
              </a:ext>
            </a:extLst>
          </p:cNvPr>
          <p:cNvGraphicFramePr>
            <a:graphicFrameLocks noGrp="1"/>
          </p:cNvGraphicFramePr>
          <p:nvPr>
            <p:extLst>
              <p:ext uri="{D42A27DB-BD31-4B8C-83A1-F6EECF244321}">
                <p14:modId xmlns:p14="http://schemas.microsoft.com/office/powerpoint/2010/main" val="1256350517"/>
              </p:ext>
            </p:extLst>
          </p:nvPr>
        </p:nvGraphicFramePr>
        <p:xfrm>
          <a:off x="3124200" y="4037863"/>
          <a:ext cx="823590" cy="281940"/>
        </p:xfrm>
        <a:graphic>
          <a:graphicData uri="http://schemas.openxmlformats.org/drawingml/2006/table">
            <a:tbl>
              <a:tblPr firstRow="1" bandRow="1">
                <a:tableStyleId>{2D5ABB26-0587-4C30-8999-92F81FD0307C}</a:tableStyleId>
              </a:tblPr>
              <a:tblGrid>
                <a:gridCol w="823590">
                  <a:extLst>
                    <a:ext uri="{9D8B030D-6E8A-4147-A177-3AD203B41FA5}">
                      <a16:colId xmlns:a16="http://schemas.microsoft.com/office/drawing/2014/main" val="3072900137"/>
                    </a:ext>
                  </a:extLst>
                </a:gridCol>
              </a:tblGrid>
              <a:tr h="278130">
                <a:tc>
                  <a:txBody>
                    <a:bodyPr/>
                    <a:lstStyle/>
                    <a:p>
                      <a:r>
                        <a:rPr lang="en-IN" sz="1400" b="1" dirty="0" err="1"/>
                        <a:t>cbt-tcp</a:t>
                      </a:r>
                      <a:endParaRPr lang="en-IN" sz="1400" b="1" dirty="0"/>
                    </a:p>
                  </a:txBody>
                  <a:tcPr marL="68580" marR="68580" marT="34290" marB="34290"/>
                </a:tc>
                <a:extLst>
                  <a:ext uri="{0D108BD9-81ED-4DB2-BD59-A6C34878D82A}">
                    <a16:rowId xmlns:a16="http://schemas.microsoft.com/office/drawing/2014/main" val="3950019191"/>
                  </a:ext>
                </a:extLst>
              </a:tr>
            </a:tbl>
          </a:graphicData>
        </a:graphic>
      </p:graphicFrame>
      <p:graphicFrame>
        <p:nvGraphicFramePr>
          <p:cNvPr id="25" name="Table 9">
            <a:extLst>
              <a:ext uri="{FF2B5EF4-FFF2-40B4-BE49-F238E27FC236}">
                <a16:creationId xmlns:a16="http://schemas.microsoft.com/office/drawing/2014/main" id="{7B065B4A-5E1C-3040-A9E8-8B014E58B516}"/>
              </a:ext>
            </a:extLst>
          </p:cNvPr>
          <p:cNvGraphicFramePr>
            <a:graphicFrameLocks noGrp="1"/>
          </p:cNvGraphicFramePr>
          <p:nvPr>
            <p:extLst>
              <p:ext uri="{D42A27DB-BD31-4B8C-83A1-F6EECF244321}">
                <p14:modId xmlns:p14="http://schemas.microsoft.com/office/powerpoint/2010/main" val="969795183"/>
              </p:ext>
            </p:extLst>
          </p:nvPr>
        </p:nvGraphicFramePr>
        <p:xfrm>
          <a:off x="228600" y="4846692"/>
          <a:ext cx="3314702" cy="1127760"/>
        </p:xfrm>
        <a:graphic>
          <a:graphicData uri="http://schemas.openxmlformats.org/drawingml/2006/table">
            <a:tbl>
              <a:tblPr firstRow="1" bandRow="1">
                <a:tableStyleId>{2D5ABB26-0587-4C30-8999-92F81FD0307C}</a:tableStyleId>
              </a:tblPr>
              <a:tblGrid>
                <a:gridCol w="3314702">
                  <a:extLst>
                    <a:ext uri="{9D8B030D-6E8A-4147-A177-3AD203B41FA5}">
                      <a16:colId xmlns:a16="http://schemas.microsoft.com/office/drawing/2014/main" val="3985996201"/>
                    </a:ext>
                  </a:extLst>
                </a:gridCol>
              </a:tblGrid>
              <a:tr h="274320">
                <a:tc>
                  <a:txBody>
                    <a:bodyPr/>
                    <a:lstStyle/>
                    <a:p>
                      <a:r>
                        <a:rPr lang="en-IN" sz="1400" b="1" dirty="0"/>
                        <a:t>+ =enqueue</a:t>
                      </a:r>
                    </a:p>
                  </a:txBody>
                  <a:tcPr marL="68580" marR="68580" marT="34290" marB="34290"/>
                </a:tc>
                <a:extLst>
                  <a:ext uri="{0D108BD9-81ED-4DB2-BD59-A6C34878D82A}">
                    <a16:rowId xmlns:a16="http://schemas.microsoft.com/office/drawing/2014/main" val="3917278037"/>
                  </a:ext>
                </a:extLst>
              </a:tr>
              <a:tr h="274320">
                <a:tc>
                  <a:txBody>
                    <a:bodyPr/>
                    <a:lstStyle/>
                    <a:p>
                      <a:r>
                        <a:rPr lang="en-IN" sz="1400" b="1" dirty="0"/>
                        <a:t>-  =dequeue</a:t>
                      </a:r>
                    </a:p>
                  </a:txBody>
                  <a:tcPr marL="68580" marR="68580" marT="34290" marB="34290"/>
                </a:tc>
                <a:extLst>
                  <a:ext uri="{0D108BD9-81ED-4DB2-BD59-A6C34878D82A}">
                    <a16:rowId xmlns:a16="http://schemas.microsoft.com/office/drawing/2014/main" val="3100238677"/>
                  </a:ext>
                </a:extLst>
              </a:tr>
              <a:tr h="274320">
                <a:tc>
                  <a:txBody>
                    <a:bodyPr/>
                    <a:lstStyle/>
                    <a:p>
                      <a:r>
                        <a:rPr lang="en-IN" sz="1400" b="1" dirty="0"/>
                        <a:t>r  = </a:t>
                      </a:r>
                      <a:r>
                        <a:rPr lang="en-IN" sz="1400" b="1" dirty="0" err="1"/>
                        <a:t>recv</a:t>
                      </a:r>
                      <a:r>
                        <a:rPr lang="en-IN" sz="1400" b="1" dirty="0"/>
                        <a:t> (at the output of the link)</a:t>
                      </a:r>
                    </a:p>
                  </a:txBody>
                  <a:tcPr marL="68580" marR="68580" marT="34290" marB="34290"/>
                </a:tc>
                <a:extLst>
                  <a:ext uri="{0D108BD9-81ED-4DB2-BD59-A6C34878D82A}">
                    <a16:rowId xmlns:a16="http://schemas.microsoft.com/office/drawing/2014/main" val="1864641159"/>
                  </a:ext>
                </a:extLst>
              </a:tr>
              <a:tr h="274320">
                <a:tc>
                  <a:txBody>
                    <a:bodyPr/>
                    <a:lstStyle/>
                    <a:p>
                      <a:r>
                        <a:rPr lang="en-IN" sz="1400" b="1" dirty="0"/>
                        <a:t>d = dropped</a:t>
                      </a:r>
                    </a:p>
                  </a:txBody>
                  <a:tcPr marL="68580" marR="68580" marT="34290" marB="34290"/>
                </a:tc>
                <a:extLst>
                  <a:ext uri="{0D108BD9-81ED-4DB2-BD59-A6C34878D82A}">
                    <a16:rowId xmlns:a16="http://schemas.microsoft.com/office/drawing/2014/main" val="1631385618"/>
                  </a:ext>
                </a:extLst>
              </a:tr>
            </a:tbl>
          </a:graphicData>
        </a:graphic>
      </p:graphicFrame>
      <p:cxnSp>
        <p:nvCxnSpPr>
          <p:cNvPr id="26" name="Straight Arrow Connector 25">
            <a:extLst>
              <a:ext uri="{FF2B5EF4-FFF2-40B4-BE49-F238E27FC236}">
                <a16:creationId xmlns:a16="http://schemas.microsoft.com/office/drawing/2014/main" id="{97C16A3B-690E-E16D-D38A-2A89FAF04BA8}"/>
              </a:ext>
            </a:extLst>
          </p:cNvPr>
          <p:cNvCxnSpPr>
            <a:cxnSpLocks/>
          </p:cNvCxnSpPr>
          <p:nvPr/>
        </p:nvCxnSpPr>
        <p:spPr>
          <a:xfrm flipV="1">
            <a:off x="609600" y="3501394"/>
            <a:ext cx="0" cy="1345298"/>
          </a:xfrm>
          <a:prstGeom prst="straightConnector1">
            <a:avLst/>
          </a:prstGeom>
          <a:ln>
            <a:solidFill>
              <a:schemeClr val="accent2">
                <a:lumMod val="50000"/>
              </a:schemeClr>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EA0B915A-C360-2B02-FB27-E3ED4F4BDFD7}"/>
              </a:ext>
            </a:extLst>
          </p:cNvPr>
          <p:cNvCxnSpPr>
            <a:cxnSpLocks/>
          </p:cNvCxnSpPr>
          <p:nvPr/>
        </p:nvCxnSpPr>
        <p:spPr>
          <a:xfrm flipV="1">
            <a:off x="3429000" y="3525536"/>
            <a:ext cx="0" cy="541808"/>
          </a:xfrm>
          <a:prstGeom prst="straightConnector1">
            <a:avLst/>
          </a:prstGeom>
          <a:ln>
            <a:solidFill>
              <a:schemeClr val="accent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3623297E-8D3F-68C2-9414-8B5D68654C72}"/>
              </a:ext>
            </a:extLst>
          </p:cNvPr>
          <p:cNvCxnSpPr>
            <a:cxnSpLocks/>
          </p:cNvCxnSpPr>
          <p:nvPr/>
        </p:nvCxnSpPr>
        <p:spPr>
          <a:xfrm flipV="1">
            <a:off x="5153488" y="3551330"/>
            <a:ext cx="395057" cy="1148881"/>
          </a:xfrm>
          <a:prstGeom prst="straightConnector1">
            <a:avLst/>
          </a:prstGeom>
          <a:ln>
            <a:solidFill>
              <a:schemeClr val="accent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a:extLst>
              <a:ext uri="{FF2B5EF4-FFF2-40B4-BE49-F238E27FC236}">
                <a16:creationId xmlns:a16="http://schemas.microsoft.com/office/drawing/2014/main" id="{C3945599-9656-C2AB-99D5-0A143314C249}"/>
              </a:ext>
            </a:extLst>
          </p:cNvPr>
          <p:cNvCxnSpPr>
            <a:cxnSpLocks/>
          </p:cNvCxnSpPr>
          <p:nvPr/>
        </p:nvCxnSpPr>
        <p:spPr>
          <a:xfrm flipH="1" flipV="1">
            <a:off x="7783498" y="3559652"/>
            <a:ext cx="93215" cy="1093619"/>
          </a:xfrm>
          <a:prstGeom prst="straightConnector1">
            <a:avLst/>
          </a:prstGeom>
          <a:ln>
            <a:solidFill>
              <a:schemeClr val="accent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1E73EB58-BB0C-76E1-53AB-A9E028520902}"/>
              </a:ext>
            </a:extLst>
          </p:cNvPr>
          <p:cNvCxnSpPr>
            <a:cxnSpLocks/>
          </p:cNvCxnSpPr>
          <p:nvPr/>
        </p:nvCxnSpPr>
        <p:spPr>
          <a:xfrm flipV="1">
            <a:off x="7913333" y="3559652"/>
            <a:ext cx="416141" cy="1085462"/>
          </a:xfrm>
          <a:prstGeom prst="straightConnector1">
            <a:avLst/>
          </a:prstGeom>
          <a:ln>
            <a:solidFill>
              <a:schemeClr val="accent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66059D36-49C4-46A3-BC03-7EB127BB5182}"/>
              </a:ext>
            </a:extLst>
          </p:cNvPr>
          <p:cNvCxnSpPr>
            <a:cxnSpLocks/>
          </p:cNvCxnSpPr>
          <p:nvPr/>
        </p:nvCxnSpPr>
        <p:spPr>
          <a:xfrm>
            <a:off x="6298707" y="2092333"/>
            <a:ext cx="0" cy="692459"/>
          </a:xfrm>
          <a:prstGeom prst="straightConnector1">
            <a:avLst/>
          </a:prstGeom>
          <a:ln>
            <a:solidFill>
              <a:schemeClr val="accent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4A145D4E-5DC1-FF85-AA65-E35875130855}"/>
              </a:ext>
            </a:extLst>
          </p:cNvPr>
          <p:cNvCxnSpPr>
            <a:cxnSpLocks/>
          </p:cNvCxnSpPr>
          <p:nvPr/>
        </p:nvCxnSpPr>
        <p:spPr>
          <a:xfrm>
            <a:off x="6511772" y="2092333"/>
            <a:ext cx="492710" cy="692459"/>
          </a:xfrm>
          <a:prstGeom prst="straightConnector1">
            <a:avLst/>
          </a:prstGeom>
          <a:ln>
            <a:solidFill>
              <a:schemeClr val="accent2">
                <a:lumMod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6" name="Rectangle 15">
            <a:extLst>
              <a:ext uri="{FF2B5EF4-FFF2-40B4-BE49-F238E27FC236}">
                <a16:creationId xmlns:a16="http://schemas.microsoft.com/office/drawing/2014/main" id="{D3E48D5C-1CA0-6C0E-0EB4-EA33FDF2EDFD}"/>
              </a:ext>
            </a:extLst>
          </p:cNvPr>
          <p:cNvSpPr/>
          <p:nvPr/>
        </p:nvSpPr>
        <p:spPr>
          <a:xfrm>
            <a:off x="1603291" y="292219"/>
            <a:ext cx="5851282" cy="923330"/>
          </a:xfrm>
          <a:prstGeom prst="rect">
            <a:avLst/>
          </a:prstGeom>
          <a:solidFill>
            <a:schemeClr val="bg1"/>
          </a:solid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Trace File Format</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60588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40B4A7FC-C8A4-34C0-0E0C-8002DF4CFB18}"/>
              </a:ext>
            </a:extLst>
          </p:cNvPr>
          <p:cNvSpPr txBox="1">
            <a:spLocks/>
          </p:cNvSpPr>
          <p:nvPr/>
        </p:nvSpPr>
        <p:spPr>
          <a:xfrm>
            <a:off x="228600" y="1295400"/>
            <a:ext cx="8686799" cy="51816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dk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dk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dk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9pPr>
          </a:lstStyle>
          <a:p>
            <a:pPr marL="34290" indent="0">
              <a:buNone/>
            </a:pPr>
            <a:r>
              <a:rPr lang="en-IN" sz="1400" dirty="0"/>
              <a:t>              </a:t>
            </a:r>
          </a:p>
        </p:txBody>
      </p:sp>
      <p:sp>
        <p:nvSpPr>
          <p:cNvPr id="3" name="Oval 2">
            <a:extLst>
              <a:ext uri="{FF2B5EF4-FFF2-40B4-BE49-F238E27FC236}">
                <a16:creationId xmlns:a16="http://schemas.microsoft.com/office/drawing/2014/main" id="{597B0BEE-FBC8-F946-F499-8E99B4B65560}"/>
              </a:ext>
            </a:extLst>
          </p:cNvPr>
          <p:cNvSpPr/>
          <p:nvPr/>
        </p:nvSpPr>
        <p:spPr>
          <a:xfrm>
            <a:off x="1066800" y="2701108"/>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 name="Oval 3">
            <a:extLst>
              <a:ext uri="{FF2B5EF4-FFF2-40B4-BE49-F238E27FC236}">
                <a16:creationId xmlns:a16="http://schemas.microsoft.com/office/drawing/2014/main" id="{2EA12AE3-DBD6-87B4-AD29-0AB4D93F2909}"/>
              </a:ext>
            </a:extLst>
          </p:cNvPr>
          <p:cNvSpPr/>
          <p:nvPr/>
        </p:nvSpPr>
        <p:spPr>
          <a:xfrm>
            <a:off x="1065389" y="3686453"/>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 name="Oval 4">
            <a:extLst>
              <a:ext uri="{FF2B5EF4-FFF2-40B4-BE49-F238E27FC236}">
                <a16:creationId xmlns:a16="http://schemas.microsoft.com/office/drawing/2014/main" id="{DD4B755E-0D51-0B86-12EF-02C602EB847D}"/>
              </a:ext>
            </a:extLst>
          </p:cNvPr>
          <p:cNvSpPr/>
          <p:nvPr/>
        </p:nvSpPr>
        <p:spPr>
          <a:xfrm>
            <a:off x="2470278" y="3678130"/>
            <a:ext cx="426128"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6" name="Oval 5">
            <a:extLst>
              <a:ext uri="{FF2B5EF4-FFF2-40B4-BE49-F238E27FC236}">
                <a16:creationId xmlns:a16="http://schemas.microsoft.com/office/drawing/2014/main" id="{2FDDD43B-6679-812F-4DEA-53C00B4FD0DC}"/>
              </a:ext>
            </a:extLst>
          </p:cNvPr>
          <p:cNvSpPr/>
          <p:nvPr/>
        </p:nvSpPr>
        <p:spPr>
          <a:xfrm>
            <a:off x="4201877" y="3686453"/>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30364620-44C8-B134-5C2E-FEE162CC1F1C}"/>
              </a:ext>
            </a:extLst>
          </p:cNvPr>
          <p:cNvSpPr/>
          <p:nvPr/>
        </p:nvSpPr>
        <p:spPr>
          <a:xfrm>
            <a:off x="5856898" y="3678130"/>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8" name="Oval 7">
            <a:extLst>
              <a:ext uri="{FF2B5EF4-FFF2-40B4-BE49-F238E27FC236}">
                <a16:creationId xmlns:a16="http://schemas.microsoft.com/office/drawing/2014/main" id="{B9DC7434-6982-B44E-F1EB-98636B7DF9ED}"/>
              </a:ext>
            </a:extLst>
          </p:cNvPr>
          <p:cNvSpPr/>
          <p:nvPr/>
        </p:nvSpPr>
        <p:spPr>
          <a:xfrm>
            <a:off x="7151029" y="2519594"/>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9" name="Oval 8">
            <a:extLst>
              <a:ext uri="{FF2B5EF4-FFF2-40B4-BE49-F238E27FC236}">
                <a16:creationId xmlns:a16="http://schemas.microsoft.com/office/drawing/2014/main" id="{9945A00E-EB39-8E75-4A84-3FDEE9BF5EBE}"/>
              </a:ext>
            </a:extLst>
          </p:cNvPr>
          <p:cNvSpPr/>
          <p:nvPr/>
        </p:nvSpPr>
        <p:spPr>
          <a:xfrm>
            <a:off x="7136667" y="4846589"/>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0" name="Oval 9">
            <a:extLst>
              <a:ext uri="{FF2B5EF4-FFF2-40B4-BE49-F238E27FC236}">
                <a16:creationId xmlns:a16="http://schemas.microsoft.com/office/drawing/2014/main" id="{E6D539B5-E1C7-763B-3FCF-998497D1F890}"/>
              </a:ext>
            </a:extLst>
          </p:cNvPr>
          <p:cNvSpPr/>
          <p:nvPr/>
        </p:nvSpPr>
        <p:spPr>
          <a:xfrm>
            <a:off x="1134188" y="4700803"/>
            <a:ext cx="426128"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Arrow Connector 10">
            <a:extLst>
              <a:ext uri="{FF2B5EF4-FFF2-40B4-BE49-F238E27FC236}">
                <a16:creationId xmlns:a16="http://schemas.microsoft.com/office/drawing/2014/main" id="{2E223953-907B-B409-54C2-3D853BADAF4F}"/>
              </a:ext>
            </a:extLst>
          </p:cNvPr>
          <p:cNvCxnSpPr>
            <a:cxnSpLocks/>
            <a:stCxn id="3" idx="5"/>
            <a:endCxn id="5" idx="1"/>
          </p:cNvCxnSpPr>
          <p:nvPr/>
        </p:nvCxnSpPr>
        <p:spPr>
          <a:xfrm>
            <a:off x="1424841" y="3042098"/>
            <a:ext cx="1107842" cy="694537"/>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03791491-013C-1BBF-A446-B7A231FCF896}"/>
              </a:ext>
            </a:extLst>
          </p:cNvPr>
          <p:cNvCxnSpPr>
            <a:cxnSpLocks/>
            <a:endCxn id="4" idx="6"/>
          </p:cNvCxnSpPr>
          <p:nvPr/>
        </p:nvCxnSpPr>
        <p:spPr>
          <a:xfrm flipH="1">
            <a:off x="1538125" y="3886200"/>
            <a:ext cx="905520" cy="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29282E18-5B6F-E71E-2B4C-E4119C1F1998}"/>
              </a:ext>
            </a:extLst>
          </p:cNvPr>
          <p:cNvCxnSpPr>
            <a:cxnSpLocks/>
            <a:stCxn id="10" idx="7"/>
          </p:cNvCxnSpPr>
          <p:nvPr/>
        </p:nvCxnSpPr>
        <p:spPr>
          <a:xfrm flipV="1">
            <a:off x="1497911" y="4044098"/>
            <a:ext cx="1034772" cy="71521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98802A61-1AC1-B8E5-9046-BD3992C0BD7C}"/>
              </a:ext>
            </a:extLst>
          </p:cNvPr>
          <p:cNvCxnSpPr>
            <a:cxnSpLocks/>
          </p:cNvCxnSpPr>
          <p:nvPr/>
        </p:nvCxnSpPr>
        <p:spPr>
          <a:xfrm>
            <a:off x="2896406" y="3877878"/>
            <a:ext cx="1305471" cy="832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8A638791-F81C-BF00-9F36-CE98949E18D5}"/>
              </a:ext>
            </a:extLst>
          </p:cNvPr>
          <p:cNvCxnSpPr>
            <a:cxnSpLocks/>
            <a:endCxn id="7" idx="2"/>
          </p:cNvCxnSpPr>
          <p:nvPr/>
        </p:nvCxnSpPr>
        <p:spPr>
          <a:xfrm>
            <a:off x="4674613" y="3877878"/>
            <a:ext cx="1182284" cy="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6" name="Straight Arrow Connector 15">
            <a:extLst>
              <a:ext uri="{FF2B5EF4-FFF2-40B4-BE49-F238E27FC236}">
                <a16:creationId xmlns:a16="http://schemas.microsoft.com/office/drawing/2014/main" id="{BCF67D23-42B6-956C-7557-A73571164437}"/>
              </a:ext>
            </a:extLst>
          </p:cNvPr>
          <p:cNvCxnSpPr>
            <a:cxnSpLocks/>
            <a:stCxn id="7" idx="7"/>
            <a:endCxn id="8" idx="3"/>
          </p:cNvCxnSpPr>
          <p:nvPr/>
        </p:nvCxnSpPr>
        <p:spPr>
          <a:xfrm flipV="1">
            <a:off x="6260403" y="2860585"/>
            <a:ext cx="952056" cy="8760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3D3CA01A-2259-B780-140C-DE2F57F3B99A}"/>
              </a:ext>
            </a:extLst>
          </p:cNvPr>
          <p:cNvCxnSpPr>
            <a:cxnSpLocks/>
            <a:stCxn id="7" idx="5"/>
            <a:endCxn id="9" idx="1"/>
          </p:cNvCxnSpPr>
          <p:nvPr/>
        </p:nvCxnSpPr>
        <p:spPr>
          <a:xfrm>
            <a:off x="6260404" y="4019121"/>
            <a:ext cx="937694" cy="88597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pic>
        <p:nvPicPr>
          <p:cNvPr id="18" name="Picture 17">
            <a:extLst>
              <a:ext uri="{FF2B5EF4-FFF2-40B4-BE49-F238E27FC236}">
                <a16:creationId xmlns:a16="http://schemas.microsoft.com/office/drawing/2014/main" id="{B0A62C52-7252-718D-93AF-76400F75D58F}"/>
              </a:ext>
            </a:extLst>
          </p:cNvPr>
          <p:cNvPicPr>
            <a:picLocks noChangeAspect="1"/>
          </p:cNvPicPr>
          <p:nvPr/>
        </p:nvPicPr>
        <p:blipFill>
          <a:blip r:embed="rId2"/>
          <a:stretch>
            <a:fillRect/>
          </a:stretch>
        </p:blipFill>
        <p:spPr>
          <a:xfrm rot="2112423">
            <a:off x="1801201" y="3199757"/>
            <a:ext cx="547558" cy="220358"/>
          </a:xfrm>
          <a:prstGeom prst="rect">
            <a:avLst/>
          </a:prstGeom>
        </p:spPr>
      </p:pic>
      <p:pic>
        <p:nvPicPr>
          <p:cNvPr id="19" name="Picture 18">
            <a:extLst>
              <a:ext uri="{FF2B5EF4-FFF2-40B4-BE49-F238E27FC236}">
                <a16:creationId xmlns:a16="http://schemas.microsoft.com/office/drawing/2014/main" id="{6CE27ED6-9338-EFAD-B609-68DC35527288}"/>
              </a:ext>
            </a:extLst>
          </p:cNvPr>
          <p:cNvPicPr>
            <a:picLocks noChangeAspect="1"/>
          </p:cNvPicPr>
          <p:nvPr/>
        </p:nvPicPr>
        <p:blipFill>
          <a:blip r:embed="rId2"/>
          <a:stretch>
            <a:fillRect/>
          </a:stretch>
        </p:blipFill>
        <p:spPr>
          <a:xfrm>
            <a:off x="1752600" y="3634003"/>
            <a:ext cx="472373" cy="190101"/>
          </a:xfrm>
          <a:prstGeom prst="rect">
            <a:avLst/>
          </a:prstGeom>
        </p:spPr>
      </p:pic>
      <p:pic>
        <p:nvPicPr>
          <p:cNvPr id="20" name="Picture 19">
            <a:extLst>
              <a:ext uri="{FF2B5EF4-FFF2-40B4-BE49-F238E27FC236}">
                <a16:creationId xmlns:a16="http://schemas.microsoft.com/office/drawing/2014/main" id="{856F67D1-412B-F763-FEF0-376167ED49A0}"/>
              </a:ext>
            </a:extLst>
          </p:cNvPr>
          <p:cNvPicPr>
            <a:picLocks noChangeAspect="1"/>
          </p:cNvPicPr>
          <p:nvPr/>
        </p:nvPicPr>
        <p:blipFill>
          <a:blip r:embed="rId2"/>
          <a:stretch>
            <a:fillRect/>
          </a:stretch>
        </p:blipFill>
        <p:spPr>
          <a:xfrm rot="19352997">
            <a:off x="1880546" y="4338939"/>
            <a:ext cx="580672" cy="233685"/>
          </a:xfrm>
          <a:prstGeom prst="rect">
            <a:avLst/>
          </a:prstGeom>
        </p:spPr>
      </p:pic>
      <p:pic>
        <p:nvPicPr>
          <p:cNvPr id="21" name="Picture 20">
            <a:extLst>
              <a:ext uri="{FF2B5EF4-FFF2-40B4-BE49-F238E27FC236}">
                <a16:creationId xmlns:a16="http://schemas.microsoft.com/office/drawing/2014/main" id="{D5DC0282-88A2-2C46-D885-005E3ACF4203}"/>
              </a:ext>
            </a:extLst>
          </p:cNvPr>
          <p:cNvPicPr>
            <a:picLocks noChangeAspect="1"/>
          </p:cNvPicPr>
          <p:nvPr/>
        </p:nvPicPr>
        <p:blipFill>
          <a:blip r:embed="rId3"/>
          <a:stretch>
            <a:fillRect/>
          </a:stretch>
        </p:blipFill>
        <p:spPr>
          <a:xfrm>
            <a:off x="4899763" y="3669809"/>
            <a:ext cx="755906" cy="198271"/>
          </a:xfrm>
          <a:prstGeom prst="rect">
            <a:avLst/>
          </a:prstGeom>
        </p:spPr>
      </p:pic>
      <p:pic>
        <p:nvPicPr>
          <p:cNvPr id="22" name="Picture 21">
            <a:extLst>
              <a:ext uri="{FF2B5EF4-FFF2-40B4-BE49-F238E27FC236}">
                <a16:creationId xmlns:a16="http://schemas.microsoft.com/office/drawing/2014/main" id="{6146C0A0-110D-DD7E-633C-C13570CF4F5F}"/>
              </a:ext>
            </a:extLst>
          </p:cNvPr>
          <p:cNvPicPr>
            <a:picLocks noChangeAspect="1"/>
          </p:cNvPicPr>
          <p:nvPr/>
        </p:nvPicPr>
        <p:blipFill>
          <a:blip r:embed="rId3"/>
          <a:stretch>
            <a:fillRect/>
          </a:stretch>
        </p:blipFill>
        <p:spPr>
          <a:xfrm>
            <a:off x="3214794" y="3679821"/>
            <a:ext cx="755095" cy="198057"/>
          </a:xfrm>
          <a:prstGeom prst="rect">
            <a:avLst/>
          </a:prstGeom>
        </p:spPr>
      </p:pic>
      <p:pic>
        <p:nvPicPr>
          <p:cNvPr id="23" name="Picture 22">
            <a:extLst>
              <a:ext uri="{FF2B5EF4-FFF2-40B4-BE49-F238E27FC236}">
                <a16:creationId xmlns:a16="http://schemas.microsoft.com/office/drawing/2014/main" id="{6D88CCEF-34A7-9856-F882-329DCEE167F6}"/>
              </a:ext>
            </a:extLst>
          </p:cNvPr>
          <p:cNvPicPr>
            <a:picLocks noChangeAspect="1"/>
          </p:cNvPicPr>
          <p:nvPr/>
        </p:nvPicPr>
        <p:blipFill>
          <a:blip r:embed="rId4"/>
          <a:stretch>
            <a:fillRect/>
          </a:stretch>
        </p:blipFill>
        <p:spPr>
          <a:xfrm rot="2571070">
            <a:off x="6343585" y="4399779"/>
            <a:ext cx="511775" cy="186770"/>
          </a:xfrm>
          <a:prstGeom prst="rect">
            <a:avLst/>
          </a:prstGeom>
        </p:spPr>
      </p:pic>
      <p:pic>
        <p:nvPicPr>
          <p:cNvPr id="24" name="Picture 23">
            <a:extLst>
              <a:ext uri="{FF2B5EF4-FFF2-40B4-BE49-F238E27FC236}">
                <a16:creationId xmlns:a16="http://schemas.microsoft.com/office/drawing/2014/main" id="{93C04F05-EC80-D90C-5457-C2B8B9C18464}"/>
              </a:ext>
            </a:extLst>
          </p:cNvPr>
          <p:cNvPicPr>
            <a:picLocks noChangeAspect="1"/>
          </p:cNvPicPr>
          <p:nvPr/>
        </p:nvPicPr>
        <p:blipFill>
          <a:blip r:embed="rId5"/>
          <a:stretch>
            <a:fillRect/>
          </a:stretch>
        </p:blipFill>
        <p:spPr>
          <a:xfrm rot="18969979">
            <a:off x="6303336" y="3116357"/>
            <a:ext cx="651077" cy="179822"/>
          </a:xfrm>
          <a:prstGeom prst="rect">
            <a:avLst/>
          </a:prstGeom>
        </p:spPr>
      </p:pic>
      <p:sp>
        <p:nvSpPr>
          <p:cNvPr id="25" name="Rectangle: Rounded Corners 24">
            <a:extLst>
              <a:ext uri="{FF2B5EF4-FFF2-40B4-BE49-F238E27FC236}">
                <a16:creationId xmlns:a16="http://schemas.microsoft.com/office/drawing/2014/main" id="{0C49DB6D-FEC9-82F6-B9B5-E84CC9584279}"/>
              </a:ext>
            </a:extLst>
          </p:cNvPr>
          <p:cNvSpPr/>
          <p:nvPr/>
        </p:nvSpPr>
        <p:spPr>
          <a:xfrm>
            <a:off x="7726436" y="2265110"/>
            <a:ext cx="622152" cy="213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200" b="1" dirty="0"/>
              <a:t>Sink1</a:t>
            </a:r>
          </a:p>
        </p:txBody>
      </p:sp>
      <p:sp>
        <p:nvSpPr>
          <p:cNvPr id="26" name="Rectangle: Rounded Corners 25">
            <a:extLst>
              <a:ext uri="{FF2B5EF4-FFF2-40B4-BE49-F238E27FC236}">
                <a16:creationId xmlns:a16="http://schemas.microsoft.com/office/drawing/2014/main" id="{0F9B0E6C-0FD0-97D4-C344-40A250330E04}"/>
              </a:ext>
            </a:extLst>
          </p:cNvPr>
          <p:cNvSpPr/>
          <p:nvPr/>
        </p:nvSpPr>
        <p:spPr>
          <a:xfrm>
            <a:off x="7733758" y="3088545"/>
            <a:ext cx="601382" cy="2130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Sink2</a:t>
            </a:r>
          </a:p>
        </p:txBody>
      </p:sp>
      <p:sp>
        <p:nvSpPr>
          <p:cNvPr id="27" name="Rectangle: Rounded Corners 26">
            <a:extLst>
              <a:ext uri="{FF2B5EF4-FFF2-40B4-BE49-F238E27FC236}">
                <a16:creationId xmlns:a16="http://schemas.microsoft.com/office/drawing/2014/main" id="{AD8D7D44-E923-0DF6-1404-E06BBA2A0852}"/>
              </a:ext>
            </a:extLst>
          </p:cNvPr>
          <p:cNvSpPr/>
          <p:nvPr/>
        </p:nvSpPr>
        <p:spPr>
          <a:xfrm>
            <a:off x="7697006" y="5478340"/>
            <a:ext cx="605901" cy="2130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Sink3</a:t>
            </a:r>
          </a:p>
        </p:txBody>
      </p:sp>
      <p:sp>
        <p:nvSpPr>
          <p:cNvPr id="28" name="Rectangle: Rounded Corners 27">
            <a:extLst>
              <a:ext uri="{FF2B5EF4-FFF2-40B4-BE49-F238E27FC236}">
                <a16:creationId xmlns:a16="http://schemas.microsoft.com/office/drawing/2014/main" id="{F147D705-4D48-6F16-D389-73CE232811C9}"/>
              </a:ext>
            </a:extLst>
          </p:cNvPr>
          <p:cNvSpPr/>
          <p:nvPr/>
        </p:nvSpPr>
        <p:spPr>
          <a:xfrm>
            <a:off x="622472" y="2186203"/>
            <a:ext cx="596728" cy="2192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TCP</a:t>
            </a:r>
          </a:p>
        </p:txBody>
      </p:sp>
      <p:sp>
        <p:nvSpPr>
          <p:cNvPr id="29" name="Rectangle: Rounded Corners 28">
            <a:extLst>
              <a:ext uri="{FF2B5EF4-FFF2-40B4-BE49-F238E27FC236}">
                <a16:creationId xmlns:a16="http://schemas.microsoft.com/office/drawing/2014/main" id="{73344E98-0C25-B75E-B5AB-A1F1036DE7D9}"/>
              </a:ext>
            </a:extLst>
          </p:cNvPr>
          <p:cNvSpPr/>
          <p:nvPr/>
        </p:nvSpPr>
        <p:spPr>
          <a:xfrm>
            <a:off x="457200" y="1805203"/>
            <a:ext cx="596728"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FTP</a:t>
            </a:r>
          </a:p>
        </p:txBody>
      </p:sp>
      <p:sp>
        <p:nvSpPr>
          <p:cNvPr id="30" name="Rectangle: Rounded Corners 29">
            <a:extLst>
              <a:ext uri="{FF2B5EF4-FFF2-40B4-BE49-F238E27FC236}">
                <a16:creationId xmlns:a16="http://schemas.microsoft.com/office/drawing/2014/main" id="{16CE2EFA-455A-32D7-0296-E172D2A7E3DD}"/>
              </a:ext>
            </a:extLst>
          </p:cNvPr>
          <p:cNvSpPr/>
          <p:nvPr/>
        </p:nvSpPr>
        <p:spPr>
          <a:xfrm>
            <a:off x="599830" y="3505146"/>
            <a:ext cx="567946"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TCP</a:t>
            </a:r>
          </a:p>
        </p:txBody>
      </p:sp>
      <p:sp>
        <p:nvSpPr>
          <p:cNvPr id="31" name="Rectangle: Rounded Corners 30">
            <a:extLst>
              <a:ext uri="{FF2B5EF4-FFF2-40B4-BE49-F238E27FC236}">
                <a16:creationId xmlns:a16="http://schemas.microsoft.com/office/drawing/2014/main" id="{86623513-438D-6253-0A5C-CAE0ED556BB4}"/>
              </a:ext>
            </a:extLst>
          </p:cNvPr>
          <p:cNvSpPr/>
          <p:nvPr/>
        </p:nvSpPr>
        <p:spPr>
          <a:xfrm>
            <a:off x="457200" y="3100603"/>
            <a:ext cx="491517"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FTP</a:t>
            </a:r>
          </a:p>
        </p:txBody>
      </p:sp>
      <p:sp>
        <p:nvSpPr>
          <p:cNvPr id="32" name="Rectangle: Rounded Corners 31">
            <a:extLst>
              <a:ext uri="{FF2B5EF4-FFF2-40B4-BE49-F238E27FC236}">
                <a16:creationId xmlns:a16="http://schemas.microsoft.com/office/drawing/2014/main" id="{B72F122E-70E4-E9ED-A463-34286C08B919}"/>
              </a:ext>
            </a:extLst>
          </p:cNvPr>
          <p:cNvSpPr/>
          <p:nvPr/>
        </p:nvSpPr>
        <p:spPr>
          <a:xfrm>
            <a:off x="665231" y="5346677"/>
            <a:ext cx="553969" cy="2685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TCP</a:t>
            </a:r>
          </a:p>
        </p:txBody>
      </p:sp>
      <p:sp>
        <p:nvSpPr>
          <p:cNvPr id="33" name="Rectangle: Rounded Corners 32">
            <a:extLst>
              <a:ext uri="{FF2B5EF4-FFF2-40B4-BE49-F238E27FC236}">
                <a16:creationId xmlns:a16="http://schemas.microsoft.com/office/drawing/2014/main" id="{FF6DC222-D94E-83D9-6CF7-3643AEBF8CCD}"/>
              </a:ext>
            </a:extLst>
          </p:cNvPr>
          <p:cNvSpPr/>
          <p:nvPr/>
        </p:nvSpPr>
        <p:spPr>
          <a:xfrm>
            <a:off x="457200" y="5853110"/>
            <a:ext cx="491517" cy="2192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FTP</a:t>
            </a:r>
          </a:p>
        </p:txBody>
      </p:sp>
      <p:cxnSp>
        <p:nvCxnSpPr>
          <p:cNvPr id="34" name="Straight Connector 33">
            <a:extLst>
              <a:ext uri="{FF2B5EF4-FFF2-40B4-BE49-F238E27FC236}">
                <a16:creationId xmlns:a16="http://schemas.microsoft.com/office/drawing/2014/main" id="{18795580-6358-D849-4CE4-338093528235}"/>
              </a:ext>
            </a:extLst>
          </p:cNvPr>
          <p:cNvCxnSpPr>
            <a:cxnSpLocks/>
            <a:stCxn id="28" idx="2"/>
            <a:endCxn id="3" idx="1"/>
          </p:cNvCxnSpPr>
          <p:nvPr/>
        </p:nvCxnSpPr>
        <p:spPr>
          <a:xfrm>
            <a:off x="920836" y="2405496"/>
            <a:ext cx="207394" cy="354117"/>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a:extLst>
              <a:ext uri="{FF2B5EF4-FFF2-40B4-BE49-F238E27FC236}">
                <a16:creationId xmlns:a16="http://schemas.microsoft.com/office/drawing/2014/main" id="{DF58DC82-A8E0-305E-EE80-B84FFF643F2E}"/>
              </a:ext>
            </a:extLst>
          </p:cNvPr>
          <p:cNvCxnSpPr>
            <a:cxnSpLocks/>
            <a:stCxn id="29" idx="2"/>
            <a:endCxn id="28" idx="0"/>
          </p:cNvCxnSpPr>
          <p:nvPr/>
        </p:nvCxnSpPr>
        <p:spPr>
          <a:xfrm>
            <a:off x="755564" y="2000129"/>
            <a:ext cx="165272" cy="186074"/>
          </a:xfrm>
          <a:prstGeom prst="line">
            <a:avLst/>
          </a:prstGeom>
        </p:spPr>
        <p:style>
          <a:lnRef idx="3">
            <a:schemeClr val="accent5"/>
          </a:lnRef>
          <a:fillRef idx="0">
            <a:schemeClr val="accent5"/>
          </a:fillRef>
          <a:effectRef idx="2">
            <a:schemeClr val="accent5"/>
          </a:effectRef>
          <a:fontRef idx="minor">
            <a:schemeClr val="tx1"/>
          </a:fontRef>
        </p:style>
      </p:cxnSp>
      <p:cxnSp>
        <p:nvCxnSpPr>
          <p:cNvPr id="36" name="Straight Connector 35">
            <a:extLst>
              <a:ext uri="{FF2B5EF4-FFF2-40B4-BE49-F238E27FC236}">
                <a16:creationId xmlns:a16="http://schemas.microsoft.com/office/drawing/2014/main" id="{4EE0164C-F9B1-64C1-492B-FA085BC3FF57}"/>
              </a:ext>
            </a:extLst>
          </p:cNvPr>
          <p:cNvCxnSpPr>
            <a:cxnSpLocks/>
            <a:stCxn id="30" idx="2"/>
            <a:endCxn id="4" idx="2"/>
          </p:cNvCxnSpPr>
          <p:nvPr/>
        </p:nvCxnSpPr>
        <p:spPr>
          <a:xfrm>
            <a:off x="883803" y="3700072"/>
            <a:ext cx="181586" cy="186129"/>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a:extLst>
              <a:ext uri="{FF2B5EF4-FFF2-40B4-BE49-F238E27FC236}">
                <a16:creationId xmlns:a16="http://schemas.microsoft.com/office/drawing/2014/main" id="{C400E7F6-C12F-C3FC-429F-E9753DF1E9BC}"/>
              </a:ext>
            </a:extLst>
          </p:cNvPr>
          <p:cNvCxnSpPr>
            <a:cxnSpLocks/>
            <a:endCxn id="31" idx="2"/>
          </p:cNvCxnSpPr>
          <p:nvPr/>
        </p:nvCxnSpPr>
        <p:spPr>
          <a:xfrm flipH="1" flipV="1">
            <a:off x="702959" y="3295529"/>
            <a:ext cx="96491" cy="196169"/>
          </a:xfrm>
          <a:prstGeom prst="line">
            <a:avLst/>
          </a:prstGeom>
        </p:spPr>
        <p:style>
          <a:lnRef idx="3">
            <a:schemeClr val="accent5"/>
          </a:lnRef>
          <a:fillRef idx="0">
            <a:schemeClr val="accent5"/>
          </a:fillRef>
          <a:effectRef idx="2">
            <a:schemeClr val="accent5"/>
          </a:effectRef>
          <a:fontRef idx="minor">
            <a:schemeClr val="tx1"/>
          </a:fontRef>
        </p:style>
      </p:cxnSp>
      <p:cxnSp>
        <p:nvCxnSpPr>
          <p:cNvPr id="38" name="Straight Connector 37">
            <a:extLst>
              <a:ext uri="{FF2B5EF4-FFF2-40B4-BE49-F238E27FC236}">
                <a16:creationId xmlns:a16="http://schemas.microsoft.com/office/drawing/2014/main" id="{51D96660-3D67-0F3D-6BBF-B0787E5CB7CF}"/>
              </a:ext>
            </a:extLst>
          </p:cNvPr>
          <p:cNvCxnSpPr>
            <a:cxnSpLocks/>
            <a:stCxn id="32" idx="0"/>
            <a:endCxn id="10" idx="4"/>
          </p:cNvCxnSpPr>
          <p:nvPr/>
        </p:nvCxnSpPr>
        <p:spPr>
          <a:xfrm flipV="1">
            <a:off x="942216" y="5100298"/>
            <a:ext cx="405036" cy="246379"/>
          </a:xfrm>
          <a:prstGeom prst="line">
            <a:avLst/>
          </a:prstGeom>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D2D1E80D-A6D5-E3D6-C693-3FEEF0755CF9}"/>
              </a:ext>
            </a:extLst>
          </p:cNvPr>
          <p:cNvCxnSpPr>
            <a:cxnSpLocks/>
            <a:stCxn id="32" idx="2"/>
            <a:endCxn id="33" idx="0"/>
          </p:cNvCxnSpPr>
          <p:nvPr/>
        </p:nvCxnSpPr>
        <p:spPr>
          <a:xfrm flipH="1">
            <a:off x="702959" y="5615203"/>
            <a:ext cx="239257" cy="237907"/>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Straight Connector 39">
            <a:extLst>
              <a:ext uri="{FF2B5EF4-FFF2-40B4-BE49-F238E27FC236}">
                <a16:creationId xmlns:a16="http://schemas.microsoft.com/office/drawing/2014/main" id="{EA7F3D4B-6EC4-0FF1-F851-5F18A1437319}"/>
              </a:ext>
            </a:extLst>
          </p:cNvPr>
          <p:cNvCxnSpPr>
            <a:cxnSpLocks/>
            <a:stCxn id="8" idx="6"/>
            <a:endCxn id="26" idx="0"/>
          </p:cNvCxnSpPr>
          <p:nvPr/>
        </p:nvCxnSpPr>
        <p:spPr>
          <a:xfrm>
            <a:off x="7570499" y="2719341"/>
            <a:ext cx="463950" cy="369204"/>
          </a:xfrm>
          <a:prstGeom prst="line">
            <a:avLst/>
          </a:prstGeom>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D4C421E8-A125-3C67-FF8D-8CE4552D24EA}"/>
              </a:ext>
            </a:extLst>
          </p:cNvPr>
          <p:cNvCxnSpPr>
            <a:cxnSpLocks/>
            <a:stCxn id="8" idx="6"/>
            <a:endCxn id="25" idx="2"/>
          </p:cNvCxnSpPr>
          <p:nvPr/>
        </p:nvCxnSpPr>
        <p:spPr>
          <a:xfrm flipV="1">
            <a:off x="7570500" y="2478174"/>
            <a:ext cx="467012" cy="241168"/>
          </a:xfrm>
          <a:prstGeom prst="line">
            <a:avLst/>
          </a:prstGeom>
        </p:spPr>
        <p:style>
          <a:lnRef idx="3">
            <a:schemeClr val="accent4"/>
          </a:lnRef>
          <a:fillRef idx="0">
            <a:schemeClr val="accent4"/>
          </a:fillRef>
          <a:effectRef idx="2">
            <a:schemeClr val="accent4"/>
          </a:effectRef>
          <a:fontRef idx="minor">
            <a:schemeClr val="tx1"/>
          </a:fontRef>
        </p:style>
      </p:cxnSp>
      <p:cxnSp>
        <p:nvCxnSpPr>
          <p:cNvPr id="42" name="Straight Connector 41">
            <a:extLst>
              <a:ext uri="{FF2B5EF4-FFF2-40B4-BE49-F238E27FC236}">
                <a16:creationId xmlns:a16="http://schemas.microsoft.com/office/drawing/2014/main" id="{17D15058-3BB6-8A5B-0E15-8D30C6824CB6}"/>
              </a:ext>
            </a:extLst>
          </p:cNvPr>
          <p:cNvCxnSpPr>
            <a:cxnSpLocks/>
            <a:stCxn id="9" idx="6"/>
            <a:endCxn id="27" idx="0"/>
          </p:cNvCxnSpPr>
          <p:nvPr/>
        </p:nvCxnSpPr>
        <p:spPr>
          <a:xfrm>
            <a:off x="7556138" y="5046337"/>
            <a:ext cx="443819" cy="432003"/>
          </a:xfrm>
          <a:prstGeom prst="line">
            <a:avLst/>
          </a:prstGeom>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41B5FFDD-9D9A-29BF-669D-BAD1855C0B69}"/>
              </a:ext>
            </a:extLst>
          </p:cNvPr>
          <p:cNvSpPr txBox="1"/>
          <p:nvPr/>
        </p:nvSpPr>
        <p:spPr>
          <a:xfrm>
            <a:off x="418471" y="1532398"/>
            <a:ext cx="1041597" cy="276999"/>
          </a:xfrm>
          <a:prstGeom prst="rect">
            <a:avLst/>
          </a:prstGeom>
          <a:noFill/>
        </p:spPr>
        <p:txBody>
          <a:bodyPr wrap="square" rtlCol="0">
            <a:spAutoFit/>
          </a:bodyPr>
          <a:lstStyle/>
          <a:p>
            <a:r>
              <a:rPr lang="en-IN" sz="1200" b="1" dirty="0"/>
              <a:t>8mbps</a:t>
            </a:r>
          </a:p>
        </p:txBody>
      </p:sp>
      <p:sp>
        <p:nvSpPr>
          <p:cNvPr id="44" name="TextBox 43">
            <a:extLst>
              <a:ext uri="{FF2B5EF4-FFF2-40B4-BE49-F238E27FC236}">
                <a16:creationId xmlns:a16="http://schemas.microsoft.com/office/drawing/2014/main" id="{76F653D1-3B7D-86F3-FF2E-26F2980EB82C}"/>
              </a:ext>
            </a:extLst>
          </p:cNvPr>
          <p:cNvSpPr txBox="1"/>
          <p:nvPr/>
        </p:nvSpPr>
        <p:spPr>
          <a:xfrm>
            <a:off x="381000" y="6024004"/>
            <a:ext cx="1041597" cy="276999"/>
          </a:xfrm>
          <a:prstGeom prst="rect">
            <a:avLst/>
          </a:prstGeom>
          <a:noFill/>
        </p:spPr>
        <p:txBody>
          <a:bodyPr wrap="square" rtlCol="0">
            <a:spAutoFit/>
          </a:bodyPr>
          <a:lstStyle/>
          <a:p>
            <a:r>
              <a:rPr lang="en-IN" sz="1200" b="1" dirty="0"/>
              <a:t>8mbps</a:t>
            </a:r>
          </a:p>
        </p:txBody>
      </p:sp>
      <p:sp>
        <p:nvSpPr>
          <p:cNvPr id="45" name="TextBox 44">
            <a:extLst>
              <a:ext uri="{FF2B5EF4-FFF2-40B4-BE49-F238E27FC236}">
                <a16:creationId xmlns:a16="http://schemas.microsoft.com/office/drawing/2014/main" id="{5676464A-F78C-916F-BB1D-1799763F3980}"/>
              </a:ext>
            </a:extLst>
          </p:cNvPr>
          <p:cNvSpPr txBox="1"/>
          <p:nvPr/>
        </p:nvSpPr>
        <p:spPr>
          <a:xfrm>
            <a:off x="363004" y="2844894"/>
            <a:ext cx="1041597" cy="261610"/>
          </a:xfrm>
          <a:prstGeom prst="rect">
            <a:avLst/>
          </a:prstGeom>
          <a:noFill/>
        </p:spPr>
        <p:txBody>
          <a:bodyPr wrap="square" rtlCol="0">
            <a:spAutoFit/>
          </a:bodyPr>
          <a:lstStyle/>
          <a:p>
            <a:r>
              <a:rPr lang="en-IN" sz="1100" b="1" dirty="0"/>
              <a:t>16mbps</a:t>
            </a:r>
          </a:p>
        </p:txBody>
      </p:sp>
      <p:sp>
        <p:nvSpPr>
          <p:cNvPr id="46" name="Rectangle 45">
            <a:extLst>
              <a:ext uri="{FF2B5EF4-FFF2-40B4-BE49-F238E27FC236}">
                <a16:creationId xmlns:a16="http://schemas.microsoft.com/office/drawing/2014/main" id="{70A9355E-CE69-DEA5-A2E3-B79A518C6D45}"/>
              </a:ext>
            </a:extLst>
          </p:cNvPr>
          <p:cNvSpPr/>
          <p:nvPr/>
        </p:nvSpPr>
        <p:spPr>
          <a:xfrm>
            <a:off x="3127747" y="292219"/>
            <a:ext cx="2802370" cy="923330"/>
          </a:xfrm>
          <a:prstGeom prst="rect">
            <a:avLst/>
          </a:prstGeom>
          <a:solidFill>
            <a:schemeClr val="bg1"/>
          </a:solid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Case - I</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779133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3">
            <a:extLst>
              <a:ext uri="{FF2B5EF4-FFF2-40B4-BE49-F238E27FC236}">
                <a16:creationId xmlns:a16="http://schemas.microsoft.com/office/drawing/2014/main" id="{D37D6F12-D823-9A53-1E40-218E2F0CE23C}"/>
              </a:ext>
            </a:extLst>
          </p:cNvPr>
          <p:cNvPicPr/>
          <p:nvPr/>
        </p:nvPicPr>
        <p:blipFill rotWithShape="1">
          <a:blip r:embed="rId2">
            <a:lum/>
            <a:alphaModFix/>
          </a:blip>
          <a:srcRect l="10415" t="1850" r="7063" b="8790"/>
          <a:stretch/>
        </p:blipFill>
        <p:spPr bwMode="auto">
          <a:xfrm>
            <a:off x="457200" y="1752600"/>
            <a:ext cx="8153400" cy="441960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E04C3F3A-1D1D-EC37-D061-F56F56E96AA1}"/>
              </a:ext>
            </a:extLst>
          </p:cNvPr>
          <p:cNvSpPr/>
          <p:nvPr/>
        </p:nvSpPr>
        <p:spPr>
          <a:xfrm>
            <a:off x="2286000" y="372070"/>
            <a:ext cx="4343400"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NAM Output</a:t>
            </a:r>
          </a:p>
        </p:txBody>
      </p:sp>
    </p:spTree>
    <p:extLst>
      <p:ext uri="{BB962C8B-B14F-4D97-AF65-F5344CB8AC3E}">
        <p14:creationId xmlns:p14="http://schemas.microsoft.com/office/powerpoint/2010/main" val="1696948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
            <a:extLst>
              <a:ext uri="{FF2B5EF4-FFF2-40B4-BE49-F238E27FC236}">
                <a16:creationId xmlns:a16="http://schemas.microsoft.com/office/drawing/2014/main" id="{704C8F81-BB63-5DF2-B69E-4DD42AE77202}"/>
              </a:ext>
            </a:extLst>
          </p:cNvPr>
          <p:cNvPicPr/>
          <p:nvPr/>
        </p:nvPicPr>
        <p:blipFill rotWithShape="1">
          <a:blip r:embed="rId2">
            <a:lum/>
            <a:alphaModFix/>
          </a:blip>
          <a:srcRect l="22494" t="22656" r="22607" b="19331"/>
          <a:stretch/>
        </p:blipFill>
        <p:spPr bwMode="auto">
          <a:xfrm>
            <a:off x="381000" y="1676400"/>
            <a:ext cx="8382000" cy="4648200"/>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E0E5EE31-EC24-EBF3-FAE5-2D08A8152016}"/>
              </a:ext>
            </a:extLst>
          </p:cNvPr>
          <p:cNvSpPr/>
          <p:nvPr/>
        </p:nvSpPr>
        <p:spPr>
          <a:xfrm>
            <a:off x="783365" y="300334"/>
            <a:ext cx="7598635" cy="941137"/>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Packet Delivery Ratio</a:t>
            </a:r>
          </a:p>
        </p:txBody>
      </p:sp>
    </p:spTree>
    <p:extLst>
      <p:ext uri="{BB962C8B-B14F-4D97-AF65-F5344CB8AC3E}">
        <p14:creationId xmlns:p14="http://schemas.microsoft.com/office/powerpoint/2010/main" val="4166886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0">
            <a:extLst>
              <a:ext uri="{FF2B5EF4-FFF2-40B4-BE49-F238E27FC236}">
                <a16:creationId xmlns:a16="http://schemas.microsoft.com/office/drawing/2014/main" id="{B937FD42-1423-9872-6EF2-C679CE6ADB92}"/>
              </a:ext>
            </a:extLst>
          </p:cNvPr>
          <p:cNvGrpSpPr/>
          <p:nvPr/>
        </p:nvGrpSpPr>
        <p:grpSpPr>
          <a:xfrm>
            <a:off x="381000" y="1715482"/>
            <a:ext cx="8382000" cy="3161318"/>
            <a:chOff x="2341562" y="4573587"/>
            <a:chExt cx="4886325" cy="1533525"/>
          </a:xfrm>
        </p:grpSpPr>
        <p:sp>
          <p:nvSpPr>
            <p:cNvPr id="5" name="object 21">
              <a:extLst>
                <a:ext uri="{FF2B5EF4-FFF2-40B4-BE49-F238E27FC236}">
                  <a16:creationId xmlns:a16="http://schemas.microsoft.com/office/drawing/2014/main" id="{76A39022-A2FC-7077-C3B0-4BAB6E6FF324}"/>
                </a:ext>
              </a:extLst>
            </p:cNvPr>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a:p>
          </p:txBody>
        </p:sp>
        <p:sp>
          <p:nvSpPr>
            <p:cNvPr id="6" name="object 22">
              <a:extLst>
                <a:ext uri="{FF2B5EF4-FFF2-40B4-BE49-F238E27FC236}">
                  <a16:creationId xmlns:a16="http://schemas.microsoft.com/office/drawing/2014/main" id="{C33A1188-A991-6D33-C2DC-4B4BE9C915C3}"/>
                </a:ext>
              </a:extLst>
            </p:cNvPr>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8" name="TextBox 7">
            <a:extLst>
              <a:ext uri="{FF2B5EF4-FFF2-40B4-BE49-F238E27FC236}">
                <a16:creationId xmlns:a16="http://schemas.microsoft.com/office/drawing/2014/main" id="{DB59A9D4-D9D6-EF9C-6C92-0CD422F8C054}"/>
              </a:ext>
            </a:extLst>
          </p:cNvPr>
          <p:cNvSpPr txBox="1"/>
          <p:nvPr/>
        </p:nvSpPr>
        <p:spPr>
          <a:xfrm>
            <a:off x="457200" y="1981200"/>
            <a:ext cx="8001000" cy="2431435"/>
          </a:xfrm>
          <a:prstGeom prst="rect">
            <a:avLst/>
          </a:prstGeom>
          <a:noFill/>
        </p:spPr>
        <p:txBody>
          <a:bodyPr wrap="square">
            <a:spAutoFit/>
          </a:bodyPr>
          <a:lstStyle/>
          <a:p>
            <a:pPr marL="342900" indent="-342900">
              <a:buFont typeface="Wingdings" panose="05000000000000000000" pitchFamily="2" charset="2"/>
              <a:buChar char="v"/>
            </a:pPr>
            <a:r>
              <a:rPr lang="en-US" sz="1900" dirty="0"/>
              <a:t>Network simulation (NS) is one of the types of simulation, which is used to simulate the networks.</a:t>
            </a:r>
          </a:p>
          <a:p>
            <a:pPr marL="342900" indent="-342900">
              <a:buFont typeface="Wingdings" panose="05000000000000000000" pitchFamily="2" charset="2"/>
              <a:buChar char="v"/>
            </a:pPr>
            <a:endParaRPr lang="en-US" sz="1900" dirty="0"/>
          </a:p>
          <a:p>
            <a:pPr marL="342900" indent="-342900">
              <a:buFont typeface="Wingdings" panose="05000000000000000000" pitchFamily="2" charset="2"/>
              <a:buChar char="v"/>
            </a:pPr>
            <a:r>
              <a:rPr lang="en-US" sz="1900" dirty="0"/>
              <a:t>It provides simulation for routing and multicast protocols for both wired and wireless networks.</a:t>
            </a:r>
          </a:p>
          <a:p>
            <a:pPr marL="342900" indent="-342900">
              <a:buFont typeface="Wingdings" panose="05000000000000000000" pitchFamily="2" charset="2"/>
              <a:buChar char="v"/>
            </a:pPr>
            <a:endParaRPr lang="en-US" sz="1900" dirty="0"/>
          </a:p>
          <a:p>
            <a:pPr marL="342900" indent="-342900">
              <a:buFont typeface="Wingdings" panose="05000000000000000000" pitchFamily="2" charset="2"/>
              <a:buChar char="v"/>
            </a:pPr>
            <a:r>
              <a:rPr lang="en-US" sz="1900" dirty="0"/>
              <a:t>In ns2, C++ is used for detailed protocol implementation and </a:t>
            </a:r>
            <a:r>
              <a:rPr lang="en-US" sz="1900" dirty="0" err="1"/>
              <a:t>Otcl</a:t>
            </a:r>
            <a:r>
              <a:rPr lang="en-US" sz="1900" dirty="0"/>
              <a:t> is used for the setup. </a:t>
            </a:r>
            <a:endParaRPr lang="en-IN" sz="1900" dirty="0"/>
          </a:p>
        </p:txBody>
      </p:sp>
      <p:sp>
        <p:nvSpPr>
          <p:cNvPr id="9" name="Rectangle 8">
            <a:extLst>
              <a:ext uri="{FF2B5EF4-FFF2-40B4-BE49-F238E27FC236}">
                <a16:creationId xmlns:a16="http://schemas.microsoft.com/office/drawing/2014/main" id="{89A76CA8-0C42-74D9-1B36-176FE0A4A101}"/>
              </a:ext>
            </a:extLst>
          </p:cNvPr>
          <p:cNvSpPr/>
          <p:nvPr/>
        </p:nvSpPr>
        <p:spPr>
          <a:xfrm>
            <a:off x="2335379" y="457200"/>
            <a:ext cx="4217821" cy="923330"/>
          </a:xfrm>
          <a:prstGeom prst="rect">
            <a:avLst/>
          </a:prstGeom>
          <a:solidFill>
            <a:schemeClr val="bg1"/>
          </a:solid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Introduction</a:t>
            </a:r>
          </a:p>
        </p:txBody>
      </p:sp>
    </p:spTree>
    <p:extLst>
      <p:ext uri="{BB962C8B-B14F-4D97-AF65-F5344CB8AC3E}">
        <p14:creationId xmlns:p14="http://schemas.microsoft.com/office/powerpoint/2010/main" val="34528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
            <a:extLst>
              <a:ext uri="{FF2B5EF4-FFF2-40B4-BE49-F238E27FC236}">
                <a16:creationId xmlns:a16="http://schemas.microsoft.com/office/drawing/2014/main" id="{7F15312E-C45B-5242-32E3-B0A88423820A}"/>
              </a:ext>
            </a:extLst>
          </p:cNvPr>
          <p:cNvPicPr/>
          <p:nvPr/>
        </p:nvPicPr>
        <p:blipFill rotWithShape="1">
          <a:blip r:embed="rId2">
            <a:lum/>
            <a:alphaModFix/>
          </a:blip>
          <a:srcRect l="22292" t="23405" r="23070" b="18822"/>
          <a:stretch/>
        </p:blipFill>
        <p:spPr bwMode="auto">
          <a:xfrm>
            <a:off x="419100" y="1524000"/>
            <a:ext cx="8305800" cy="487680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C062A7FC-ABAF-B4CE-97CE-1B7D813E88FF}"/>
              </a:ext>
            </a:extLst>
          </p:cNvPr>
          <p:cNvSpPr/>
          <p:nvPr/>
        </p:nvSpPr>
        <p:spPr>
          <a:xfrm>
            <a:off x="1066801" y="300335"/>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Packet Loss Ratio</a:t>
            </a:r>
          </a:p>
        </p:txBody>
      </p:sp>
    </p:spTree>
    <p:extLst>
      <p:ext uri="{BB962C8B-B14F-4D97-AF65-F5344CB8AC3E}">
        <p14:creationId xmlns:p14="http://schemas.microsoft.com/office/powerpoint/2010/main" val="3946039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
            <a:extLst>
              <a:ext uri="{FF2B5EF4-FFF2-40B4-BE49-F238E27FC236}">
                <a16:creationId xmlns:a16="http://schemas.microsoft.com/office/drawing/2014/main" id="{9DA6D373-36CF-6CE4-3D63-855D6079A79E}"/>
              </a:ext>
            </a:extLst>
          </p:cNvPr>
          <p:cNvPicPr/>
          <p:nvPr/>
        </p:nvPicPr>
        <p:blipFill rotWithShape="1">
          <a:blip r:embed="rId2">
            <a:lum/>
            <a:alphaModFix/>
          </a:blip>
          <a:srcRect l="22861" t="21968" r="22861" b="18976"/>
          <a:stretch/>
        </p:blipFill>
        <p:spPr bwMode="auto">
          <a:xfrm>
            <a:off x="419100" y="1676400"/>
            <a:ext cx="8305800" cy="4599495"/>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C86AB233-65AE-DBBA-4189-7407A812ED61}"/>
              </a:ext>
            </a:extLst>
          </p:cNvPr>
          <p:cNvSpPr/>
          <p:nvPr/>
        </p:nvSpPr>
        <p:spPr>
          <a:xfrm>
            <a:off x="914400" y="372070"/>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End-To-End Delay</a:t>
            </a:r>
          </a:p>
        </p:txBody>
      </p:sp>
    </p:spTree>
    <p:extLst>
      <p:ext uri="{BB962C8B-B14F-4D97-AF65-F5344CB8AC3E}">
        <p14:creationId xmlns:p14="http://schemas.microsoft.com/office/powerpoint/2010/main" val="1675721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F6D76C3-62BE-61B6-8460-AE8DBF74BC38}"/>
              </a:ext>
            </a:extLst>
          </p:cNvPr>
          <p:cNvSpPr txBox="1">
            <a:spLocks/>
          </p:cNvSpPr>
          <p:nvPr/>
        </p:nvSpPr>
        <p:spPr>
          <a:xfrm>
            <a:off x="228600" y="1143000"/>
            <a:ext cx="8686799" cy="51816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dk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dk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dk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9pPr>
          </a:lstStyle>
          <a:p>
            <a:pPr marL="34290" indent="0">
              <a:buNone/>
            </a:pPr>
            <a:r>
              <a:rPr lang="en-IN" sz="1400" dirty="0"/>
              <a:t>              </a:t>
            </a:r>
          </a:p>
        </p:txBody>
      </p:sp>
      <p:sp>
        <p:nvSpPr>
          <p:cNvPr id="3" name="Oval 2">
            <a:extLst>
              <a:ext uri="{FF2B5EF4-FFF2-40B4-BE49-F238E27FC236}">
                <a16:creationId xmlns:a16="http://schemas.microsoft.com/office/drawing/2014/main" id="{0832B08D-5699-0F11-701D-FF25A99F0902}"/>
              </a:ext>
            </a:extLst>
          </p:cNvPr>
          <p:cNvSpPr/>
          <p:nvPr/>
        </p:nvSpPr>
        <p:spPr>
          <a:xfrm>
            <a:off x="1066800" y="2539949"/>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 name="Oval 3">
            <a:extLst>
              <a:ext uri="{FF2B5EF4-FFF2-40B4-BE49-F238E27FC236}">
                <a16:creationId xmlns:a16="http://schemas.microsoft.com/office/drawing/2014/main" id="{C15C688C-C49B-A15A-21EB-557F13CEDDA2}"/>
              </a:ext>
            </a:extLst>
          </p:cNvPr>
          <p:cNvSpPr/>
          <p:nvPr/>
        </p:nvSpPr>
        <p:spPr>
          <a:xfrm>
            <a:off x="1065389" y="3525294"/>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 name="Oval 4">
            <a:extLst>
              <a:ext uri="{FF2B5EF4-FFF2-40B4-BE49-F238E27FC236}">
                <a16:creationId xmlns:a16="http://schemas.microsoft.com/office/drawing/2014/main" id="{8DB8FA65-7160-FE31-53D3-A42FAE2FE93B}"/>
              </a:ext>
            </a:extLst>
          </p:cNvPr>
          <p:cNvSpPr/>
          <p:nvPr/>
        </p:nvSpPr>
        <p:spPr>
          <a:xfrm>
            <a:off x="2470278" y="3516971"/>
            <a:ext cx="426128"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6" name="Oval 5">
            <a:extLst>
              <a:ext uri="{FF2B5EF4-FFF2-40B4-BE49-F238E27FC236}">
                <a16:creationId xmlns:a16="http://schemas.microsoft.com/office/drawing/2014/main" id="{7127C926-76A6-DF7A-60A2-FA4387B8D5C9}"/>
              </a:ext>
            </a:extLst>
          </p:cNvPr>
          <p:cNvSpPr/>
          <p:nvPr/>
        </p:nvSpPr>
        <p:spPr>
          <a:xfrm>
            <a:off x="4201877" y="3525294"/>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C77DE166-0AF1-328D-40DA-3FE45FF21525}"/>
              </a:ext>
            </a:extLst>
          </p:cNvPr>
          <p:cNvSpPr/>
          <p:nvPr/>
        </p:nvSpPr>
        <p:spPr>
          <a:xfrm>
            <a:off x="5856898" y="3516971"/>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8" name="Oval 7">
            <a:extLst>
              <a:ext uri="{FF2B5EF4-FFF2-40B4-BE49-F238E27FC236}">
                <a16:creationId xmlns:a16="http://schemas.microsoft.com/office/drawing/2014/main" id="{F789069B-CF4B-7B68-D897-BD2077F094FA}"/>
              </a:ext>
            </a:extLst>
          </p:cNvPr>
          <p:cNvSpPr/>
          <p:nvPr/>
        </p:nvSpPr>
        <p:spPr>
          <a:xfrm>
            <a:off x="7151029" y="2358435"/>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9" name="Oval 8">
            <a:extLst>
              <a:ext uri="{FF2B5EF4-FFF2-40B4-BE49-F238E27FC236}">
                <a16:creationId xmlns:a16="http://schemas.microsoft.com/office/drawing/2014/main" id="{837C7E1A-7AC2-4445-F0C9-E4D87A2D6ECB}"/>
              </a:ext>
            </a:extLst>
          </p:cNvPr>
          <p:cNvSpPr/>
          <p:nvPr/>
        </p:nvSpPr>
        <p:spPr>
          <a:xfrm>
            <a:off x="7136667" y="4685430"/>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0" name="Oval 9">
            <a:extLst>
              <a:ext uri="{FF2B5EF4-FFF2-40B4-BE49-F238E27FC236}">
                <a16:creationId xmlns:a16="http://schemas.microsoft.com/office/drawing/2014/main" id="{1F89A87B-1D2A-737D-2282-2B5C0404D079}"/>
              </a:ext>
            </a:extLst>
          </p:cNvPr>
          <p:cNvSpPr/>
          <p:nvPr/>
        </p:nvSpPr>
        <p:spPr>
          <a:xfrm>
            <a:off x="1134188" y="4539644"/>
            <a:ext cx="426128"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Arrow Connector 10">
            <a:extLst>
              <a:ext uri="{FF2B5EF4-FFF2-40B4-BE49-F238E27FC236}">
                <a16:creationId xmlns:a16="http://schemas.microsoft.com/office/drawing/2014/main" id="{B755016C-3EED-61C8-5D1C-70F6335DD1E9}"/>
              </a:ext>
            </a:extLst>
          </p:cNvPr>
          <p:cNvCxnSpPr>
            <a:cxnSpLocks/>
            <a:stCxn id="3" idx="5"/>
            <a:endCxn id="5" idx="1"/>
          </p:cNvCxnSpPr>
          <p:nvPr/>
        </p:nvCxnSpPr>
        <p:spPr>
          <a:xfrm>
            <a:off x="1424841" y="2880939"/>
            <a:ext cx="1107842" cy="694537"/>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9FBC25CF-6545-A31C-E49C-74F55882867E}"/>
              </a:ext>
            </a:extLst>
          </p:cNvPr>
          <p:cNvCxnSpPr>
            <a:cxnSpLocks/>
            <a:endCxn id="4" idx="6"/>
          </p:cNvCxnSpPr>
          <p:nvPr/>
        </p:nvCxnSpPr>
        <p:spPr>
          <a:xfrm flipH="1">
            <a:off x="1538125" y="3725041"/>
            <a:ext cx="905520" cy="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209CA702-35DF-1263-6DA6-7664C5BD90D0}"/>
              </a:ext>
            </a:extLst>
          </p:cNvPr>
          <p:cNvCxnSpPr>
            <a:cxnSpLocks/>
            <a:stCxn id="10" idx="7"/>
          </p:cNvCxnSpPr>
          <p:nvPr/>
        </p:nvCxnSpPr>
        <p:spPr>
          <a:xfrm flipV="1">
            <a:off x="1497911" y="3882939"/>
            <a:ext cx="1034772" cy="71521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8E005825-7B56-E241-8C58-1CA7F994CF24}"/>
              </a:ext>
            </a:extLst>
          </p:cNvPr>
          <p:cNvCxnSpPr>
            <a:cxnSpLocks/>
          </p:cNvCxnSpPr>
          <p:nvPr/>
        </p:nvCxnSpPr>
        <p:spPr>
          <a:xfrm>
            <a:off x="2896406" y="3716719"/>
            <a:ext cx="1305471" cy="832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63D0DCB7-D0D1-7A19-163C-EB8EA2498EF9}"/>
              </a:ext>
            </a:extLst>
          </p:cNvPr>
          <p:cNvCxnSpPr>
            <a:cxnSpLocks/>
            <a:endCxn id="7" idx="2"/>
          </p:cNvCxnSpPr>
          <p:nvPr/>
        </p:nvCxnSpPr>
        <p:spPr>
          <a:xfrm>
            <a:off x="4674613" y="3716719"/>
            <a:ext cx="1182284" cy="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6" name="Straight Arrow Connector 15">
            <a:extLst>
              <a:ext uri="{FF2B5EF4-FFF2-40B4-BE49-F238E27FC236}">
                <a16:creationId xmlns:a16="http://schemas.microsoft.com/office/drawing/2014/main" id="{2FCAE563-89EA-B720-CEDC-3958820545F2}"/>
              </a:ext>
            </a:extLst>
          </p:cNvPr>
          <p:cNvCxnSpPr>
            <a:cxnSpLocks/>
            <a:stCxn id="7" idx="7"/>
            <a:endCxn id="8" idx="3"/>
          </p:cNvCxnSpPr>
          <p:nvPr/>
        </p:nvCxnSpPr>
        <p:spPr>
          <a:xfrm flipV="1">
            <a:off x="6260403" y="2699426"/>
            <a:ext cx="952056" cy="8760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9256CA94-E654-DE37-2B8C-D0191BDE994E}"/>
              </a:ext>
            </a:extLst>
          </p:cNvPr>
          <p:cNvCxnSpPr>
            <a:cxnSpLocks/>
            <a:stCxn id="7" idx="5"/>
            <a:endCxn id="9" idx="1"/>
          </p:cNvCxnSpPr>
          <p:nvPr/>
        </p:nvCxnSpPr>
        <p:spPr>
          <a:xfrm>
            <a:off x="6260404" y="3857962"/>
            <a:ext cx="937694" cy="88597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8" name="Rectangle: Rounded Corners 17">
            <a:extLst>
              <a:ext uri="{FF2B5EF4-FFF2-40B4-BE49-F238E27FC236}">
                <a16:creationId xmlns:a16="http://schemas.microsoft.com/office/drawing/2014/main" id="{7D15932D-7374-6A3C-5A79-B814032F7058}"/>
              </a:ext>
            </a:extLst>
          </p:cNvPr>
          <p:cNvSpPr/>
          <p:nvPr/>
        </p:nvSpPr>
        <p:spPr>
          <a:xfrm>
            <a:off x="7726436" y="2103951"/>
            <a:ext cx="622152" cy="213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200" b="1" dirty="0"/>
              <a:t>Sink1</a:t>
            </a:r>
          </a:p>
        </p:txBody>
      </p:sp>
      <p:sp>
        <p:nvSpPr>
          <p:cNvPr id="19" name="Rectangle: Rounded Corners 18">
            <a:extLst>
              <a:ext uri="{FF2B5EF4-FFF2-40B4-BE49-F238E27FC236}">
                <a16:creationId xmlns:a16="http://schemas.microsoft.com/office/drawing/2014/main" id="{2D7635BE-076F-0E67-C1B7-A3B9A92BAD37}"/>
              </a:ext>
            </a:extLst>
          </p:cNvPr>
          <p:cNvSpPr/>
          <p:nvPr/>
        </p:nvSpPr>
        <p:spPr>
          <a:xfrm>
            <a:off x="7733758" y="2927386"/>
            <a:ext cx="601382" cy="2130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Sink2</a:t>
            </a:r>
          </a:p>
        </p:txBody>
      </p:sp>
      <p:sp>
        <p:nvSpPr>
          <p:cNvPr id="20" name="Rectangle: Rounded Corners 19">
            <a:extLst>
              <a:ext uri="{FF2B5EF4-FFF2-40B4-BE49-F238E27FC236}">
                <a16:creationId xmlns:a16="http://schemas.microsoft.com/office/drawing/2014/main" id="{D8186D6D-4D63-2FB6-63F0-19BD274E13E5}"/>
              </a:ext>
            </a:extLst>
          </p:cNvPr>
          <p:cNvSpPr/>
          <p:nvPr/>
        </p:nvSpPr>
        <p:spPr>
          <a:xfrm>
            <a:off x="7697006" y="5317181"/>
            <a:ext cx="605901" cy="213063"/>
          </a:xfrm>
          <a:prstGeom prst="roundRect">
            <a:avLst/>
          </a:prstGeom>
          <a:solidFill>
            <a:srgbClr val="FF993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null</a:t>
            </a:r>
          </a:p>
        </p:txBody>
      </p:sp>
      <p:sp>
        <p:nvSpPr>
          <p:cNvPr id="21" name="Rectangle: Rounded Corners 20">
            <a:extLst>
              <a:ext uri="{FF2B5EF4-FFF2-40B4-BE49-F238E27FC236}">
                <a16:creationId xmlns:a16="http://schemas.microsoft.com/office/drawing/2014/main" id="{69908CEA-B9ED-EA12-C410-7A0DD1D43523}"/>
              </a:ext>
            </a:extLst>
          </p:cNvPr>
          <p:cNvSpPr/>
          <p:nvPr/>
        </p:nvSpPr>
        <p:spPr>
          <a:xfrm>
            <a:off x="622472" y="2025044"/>
            <a:ext cx="596728" cy="2192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TCP</a:t>
            </a:r>
          </a:p>
        </p:txBody>
      </p:sp>
      <p:sp>
        <p:nvSpPr>
          <p:cNvPr id="22" name="Rectangle: Rounded Corners 21">
            <a:extLst>
              <a:ext uri="{FF2B5EF4-FFF2-40B4-BE49-F238E27FC236}">
                <a16:creationId xmlns:a16="http://schemas.microsoft.com/office/drawing/2014/main" id="{93F758DA-3369-6BAB-8C1D-18509ED0A4EB}"/>
              </a:ext>
            </a:extLst>
          </p:cNvPr>
          <p:cNvSpPr/>
          <p:nvPr/>
        </p:nvSpPr>
        <p:spPr>
          <a:xfrm>
            <a:off x="457200" y="1644044"/>
            <a:ext cx="596728"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FTP</a:t>
            </a:r>
          </a:p>
        </p:txBody>
      </p:sp>
      <p:sp>
        <p:nvSpPr>
          <p:cNvPr id="23" name="Rectangle: Rounded Corners 22">
            <a:extLst>
              <a:ext uri="{FF2B5EF4-FFF2-40B4-BE49-F238E27FC236}">
                <a16:creationId xmlns:a16="http://schemas.microsoft.com/office/drawing/2014/main" id="{C46D15F5-0C94-3234-09E2-53A76E619A8D}"/>
              </a:ext>
            </a:extLst>
          </p:cNvPr>
          <p:cNvSpPr/>
          <p:nvPr/>
        </p:nvSpPr>
        <p:spPr>
          <a:xfrm>
            <a:off x="599830" y="3343987"/>
            <a:ext cx="567946"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TCP</a:t>
            </a:r>
          </a:p>
        </p:txBody>
      </p:sp>
      <p:sp>
        <p:nvSpPr>
          <p:cNvPr id="24" name="Rectangle: Rounded Corners 23">
            <a:extLst>
              <a:ext uri="{FF2B5EF4-FFF2-40B4-BE49-F238E27FC236}">
                <a16:creationId xmlns:a16="http://schemas.microsoft.com/office/drawing/2014/main" id="{AD59423B-BBB4-79E4-DD36-3E2516F2C4DE}"/>
              </a:ext>
            </a:extLst>
          </p:cNvPr>
          <p:cNvSpPr/>
          <p:nvPr/>
        </p:nvSpPr>
        <p:spPr>
          <a:xfrm>
            <a:off x="457200" y="2939444"/>
            <a:ext cx="491517"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FTP</a:t>
            </a:r>
          </a:p>
        </p:txBody>
      </p:sp>
      <p:sp>
        <p:nvSpPr>
          <p:cNvPr id="25" name="Rectangle: Rounded Corners 24">
            <a:extLst>
              <a:ext uri="{FF2B5EF4-FFF2-40B4-BE49-F238E27FC236}">
                <a16:creationId xmlns:a16="http://schemas.microsoft.com/office/drawing/2014/main" id="{3BE1BF05-7D8D-6E3D-786A-ED083F0D8650}"/>
              </a:ext>
            </a:extLst>
          </p:cNvPr>
          <p:cNvSpPr/>
          <p:nvPr/>
        </p:nvSpPr>
        <p:spPr>
          <a:xfrm>
            <a:off x="665231" y="5185518"/>
            <a:ext cx="553969" cy="268526"/>
          </a:xfrm>
          <a:prstGeom prst="roundRect">
            <a:avLst/>
          </a:prstGeom>
          <a:solidFill>
            <a:srgbClr val="FF993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solidFill>
                  <a:schemeClr val="bg1"/>
                </a:solidFill>
              </a:rPr>
              <a:t>UDP</a:t>
            </a:r>
          </a:p>
        </p:txBody>
      </p:sp>
      <p:sp>
        <p:nvSpPr>
          <p:cNvPr id="26" name="Rectangle: Rounded Corners 25">
            <a:extLst>
              <a:ext uri="{FF2B5EF4-FFF2-40B4-BE49-F238E27FC236}">
                <a16:creationId xmlns:a16="http://schemas.microsoft.com/office/drawing/2014/main" id="{F22768A7-7F60-455A-6BFC-5435546741E8}"/>
              </a:ext>
            </a:extLst>
          </p:cNvPr>
          <p:cNvSpPr/>
          <p:nvPr/>
        </p:nvSpPr>
        <p:spPr>
          <a:xfrm>
            <a:off x="457200" y="5691951"/>
            <a:ext cx="491517" cy="219293"/>
          </a:xfrm>
          <a:prstGeom prst="roundRect">
            <a:avLst/>
          </a:prstGeom>
          <a:solidFill>
            <a:srgbClr val="FF993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solidFill>
                  <a:schemeClr val="bg1"/>
                </a:solidFill>
              </a:rPr>
              <a:t>CBR</a:t>
            </a:r>
          </a:p>
        </p:txBody>
      </p:sp>
      <p:cxnSp>
        <p:nvCxnSpPr>
          <p:cNvPr id="27" name="Straight Connector 26">
            <a:extLst>
              <a:ext uri="{FF2B5EF4-FFF2-40B4-BE49-F238E27FC236}">
                <a16:creationId xmlns:a16="http://schemas.microsoft.com/office/drawing/2014/main" id="{D6A24D90-597E-53FA-2FBC-066F5016085A}"/>
              </a:ext>
            </a:extLst>
          </p:cNvPr>
          <p:cNvCxnSpPr>
            <a:cxnSpLocks/>
            <a:stCxn id="21" idx="2"/>
            <a:endCxn id="3" idx="1"/>
          </p:cNvCxnSpPr>
          <p:nvPr/>
        </p:nvCxnSpPr>
        <p:spPr>
          <a:xfrm>
            <a:off x="920836" y="2244337"/>
            <a:ext cx="207394" cy="354117"/>
          </a:xfrm>
          <a:prstGeom prst="line">
            <a:avLst/>
          </a:prstGeom>
        </p:spPr>
        <p:style>
          <a:lnRef idx="3">
            <a:schemeClr val="accent5"/>
          </a:lnRef>
          <a:fillRef idx="0">
            <a:schemeClr val="accent5"/>
          </a:fillRef>
          <a:effectRef idx="2">
            <a:schemeClr val="accent5"/>
          </a:effectRef>
          <a:fontRef idx="minor">
            <a:schemeClr val="tx1"/>
          </a:fontRef>
        </p:style>
      </p:cxnSp>
      <p:cxnSp>
        <p:nvCxnSpPr>
          <p:cNvPr id="28" name="Straight Connector 27">
            <a:extLst>
              <a:ext uri="{FF2B5EF4-FFF2-40B4-BE49-F238E27FC236}">
                <a16:creationId xmlns:a16="http://schemas.microsoft.com/office/drawing/2014/main" id="{CF2F246C-AAD2-C064-8801-758885F38E99}"/>
              </a:ext>
            </a:extLst>
          </p:cNvPr>
          <p:cNvCxnSpPr>
            <a:cxnSpLocks/>
            <a:stCxn id="22" idx="2"/>
            <a:endCxn id="21" idx="0"/>
          </p:cNvCxnSpPr>
          <p:nvPr/>
        </p:nvCxnSpPr>
        <p:spPr>
          <a:xfrm>
            <a:off x="755564" y="1838970"/>
            <a:ext cx="165272" cy="186074"/>
          </a:xfrm>
          <a:prstGeom prst="line">
            <a:avLst/>
          </a:prstGeom>
        </p:spPr>
        <p:style>
          <a:lnRef idx="3">
            <a:schemeClr val="accent5"/>
          </a:lnRef>
          <a:fillRef idx="0">
            <a:schemeClr val="accent5"/>
          </a:fillRef>
          <a:effectRef idx="2">
            <a:schemeClr val="accent5"/>
          </a:effectRef>
          <a:fontRef idx="minor">
            <a:schemeClr val="tx1"/>
          </a:fontRef>
        </p:style>
      </p:cxnSp>
      <p:cxnSp>
        <p:nvCxnSpPr>
          <p:cNvPr id="29" name="Straight Connector 28">
            <a:extLst>
              <a:ext uri="{FF2B5EF4-FFF2-40B4-BE49-F238E27FC236}">
                <a16:creationId xmlns:a16="http://schemas.microsoft.com/office/drawing/2014/main" id="{0D6864C2-2F61-0F25-141B-7226DE72B36C}"/>
              </a:ext>
            </a:extLst>
          </p:cNvPr>
          <p:cNvCxnSpPr>
            <a:cxnSpLocks/>
            <a:stCxn id="23" idx="2"/>
            <a:endCxn id="4" idx="2"/>
          </p:cNvCxnSpPr>
          <p:nvPr/>
        </p:nvCxnSpPr>
        <p:spPr>
          <a:xfrm>
            <a:off x="883803" y="3538913"/>
            <a:ext cx="181586" cy="186129"/>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a:extLst>
              <a:ext uri="{FF2B5EF4-FFF2-40B4-BE49-F238E27FC236}">
                <a16:creationId xmlns:a16="http://schemas.microsoft.com/office/drawing/2014/main" id="{0380298B-09EC-4B57-49FC-D3F37AF94D46}"/>
              </a:ext>
            </a:extLst>
          </p:cNvPr>
          <p:cNvCxnSpPr>
            <a:cxnSpLocks/>
            <a:endCxn id="24" idx="2"/>
          </p:cNvCxnSpPr>
          <p:nvPr/>
        </p:nvCxnSpPr>
        <p:spPr>
          <a:xfrm flipH="1" flipV="1">
            <a:off x="702959" y="3134370"/>
            <a:ext cx="96491" cy="196169"/>
          </a:xfrm>
          <a:prstGeom prst="line">
            <a:avLst/>
          </a:prstGeom>
        </p:spPr>
        <p:style>
          <a:lnRef idx="3">
            <a:schemeClr val="accent5"/>
          </a:lnRef>
          <a:fillRef idx="0">
            <a:schemeClr val="accent5"/>
          </a:fillRef>
          <a:effectRef idx="2">
            <a:schemeClr val="accent5"/>
          </a:effectRef>
          <a:fontRef idx="minor">
            <a:schemeClr val="tx1"/>
          </a:fontRef>
        </p:style>
      </p:cxnSp>
      <p:cxnSp>
        <p:nvCxnSpPr>
          <p:cNvPr id="31" name="Straight Connector 30">
            <a:extLst>
              <a:ext uri="{FF2B5EF4-FFF2-40B4-BE49-F238E27FC236}">
                <a16:creationId xmlns:a16="http://schemas.microsoft.com/office/drawing/2014/main" id="{17601590-F587-5BA4-97B0-6EC835C268AD}"/>
              </a:ext>
            </a:extLst>
          </p:cNvPr>
          <p:cNvCxnSpPr>
            <a:cxnSpLocks/>
            <a:stCxn id="25" idx="0"/>
            <a:endCxn id="10" idx="4"/>
          </p:cNvCxnSpPr>
          <p:nvPr/>
        </p:nvCxnSpPr>
        <p:spPr>
          <a:xfrm flipV="1">
            <a:off x="942216" y="4939139"/>
            <a:ext cx="405036" cy="246379"/>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6BB275EA-FEB5-36D7-A038-23682B323FC4}"/>
              </a:ext>
            </a:extLst>
          </p:cNvPr>
          <p:cNvCxnSpPr>
            <a:cxnSpLocks/>
            <a:stCxn id="25" idx="2"/>
            <a:endCxn id="26" idx="0"/>
          </p:cNvCxnSpPr>
          <p:nvPr/>
        </p:nvCxnSpPr>
        <p:spPr>
          <a:xfrm flipH="1">
            <a:off x="702959" y="5454044"/>
            <a:ext cx="239257" cy="237907"/>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Straight Connector 32">
            <a:extLst>
              <a:ext uri="{FF2B5EF4-FFF2-40B4-BE49-F238E27FC236}">
                <a16:creationId xmlns:a16="http://schemas.microsoft.com/office/drawing/2014/main" id="{EB4BC09D-3071-1023-36AE-9C10C8783613}"/>
              </a:ext>
            </a:extLst>
          </p:cNvPr>
          <p:cNvCxnSpPr>
            <a:cxnSpLocks/>
            <a:stCxn id="8" idx="6"/>
            <a:endCxn id="19" idx="0"/>
          </p:cNvCxnSpPr>
          <p:nvPr/>
        </p:nvCxnSpPr>
        <p:spPr>
          <a:xfrm>
            <a:off x="7570499" y="2558182"/>
            <a:ext cx="463950" cy="369204"/>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a:extLst>
              <a:ext uri="{FF2B5EF4-FFF2-40B4-BE49-F238E27FC236}">
                <a16:creationId xmlns:a16="http://schemas.microsoft.com/office/drawing/2014/main" id="{27A6DE60-02AC-3347-C2A7-6D8A32E46AC8}"/>
              </a:ext>
            </a:extLst>
          </p:cNvPr>
          <p:cNvCxnSpPr>
            <a:cxnSpLocks/>
            <a:stCxn id="8" idx="6"/>
            <a:endCxn id="18" idx="2"/>
          </p:cNvCxnSpPr>
          <p:nvPr/>
        </p:nvCxnSpPr>
        <p:spPr>
          <a:xfrm flipV="1">
            <a:off x="7570500" y="2317015"/>
            <a:ext cx="467012" cy="241168"/>
          </a:xfrm>
          <a:prstGeom prst="line">
            <a:avLst/>
          </a:prstGeom>
        </p:spPr>
        <p:style>
          <a:lnRef idx="3">
            <a:schemeClr val="accent4"/>
          </a:lnRef>
          <a:fillRef idx="0">
            <a:schemeClr val="accent4"/>
          </a:fillRef>
          <a:effectRef idx="2">
            <a:schemeClr val="accent4"/>
          </a:effectRef>
          <a:fontRef idx="minor">
            <a:schemeClr val="tx1"/>
          </a:fontRef>
        </p:style>
      </p:cxnSp>
      <p:cxnSp>
        <p:nvCxnSpPr>
          <p:cNvPr id="35" name="Straight Connector 34">
            <a:extLst>
              <a:ext uri="{FF2B5EF4-FFF2-40B4-BE49-F238E27FC236}">
                <a16:creationId xmlns:a16="http://schemas.microsoft.com/office/drawing/2014/main" id="{B1C7BF3E-4B56-00E3-8482-622303246FB2}"/>
              </a:ext>
            </a:extLst>
          </p:cNvPr>
          <p:cNvCxnSpPr>
            <a:cxnSpLocks/>
            <a:stCxn id="9" idx="6"/>
            <a:endCxn id="20" idx="0"/>
          </p:cNvCxnSpPr>
          <p:nvPr/>
        </p:nvCxnSpPr>
        <p:spPr>
          <a:xfrm>
            <a:off x="7556138" y="4885178"/>
            <a:ext cx="443819" cy="432003"/>
          </a:xfrm>
          <a:prstGeom prst="line">
            <a:avLst/>
          </a:prstGeom>
        </p:spPr>
        <p:style>
          <a:lnRef idx="3">
            <a:schemeClr val="accent3"/>
          </a:lnRef>
          <a:fillRef idx="0">
            <a:schemeClr val="accent3"/>
          </a:fillRef>
          <a:effectRef idx="2">
            <a:schemeClr val="accent3"/>
          </a:effectRef>
          <a:fontRef idx="minor">
            <a:schemeClr val="tx1"/>
          </a:fontRef>
        </p:style>
      </p:cxnSp>
      <p:sp>
        <p:nvSpPr>
          <p:cNvPr id="36" name="TextBox 35">
            <a:extLst>
              <a:ext uri="{FF2B5EF4-FFF2-40B4-BE49-F238E27FC236}">
                <a16:creationId xmlns:a16="http://schemas.microsoft.com/office/drawing/2014/main" id="{90FCD658-D7C9-49D0-B8AA-40579F340C54}"/>
              </a:ext>
            </a:extLst>
          </p:cNvPr>
          <p:cNvSpPr txBox="1"/>
          <p:nvPr/>
        </p:nvSpPr>
        <p:spPr>
          <a:xfrm>
            <a:off x="418471" y="1371239"/>
            <a:ext cx="1041597" cy="276999"/>
          </a:xfrm>
          <a:prstGeom prst="rect">
            <a:avLst/>
          </a:prstGeom>
          <a:noFill/>
        </p:spPr>
        <p:txBody>
          <a:bodyPr wrap="square" rtlCol="0">
            <a:spAutoFit/>
          </a:bodyPr>
          <a:lstStyle/>
          <a:p>
            <a:r>
              <a:rPr lang="en-IN" sz="1200" b="1" dirty="0"/>
              <a:t>8mbps</a:t>
            </a:r>
          </a:p>
        </p:txBody>
      </p:sp>
      <p:sp>
        <p:nvSpPr>
          <p:cNvPr id="37" name="TextBox 36">
            <a:extLst>
              <a:ext uri="{FF2B5EF4-FFF2-40B4-BE49-F238E27FC236}">
                <a16:creationId xmlns:a16="http://schemas.microsoft.com/office/drawing/2014/main" id="{172029D8-C080-A630-EA6A-500B408E0E14}"/>
              </a:ext>
            </a:extLst>
          </p:cNvPr>
          <p:cNvSpPr txBox="1"/>
          <p:nvPr/>
        </p:nvSpPr>
        <p:spPr>
          <a:xfrm>
            <a:off x="427918" y="5852686"/>
            <a:ext cx="1041597" cy="276999"/>
          </a:xfrm>
          <a:prstGeom prst="rect">
            <a:avLst/>
          </a:prstGeom>
          <a:noFill/>
        </p:spPr>
        <p:txBody>
          <a:bodyPr wrap="square" rtlCol="0">
            <a:spAutoFit/>
          </a:bodyPr>
          <a:lstStyle/>
          <a:p>
            <a:r>
              <a:rPr lang="en-IN" sz="1200" b="1" dirty="0"/>
              <a:t>16mbps</a:t>
            </a:r>
          </a:p>
        </p:txBody>
      </p:sp>
      <p:sp>
        <p:nvSpPr>
          <p:cNvPr id="38" name="TextBox 37">
            <a:extLst>
              <a:ext uri="{FF2B5EF4-FFF2-40B4-BE49-F238E27FC236}">
                <a16:creationId xmlns:a16="http://schemas.microsoft.com/office/drawing/2014/main" id="{E455C4FA-C678-F616-9510-05F16B30DA20}"/>
              </a:ext>
            </a:extLst>
          </p:cNvPr>
          <p:cNvSpPr txBox="1"/>
          <p:nvPr/>
        </p:nvSpPr>
        <p:spPr>
          <a:xfrm>
            <a:off x="363004" y="2683735"/>
            <a:ext cx="1041597" cy="261610"/>
          </a:xfrm>
          <a:prstGeom prst="rect">
            <a:avLst/>
          </a:prstGeom>
          <a:noFill/>
        </p:spPr>
        <p:txBody>
          <a:bodyPr wrap="square" rtlCol="0">
            <a:spAutoFit/>
          </a:bodyPr>
          <a:lstStyle/>
          <a:p>
            <a:r>
              <a:rPr lang="en-IN" sz="1100" b="1" dirty="0"/>
              <a:t>8mbps</a:t>
            </a:r>
          </a:p>
        </p:txBody>
      </p:sp>
      <p:sp>
        <p:nvSpPr>
          <p:cNvPr id="39" name="TextBox 38">
            <a:extLst>
              <a:ext uri="{FF2B5EF4-FFF2-40B4-BE49-F238E27FC236}">
                <a16:creationId xmlns:a16="http://schemas.microsoft.com/office/drawing/2014/main" id="{24E91777-2F14-ADAA-EB58-1C3B937D30D5}"/>
              </a:ext>
            </a:extLst>
          </p:cNvPr>
          <p:cNvSpPr txBox="1"/>
          <p:nvPr/>
        </p:nvSpPr>
        <p:spPr>
          <a:xfrm rot="2681249">
            <a:off x="6423864" y="4180058"/>
            <a:ext cx="1041597" cy="276999"/>
          </a:xfrm>
          <a:prstGeom prst="rect">
            <a:avLst/>
          </a:prstGeom>
          <a:noFill/>
        </p:spPr>
        <p:txBody>
          <a:bodyPr wrap="square" rtlCol="0">
            <a:spAutoFit/>
          </a:bodyPr>
          <a:lstStyle/>
          <a:p>
            <a:r>
              <a:rPr lang="en-IN" sz="1200" b="1" dirty="0"/>
              <a:t>2Mbps</a:t>
            </a:r>
          </a:p>
        </p:txBody>
      </p:sp>
      <p:sp>
        <p:nvSpPr>
          <p:cNvPr id="40" name="TextBox 39">
            <a:extLst>
              <a:ext uri="{FF2B5EF4-FFF2-40B4-BE49-F238E27FC236}">
                <a16:creationId xmlns:a16="http://schemas.microsoft.com/office/drawing/2014/main" id="{DE5911F5-1BA7-7A7F-8380-EB4E63147130}"/>
              </a:ext>
            </a:extLst>
          </p:cNvPr>
          <p:cNvSpPr txBox="1"/>
          <p:nvPr/>
        </p:nvSpPr>
        <p:spPr>
          <a:xfrm rot="19526349">
            <a:off x="1545499" y="3956459"/>
            <a:ext cx="1041597" cy="276999"/>
          </a:xfrm>
          <a:prstGeom prst="rect">
            <a:avLst/>
          </a:prstGeom>
          <a:noFill/>
        </p:spPr>
        <p:txBody>
          <a:bodyPr wrap="square" rtlCol="0">
            <a:spAutoFit/>
          </a:bodyPr>
          <a:lstStyle/>
          <a:p>
            <a:r>
              <a:rPr lang="en-IN" sz="1200" b="1" dirty="0"/>
              <a:t>20Mbps</a:t>
            </a:r>
          </a:p>
        </p:txBody>
      </p:sp>
      <p:sp>
        <p:nvSpPr>
          <p:cNvPr id="41" name="TextBox 40">
            <a:extLst>
              <a:ext uri="{FF2B5EF4-FFF2-40B4-BE49-F238E27FC236}">
                <a16:creationId xmlns:a16="http://schemas.microsoft.com/office/drawing/2014/main" id="{E0CC1366-B731-25AF-7EB2-07C593CE8550}"/>
              </a:ext>
            </a:extLst>
          </p:cNvPr>
          <p:cNvSpPr txBox="1"/>
          <p:nvPr/>
        </p:nvSpPr>
        <p:spPr>
          <a:xfrm>
            <a:off x="1625403" y="3500645"/>
            <a:ext cx="1041597" cy="276999"/>
          </a:xfrm>
          <a:prstGeom prst="rect">
            <a:avLst/>
          </a:prstGeom>
          <a:noFill/>
        </p:spPr>
        <p:txBody>
          <a:bodyPr wrap="square" rtlCol="0">
            <a:spAutoFit/>
          </a:bodyPr>
          <a:lstStyle/>
          <a:p>
            <a:r>
              <a:rPr lang="en-IN" sz="1150" b="1" dirty="0"/>
              <a:t>4Mbps</a:t>
            </a:r>
          </a:p>
        </p:txBody>
      </p:sp>
      <p:sp>
        <p:nvSpPr>
          <p:cNvPr id="42" name="TextBox 41">
            <a:extLst>
              <a:ext uri="{FF2B5EF4-FFF2-40B4-BE49-F238E27FC236}">
                <a16:creationId xmlns:a16="http://schemas.microsoft.com/office/drawing/2014/main" id="{115A60BC-0989-B986-E8E7-B53FEB021FF0}"/>
              </a:ext>
            </a:extLst>
          </p:cNvPr>
          <p:cNvSpPr txBox="1"/>
          <p:nvPr/>
        </p:nvSpPr>
        <p:spPr>
          <a:xfrm>
            <a:off x="3225603" y="3472844"/>
            <a:ext cx="1041597" cy="276999"/>
          </a:xfrm>
          <a:prstGeom prst="rect">
            <a:avLst/>
          </a:prstGeom>
          <a:noFill/>
        </p:spPr>
        <p:txBody>
          <a:bodyPr wrap="square" rtlCol="0">
            <a:spAutoFit/>
          </a:bodyPr>
          <a:lstStyle/>
          <a:p>
            <a:r>
              <a:rPr lang="en-IN" sz="1200" b="1" dirty="0"/>
              <a:t>5Mbps</a:t>
            </a:r>
          </a:p>
        </p:txBody>
      </p:sp>
      <p:sp>
        <p:nvSpPr>
          <p:cNvPr id="43" name="TextBox 42">
            <a:extLst>
              <a:ext uri="{FF2B5EF4-FFF2-40B4-BE49-F238E27FC236}">
                <a16:creationId xmlns:a16="http://schemas.microsoft.com/office/drawing/2014/main" id="{24DF14CF-AA72-797F-6264-DE37CE60372C}"/>
              </a:ext>
            </a:extLst>
          </p:cNvPr>
          <p:cNvSpPr txBox="1"/>
          <p:nvPr/>
        </p:nvSpPr>
        <p:spPr>
          <a:xfrm>
            <a:off x="4886485" y="3448042"/>
            <a:ext cx="1041597" cy="276999"/>
          </a:xfrm>
          <a:prstGeom prst="rect">
            <a:avLst/>
          </a:prstGeom>
          <a:noFill/>
        </p:spPr>
        <p:txBody>
          <a:bodyPr wrap="square" rtlCol="0">
            <a:spAutoFit/>
          </a:bodyPr>
          <a:lstStyle/>
          <a:p>
            <a:r>
              <a:rPr lang="en-IN" sz="1200" b="1" dirty="0"/>
              <a:t>5Mbps</a:t>
            </a:r>
          </a:p>
        </p:txBody>
      </p:sp>
      <p:sp>
        <p:nvSpPr>
          <p:cNvPr id="44" name="TextBox 43">
            <a:extLst>
              <a:ext uri="{FF2B5EF4-FFF2-40B4-BE49-F238E27FC236}">
                <a16:creationId xmlns:a16="http://schemas.microsoft.com/office/drawing/2014/main" id="{8DAF7095-629C-AF2E-65B0-8C133B8AD2D1}"/>
              </a:ext>
            </a:extLst>
          </p:cNvPr>
          <p:cNvSpPr txBox="1"/>
          <p:nvPr/>
        </p:nvSpPr>
        <p:spPr>
          <a:xfrm rot="19048098">
            <a:off x="6205006" y="2797865"/>
            <a:ext cx="1041597" cy="276999"/>
          </a:xfrm>
          <a:prstGeom prst="rect">
            <a:avLst/>
          </a:prstGeom>
          <a:noFill/>
        </p:spPr>
        <p:txBody>
          <a:bodyPr wrap="square" rtlCol="0">
            <a:spAutoFit/>
          </a:bodyPr>
          <a:lstStyle/>
          <a:p>
            <a:r>
              <a:rPr lang="en-IN" sz="1200" b="1" dirty="0"/>
              <a:t>10Mbps</a:t>
            </a:r>
          </a:p>
        </p:txBody>
      </p:sp>
      <p:sp>
        <p:nvSpPr>
          <p:cNvPr id="45" name="TextBox 44">
            <a:extLst>
              <a:ext uri="{FF2B5EF4-FFF2-40B4-BE49-F238E27FC236}">
                <a16:creationId xmlns:a16="http://schemas.microsoft.com/office/drawing/2014/main" id="{932B2CCB-78BC-F67A-A293-D65236A8A126}"/>
              </a:ext>
            </a:extLst>
          </p:cNvPr>
          <p:cNvSpPr txBox="1"/>
          <p:nvPr/>
        </p:nvSpPr>
        <p:spPr>
          <a:xfrm rot="1981446">
            <a:off x="1743942" y="3162989"/>
            <a:ext cx="1041597" cy="276999"/>
          </a:xfrm>
          <a:prstGeom prst="rect">
            <a:avLst/>
          </a:prstGeom>
          <a:noFill/>
        </p:spPr>
        <p:txBody>
          <a:bodyPr wrap="square" rtlCol="0">
            <a:spAutoFit/>
          </a:bodyPr>
          <a:lstStyle/>
          <a:p>
            <a:r>
              <a:rPr lang="en-IN" sz="1200" b="1" dirty="0"/>
              <a:t>4Mbps</a:t>
            </a:r>
          </a:p>
        </p:txBody>
      </p:sp>
      <p:sp>
        <p:nvSpPr>
          <p:cNvPr id="46" name="Rectangle 45">
            <a:extLst>
              <a:ext uri="{FF2B5EF4-FFF2-40B4-BE49-F238E27FC236}">
                <a16:creationId xmlns:a16="http://schemas.microsoft.com/office/drawing/2014/main" id="{3DAF59EE-5AE9-37C5-A237-98644E9AC96D}"/>
              </a:ext>
            </a:extLst>
          </p:cNvPr>
          <p:cNvSpPr/>
          <p:nvPr/>
        </p:nvSpPr>
        <p:spPr>
          <a:xfrm>
            <a:off x="3030766" y="219670"/>
            <a:ext cx="2996333" cy="923330"/>
          </a:xfrm>
          <a:prstGeom prst="rect">
            <a:avLst/>
          </a:prstGeom>
          <a:solidFill>
            <a:schemeClr val="bg1"/>
          </a:solid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Case - II</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91080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
            <a:extLst>
              <a:ext uri="{FF2B5EF4-FFF2-40B4-BE49-F238E27FC236}">
                <a16:creationId xmlns:a16="http://schemas.microsoft.com/office/drawing/2014/main" id="{2F8DF4D0-3E0A-F579-CAD6-F8E4690B39BC}"/>
              </a:ext>
            </a:extLst>
          </p:cNvPr>
          <p:cNvPicPr/>
          <p:nvPr/>
        </p:nvPicPr>
        <p:blipFill rotWithShape="1">
          <a:blip r:embed="rId2">
            <a:lum/>
            <a:alphaModFix/>
          </a:blip>
          <a:srcRect l="10336" r="9953" b="8909"/>
          <a:stretch/>
        </p:blipFill>
        <p:spPr bwMode="auto">
          <a:xfrm>
            <a:off x="571500" y="1676400"/>
            <a:ext cx="8001000" cy="440563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95528231-D169-184B-128D-8B31AAF1F34E}"/>
              </a:ext>
            </a:extLst>
          </p:cNvPr>
          <p:cNvSpPr/>
          <p:nvPr/>
        </p:nvSpPr>
        <p:spPr>
          <a:xfrm>
            <a:off x="1600200" y="372070"/>
            <a:ext cx="5562600"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NAM Output</a:t>
            </a:r>
          </a:p>
        </p:txBody>
      </p:sp>
    </p:spTree>
    <p:extLst>
      <p:ext uri="{BB962C8B-B14F-4D97-AF65-F5344CB8AC3E}">
        <p14:creationId xmlns:p14="http://schemas.microsoft.com/office/powerpoint/2010/main" val="36661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
            <a:extLst>
              <a:ext uri="{FF2B5EF4-FFF2-40B4-BE49-F238E27FC236}">
                <a16:creationId xmlns:a16="http://schemas.microsoft.com/office/drawing/2014/main" id="{7CA64DF4-1112-AF97-420D-72C00F3C39B8}"/>
              </a:ext>
            </a:extLst>
          </p:cNvPr>
          <p:cNvPicPr/>
          <p:nvPr/>
        </p:nvPicPr>
        <p:blipFill rotWithShape="1">
          <a:blip r:embed="rId2">
            <a:lum/>
            <a:alphaModFix/>
          </a:blip>
          <a:srcRect l="23412" t="22133" r="22414" b="19021"/>
          <a:stretch/>
        </p:blipFill>
        <p:spPr bwMode="auto">
          <a:xfrm>
            <a:off x="419100" y="1676400"/>
            <a:ext cx="8305800" cy="441960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341ADA7C-7E96-A769-7647-92F39434A9DA}"/>
              </a:ext>
            </a:extLst>
          </p:cNvPr>
          <p:cNvSpPr/>
          <p:nvPr/>
        </p:nvSpPr>
        <p:spPr>
          <a:xfrm>
            <a:off x="762000" y="354263"/>
            <a:ext cx="7598635" cy="941137"/>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Packet Delivery Ratio</a:t>
            </a:r>
          </a:p>
        </p:txBody>
      </p:sp>
    </p:spTree>
    <p:extLst>
      <p:ext uri="{BB962C8B-B14F-4D97-AF65-F5344CB8AC3E}">
        <p14:creationId xmlns:p14="http://schemas.microsoft.com/office/powerpoint/2010/main" val="3872769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
            <a:extLst>
              <a:ext uri="{FF2B5EF4-FFF2-40B4-BE49-F238E27FC236}">
                <a16:creationId xmlns:a16="http://schemas.microsoft.com/office/drawing/2014/main" id="{BC10955D-1E64-5301-E476-3BFD5A8BFCAD}"/>
              </a:ext>
            </a:extLst>
          </p:cNvPr>
          <p:cNvPicPr/>
          <p:nvPr/>
        </p:nvPicPr>
        <p:blipFill rotWithShape="1">
          <a:blip r:embed="rId2">
            <a:lum/>
            <a:alphaModFix/>
          </a:blip>
          <a:srcRect l="22292" t="22133" r="22414" b="18592"/>
          <a:stretch/>
        </p:blipFill>
        <p:spPr bwMode="auto">
          <a:xfrm>
            <a:off x="495300" y="1524000"/>
            <a:ext cx="8115300" cy="464820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D226341E-D168-01B3-0794-1C9DD509D970}"/>
              </a:ext>
            </a:extLst>
          </p:cNvPr>
          <p:cNvSpPr/>
          <p:nvPr/>
        </p:nvSpPr>
        <p:spPr>
          <a:xfrm>
            <a:off x="1066801" y="372070"/>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Packet Loss Ratio</a:t>
            </a:r>
          </a:p>
        </p:txBody>
      </p:sp>
    </p:spTree>
    <p:extLst>
      <p:ext uri="{BB962C8B-B14F-4D97-AF65-F5344CB8AC3E}">
        <p14:creationId xmlns:p14="http://schemas.microsoft.com/office/powerpoint/2010/main" val="1702341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
            <a:extLst>
              <a:ext uri="{FF2B5EF4-FFF2-40B4-BE49-F238E27FC236}">
                <a16:creationId xmlns:a16="http://schemas.microsoft.com/office/drawing/2014/main" id="{1C9AA42E-9148-E043-EAD5-7BCC0DFAEF58}"/>
              </a:ext>
            </a:extLst>
          </p:cNvPr>
          <p:cNvPicPr/>
          <p:nvPr/>
        </p:nvPicPr>
        <p:blipFill rotWithShape="1">
          <a:blip r:embed="rId2">
            <a:lum/>
            <a:alphaModFix/>
          </a:blip>
          <a:srcRect l="22735" t="22612" r="22611" b="19864"/>
          <a:stretch/>
        </p:blipFill>
        <p:spPr bwMode="auto">
          <a:xfrm>
            <a:off x="457200" y="1752600"/>
            <a:ext cx="8229600" cy="449580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FE78FE4C-991A-2579-9F4D-51A1C4CB6500}"/>
              </a:ext>
            </a:extLst>
          </p:cNvPr>
          <p:cNvSpPr/>
          <p:nvPr/>
        </p:nvSpPr>
        <p:spPr>
          <a:xfrm>
            <a:off x="838201" y="372070"/>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End-To-End Delay</a:t>
            </a:r>
          </a:p>
        </p:txBody>
      </p:sp>
    </p:spTree>
    <p:extLst>
      <p:ext uri="{BB962C8B-B14F-4D97-AF65-F5344CB8AC3E}">
        <p14:creationId xmlns:p14="http://schemas.microsoft.com/office/powerpoint/2010/main" val="1984194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172FA2A-3CE3-0B4B-6876-179F4CD92E81}"/>
              </a:ext>
            </a:extLst>
          </p:cNvPr>
          <p:cNvSpPr txBox="1">
            <a:spLocks/>
          </p:cNvSpPr>
          <p:nvPr/>
        </p:nvSpPr>
        <p:spPr>
          <a:xfrm>
            <a:off x="228600" y="1143000"/>
            <a:ext cx="8686799" cy="518160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dk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dk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dk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dk1"/>
                </a:solidFill>
                <a:latin typeface="+mn-lt"/>
                <a:ea typeface="+mn-ea"/>
                <a:cs typeface="+mn-cs"/>
              </a:defRPr>
            </a:lvl9pPr>
          </a:lstStyle>
          <a:p>
            <a:pPr marL="34290" indent="0">
              <a:buNone/>
            </a:pPr>
            <a:r>
              <a:rPr lang="en-IN" sz="1400" dirty="0"/>
              <a:t>              </a:t>
            </a:r>
          </a:p>
        </p:txBody>
      </p:sp>
      <p:sp>
        <p:nvSpPr>
          <p:cNvPr id="3" name="Oval 2">
            <a:extLst>
              <a:ext uri="{FF2B5EF4-FFF2-40B4-BE49-F238E27FC236}">
                <a16:creationId xmlns:a16="http://schemas.microsoft.com/office/drawing/2014/main" id="{8DD9033D-EBEE-1BD0-8007-CE7DA9E09EF4}"/>
              </a:ext>
            </a:extLst>
          </p:cNvPr>
          <p:cNvSpPr/>
          <p:nvPr/>
        </p:nvSpPr>
        <p:spPr>
          <a:xfrm>
            <a:off x="1066800" y="2548708"/>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 name="Oval 3">
            <a:extLst>
              <a:ext uri="{FF2B5EF4-FFF2-40B4-BE49-F238E27FC236}">
                <a16:creationId xmlns:a16="http://schemas.microsoft.com/office/drawing/2014/main" id="{2FCB6F86-77D3-A59A-FBC1-C8BAE7C2B375}"/>
              </a:ext>
            </a:extLst>
          </p:cNvPr>
          <p:cNvSpPr/>
          <p:nvPr/>
        </p:nvSpPr>
        <p:spPr>
          <a:xfrm>
            <a:off x="1065389" y="3534053"/>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 name="Oval 4">
            <a:extLst>
              <a:ext uri="{FF2B5EF4-FFF2-40B4-BE49-F238E27FC236}">
                <a16:creationId xmlns:a16="http://schemas.microsoft.com/office/drawing/2014/main" id="{78A248F8-30B4-9425-161C-723926200C1C}"/>
              </a:ext>
            </a:extLst>
          </p:cNvPr>
          <p:cNvSpPr/>
          <p:nvPr/>
        </p:nvSpPr>
        <p:spPr>
          <a:xfrm>
            <a:off x="2470278" y="3525730"/>
            <a:ext cx="426128"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6" name="Oval 5">
            <a:extLst>
              <a:ext uri="{FF2B5EF4-FFF2-40B4-BE49-F238E27FC236}">
                <a16:creationId xmlns:a16="http://schemas.microsoft.com/office/drawing/2014/main" id="{19B2B70D-504B-1740-16B1-50959C919DE4}"/>
              </a:ext>
            </a:extLst>
          </p:cNvPr>
          <p:cNvSpPr/>
          <p:nvPr/>
        </p:nvSpPr>
        <p:spPr>
          <a:xfrm>
            <a:off x="4201877" y="3534053"/>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7" name="Oval 6">
            <a:extLst>
              <a:ext uri="{FF2B5EF4-FFF2-40B4-BE49-F238E27FC236}">
                <a16:creationId xmlns:a16="http://schemas.microsoft.com/office/drawing/2014/main" id="{71DF9B36-8264-7FA8-888C-06E5CEA77BF7}"/>
              </a:ext>
            </a:extLst>
          </p:cNvPr>
          <p:cNvSpPr/>
          <p:nvPr/>
        </p:nvSpPr>
        <p:spPr>
          <a:xfrm>
            <a:off x="5856898" y="3525730"/>
            <a:ext cx="472736"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8" name="Oval 7">
            <a:extLst>
              <a:ext uri="{FF2B5EF4-FFF2-40B4-BE49-F238E27FC236}">
                <a16:creationId xmlns:a16="http://schemas.microsoft.com/office/drawing/2014/main" id="{4BA9EA63-5FC3-F396-017C-E821798C9253}"/>
              </a:ext>
            </a:extLst>
          </p:cNvPr>
          <p:cNvSpPr/>
          <p:nvPr/>
        </p:nvSpPr>
        <p:spPr>
          <a:xfrm>
            <a:off x="7151029" y="2367194"/>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9" name="Oval 8">
            <a:extLst>
              <a:ext uri="{FF2B5EF4-FFF2-40B4-BE49-F238E27FC236}">
                <a16:creationId xmlns:a16="http://schemas.microsoft.com/office/drawing/2014/main" id="{02F22EE7-A26E-FE57-62E7-622C0AF599AA}"/>
              </a:ext>
            </a:extLst>
          </p:cNvPr>
          <p:cNvSpPr/>
          <p:nvPr/>
        </p:nvSpPr>
        <p:spPr>
          <a:xfrm>
            <a:off x="7136667" y="4694189"/>
            <a:ext cx="419471"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10" name="Oval 9">
            <a:extLst>
              <a:ext uri="{FF2B5EF4-FFF2-40B4-BE49-F238E27FC236}">
                <a16:creationId xmlns:a16="http://schemas.microsoft.com/office/drawing/2014/main" id="{9C1A1702-FB37-FD57-4AD8-7CF4CBE9E6B5}"/>
              </a:ext>
            </a:extLst>
          </p:cNvPr>
          <p:cNvSpPr/>
          <p:nvPr/>
        </p:nvSpPr>
        <p:spPr>
          <a:xfrm>
            <a:off x="1134188" y="4548403"/>
            <a:ext cx="426128" cy="399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cxnSp>
        <p:nvCxnSpPr>
          <p:cNvPr id="11" name="Straight Arrow Connector 10">
            <a:extLst>
              <a:ext uri="{FF2B5EF4-FFF2-40B4-BE49-F238E27FC236}">
                <a16:creationId xmlns:a16="http://schemas.microsoft.com/office/drawing/2014/main" id="{07604689-3E0A-86B6-474A-EDF09B4E6857}"/>
              </a:ext>
            </a:extLst>
          </p:cNvPr>
          <p:cNvCxnSpPr>
            <a:cxnSpLocks/>
            <a:stCxn id="3" idx="5"/>
            <a:endCxn id="5" idx="1"/>
          </p:cNvCxnSpPr>
          <p:nvPr/>
        </p:nvCxnSpPr>
        <p:spPr>
          <a:xfrm>
            <a:off x="1424841" y="2889698"/>
            <a:ext cx="1107842" cy="694537"/>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897C77A7-FA23-42E7-B2FA-ABE58D5FF73E}"/>
              </a:ext>
            </a:extLst>
          </p:cNvPr>
          <p:cNvCxnSpPr>
            <a:cxnSpLocks/>
            <a:endCxn id="4" idx="6"/>
          </p:cNvCxnSpPr>
          <p:nvPr/>
        </p:nvCxnSpPr>
        <p:spPr>
          <a:xfrm flipH="1">
            <a:off x="1538125" y="3733800"/>
            <a:ext cx="905520" cy="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9765B131-69CE-C1B8-DDE9-1A8F1EE63880}"/>
              </a:ext>
            </a:extLst>
          </p:cNvPr>
          <p:cNvCxnSpPr>
            <a:cxnSpLocks/>
            <a:stCxn id="10" idx="7"/>
          </p:cNvCxnSpPr>
          <p:nvPr/>
        </p:nvCxnSpPr>
        <p:spPr>
          <a:xfrm flipV="1">
            <a:off x="1497911" y="3891698"/>
            <a:ext cx="1034772" cy="71521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9BA7127D-6E30-E3EF-2F16-96BC2D462963}"/>
              </a:ext>
            </a:extLst>
          </p:cNvPr>
          <p:cNvCxnSpPr>
            <a:cxnSpLocks/>
          </p:cNvCxnSpPr>
          <p:nvPr/>
        </p:nvCxnSpPr>
        <p:spPr>
          <a:xfrm>
            <a:off x="2896406" y="3725478"/>
            <a:ext cx="1305471" cy="832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A0E3DC09-FBAA-8D3F-9366-29B7DA4FA2AC}"/>
              </a:ext>
            </a:extLst>
          </p:cNvPr>
          <p:cNvCxnSpPr>
            <a:cxnSpLocks/>
            <a:endCxn id="7" idx="2"/>
          </p:cNvCxnSpPr>
          <p:nvPr/>
        </p:nvCxnSpPr>
        <p:spPr>
          <a:xfrm>
            <a:off x="4674613" y="3725478"/>
            <a:ext cx="1182284" cy="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6" name="Straight Arrow Connector 15">
            <a:extLst>
              <a:ext uri="{FF2B5EF4-FFF2-40B4-BE49-F238E27FC236}">
                <a16:creationId xmlns:a16="http://schemas.microsoft.com/office/drawing/2014/main" id="{6986DB04-6CF6-3242-EF32-F340F53070AB}"/>
              </a:ext>
            </a:extLst>
          </p:cNvPr>
          <p:cNvCxnSpPr>
            <a:cxnSpLocks/>
            <a:stCxn id="7" idx="7"/>
            <a:endCxn id="8" idx="3"/>
          </p:cNvCxnSpPr>
          <p:nvPr/>
        </p:nvCxnSpPr>
        <p:spPr>
          <a:xfrm flipV="1">
            <a:off x="6260403" y="2708185"/>
            <a:ext cx="952056" cy="87605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BCAFE7C1-C85F-A066-6CB3-A858D861BB29}"/>
              </a:ext>
            </a:extLst>
          </p:cNvPr>
          <p:cNvCxnSpPr>
            <a:cxnSpLocks/>
            <a:stCxn id="7" idx="5"/>
            <a:endCxn id="9" idx="1"/>
          </p:cNvCxnSpPr>
          <p:nvPr/>
        </p:nvCxnSpPr>
        <p:spPr>
          <a:xfrm>
            <a:off x="6260404" y="3866721"/>
            <a:ext cx="937694" cy="885973"/>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18" name="Rectangle: Rounded Corners 17">
            <a:extLst>
              <a:ext uri="{FF2B5EF4-FFF2-40B4-BE49-F238E27FC236}">
                <a16:creationId xmlns:a16="http://schemas.microsoft.com/office/drawing/2014/main" id="{4AEE1220-4662-553D-6650-DF57E8343E5C}"/>
              </a:ext>
            </a:extLst>
          </p:cNvPr>
          <p:cNvSpPr/>
          <p:nvPr/>
        </p:nvSpPr>
        <p:spPr>
          <a:xfrm>
            <a:off x="7726436" y="2112710"/>
            <a:ext cx="622152" cy="213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200" b="1" dirty="0"/>
              <a:t>Sink1</a:t>
            </a:r>
          </a:p>
        </p:txBody>
      </p:sp>
      <p:sp>
        <p:nvSpPr>
          <p:cNvPr id="19" name="Rectangle: Rounded Corners 18">
            <a:extLst>
              <a:ext uri="{FF2B5EF4-FFF2-40B4-BE49-F238E27FC236}">
                <a16:creationId xmlns:a16="http://schemas.microsoft.com/office/drawing/2014/main" id="{6BE8B022-B6EE-4429-A21D-9D6AA4539A40}"/>
              </a:ext>
            </a:extLst>
          </p:cNvPr>
          <p:cNvSpPr/>
          <p:nvPr/>
        </p:nvSpPr>
        <p:spPr>
          <a:xfrm>
            <a:off x="7733758" y="2936145"/>
            <a:ext cx="601382" cy="213063"/>
          </a:xfrm>
          <a:prstGeom prst="roundRect">
            <a:avLst/>
          </a:prstGeom>
          <a:solidFill>
            <a:srgbClr val="FF993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null1</a:t>
            </a:r>
          </a:p>
        </p:txBody>
      </p:sp>
      <p:sp>
        <p:nvSpPr>
          <p:cNvPr id="20" name="Rectangle: Rounded Corners 19">
            <a:extLst>
              <a:ext uri="{FF2B5EF4-FFF2-40B4-BE49-F238E27FC236}">
                <a16:creationId xmlns:a16="http://schemas.microsoft.com/office/drawing/2014/main" id="{050C2A5E-1A6F-B230-47EC-F9793E521F37}"/>
              </a:ext>
            </a:extLst>
          </p:cNvPr>
          <p:cNvSpPr/>
          <p:nvPr/>
        </p:nvSpPr>
        <p:spPr>
          <a:xfrm>
            <a:off x="7697006" y="5325940"/>
            <a:ext cx="605901" cy="213063"/>
          </a:xfrm>
          <a:prstGeom prst="roundRect">
            <a:avLst/>
          </a:prstGeom>
          <a:solidFill>
            <a:srgbClr val="FF993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200" b="1" dirty="0"/>
              <a:t>null2</a:t>
            </a:r>
          </a:p>
        </p:txBody>
      </p:sp>
      <p:sp>
        <p:nvSpPr>
          <p:cNvPr id="21" name="Rectangle: Rounded Corners 20">
            <a:extLst>
              <a:ext uri="{FF2B5EF4-FFF2-40B4-BE49-F238E27FC236}">
                <a16:creationId xmlns:a16="http://schemas.microsoft.com/office/drawing/2014/main" id="{EF2A10A8-84B3-9A3A-E75F-9D1C41EE73B7}"/>
              </a:ext>
            </a:extLst>
          </p:cNvPr>
          <p:cNvSpPr/>
          <p:nvPr/>
        </p:nvSpPr>
        <p:spPr>
          <a:xfrm>
            <a:off x="622472" y="2033803"/>
            <a:ext cx="596728" cy="21929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TCP</a:t>
            </a:r>
          </a:p>
        </p:txBody>
      </p:sp>
      <p:sp>
        <p:nvSpPr>
          <p:cNvPr id="22" name="Rectangle: Rounded Corners 21">
            <a:extLst>
              <a:ext uri="{FF2B5EF4-FFF2-40B4-BE49-F238E27FC236}">
                <a16:creationId xmlns:a16="http://schemas.microsoft.com/office/drawing/2014/main" id="{1920CDDD-DE8C-E759-043D-5EAA7F803D39}"/>
              </a:ext>
            </a:extLst>
          </p:cNvPr>
          <p:cNvSpPr/>
          <p:nvPr/>
        </p:nvSpPr>
        <p:spPr>
          <a:xfrm>
            <a:off x="457200" y="1652803"/>
            <a:ext cx="596728" cy="1949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FTP</a:t>
            </a:r>
          </a:p>
        </p:txBody>
      </p:sp>
      <p:sp>
        <p:nvSpPr>
          <p:cNvPr id="23" name="Rectangle: Rounded Corners 22">
            <a:extLst>
              <a:ext uri="{FF2B5EF4-FFF2-40B4-BE49-F238E27FC236}">
                <a16:creationId xmlns:a16="http://schemas.microsoft.com/office/drawing/2014/main" id="{C3E40320-E753-962B-9E1C-C0C6D743C909}"/>
              </a:ext>
            </a:extLst>
          </p:cNvPr>
          <p:cNvSpPr/>
          <p:nvPr/>
        </p:nvSpPr>
        <p:spPr>
          <a:xfrm>
            <a:off x="599830" y="3352746"/>
            <a:ext cx="567946" cy="194926"/>
          </a:xfrm>
          <a:prstGeom prst="roundRect">
            <a:avLst/>
          </a:prstGeom>
          <a:solidFill>
            <a:srgbClr val="FF993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UDP</a:t>
            </a:r>
          </a:p>
        </p:txBody>
      </p:sp>
      <p:sp>
        <p:nvSpPr>
          <p:cNvPr id="24" name="Rectangle: Rounded Corners 23">
            <a:extLst>
              <a:ext uri="{FF2B5EF4-FFF2-40B4-BE49-F238E27FC236}">
                <a16:creationId xmlns:a16="http://schemas.microsoft.com/office/drawing/2014/main" id="{2C2897F0-9CD7-8CD1-5801-F34E57179E84}"/>
              </a:ext>
            </a:extLst>
          </p:cNvPr>
          <p:cNvSpPr/>
          <p:nvPr/>
        </p:nvSpPr>
        <p:spPr>
          <a:xfrm>
            <a:off x="457200" y="2948203"/>
            <a:ext cx="491517" cy="194926"/>
          </a:xfrm>
          <a:prstGeom prst="roundRect">
            <a:avLst/>
          </a:prstGeom>
          <a:solidFill>
            <a:srgbClr val="FF993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CBR</a:t>
            </a:r>
          </a:p>
        </p:txBody>
      </p:sp>
      <p:sp>
        <p:nvSpPr>
          <p:cNvPr id="25" name="Rectangle: Rounded Corners 24">
            <a:extLst>
              <a:ext uri="{FF2B5EF4-FFF2-40B4-BE49-F238E27FC236}">
                <a16:creationId xmlns:a16="http://schemas.microsoft.com/office/drawing/2014/main" id="{17EC18B5-5A34-D804-13ED-E9BBB574C9F4}"/>
              </a:ext>
            </a:extLst>
          </p:cNvPr>
          <p:cNvSpPr/>
          <p:nvPr/>
        </p:nvSpPr>
        <p:spPr>
          <a:xfrm>
            <a:off x="665231" y="5194277"/>
            <a:ext cx="553969" cy="268526"/>
          </a:xfrm>
          <a:prstGeom prst="roundRect">
            <a:avLst/>
          </a:prstGeom>
          <a:solidFill>
            <a:srgbClr val="FF993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UDP</a:t>
            </a:r>
          </a:p>
        </p:txBody>
      </p:sp>
      <p:sp>
        <p:nvSpPr>
          <p:cNvPr id="26" name="Rectangle: Rounded Corners 25">
            <a:extLst>
              <a:ext uri="{FF2B5EF4-FFF2-40B4-BE49-F238E27FC236}">
                <a16:creationId xmlns:a16="http://schemas.microsoft.com/office/drawing/2014/main" id="{091C1C32-D6F4-4C1E-A260-BD3D3ED99F0B}"/>
              </a:ext>
            </a:extLst>
          </p:cNvPr>
          <p:cNvSpPr/>
          <p:nvPr/>
        </p:nvSpPr>
        <p:spPr>
          <a:xfrm>
            <a:off x="457200" y="5700710"/>
            <a:ext cx="491517" cy="219293"/>
          </a:xfrm>
          <a:prstGeom prst="roundRect">
            <a:avLst/>
          </a:prstGeom>
          <a:solidFill>
            <a:srgbClr val="FF993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b="1" dirty="0"/>
              <a:t>CBR</a:t>
            </a:r>
          </a:p>
        </p:txBody>
      </p:sp>
      <p:cxnSp>
        <p:nvCxnSpPr>
          <p:cNvPr id="27" name="Straight Connector 26">
            <a:extLst>
              <a:ext uri="{FF2B5EF4-FFF2-40B4-BE49-F238E27FC236}">
                <a16:creationId xmlns:a16="http://schemas.microsoft.com/office/drawing/2014/main" id="{DC44B347-FCAD-C439-A13F-8C0114E49B88}"/>
              </a:ext>
            </a:extLst>
          </p:cNvPr>
          <p:cNvCxnSpPr>
            <a:cxnSpLocks/>
            <a:stCxn id="21" idx="2"/>
            <a:endCxn id="3" idx="1"/>
          </p:cNvCxnSpPr>
          <p:nvPr/>
        </p:nvCxnSpPr>
        <p:spPr>
          <a:xfrm>
            <a:off x="920836" y="2253096"/>
            <a:ext cx="207394" cy="354117"/>
          </a:xfrm>
          <a:prstGeom prst="line">
            <a:avLst/>
          </a:prstGeom>
        </p:spPr>
        <p:style>
          <a:lnRef idx="3">
            <a:schemeClr val="accent5"/>
          </a:lnRef>
          <a:fillRef idx="0">
            <a:schemeClr val="accent5"/>
          </a:fillRef>
          <a:effectRef idx="2">
            <a:schemeClr val="accent5"/>
          </a:effectRef>
          <a:fontRef idx="minor">
            <a:schemeClr val="tx1"/>
          </a:fontRef>
        </p:style>
      </p:cxnSp>
      <p:cxnSp>
        <p:nvCxnSpPr>
          <p:cNvPr id="28" name="Straight Connector 27">
            <a:extLst>
              <a:ext uri="{FF2B5EF4-FFF2-40B4-BE49-F238E27FC236}">
                <a16:creationId xmlns:a16="http://schemas.microsoft.com/office/drawing/2014/main" id="{2D7ECA5A-68A5-6DFD-1198-2E6EDF985687}"/>
              </a:ext>
            </a:extLst>
          </p:cNvPr>
          <p:cNvCxnSpPr>
            <a:cxnSpLocks/>
            <a:stCxn id="22" idx="2"/>
            <a:endCxn id="21" idx="0"/>
          </p:cNvCxnSpPr>
          <p:nvPr/>
        </p:nvCxnSpPr>
        <p:spPr>
          <a:xfrm>
            <a:off x="755564" y="1847729"/>
            <a:ext cx="165272" cy="186074"/>
          </a:xfrm>
          <a:prstGeom prst="line">
            <a:avLst/>
          </a:prstGeom>
        </p:spPr>
        <p:style>
          <a:lnRef idx="3">
            <a:schemeClr val="accent5"/>
          </a:lnRef>
          <a:fillRef idx="0">
            <a:schemeClr val="accent5"/>
          </a:fillRef>
          <a:effectRef idx="2">
            <a:schemeClr val="accent5"/>
          </a:effectRef>
          <a:fontRef idx="minor">
            <a:schemeClr val="tx1"/>
          </a:fontRef>
        </p:style>
      </p:cxnSp>
      <p:cxnSp>
        <p:nvCxnSpPr>
          <p:cNvPr id="29" name="Straight Connector 28">
            <a:extLst>
              <a:ext uri="{FF2B5EF4-FFF2-40B4-BE49-F238E27FC236}">
                <a16:creationId xmlns:a16="http://schemas.microsoft.com/office/drawing/2014/main" id="{465069C1-48C4-1865-9530-6F432FD751AF}"/>
              </a:ext>
            </a:extLst>
          </p:cNvPr>
          <p:cNvCxnSpPr>
            <a:cxnSpLocks/>
            <a:stCxn id="23" idx="2"/>
            <a:endCxn id="4" idx="2"/>
          </p:cNvCxnSpPr>
          <p:nvPr/>
        </p:nvCxnSpPr>
        <p:spPr>
          <a:xfrm>
            <a:off x="883803" y="3547672"/>
            <a:ext cx="181586" cy="186129"/>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a:extLst>
              <a:ext uri="{FF2B5EF4-FFF2-40B4-BE49-F238E27FC236}">
                <a16:creationId xmlns:a16="http://schemas.microsoft.com/office/drawing/2014/main" id="{9DBC0022-68B2-4C39-D8E9-0213CADF173C}"/>
              </a:ext>
            </a:extLst>
          </p:cNvPr>
          <p:cNvCxnSpPr>
            <a:cxnSpLocks/>
            <a:endCxn id="24" idx="2"/>
          </p:cNvCxnSpPr>
          <p:nvPr/>
        </p:nvCxnSpPr>
        <p:spPr>
          <a:xfrm flipH="1" flipV="1">
            <a:off x="702959" y="3143129"/>
            <a:ext cx="96491" cy="196169"/>
          </a:xfrm>
          <a:prstGeom prst="line">
            <a:avLst/>
          </a:prstGeom>
        </p:spPr>
        <p:style>
          <a:lnRef idx="3">
            <a:schemeClr val="accent5"/>
          </a:lnRef>
          <a:fillRef idx="0">
            <a:schemeClr val="accent5"/>
          </a:fillRef>
          <a:effectRef idx="2">
            <a:schemeClr val="accent5"/>
          </a:effectRef>
          <a:fontRef idx="minor">
            <a:schemeClr val="tx1"/>
          </a:fontRef>
        </p:style>
      </p:cxnSp>
      <p:cxnSp>
        <p:nvCxnSpPr>
          <p:cNvPr id="31" name="Straight Connector 30">
            <a:extLst>
              <a:ext uri="{FF2B5EF4-FFF2-40B4-BE49-F238E27FC236}">
                <a16:creationId xmlns:a16="http://schemas.microsoft.com/office/drawing/2014/main" id="{8D136337-00DA-ED8B-0BD3-64AB7CC58F43}"/>
              </a:ext>
            </a:extLst>
          </p:cNvPr>
          <p:cNvCxnSpPr>
            <a:cxnSpLocks/>
            <a:stCxn id="25" idx="0"/>
            <a:endCxn id="10" idx="4"/>
          </p:cNvCxnSpPr>
          <p:nvPr/>
        </p:nvCxnSpPr>
        <p:spPr>
          <a:xfrm flipV="1">
            <a:off x="942216" y="4947898"/>
            <a:ext cx="405036" cy="246379"/>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05B0E018-E46E-9911-3D6D-72B0EC013D42}"/>
              </a:ext>
            </a:extLst>
          </p:cNvPr>
          <p:cNvCxnSpPr>
            <a:cxnSpLocks/>
            <a:stCxn id="25" idx="2"/>
            <a:endCxn id="26" idx="0"/>
          </p:cNvCxnSpPr>
          <p:nvPr/>
        </p:nvCxnSpPr>
        <p:spPr>
          <a:xfrm flipH="1">
            <a:off x="702959" y="5462803"/>
            <a:ext cx="239257" cy="237907"/>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Straight Connector 32">
            <a:extLst>
              <a:ext uri="{FF2B5EF4-FFF2-40B4-BE49-F238E27FC236}">
                <a16:creationId xmlns:a16="http://schemas.microsoft.com/office/drawing/2014/main" id="{8CA8B91B-BFC3-F0BE-D928-CE75BF89DBDC}"/>
              </a:ext>
            </a:extLst>
          </p:cNvPr>
          <p:cNvCxnSpPr>
            <a:cxnSpLocks/>
            <a:stCxn id="8" idx="6"/>
            <a:endCxn id="19" idx="0"/>
          </p:cNvCxnSpPr>
          <p:nvPr/>
        </p:nvCxnSpPr>
        <p:spPr>
          <a:xfrm>
            <a:off x="7570499" y="2566941"/>
            <a:ext cx="463950" cy="369204"/>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a:extLst>
              <a:ext uri="{FF2B5EF4-FFF2-40B4-BE49-F238E27FC236}">
                <a16:creationId xmlns:a16="http://schemas.microsoft.com/office/drawing/2014/main" id="{101BEDCB-C97C-1B2A-51B0-887EC6274205}"/>
              </a:ext>
            </a:extLst>
          </p:cNvPr>
          <p:cNvCxnSpPr>
            <a:cxnSpLocks/>
            <a:stCxn id="8" idx="6"/>
            <a:endCxn id="18" idx="2"/>
          </p:cNvCxnSpPr>
          <p:nvPr/>
        </p:nvCxnSpPr>
        <p:spPr>
          <a:xfrm flipV="1">
            <a:off x="7570500" y="2325774"/>
            <a:ext cx="467012" cy="241168"/>
          </a:xfrm>
          <a:prstGeom prst="line">
            <a:avLst/>
          </a:prstGeom>
        </p:spPr>
        <p:style>
          <a:lnRef idx="3">
            <a:schemeClr val="accent4"/>
          </a:lnRef>
          <a:fillRef idx="0">
            <a:schemeClr val="accent4"/>
          </a:fillRef>
          <a:effectRef idx="2">
            <a:schemeClr val="accent4"/>
          </a:effectRef>
          <a:fontRef idx="minor">
            <a:schemeClr val="tx1"/>
          </a:fontRef>
        </p:style>
      </p:cxnSp>
      <p:cxnSp>
        <p:nvCxnSpPr>
          <p:cNvPr id="35" name="Straight Connector 34">
            <a:extLst>
              <a:ext uri="{FF2B5EF4-FFF2-40B4-BE49-F238E27FC236}">
                <a16:creationId xmlns:a16="http://schemas.microsoft.com/office/drawing/2014/main" id="{E89F1165-291C-0BD8-42A6-2293F8EFA1DD}"/>
              </a:ext>
            </a:extLst>
          </p:cNvPr>
          <p:cNvCxnSpPr>
            <a:cxnSpLocks/>
            <a:stCxn id="9" idx="6"/>
            <a:endCxn id="20" idx="0"/>
          </p:cNvCxnSpPr>
          <p:nvPr/>
        </p:nvCxnSpPr>
        <p:spPr>
          <a:xfrm>
            <a:off x="7556138" y="4893937"/>
            <a:ext cx="443819" cy="432003"/>
          </a:xfrm>
          <a:prstGeom prst="line">
            <a:avLst/>
          </a:prstGeom>
        </p:spPr>
        <p:style>
          <a:lnRef idx="3">
            <a:schemeClr val="accent3"/>
          </a:lnRef>
          <a:fillRef idx="0">
            <a:schemeClr val="accent3"/>
          </a:fillRef>
          <a:effectRef idx="2">
            <a:schemeClr val="accent3"/>
          </a:effectRef>
          <a:fontRef idx="minor">
            <a:schemeClr val="tx1"/>
          </a:fontRef>
        </p:style>
      </p:cxnSp>
      <p:sp>
        <p:nvSpPr>
          <p:cNvPr id="36" name="TextBox 35">
            <a:extLst>
              <a:ext uri="{FF2B5EF4-FFF2-40B4-BE49-F238E27FC236}">
                <a16:creationId xmlns:a16="http://schemas.microsoft.com/office/drawing/2014/main" id="{B6B653BF-C3CF-5368-7ADA-7FA0FE040513}"/>
              </a:ext>
            </a:extLst>
          </p:cNvPr>
          <p:cNvSpPr txBox="1"/>
          <p:nvPr/>
        </p:nvSpPr>
        <p:spPr>
          <a:xfrm>
            <a:off x="418471" y="1379998"/>
            <a:ext cx="1041597" cy="276999"/>
          </a:xfrm>
          <a:prstGeom prst="rect">
            <a:avLst/>
          </a:prstGeom>
          <a:noFill/>
        </p:spPr>
        <p:txBody>
          <a:bodyPr wrap="square" rtlCol="0">
            <a:spAutoFit/>
          </a:bodyPr>
          <a:lstStyle/>
          <a:p>
            <a:r>
              <a:rPr lang="en-IN" sz="1200" b="1" dirty="0"/>
              <a:t>8mbps</a:t>
            </a:r>
          </a:p>
        </p:txBody>
      </p:sp>
      <p:sp>
        <p:nvSpPr>
          <p:cNvPr id="37" name="TextBox 36">
            <a:extLst>
              <a:ext uri="{FF2B5EF4-FFF2-40B4-BE49-F238E27FC236}">
                <a16:creationId xmlns:a16="http://schemas.microsoft.com/office/drawing/2014/main" id="{4708EB93-E463-0D7C-F729-B41F5D40BC86}"/>
              </a:ext>
            </a:extLst>
          </p:cNvPr>
          <p:cNvSpPr txBox="1"/>
          <p:nvPr/>
        </p:nvSpPr>
        <p:spPr>
          <a:xfrm>
            <a:off x="427918" y="5861445"/>
            <a:ext cx="1041597" cy="276999"/>
          </a:xfrm>
          <a:prstGeom prst="rect">
            <a:avLst/>
          </a:prstGeom>
          <a:noFill/>
        </p:spPr>
        <p:txBody>
          <a:bodyPr wrap="square" rtlCol="0">
            <a:spAutoFit/>
          </a:bodyPr>
          <a:lstStyle/>
          <a:p>
            <a:r>
              <a:rPr lang="en-IN" sz="1200" b="1" dirty="0"/>
              <a:t>8mbps</a:t>
            </a:r>
          </a:p>
        </p:txBody>
      </p:sp>
      <p:sp>
        <p:nvSpPr>
          <p:cNvPr id="38" name="TextBox 37">
            <a:extLst>
              <a:ext uri="{FF2B5EF4-FFF2-40B4-BE49-F238E27FC236}">
                <a16:creationId xmlns:a16="http://schemas.microsoft.com/office/drawing/2014/main" id="{7D4BD01D-4076-87D9-8603-A4D793D097F7}"/>
              </a:ext>
            </a:extLst>
          </p:cNvPr>
          <p:cNvSpPr txBox="1"/>
          <p:nvPr/>
        </p:nvSpPr>
        <p:spPr>
          <a:xfrm>
            <a:off x="363004" y="2692494"/>
            <a:ext cx="1041597" cy="261610"/>
          </a:xfrm>
          <a:prstGeom prst="rect">
            <a:avLst/>
          </a:prstGeom>
          <a:noFill/>
        </p:spPr>
        <p:txBody>
          <a:bodyPr wrap="square" rtlCol="0">
            <a:spAutoFit/>
          </a:bodyPr>
          <a:lstStyle/>
          <a:p>
            <a:r>
              <a:rPr lang="en-IN" sz="1100" b="1" dirty="0"/>
              <a:t>9mbps</a:t>
            </a:r>
          </a:p>
        </p:txBody>
      </p:sp>
      <p:sp>
        <p:nvSpPr>
          <p:cNvPr id="39" name="TextBox 38">
            <a:extLst>
              <a:ext uri="{FF2B5EF4-FFF2-40B4-BE49-F238E27FC236}">
                <a16:creationId xmlns:a16="http://schemas.microsoft.com/office/drawing/2014/main" id="{8C400A41-7111-6351-F4DE-F0AD236944D0}"/>
              </a:ext>
            </a:extLst>
          </p:cNvPr>
          <p:cNvSpPr txBox="1"/>
          <p:nvPr/>
        </p:nvSpPr>
        <p:spPr>
          <a:xfrm rot="18911105">
            <a:off x="6251136" y="2801585"/>
            <a:ext cx="1041597" cy="276999"/>
          </a:xfrm>
          <a:prstGeom prst="rect">
            <a:avLst/>
          </a:prstGeom>
          <a:noFill/>
        </p:spPr>
        <p:txBody>
          <a:bodyPr wrap="square" rtlCol="0">
            <a:spAutoFit/>
          </a:bodyPr>
          <a:lstStyle/>
          <a:p>
            <a:r>
              <a:rPr lang="en-IN" sz="1200" b="1" dirty="0"/>
              <a:t>20Mbps</a:t>
            </a:r>
          </a:p>
        </p:txBody>
      </p:sp>
      <p:sp>
        <p:nvSpPr>
          <p:cNvPr id="40" name="TextBox 39">
            <a:extLst>
              <a:ext uri="{FF2B5EF4-FFF2-40B4-BE49-F238E27FC236}">
                <a16:creationId xmlns:a16="http://schemas.microsoft.com/office/drawing/2014/main" id="{8DBC973E-2B9F-7234-5782-DDAB90BD6DAA}"/>
              </a:ext>
            </a:extLst>
          </p:cNvPr>
          <p:cNvSpPr txBox="1"/>
          <p:nvPr/>
        </p:nvSpPr>
        <p:spPr>
          <a:xfrm>
            <a:off x="3225603" y="3481603"/>
            <a:ext cx="1041597" cy="276999"/>
          </a:xfrm>
          <a:prstGeom prst="rect">
            <a:avLst/>
          </a:prstGeom>
          <a:noFill/>
        </p:spPr>
        <p:txBody>
          <a:bodyPr wrap="square" rtlCol="0">
            <a:spAutoFit/>
          </a:bodyPr>
          <a:lstStyle/>
          <a:p>
            <a:r>
              <a:rPr lang="en-IN" sz="1200" b="1" dirty="0"/>
              <a:t>23Mbps</a:t>
            </a:r>
          </a:p>
        </p:txBody>
      </p:sp>
      <p:sp>
        <p:nvSpPr>
          <p:cNvPr id="41" name="TextBox 40">
            <a:extLst>
              <a:ext uri="{FF2B5EF4-FFF2-40B4-BE49-F238E27FC236}">
                <a16:creationId xmlns:a16="http://schemas.microsoft.com/office/drawing/2014/main" id="{F20FFCE4-37EA-DBC3-1154-804F21D32BEA}"/>
              </a:ext>
            </a:extLst>
          </p:cNvPr>
          <p:cNvSpPr txBox="1"/>
          <p:nvPr/>
        </p:nvSpPr>
        <p:spPr>
          <a:xfrm>
            <a:off x="4825803" y="3481603"/>
            <a:ext cx="1041597" cy="276999"/>
          </a:xfrm>
          <a:prstGeom prst="rect">
            <a:avLst/>
          </a:prstGeom>
          <a:noFill/>
        </p:spPr>
        <p:txBody>
          <a:bodyPr wrap="square" rtlCol="0">
            <a:spAutoFit/>
          </a:bodyPr>
          <a:lstStyle/>
          <a:p>
            <a:r>
              <a:rPr lang="en-IN" sz="1200" b="1" dirty="0"/>
              <a:t>23Mbps</a:t>
            </a:r>
          </a:p>
        </p:txBody>
      </p:sp>
      <p:sp>
        <p:nvSpPr>
          <p:cNvPr id="42" name="TextBox 41">
            <a:extLst>
              <a:ext uri="{FF2B5EF4-FFF2-40B4-BE49-F238E27FC236}">
                <a16:creationId xmlns:a16="http://schemas.microsoft.com/office/drawing/2014/main" id="{8E494F38-FC4B-8977-5C75-60968385D843}"/>
              </a:ext>
            </a:extLst>
          </p:cNvPr>
          <p:cNvSpPr txBox="1"/>
          <p:nvPr/>
        </p:nvSpPr>
        <p:spPr>
          <a:xfrm rot="2025929">
            <a:off x="1665529" y="3090909"/>
            <a:ext cx="1041597" cy="276999"/>
          </a:xfrm>
          <a:prstGeom prst="rect">
            <a:avLst/>
          </a:prstGeom>
          <a:noFill/>
        </p:spPr>
        <p:txBody>
          <a:bodyPr wrap="square" rtlCol="0">
            <a:spAutoFit/>
          </a:bodyPr>
          <a:lstStyle/>
          <a:p>
            <a:r>
              <a:rPr lang="en-IN" sz="1200" b="1" dirty="0"/>
              <a:t>8Mbps</a:t>
            </a:r>
          </a:p>
        </p:txBody>
      </p:sp>
      <p:sp>
        <p:nvSpPr>
          <p:cNvPr id="43" name="TextBox 42">
            <a:extLst>
              <a:ext uri="{FF2B5EF4-FFF2-40B4-BE49-F238E27FC236}">
                <a16:creationId xmlns:a16="http://schemas.microsoft.com/office/drawing/2014/main" id="{F7D24CB9-01D3-B8BB-E416-B40D56BA167E}"/>
              </a:ext>
            </a:extLst>
          </p:cNvPr>
          <p:cNvSpPr txBox="1"/>
          <p:nvPr/>
        </p:nvSpPr>
        <p:spPr>
          <a:xfrm rot="2514889">
            <a:off x="6436270" y="4175073"/>
            <a:ext cx="1041597" cy="276999"/>
          </a:xfrm>
          <a:prstGeom prst="rect">
            <a:avLst/>
          </a:prstGeom>
          <a:noFill/>
        </p:spPr>
        <p:txBody>
          <a:bodyPr wrap="square" rtlCol="0">
            <a:spAutoFit/>
          </a:bodyPr>
          <a:lstStyle/>
          <a:p>
            <a:r>
              <a:rPr lang="en-IN" sz="1200" b="1" dirty="0"/>
              <a:t>10Mbps</a:t>
            </a:r>
          </a:p>
        </p:txBody>
      </p:sp>
      <p:sp>
        <p:nvSpPr>
          <p:cNvPr id="44" name="TextBox 43">
            <a:extLst>
              <a:ext uri="{FF2B5EF4-FFF2-40B4-BE49-F238E27FC236}">
                <a16:creationId xmlns:a16="http://schemas.microsoft.com/office/drawing/2014/main" id="{1D9D78BF-8ADF-9DB6-5085-48E57A801A5D}"/>
              </a:ext>
            </a:extLst>
          </p:cNvPr>
          <p:cNvSpPr txBox="1"/>
          <p:nvPr/>
        </p:nvSpPr>
        <p:spPr>
          <a:xfrm rot="19484485">
            <a:off x="1488589" y="3985437"/>
            <a:ext cx="1041597" cy="276999"/>
          </a:xfrm>
          <a:prstGeom prst="rect">
            <a:avLst/>
          </a:prstGeom>
          <a:noFill/>
        </p:spPr>
        <p:txBody>
          <a:bodyPr wrap="square" rtlCol="0">
            <a:spAutoFit/>
          </a:bodyPr>
          <a:lstStyle/>
          <a:p>
            <a:r>
              <a:rPr lang="en-IN" sz="1200" b="1" dirty="0"/>
              <a:t>15Mbps</a:t>
            </a:r>
          </a:p>
        </p:txBody>
      </p:sp>
      <p:sp>
        <p:nvSpPr>
          <p:cNvPr id="45" name="TextBox 44">
            <a:extLst>
              <a:ext uri="{FF2B5EF4-FFF2-40B4-BE49-F238E27FC236}">
                <a16:creationId xmlns:a16="http://schemas.microsoft.com/office/drawing/2014/main" id="{883AC8C1-1B4A-86E0-44E0-71327C94D44D}"/>
              </a:ext>
            </a:extLst>
          </p:cNvPr>
          <p:cNvSpPr txBox="1"/>
          <p:nvPr/>
        </p:nvSpPr>
        <p:spPr>
          <a:xfrm>
            <a:off x="1601814" y="3504149"/>
            <a:ext cx="1041597" cy="276999"/>
          </a:xfrm>
          <a:prstGeom prst="rect">
            <a:avLst/>
          </a:prstGeom>
          <a:noFill/>
        </p:spPr>
        <p:txBody>
          <a:bodyPr wrap="square" rtlCol="0">
            <a:spAutoFit/>
          </a:bodyPr>
          <a:lstStyle/>
          <a:p>
            <a:r>
              <a:rPr lang="en-IN" sz="1200" b="1" dirty="0"/>
              <a:t>15Mbps</a:t>
            </a:r>
          </a:p>
        </p:txBody>
      </p:sp>
      <p:sp>
        <p:nvSpPr>
          <p:cNvPr id="46" name="Rectangle 45">
            <a:extLst>
              <a:ext uri="{FF2B5EF4-FFF2-40B4-BE49-F238E27FC236}">
                <a16:creationId xmlns:a16="http://schemas.microsoft.com/office/drawing/2014/main" id="{615CBCD6-D28C-EFDF-8EA8-10E46ED36FB8}"/>
              </a:ext>
            </a:extLst>
          </p:cNvPr>
          <p:cNvSpPr/>
          <p:nvPr/>
        </p:nvSpPr>
        <p:spPr>
          <a:xfrm>
            <a:off x="2933784" y="219670"/>
            <a:ext cx="3190297" cy="923330"/>
          </a:xfrm>
          <a:prstGeom prst="rect">
            <a:avLst/>
          </a:prstGeom>
          <a:solidFill>
            <a:schemeClr val="bg1"/>
          </a:solid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Case - III</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26425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
            <a:extLst>
              <a:ext uri="{FF2B5EF4-FFF2-40B4-BE49-F238E27FC236}">
                <a16:creationId xmlns:a16="http://schemas.microsoft.com/office/drawing/2014/main" id="{A696A813-36A4-53A7-5EBD-F0EFD52F4D29}"/>
              </a:ext>
            </a:extLst>
          </p:cNvPr>
          <p:cNvPicPr/>
          <p:nvPr/>
        </p:nvPicPr>
        <p:blipFill rotWithShape="1">
          <a:blip r:embed="rId2">
            <a:lum/>
            <a:alphaModFix/>
          </a:blip>
          <a:srcRect l="11333" t="4069" r="8715" b="6712"/>
          <a:stretch/>
        </p:blipFill>
        <p:spPr bwMode="auto">
          <a:xfrm>
            <a:off x="609600" y="1600200"/>
            <a:ext cx="7924800" cy="426720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B8ABE0BC-E421-0374-2650-003A8B88FD37}"/>
              </a:ext>
            </a:extLst>
          </p:cNvPr>
          <p:cNvSpPr/>
          <p:nvPr/>
        </p:nvSpPr>
        <p:spPr>
          <a:xfrm>
            <a:off x="1600200" y="372070"/>
            <a:ext cx="5562600"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NAM Output</a:t>
            </a:r>
          </a:p>
        </p:txBody>
      </p:sp>
    </p:spTree>
    <p:extLst>
      <p:ext uri="{BB962C8B-B14F-4D97-AF65-F5344CB8AC3E}">
        <p14:creationId xmlns:p14="http://schemas.microsoft.com/office/powerpoint/2010/main" val="10310233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
            <a:extLst>
              <a:ext uri="{FF2B5EF4-FFF2-40B4-BE49-F238E27FC236}">
                <a16:creationId xmlns:a16="http://schemas.microsoft.com/office/drawing/2014/main" id="{41A89A17-3277-A1E8-B1C0-3A7B96023412}"/>
              </a:ext>
            </a:extLst>
          </p:cNvPr>
          <p:cNvPicPr/>
          <p:nvPr/>
        </p:nvPicPr>
        <p:blipFill rotWithShape="1">
          <a:blip r:embed="rId2">
            <a:lum/>
            <a:alphaModFix/>
          </a:blip>
          <a:srcRect l="22541" t="21878" r="22552" b="19610"/>
          <a:stretch/>
        </p:blipFill>
        <p:spPr bwMode="auto">
          <a:xfrm>
            <a:off x="457200" y="1676400"/>
            <a:ext cx="8229600" cy="4251960"/>
          </a:xfrm>
          <a:prstGeom prst="rect">
            <a:avLst/>
          </a:prstGeom>
          <a:ln w="12700">
            <a:solidFill>
              <a:schemeClr val="tx1"/>
            </a:solid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1B782A2A-6D19-BE1E-5805-66C1A03457BE}"/>
              </a:ext>
            </a:extLst>
          </p:cNvPr>
          <p:cNvSpPr/>
          <p:nvPr/>
        </p:nvSpPr>
        <p:spPr>
          <a:xfrm>
            <a:off x="762000" y="430463"/>
            <a:ext cx="7598635" cy="941137"/>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Packet Delivery Ratio</a:t>
            </a:r>
          </a:p>
        </p:txBody>
      </p:sp>
    </p:spTree>
    <p:extLst>
      <p:ext uri="{BB962C8B-B14F-4D97-AF65-F5344CB8AC3E}">
        <p14:creationId xmlns:p14="http://schemas.microsoft.com/office/powerpoint/2010/main" val="361862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3FF8AD-07C5-DD48-917C-83789B8CB591}"/>
              </a:ext>
            </a:extLst>
          </p:cNvPr>
          <p:cNvSpPr/>
          <p:nvPr/>
        </p:nvSpPr>
        <p:spPr>
          <a:xfrm>
            <a:off x="990600" y="457200"/>
            <a:ext cx="6910866" cy="923330"/>
          </a:xfrm>
          <a:prstGeom prst="rect">
            <a:avLst/>
          </a:prstGeom>
          <a:solidFill>
            <a:schemeClr val="bg1"/>
          </a:solidFill>
        </p:spPr>
        <p:txBody>
          <a:bodyPr wrap="none" lIns="91440" tIns="45720" rIns="91440" bIns="45720">
            <a:spAutoFit/>
          </a:bodyPr>
          <a:lstStyle/>
          <a:p>
            <a:r>
              <a:rPr lang="en-IN" sz="5400" b="1" dirty="0">
                <a:ln w="9525">
                  <a:solidFill>
                    <a:schemeClr val="bg1"/>
                  </a:solidFill>
                  <a:prstDash val="solid"/>
                </a:ln>
                <a:effectLst>
                  <a:outerShdw blurRad="12700" dist="38100" dir="2700000" algn="tl" rotWithShape="0">
                    <a:schemeClr val="bg1">
                      <a:lumMod val="50000"/>
                    </a:schemeClr>
                  </a:outerShdw>
                </a:effectLst>
              </a:rPr>
              <a:t>Goal Of This Project </a:t>
            </a:r>
          </a:p>
        </p:txBody>
      </p:sp>
      <p:grpSp>
        <p:nvGrpSpPr>
          <p:cNvPr id="5" name="object 20">
            <a:extLst>
              <a:ext uri="{FF2B5EF4-FFF2-40B4-BE49-F238E27FC236}">
                <a16:creationId xmlns:a16="http://schemas.microsoft.com/office/drawing/2014/main" id="{C9CEE60B-448B-BB68-6ADA-570F1EC8B1AA}"/>
              </a:ext>
            </a:extLst>
          </p:cNvPr>
          <p:cNvGrpSpPr/>
          <p:nvPr/>
        </p:nvGrpSpPr>
        <p:grpSpPr>
          <a:xfrm>
            <a:off x="381000" y="1685330"/>
            <a:ext cx="8382000" cy="3420070"/>
            <a:chOff x="2341562" y="4573587"/>
            <a:chExt cx="4886325" cy="1533525"/>
          </a:xfrm>
        </p:grpSpPr>
        <p:sp>
          <p:nvSpPr>
            <p:cNvPr id="7" name="object 21">
              <a:extLst>
                <a:ext uri="{FF2B5EF4-FFF2-40B4-BE49-F238E27FC236}">
                  <a16:creationId xmlns:a16="http://schemas.microsoft.com/office/drawing/2014/main" id="{7A9708C4-5C39-97FC-4A21-70FB81432CD6}"/>
                </a:ext>
              </a:extLst>
            </p:cNvPr>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a:p>
          </p:txBody>
        </p:sp>
        <p:sp>
          <p:nvSpPr>
            <p:cNvPr id="8" name="object 22">
              <a:extLst>
                <a:ext uri="{FF2B5EF4-FFF2-40B4-BE49-F238E27FC236}">
                  <a16:creationId xmlns:a16="http://schemas.microsoft.com/office/drawing/2014/main" id="{B849CB29-AC98-21A6-6956-730F1B70C0B9}"/>
                </a:ext>
              </a:extLst>
            </p:cNvPr>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02EC4855-647E-F1DD-0749-5FD6A16F78B5}"/>
              </a:ext>
            </a:extLst>
          </p:cNvPr>
          <p:cNvSpPr txBox="1"/>
          <p:nvPr/>
        </p:nvSpPr>
        <p:spPr>
          <a:xfrm>
            <a:off x="533400" y="2138694"/>
            <a:ext cx="8077200" cy="2554545"/>
          </a:xfrm>
          <a:prstGeom prst="rect">
            <a:avLst/>
          </a:prstGeom>
          <a:noFill/>
        </p:spPr>
        <p:txBody>
          <a:bodyPr wrap="square">
            <a:spAutoFit/>
          </a:bodyPr>
          <a:lstStyle/>
          <a:p>
            <a:pPr marL="342900" indent="-342900">
              <a:buFont typeface="Wingdings" panose="05000000000000000000" pitchFamily="2" charset="2"/>
              <a:buChar char="v"/>
            </a:pPr>
            <a:r>
              <a:rPr lang="en-US" sz="2000" dirty="0"/>
              <a:t>Understand how to write </a:t>
            </a:r>
            <a:r>
              <a:rPr lang="en-US" sz="2000" dirty="0" err="1"/>
              <a:t>Tcl</a:t>
            </a:r>
            <a:r>
              <a:rPr lang="en-US" sz="2000" dirty="0"/>
              <a:t> scripts to simulate simple network topologies and traffic patterns in NS-2.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Analyze the trace files and understand how to evaluate the performance of networking protocols and operations using :</a:t>
            </a:r>
          </a:p>
          <a:p>
            <a:endParaRPr lang="en-US" sz="2000" dirty="0"/>
          </a:p>
          <a:p>
            <a:r>
              <a:rPr lang="en-US" sz="2000" dirty="0"/>
              <a:t> </a:t>
            </a:r>
            <a:r>
              <a:rPr lang="en-US" sz="2000" dirty="0" err="1"/>
              <a:t>XGraph</a:t>
            </a:r>
            <a:r>
              <a:rPr lang="en-US" sz="2000" dirty="0"/>
              <a:t> tool for forming variable graphs and </a:t>
            </a:r>
            <a:r>
              <a:rPr lang="en-US" sz="2000" dirty="0" err="1"/>
              <a:t>Netnam</a:t>
            </a:r>
            <a:r>
              <a:rPr lang="en-US" sz="2000" dirty="0"/>
              <a:t> tool used for visualization . </a:t>
            </a:r>
            <a:endParaRPr lang="en-IN" sz="2000" dirty="0"/>
          </a:p>
        </p:txBody>
      </p:sp>
    </p:spTree>
    <p:extLst>
      <p:ext uri="{BB962C8B-B14F-4D97-AF65-F5344CB8AC3E}">
        <p14:creationId xmlns:p14="http://schemas.microsoft.com/office/powerpoint/2010/main" val="3451274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4EDE48-F5FC-4587-6268-CBECEF8C86BA}"/>
              </a:ext>
            </a:extLst>
          </p:cNvPr>
          <p:cNvSpPr/>
          <p:nvPr/>
        </p:nvSpPr>
        <p:spPr>
          <a:xfrm>
            <a:off x="914401" y="381000"/>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Packet Loss Ratio</a:t>
            </a:r>
          </a:p>
        </p:txBody>
      </p:sp>
      <p:pic>
        <p:nvPicPr>
          <p:cNvPr id="4" name="Picture 3">
            <a:extLst>
              <a:ext uri="{FF2B5EF4-FFF2-40B4-BE49-F238E27FC236}">
                <a16:creationId xmlns:a16="http://schemas.microsoft.com/office/drawing/2014/main" id="{3213E592-6877-844E-74C0-5A4770051CF7}"/>
              </a:ext>
            </a:extLst>
          </p:cNvPr>
          <p:cNvPicPr>
            <a:picLocks noChangeAspect="1"/>
          </p:cNvPicPr>
          <p:nvPr/>
        </p:nvPicPr>
        <p:blipFill rotWithShape="1">
          <a:blip r:embed="rId2">
            <a:extLst>
              <a:ext uri="{28A0092B-C50C-407E-A947-70E740481C1C}">
                <a14:useLocalDpi xmlns:a14="http://schemas.microsoft.com/office/drawing/2010/main" val="0"/>
              </a:ext>
            </a:extLst>
          </a:blip>
          <a:srcRect l="22671" t="22974" r="22572" b="18456"/>
          <a:stretch/>
        </p:blipFill>
        <p:spPr bwMode="auto">
          <a:xfrm>
            <a:off x="457200" y="1866899"/>
            <a:ext cx="8116694" cy="4250121"/>
          </a:xfrm>
          <a:prstGeom prst="rect">
            <a:avLst/>
          </a:prstGeom>
          <a:noFill/>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456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F93CDCF-ADC3-7B79-B2B2-034F483B4506}"/>
              </a:ext>
            </a:extLst>
          </p:cNvPr>
          <p:cNvSpPr/>
          <p:nvPr/>
        </p:nvSpPr>
        <p:spPr>
          <a:xfrm>
            <a:off x="1066800" y="300335"/>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End-To-End Delay</a:t>
            </a:r>
          </a:p>
        </p:txBody>
      </p:sp>
      <p:pic>
        <p:nvPicPr>
          <p:cNvPr id="4" name="Picture 3">
            <a:extLst>
              <a:ext uri="{FF2B5EF4-FFF2-40B4-BE49-F238E27FC236}">
                <a16:creationId xmlns:a16="http://schemas.microsoft.com/office/drawing/2014/main" id="{51584A5B-917C-A4E1-63F0-4C20120BAF74}"/>
              </a:ext>
            </a:extLst>
          </p:cNvPr>
          <p:cNvPicPr>
            <a:picLocks noChangeAspect="1"/>
          </p:cNvPicPr>
          <p:nvPr/>
        </p:nvPicPr>
        <p:blipFill rotWithShape="1">
          <a:blip r:embed="rId2">
            <a:extLst>
              <a:ext uri="{28A0092B-C50C-407E-A947-70E740481C1C}">
                <a14:useLocalDpi xmlns:a14="http://schemas.microsoft.com/office/drawing/2010/main" val="0"/>
              </a:ext>
            </a:extLst>
          </a:blip>
          <a:srcRect l="22412" t="22700" r="22527" b="18860"/>
          <a:stretch/>
        </p:blipFill>
        <p:spPr bwMode="auto">
          <a:xfrm>
            <a:off x="457200" y="1863090"/>
            <a:ext cx="8301289" cy="4313766"/>
          </a:xfrm>
          <a:prstGeom prst="rect">
            <a:avLst/>
          </a:prstGeom>
          <a:noFill/>
          <a:ln w="1270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4464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5CC756-5FC9-2120-F633-C77D21B2D532}"/>
              </a:ext>
            </a:extLst>
          </p:cNvPr>
          <p:cNvSpPr/>
          <p:nvPr/>
        </p:nvSpPr>
        <p:spPr>
          <a:xfrm>
            <a:off x="1066800" y="300335"/>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Conclusion </a:t>
            </a:r>
          </a:p>
        </p:txBody>
      </p:sp>
      <p:sp>
        <p:nvSpPr>
          <p:cNvPr id="7" name="Rectangle 6"/>
          <p:cNvSpPr/>
          <p:nvPr/>
        </p:nvSpPr>
        <p:spPr>
          <a:xfrm>
            <a:off x="685800" y="1259432"/>
            <a:ext cx="7848600" cy="4953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We have understood how protocols simulation done using NS2. In the process we learn to write the TCL scripts. And, how </a:t>
            </a:r>
            <a:r>
              <a:rPr lang="en-US" sz="2000" dirty="0" err="1">
                <a:solidFill>
                  <a:schemeClr val="tx1"/>
                </a:solidFill>
              </a:rPr>
              <a:t>nam</a:t>
            </a:r>
            <a:r>
              <a:rPr lang="en-US" sz="2000" dirty="0">
                <a:solidFill>
                  <a:schemeClr val="tx1"/>
                </a:solidFill>
              </a:rPr>
              <a:t> visualization file and trace files generated through TCL scripts. We are also </a:t>
            </a:r>
            <a:r>
              <a:rPr lang="en-US" sz="2000" dirty="0" smtClean="0">
                <a:solidFill>
                  <a:schemeClr val="tx1"/>
                </a:solidFill>
              </a:rPr>
              <a:t>understand making </a:t>
            </a:r>
            <a:r>
              <a:rPr lang="en-US" sz="2000" dirty="0">
                <a:solidFill>
                  <a:schemeClr val="tx1"/>
                </a:solidFill>
              </a:rPr>
              <a:t>different types of topologies and </a:t>
            </a:r>
            <a:r>
              <a:rPr lang="en-US" sz="2000" dirty="0" err="1">
                <a:solidFill>
                  <a:schemeClr val="tx1"/>
                </a:solidFill>
              </a:rPr>
              <a:t>anlysing</a:t>
            </a:r>
            <a:r>
              <a:rPr lang="en-US" sz="2000" dirty="0">
                <a:solidFill>
                  <a:schemeClr val="tx1"/>
                </a:solidFill>
              </a:rPr>
              <a:t> them using parameters like end-to-end delay, throughput, packet delivery ratios and packet loss ratios. We have seen how parameters act differently in different cases. There we also see how by changing the protocols and their respective traffic generators their come changes in graphs. We also come to know about various new terms such as bandwidth, throughput, </a:t>
            </a:r>
            <a:r>
              <a:rPr lang="en-US" sz="2000" dirty="0" err="1">
                <a:solidFill>
                  <a:schemeClr val="tx1"/>
                </a:solidFill>
              </a:rPr>
              <a:t>droptail</a:t>
            </a:r>
            <a:r>
              <a:rPr lang="en-US" sz="2000" dirty="0">
                <a:solidFill>
                  <a:schemeClr val="tx1"/>
                </a:solidFill>
              </a:rPr>
              <a:t>, transmission delay, propagation delay etc. And by forming graphs using AWK scripts, we also get a good insight of shell scripts.</a:t>
            </a:r>
            <a:endParaRPr lang="en-IN" sz="2000" dirty="0">
              <a:solidFill>
                <a:schemeClr val="tx1"/>
              </a:solidFill>
            </a:endParaRPr>
          </a:p>
        </p:txBody>
      </p:sp>
    </p:spTree>
    <p:extLst>
      <p:ext uri="{BB962C8B-B14F-4D97-AF65-F5344CB8AC3E}">
        <p14:creationId xmlns:p14="http://schemas.microsoft.com/office/powerpoint/2010/main" val="2083268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678513-11CD-B801-D754-14F4EDF1D97C}"/>
              </a:ext>
            </a:extLst>
          </p:cNvPr>
          <p:cNvSpPr/>
          <p:nvPr/>
        </p:nvSpPr>
        <p:spPr>
          <a:xfrm>
            <a:off x="1066800" y="300335"/>
            <a:ext cx="7010399" cy="923330"/>
          </a:xfrm>
          <a:prstGeom prst="rect">
            <a:avLst/>
          </a:prstGeom>
          <a:solidFill>
            <a:schemeClr val="bg1"/>
          </a:solidFill>
        </p:spPr>
        <p:txBody>
          <a:bodyPr wrap="squar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Future </a:t>
            </a:r>
            <a:r>
              <a:rPr lang="en-IN" sz="5400" b="1" dirty="0" smtClean="0">
                <a:ln w="9525">
                  <a:solidFill>
                    <a:schemeClr val="bg1"/>
                  </a:solidFill>
                  <a:prstDash val="solid"/>
                </a:ln>
                <a:effectLst>
                  <a:outerShdw blurRad="12700" dist="38100" dir="2700000" algn="tl" rotWithShape="0">
                    <a:schemeClr val="bg1">
                      <a:lumMod val="50000"/>
                    </a:schemeClr>
                  </a:outerShdw>
                </a:effectLst>
              </a:rPr>
              <a:t>Work</a:t>
            </a:r>
          </a:p>
        </p:txBody>
      </p:sp>
      <p:sp>
        <p:nvSpPr>
          <p:cNvPr id="3" name="Rectangle 2"/>
          <p:cNvSpPr/>
          <p:nvPr/>
        </p:nvSpPr>
        <p:spPr>
          <a:xfrm>
            <a:off x="457200" y="1752600"/>
            <a:ext cx="8153400" cy="28194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schemeClr val="tx1"/>
                </a:solidFill>
              </a:rPr>
              <a:t>Will going to explore on wireless networks.</a:t>
            </a:r>
            <a:endParaRPr lang="en-IN" sz="2000" dirty="0">
              <a:solidFill>
                <a:schemeClr val="tx1"/>
              </a:solidFill>
            </a:endParaRPr>
          </a:p>
          <a:p>
            <a:r>
              <a:rPr lang="en-US" sz="2000" dirty="0">
                <a:solidFill>
                  <a:schemeClr val="tx1"/>
                </a:solidFill>
              </a:rPr>
              <a:t> </a:t>
            </a:r>
            <a:endParaRPr lang="en-IN" sz="2000" dirty="0">
              <a:solidFill>
                <a:schemeClr val="tx1"/>
              </a:solidFill>
            </a:endParaRPr>
          </a:p>
          <a:p>
            <a:pPr lvl="0"/>
            <a:r>
              <a:rPr lang="en-US" sz="2000" dirty="0">
                <a:solidFill>
                  <a:schemeClr val="tx1"/>
                </a:solidFill>
              </a:rPr>
              <a:t>Protocols related to wireless networks are-</a:t>
            </a:r>
            <a:endParaRPr lang="en-IN" sz="2000" dirty="0">
              <a:solidFill>
                <a:schemeClr val="tx1"/>
              </a:solidFill>
            </a:endParaRPr>
          </a:p>
          <a:p>
            <a:r>
              <a:rPr lang="en-US" sz="2000" dirty="0">
                <a:solidFill>
                  <a:schemeClr val="tx1"/>
                </a:solidFill>
              </a:rPr>
              <a:t>DSR, AODV, AOMDV, DSDV, OLSR</a:t>
            </a:r>
            <a:endParaRPr lang="en-IN" sz="2000" dirty="0">
              <a:solidFill>
                <a:schemeClr val="tx1"/>
              </a:solidFill>
            </a:endParaRPr>
          </a:p>
          <a:p>
            <a:r>
              <a:rPr lang="en-US" sz="2000" dirty="0">
                <a:solidFill>
                  <a:schemeClr val="tx1"/>
                </a:solidFill>
              </a:rPr>
              <a:t> </a:t>
            </a:r>
            <a:endParaRPr lang="en-IN" sz="2000" dirty="0">
              <a:solidFill>
                <a:schemeClr val="tx1"/>
              </a:solidFill>
            </a:endParaRPr>
          </a:p>
          <a:p>
            <a:pPr lvl="0"/>
            <a:r>
              <a:rPr lang="en-US" sz="2000" dirty="0">
                <a:solidFill>
                  <a:schemeClr val="tx1"/>
                </a:solidFill>
              </a:rPr>
              <a:t>Also going to study about various other simulator </a:t>
            </a:r>
            <a:r>
              <a:rPr lang="en-US" sz="2000" dirty="0" smtClean="0">
                <a:solidFill>
                  <a:schemeClr val="tx1"/>
                </a:solidFill>
              </a:rPr>
              <a:t>like-</a:t>
            </a:r>
            <a:endParaRPr lang="en-IN" sz="2000" dirty="0">
              <a:solidFill>
                <a:schemeClr val="tx1"/>
              </a:solidFill>
            </a:endParaRPr>
          </a:p>
          <a:p>
            <a:pPr lvl="0"/>
            <a:r>
              <a:rPr lang="en-US" sz="2000" dirty="0" smtClean="0">
                <a:solidFill>
                  <a:schemeClr val="tx1"/>
                </a:solidFill>
              </a:rPr>
              <a:t> </a:t>
            </a:r>
            <a:r>
              <a:rPr lang="en-US" sz="2000" dirty="0">
                <a:solidFill>
                  <a:schemeClr val="tx1"/>
                </a:solidFill>
              </a:rPr>
              <a:t>GNS3 </a:t>
            </a:r>
            <a:r>
              <a:rPr lang="en-US" sz="2000" dirty="0" smtClean="0">
                <a:solidFill>
                  <a:schemeClr val="tx1"/>
                </a:solidFill>
              </a:rPr>
              <a:t>, </a:t>
            </a:r>
            <a:r>
              <a:rPr lang="en-US" sz="2000" dirty="0" err="1" smtClean="0">
                <a:solidFill>
                  <a:schemeClr val="tx1"/>
                </a:solidFill>
              </a:rPr>
              <a:t>Qualnet</a:t>
            </a:r>
            <a:r>
              <a:rPr lang="en-US" sz="2000" dirty="0" smtClean="0">
                <a:solidFill>
                  <a:schemeClr val="tx1"/>
                </a:solidFill>
              </a:rPr>
              <a:t>, </a:t>
            </a:r>
            <a:r>
              <a:rPr lang="en-US" sz="2000" dirty="0" err="1" smtClean="0">
                <a:solidFill>
                  <a:schemeClr val="tx1"/>
                </a:solidFill>
              </a:rPr>
              <a:t>Opnet</a:t>
            </a:r>
            <a:r>
              <a:rPr lang="en-US" sz="2000" dirty="0" smtClean="0">
                <a:solidFill>
                  <a:schemeClr val="tx1"/>
                </a:solidFill>
              </a:rPr>
              <a:t> etc</a:t>
            </a:r>
            <a:r>
              <a:rPr lang="en-US" sz="2000" dirty="0">
                <a:solidFill>
                  <a:schemeClr val="tx1"/>
                </a:solidFill>
              </a:rPr>
              <a:t>. </a:t>
            </a:r>
            <a:endParaRPr lang="en-IN" sz="2000" dirty="0">
              <a:solidFill>
                <a:schemeClr val="tx1"/>
              </a:solidFill>
            </a:endParaRPr>
          </a:p>
        </p:txBody>
      </p:sp>
    </p:spTree>
    <p:extLst>
      <p:ext uri="{BB962C8B-B14F-4D97-AF65-F5344CB8AC3E}">
        <p14:creationId xmlns:p14="http://schemas.microsoft.com/office/powerpoint/2010/main" val="1233981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5066-6176-9226-A4E1-832CCCF3870A}"/>
              </a:ext>
            </a:extLst>
          </p:cNvPr>
          <p:cNvSpPr>
            <a:spLocks noGrp="1"/>
          </p:cNvSpPr>
          <p:nvPr>
            <p:ph type="ctrTitle"/>
          </p:nvPr>
        </p:nvSpPr>
        <p:spPr/>
        <p:txBody>
          <a:bodyPr>
            <a:normAutofit/>
          </a:bodyPr>
          <a:lstStyle/>
          <a:p>
            <a:r>
              <a:rPr lang="en-IN" sz="8800" dirty="0"/>
              <a:t>Thank you</a:t>
            </a:r>
          </a:p>
        </p:txBody>
      </p:sp>
    </p:spTree>
    <p:extLst>
      <p:ext uri="{BB962C8B-B14F-4D97-AF65-F5344CB8AC3E}">
        <p14:creationId xmlns:p14="http://schemas.microsoft.com/office/powerpoint/2010/main" val="267877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1CAD01-C895-4755-E224-C3DB8B602F89}"/>
              </a:ext>
            </a:extLst>
          </p:cNvPr>
          <p:cNvSpPr/>
          <p:nvPr/>
        </p:nvSpPr>
        <p:spPr>
          <a:xfrm>
            <a:off x="381000" y="300335"/>
            <a:ext cx="8276098" cy="769441"/>
          </a:xfrm>
          <a:prstGeom prst="rect">
            <a:avLst/>
          </a:prstGeom>
          <a:solidFill>
            <a:schemeClr val="bg1"/>
          </a:solid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Protocols used in the project</a:t>
            </a:r>
          </a:p>
        </p:txBody>
      </p:sp>
      <p:grpSp>
        <p:nvGrpSpPr>
          <p:cNvPr id="5" name="object 20">
            <a:extLst>
              <a:ext uri="{FF2B5EF4-FFF2-40B4-BE49-F238E27FC236}">
                <a16:creationId xmlns:a16="http://schemas.microsoft.com/office/drawing/2014/main" id="{7A9C0C64-EE77-010F-4CFB-4380B440FC07}"/>
              </a:ext>
            </a:extLst>
          </p:cNvPr>
          <p:cNvGrpSpPr/>
          <p:nvPr/>
        </p:nvGrpSpPr>
        <p:grpSpPr>
          <a:xfrm>
            <a:off x="409280" y="1828800"/>
            <a:ext cx="8276098" cy="3451562"/>
            <a:chOff x="2341562" y="4573587"/>
            <a:chExt cx="4886325" cy="1533525"/>
          </a:xfrm>
        </p:grpSpPr>
        <p:sp>
          <p:nvSpPr>
            <p:cNvPr id="6" name="object 21">
              <a:extLst>
                <a:ext uri="{FF2B5EF4-FFF2-40B4-BE49-F238E27FC236}">
                  <a16:creationId xmlns:a16="http://schemas.microsoft.com/office/drawing/2014/main" id="{E7AC108F-E75B-1B81-F780-3E8B069FDC23}"/>
                </a:ext>
              </a:extLst>
            </p:cNvPr>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a:p>
          </p:txBody>
        </p:sp>
        <p:sp>
          <p:nvSpPr>
            <p:cNvPr id="7" name="object 22">
              <a:extLst>
                <a:ext uri="{FF2B5EF4-FFF2-40B4-BE49-F238E27FC236}">
                  <a16:creationId xmlns:a16="http://schemas.microsoft.com/office/drawing/2014/main" id="{0E7338AB-151D-3DCA-6F94-40C6A7D3B55E}"/>
                </a:ext>
              </a:extLst>
            </p:cNvPr>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8" name="TextBox 7">
            <a:extLst>
              <a:ext uri="{FF2B5EF4-FFF2-40B4-BE49-F238E27FC236}">
                <a16:creationId xmlns:a16="http://schemas.microsoft.com/office/drawing/2014/main" id="{FAFEAEDB-60E2-A0CC-0E0B-AE72CF934DED}"/>
              </a:ext>
            </a:extLst>
          </p:cNvPr>
          <p:cNvSpPr txBox="1"/>
          <p:nvPr/>
        </p:nvSpPr>
        <p:spPr>
          <a:xfrm>
            <a:off x="457200" y="1371600"/>
            <a:ext cx="8077200" cy="3908762"/>
          </a:xfrm>
          <a:prstGeom prst="rect">
            <a:avLst/>
          </a:prstGeom>
          <a:noFill/>
        </p:spPr>
        <p:txBody>
          <a:bodyPr wrap="square">
            <a:spAutoFit/>
          </a:bodyPr>
          <a:lstStyle/>
          <a:p>
            <a:r>
              <a:rPr lang="en-US" sz="2000" b="1" u="sng" dirty="0"/>
              <a:t>TCP(Transmission Control Protocol)-</a:t>
            </a:r>
            <a:r>
              <a:rPr lang="en-US" sz="1900" b="1" dirty="0"/>
              <a:t/>
            </a:r>
            <a:br>
              <a:rPr lang="en-US" sz="1900" b="1" dirty="0"/>
            </a:br>
            <a:endParaRPr lang="en-US" sz="1900" b="1" dirty="0"/>
          </a:p>
          <a:p>
            <a:pPr marL="285750" indent="-285750">
              <a:buFont typeface="Wingdings" panose="05000000000000000000" pitchFamily="2" charset="2"/>
              <a:buChar char="v"/>
            </a:pPr>
            <a:r>
              <a:rPr lang="en-US" sz="1900" dirty="0"/>
              <a:t>A communications standard that enables application programs and computing devices to exchange messages over a network.</a:t>
            </a:r>
            <a:br>
              <a:rPr lang="en-US" sz="1900" dirty="0"/>
            </a:br>
            <a:r>
              <a:rPr lang="en-US" sz="1900" dirty="0"/>
              <a:t> </a:t>
            </a:r>
          </a:p>
          <a:p>
            <a:pPr marL="285750" indent="-285750">
              <a:buFont typeface="Wingdings" panose="05000000000000000000" pitchFamily="2" charset="2"/>
              <a:buChar char="v"/>
            </a:pPr>
            <a:r>
              <a:rPr lang="en-US" sz="1900" dirty="0"/>
              <a:t>Connection Oriented</a:t>
            </a:r>
            <a:br>
              <a:rPr lang="en-US" sz="1900" dirty="0"/>
            </a:br>
            <a:endParaRPr lang="en-US" sz="1900" dirty="0"/>
          </a:p>
          <a:p>
            <a:pPr marL="285750" indent="-285750">
              <a:buFont typeface="Wingdings" panose="05000000000000000000" pitchFamily="2" charset="2"/>
              <a:buChar char="v"/>
            </a:pPr>
            <a:r>
              <a:rPr lang="en-US" sz="1900" dirty="0"/>
              <a:t>Slower than UDP</a:t>
            </a:r>
            <a:br>
              <a:rPr lang="en-US" sz="1900" dirty="0"/>
            </a:br>
            <a:endParaRPr lang="en-US" sz="1900" dirty="0"/>
          </a:p>
          <a:p>
            <a:pPr marL="285750" indent="-285750">
              <a:buFont typeface="Wingdings" panose="05000000000000000000" pitchFamily="2" charset="2"/>
              <a:buChar char="v"/>
            </a:pPr>
            <a:r>
              <a:rPr lang="en-US" sz="1900" dirty="0"/>
              <a:t>Reliable connection </a:t>
            </a:r>
            <a:br>
              <a:rPr lang="en-US" sz="1900" dirty="0"/>
            </a:br>
            <a:endParaRPr lang="en-US" sz="1900" dirty="0"/>
          </a:p>
          <a:p>
            <a:pPr marL="285750" indent="-285750">
              <a:buFont typeface="Wingdings" panose="05000000000000000000" pitchFamily="2" charset="2"/>
              <a:buChar char="v"/>
            </a:pPr>
            <a:r>
              <a:rPr lang="en-US" sz="1900" dirty="0"/>
              <a:t>E.g.: Sending mails, downloading files</a:t>
            </a:r>
            <a:br>
              <a:rPr lang="en-US" sz="1900" dirty="0"/>
            </a:br>
            <a:endParaRPr lang="en-IN" sz="1900" dirty="0"/>
          </a:p>
        </p:txBody>
      </p:sp>
    </p:spTree>
    <p:extLst>
      <p:ext uri="{BB962C8B-B14F-4D97-AF65-F5344CB8AC3E}">
        <p14:creationId xmlns:p14="http://schemas.microsoft.com/office/powerpoint/2010/main" val="948357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0">
            <a:extLst>
              <a:ext uri="{FF2B5EF4-FFF2-40B4-BE49-F238E27FC236}">
                <a16:creationId xmlns:a16="http://schemas.microsoft.com/office/drawing/2014/main" id="{09ADE693-7430-69E6-562D-2FD0AA635359}"/>
              </a:ext>
            </a:extLst>
          </p:cNvPr>
          <p:cNvGrpSpPr/>
          <p:nvPr/>
        </p:nvGrpSpPr>
        <p:grpSpPr>
          <a:xfrm>
            <a:off x="304800" y="1340760"/>
            <a:ext cx="8458200" cy="3898646"/>
            <a:chOff x="2341562" y="4573587"/>
            <a:chExt cx="4886325" cy="1533525"/>
          </a:xfrm>
        </p:grpSpPr>
        <p:sp>
          <p:nvSpPr>
            <p:cNvPr id="5" name="object 21">
              <a:extLst>
                <a:ext uri="{FF2B5EF4-FFF2-40B4-BE49-F238E27FC236}">
                  <a16:creationId xmlns:a16="http://schemas.microsoft.com/office/drawing/2014/main" id="{C8ECFD03-F9BA-1E1F-105F-4105060D9971}"/>
                </a:ext>
              </a:extLst>
            </p:cNvPr>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a:p>
          </p:txBody>
        </p:sp>
        <p:sp>
          <p:nvSpPr>
            <p:cNvPr id="6" name="object 22">
              <a:extLst>
                <a:ext uri="{FF2B5EF4-FFF2-40B4-BE49-F238E27FC236}">
                  <a16:creationId xmlns:a16="http://schemas.microsoft.com/office/drawing/2014/main" id="{B0FC691A-555C-9853-44F6-1A78F0FF28C4}"/>
                </a:ext>
              </a:extLst>
            </p:cNvPr>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7" name="TextBox 6">
            <a:extLst>
              <a:ext uri="{FF2B5EF4-FFF2-40B4-BE49-F238E27FC236}">
                <a16:creationId xmlns:a16="http://schemas.microsoft.com/office/drawing/2014/main" id="{89C8FB69-4593-2FED-3435-AB846CE3C05D}"/>
              </a:ext>
            </a:extLst>
          </p:cNvPr>
          <p:cNvSpPr txBox="1"/>
          <p:nvPr/>
        </p:nvSpPr>
        <p:spPr>
          <a:xfrm>
            <a:off x="304800" y="838200"/>
            <a:ext cx="8153400" cy="4401205"/>
          </a:xfrm>
          <a:prstGeom prst="rect">
            <a:avLst/>
          </a:prstGeom>
          <a:noFill/>
        </p:spPr>
        <p:txBody>
          <a:bodyPr wrap="square">
            <a:spAutoFit/>
          </a:bodyPr>
          <a:lstStyle/>
          <a:p>
            <a:r>
              <a:rPr lang="en-US" sz="2200" b="1" u="sng" dirty="0"/>
              <a:t>UDP (User Datagram Protocol)</a:t>
            </a:r>
            <a:r>
              <a:rPr lang="en-US" b="1" dirty="0"/>
              <a:t/>
            </a:r>
            <a:br>
              <a:rPr lang="en-US" b="1" dirty="0"/>
            </a:br>
            <a:endParaRPr lang="en-US" b="1" dirty="0"/>
          </a:p>
          <a:p>
            <a:pPr marL="285750" indent="-285750">
              <a:buFont typeface="Wingdings" panose="05000000000000000000" pitchFamily="2" charset="2"/>
              <a:buChar char="v"/>
            </a:pPr>
            <a:r>
              <a:rPr lang="en-US" sz="2000" dirty="0"/>
              <a:t>Used to establish low-latency and loss-tolerating connections between applications on the internet.</a:t>
            </a:r>
            <a:br>
              <a:rPr lang="en-US" sz="2000" dirty="0"/>
            </a:br>
            <a:endParaRPr lang="en-US" sz="2000" dirty="0"/>
          </a:p>
          <a:p>
            <a:pPr marL="285750" indent="-285750">
              <a:buFont typeface="Wingdings" panose="05000000000000000000" pitchFamily="2" charset="2"/>
              <a:buChar char="v"/>
            </a:pPr>
            <a:r>
              <a:rPr lang="en-US" sz="2000" dirty="0"/>
              <a:t>Unreliable</a:t>
            </a:r>
            <a:br>
              <a:rPr lang="en-US" sz="2000" dirty="0"/>
            </a:br>
            <a:endParaRPr lang="en-US" sz="2000" dirty="0"/>
          </a:p>
          <a:p>
            <a:pPr marL="285750" indent="-285750">
              <a:buFont typeface="Wingdings" panose="05000000000000000000" pitchFamily="2" charset="2"/>
              <a:buChar char="v"/>
            </a:pPr>
            <a:r>
              <a:rPr lang="en-US" sz="2000" dirty="0"/>
              <a:t>Not connection oriented </a:t>
            </a:r>
            <a:br>
              <a:rPr lang="en-US" sz="2000" dirty="0"/>
            </a:br>
            <a:endParaRPr lang="en-US" sz="2000" dirty="0"/>
          </a:p>
          <a:p>
            <a:pPr marL="285750" indent="-285750">
              <a:buFont typeface="Wingdings" panose="05000000000000000000" pitchFamily="2" charset="2"/>
              <a:buChar char="v"/>
            </a:pPr>
            <a:r>
              <a:rPr lang="en-US" sz="2000" dirty="0"/>
              <a:t>UDP speeds up transmissions by enabling the transfer of data before an agreement is provided by the receiving party. </a:t>
            </a:r>
            <a:br>
              <a:rPr lang="en-US" sz="2000" dirty="0"/>
            </a:br>
            <a:endParaRPr lang="en-US" sz="2000" dirty="0"/>
          </a:p>
          <a:p>
            <a:pPr marL="285750" indent="-285750">
              <a:buFont typeface="Wingdings" panose="05000000000000000000" pitchFamily="2" charset="2"/>
              <a:buChar char="v"/>
            </a:pPr>
            <a:r>
              <a:rPr lang="en-US" sz="2000" dirty="0"/>
              <a:t>E.g. - video calls, video games</a:t>
            </a:r>
            <a:r>
              <a:rPr lang="en-US" dirty="0"/>
              <a:t/>
            </a:r>
            <a:br>
              <a:rPr lang="en-US" dirty="0"/>
            </a:br>
            <a:endParaRPr lang="en-US" dirty="0"/>
          </a:p>
        </p:txBody>
      </p:sp>
    </p:spTree>
    <p:extLst>
      <p:ext uri="{BB962C8B-B14F-4D97-AF65-F5344CB8AC3E}">
        <p14:creationId xmlns:p14="http://schemas.microsoft.com/office/powerpoint/2010/main" val="1479267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12DB38-4832-1BE4-05B5-684DABBFA9F2}"/>
              </a:ext>
            </a:extLst>
          </p:cNvPr>
          <p:cNvSpPr/>
          <p:nvPr/>
        </p:nvSpPr>
        <p:spPr>
          <a:xfrm>
            <a:off x="86636" y="533400"/>
            <a:ext cx="8970726" cy="569387"/>
          </a:xfrm>
          <a:prstGeom prst="rect">
            <a:avLst/>
          </a:prstGeom>
          <a:noFill/>
        </p:spPr>
        <p:txBody>
          <a:bodyPr wrap="none" lIns="91440" tIns="45720" rIns="91440" bIns="45720">
            <a:spAutoFit/>
          </a:bodyPr>
          <a:lstStyle/>
          <a:p>
            <a:pPr algn="ctr"/>
            <a:r>
              <a:rPr lang="en-US" sz="3100" b="1" dirty="0">
                <a:ln w="9525">
                  <a:solidFill>
                    <a:schemeClr val="bg1"/>
                  </a:solidFill>
                  <a:prstDash val="solid"/>
                </a:ln>
                <a:effectLst>
                  <a:outerShdw blurRad="12700" dist="38100" dir="2700000" algn="tl" rotWithShape="0">
                    <a:schemeClr val="bg1">
                      <a:lumMod val="50000"/>
                    </a:schemeClr>
                  </a:outerShdw>
                </a:effectLst>
              </a:rPr>
              <a:t>Protocols used for creating traffic in a network</a:t>
            </a:r>
          </a:p>
        </p:txBody>
      </p:sp>
      <p:grpSp>
        <p:nvGrpSpPr>
          <p:cNvPr id="6" name="object 20">
            <a:extLst>
              <a:ext uri="{FF2B5EF4-FFF2-40B4-BE49-F238E27FC236}">
                <a16:creationId xmlns:a16="http://schemas.microsoft.com/office/drawing/2014/main" id="{684DDCD9-10B5-0DB3-151D-80FD2264030E}"/>
              </a:ext>
            </a:extLst>
          </p:cNvPr>
          <p:cNvGrpSpPr/>
          <p:nvPr/>
        </p:nvGrpSpPr>
        <p:grpSpPr>
          <a:xfrm>
            <a:off x="342899" y="2438400"/>
            <a:ext cx="8420102" cy="3048000"/>
            <a:chOff x="2341562" y="4573587"/>
            <a:chExt cx="4886325" cy="1533525"/>
          </a:xfrm>
        </p:grpSpPr>
        <p:sp>
          <p:nvSpPr>
            <p:cNvPr id="7" name="object 21">
              <a:extLst>
                <a:ext uri="{FF2B5EF4-FFF2-40B4-BE49-F238E27FC236}">
                  <a16:creationId xmlns:a16="http://schemas.microsoft.com/office/drawing/2014/main" id="{B12DBEE4-3C6C-CC5F-4802-F1B15A5C7C14}"/>
                </a:ext>
              </a:extLst>
            </p:cNvPr>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dirty="0"/>
            </a:p>
          </p:txBody>
        </p:sp>
        <p:sp>
          <p:nvSpPr>
            <p:cNvPr id="8" name="object 22">
              <a:extLst>
                <a:ext uri="{FF2B5EF4-FFF2-40B4-BE49-F238E27FC236}">
                  <a16:creationId xmlns:a16="http://schemas.microsoft.com/office/drawing/2014/main" id="{E7EB7A89-18D3-BA58-3F7F-6333066A1369}"/>
                </a:ext>
              </a:extLst>
            </p:cNvPr>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FCDF1FFC-EB73-7219-EF9C-957AB63B5876}"/>
              </a:ext>
            </a:extLst>
          </p:cNvPr>
          <p:cNvSpPr txBox="1"/>
          <p:nvPr/>
        </p:nvSpPr>
        <p:spPr>
          <a:xfrm>
            <a:off x="381000" y="1901547"/>
            <a:ext cx="8229600" cy="3508653"/>
          </a:xfrm>
          <a:prstGeom prst="rect">
            <a:avLst/>
          </a:prstGeom>
          <a:noFill/>
        </p:spPr>
        <p:txBody>
          <a:bodyPr wrap="square">
            <a:spAutoFit/>
          </a:bodyPr>
          <a:lstStyle/>
          <a:p>
            <a:r>
              <a:rPr lang="en-US" sz="2400" b="1" u="sng" dirty="0"/>
              <a:t>FTP(File Transfer Protocol)</a:t>
            </a:r>
            <a:r>
              <a:rPr lang="en-US" sz="2000" b="1" u="sng" dirty="0"/>
              <a:t/>
            </a:r>
            <a:br>
              <a:rPr lang="en-US" sz="2000" b="1" u="sng" dirty="0"/>
            </a:br>
            <a:endParaRPr lang="en-US" sz="2000" b="1" u="sng" dirty="0"/>
          </a:p>
          <a:p>
            <a:pPr marL="285750" indent="-285750">
              <a:buFont typeface="Wingdings" panose="05000000000000000000" pitchFamily="2" charset="2"/>
              <a:buChar char="v"/>
            </a:pPr>
            <a:r>
              <a:rPr lang="en-US" sz="2000" dirty="0"/>
              <a:t>It is a application layer protocol</a:t>
            </a:r>
            <a:br>
              <a:rPr lang="en-US" sz="2000" dirty="0"/>
            </a:br>
            <a:endParaRPr lang="en-US" sz="2000" dirty="0"/>
          </a:p>
          <a:p>
            <a:pPr marL="285750" indent="-285750">
              <a:buFont typeface="Wingdings" panose="05000000000000000000" pitchFamily="2" charset="2"/>
              <a:buChar char="v"/>
            </a:pPr>
            <a:r>
              <a:rPr lang="en-US" sz="2000" dirty="0"/>
              <a:t>Refers to a group of rules that govern how computers transfer files from one system to another over the internet.</a:t>
            </a:r>
            <a:br>
              <a:rPr lang="en-US" sz="2000" dirty="0"/>
            </a:br>
            <a:endParaRPr lang="en-US" sz="2000" dirty="0"/>
          </a:p>
          <a:p>
            <a:pPr marL="285750" indent="-285750">
              <a:buFont typeface="Wingdings" panose="05000000000000000000" pitchFamily="2" charset="2"/>
              <a:buChar char="v"/>
            </a:pPr>
            <a:r>
              <a:rPr lang="en-US" sz="2000" dirty="0"/>
              <a:t>E.g. Businesses use FTP to send files between computers, while websites use FTP for the uploading and downloading of files from their website's servers. </a:t>
            </a:r>
          </a:p>
          <a:p>
            <a:r>
              <a:rPr lang="en-US" dirty="0"/>
              <a:t> </a:t>
            </a:r>
            <a:endParaRPr lang="en-IN" dirty="0"/>
          </a:p>
        </p:txBody>
      </p:sp>
    </p:spTree>
    <p:extLst>
      <p:ext uri="{BB962C8B-B14F-4D97-AF65-F5344CB8AC3E}">
        <p14:creationId xmlns:p14="http://schemas.microsoft.com/office/powerpoint/2010/main" val="3517683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20">
            <a:extLst>
              <a:ext uri="{FF2B5EF4-FFF2-40B4-BE49-F238E27FC236}">
                <a16:creationId xmlns:a16="http://schemas.microsoft.com/office/drawing/2014/main" id="{1884B432-0EA1-796C-5B34-33C1AA501C71}"/>
              </a:ext>
            </a:extLst>
          </p:cNvPr>
          <p:cNvGrpSpPr/>
          <p:nvPr/>
        </p:nvGrpSpPr>
        <p:grpSpPr>
          <a:xfrm>
            <a:off x="457200" y="1447800"/>
            <a:ext cx="8382000" cy="3429000"/>
            <a:chOff x="2341562" y="4573587"/>
            <a:chExt cx="4886325" cy="1533525"/>
          </a:xfrm>
        </p:grpSpPr>
        <p:sp>
          <p:nvSpPr>
            <p:cNvPr id="6" name="object 21">
              <a:extLst>
                <a:ext uri="{FF2B5EF4-FFF2-40B4-BE49-F238E27FC236}">
                  <a16:creationId xmlns:a16="http://schemas.microsoft.com/office/drawing/2014/main" id="{02D71A94-8739-7A9C-8700-FC64B373DCA0}"/>
                </a:ext>
              </a:extLst>
            </p:cNvPr>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a:p>
          </p:txBody>
        </p:sp>
        <p:sp>
          <p:nvSpPr>
            <p:cNvPr id="7" name="object 22">
              <a:extLst>
                <a:ext uri="{FF2B5EF4-FFF2-40B4-BE49-F238E27FC236}">
                  <a16:creationId xmlns:a16="http://schemas.microsoft.com/office/drawing/2014/main" id="{861ABFDF-5681-A497-EBFA-4AFCD48A7CAA}"/>
                </a:ext>
              </a:extLst>
            </p:cNvPr>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8" name="TextBox 7">
            <a:extLst>
              <a:ext uri="{FF2B5EF4-FFF2-40B4-BE49-F238E27FC236}">
                <a16:creationId xmlns:a16="http://schemas.microsoft.com/office/drawing/2014/main" id="{FEE32123-A661-2235-CAA6-460EA58846EB}"/>
              </a:ext>
            </a:extLst>
          </p:cNvPr>
          <p:cNvSpPr txBox="1"/>
          <p:nvPr/>
        </p:nvSpPr>
        <p:spPr>
          <a:xfrm>
            <a:off x="533400" y="940237"/>
            <a:ext cx="8001000" cy="3631763"/>
          </a:xfrm>
          <a:prstGeom prst="rect">
            <a:avLst/>
          </a:prstGeom>
          <a:noFill/>
        </p:spPr>
        <p:txBody>
          <a:bodyPr wrap="square">
            <a:spAutoFit/>
          </a:bodyPr>
          <a:lstStyle/>
          <a:p>
            <a:r>
              <a:rPr lang="en-US" sz="2200" b="1" u="sng" dirty="0"/>
              <a:t>CBR(Constant Bit Rate)</a:t>
            </a:r>
            <a:r>
              <a:rPr lang="en-US" sz="2000" b="1" u="sng" dirty="0"/>
              <a:t/>
            </a:r>
            <a:br>
              <a:rPr lang="en-US" sz="2000" b="1" u="sng" dirty="0"/>
            </a:br>
            <a:endParaRPr lang="en-US" sz="2000" b="1" u="sng" dirty="0"/>
          </a:p>
          <a:p>
            <a:pPr marL="285750" indent="-285750">
              <a:buFont typeface="Wingdings" panose="05000000000000000000" pitchFamily="2" charset="2"/>
              <a:buChar char="v"/>
            </a:pPr>
            <a:r>
              <a:rPr lang="en-US" sz="1900" dirty="0"/>
              <a:t>it is used along with TCP and UDP to design the traffic source behavior of packets. </a:t>
            </a:r>
          </a:p>
          <a:p>
            <a:pPr marL="285750" indent="-285750">
              <a:buFont typeface="Wingdings" panose="05000000000000000000" pitchFamily="2" charset="2"/>
              <a:buChar char="v"/>
            </a:pPr>
            <a:endParaRPr lang="en-US" sz="1900" dirty="0"/>
          </a:p>
          <a:p>
            <a:pPr marL="285750" indent="-285750">
              <a:buFont typeface="Wingdings" panose="05000000000000000000" pitchFamily="2" charset="2"/>
              <a:buChar char="v"/>
            </a:pPr>
            <a:r>
              <a:rPr lang="en-US" sz="1900" dirty="0"/>
              <a:t>CBR provides low latency traffic with predictable delivery characteristics for telephony and also native voice applications.</a:t>
            </a:r>
          </a:p>
          <a:p>
            <a:r>
              <a:rPr lang="en-US" sz="1900" dirty="0"/>
              <a:t> </a:t>
            </a:r>
          </a:p>
          <a:p>
            <a:pPr marL="285750" indent="-285750">
              <a:buFont typeface="Wingdings" panose="05000000000000000000" pitchFamily="2" charset="2"/>
              <a:buChar char="v"/>
            </a:pPr>
            <a:r>
              <a:rPr lang="en-US" sz="1900" dirty="0"/>
              <a:t>It also offer support for timing sensitive traffic. </a:t>
            </a:r>
          </a:p>
          <a:p>
            <a:pPr marL="285750" indent="-285750">
              <a:buFont typeface="Wingdings" panose="05000000000000000000" pitchFamily="2" charset="2"/>
              <a:buChar char="v"/>
            </a:pPr>
            <a:endParaRPr lang="en-US" sz="1900" dirty="0"/>
          </a:p>
          <a:p>
            <a:pPr marL="285750" indent="-285750">
              <a:buFont typeface="Wingdings" panose="05000000000000000000" pitchFamily="2" charset="2"/>
              <a:buChar char="v"/>
            </a:pPr>
            <a:r>
              <a:rPr lang="en-US" sz="1900" dirty="0"/>
              <a:t>It utilizes the full capacity of channel also to provide high quality service.</a:t>
            </a:r>
            <a:endParaRPr lang="en-IN" sz="1900" dirty="0"/>
          </a:p>
        </p:txBody>
      </p:sp>
    </p:spTree>
    <p:extLst>
      <p:ext uri="{BB962C8B-B14F-4D97-AF65-F5344CB8AC3E}">
        <p14:creationId xmlns:p14="http://schemas.microsoft.com/office/powerpoint/2010/main" val="320312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a:t>
            </a:fld>
            <a:endParaRPr dirty="0"/>
          </a:p>
        </p:txBody>
      </p:sp>
      <p:grpSp>
        <p:nvGrpSpPr>
          <p:cNvPr id="3" name="object 3"/>
          <p:cNvGrpSpPr/>
          <p:nvPr/>
        </p:nvGrpSpPr>
        <p:grpSpPr>
          <a:xfrm>
            <a:off x="2738437" y="1519237"/>
            <a:ext cx="695325" cy="695325"/>
            <a:chOff x="2738437" y="1519237"/>
            <a:chExt cx="695325" cy="695325"/>
          </a:xfrm>
        </p:grpSpPr>
        <p:sp>
          <p:nvSpPr>
            <p:cNvPr id="4" name="object 4"/>
            <p:cNvSpPr/>
            <p:nvPr/>
          </p:nvSpPr>
          <p:spPr>
            <a:xfrm>
              <a:off x="2743200" y="15240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5" name="object 5"/>
            <p:cNvSpPr/>
            <p:nvPr/>
          </p:nvSpPr>
          <p:spPr>
            <a:xfrm>
              <a:off x="2743200" y="152400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6" name="object 6"/>
          <p:cNvSpPr txBox="1"/>
          <p:nvPr/>
        </p:nvSpPr>
        <p:spPr>
          <a:xfrm>
            <a:off x="2898203" y="168046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n0</a:t>
            </a:r>
            <a:endParaRPr sz="2400">
              <a:latin typeface="Times New Roman"/>
              <a:cs typeface="Times New Roman"/>
            </a:endParaRPr>
          </a:p>
        </p:txBody>
      </p:sp>
      <p:grpSp>
        <p:nvGrpSpPr>
          <p:cNvPr id="7" name="object 7"/>
          <p:cNvGrpSpPr/>
          <p:nvPr/>
        </p:nvGrpSpPr>
        <p:grpSpPr>
          <a:xfrm>
            <a:off x="5481637" y="1519237"/>
            <a:ext cx="695325" cy="695325"/>
            <a:chOff x="5481637" y="1519237"/>
            <a:chExt cx="695325" cy="695325"/>
          </a:xfrm>
        </p:grpSpPr>
        <p:sp>
          <p:nvSpPr>
            <p:cNvPr id="8" name="object 8"/>
            <p:cNvSpPr/>
            <p:nvPr/>
          </p:nvSpPr>
          <p:spPr>
            <a:xfrm>
              <a:off x="5486400" y="15240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9" name="object 9"/>
            <p:cNvSpPr/>
            <p:nvPr/>
          </p:nvSpPr>
          <p:spPr>
            <a:xfrm>
              <a:off x="5486400" y="152400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10" name="object 10"/>
          <p:cNvSpPr txBox="1"/>
          <p:nvPr/>
        </p:nvSpPr>
        <p:spPr>
          <a:xfrm>
            <a:off x="5641403" y="168046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n1</a:t>
            </a:r>
            <a:endParaRPr sz="2400">
              <a:latin typeface="Times New Roman"/>
              <a:cs typeface="Times New Roman"/>
            </a:endParaRPr>
          </a:p>
        </p:txBody>
      </p:sp>
      <p:grpSp>
        <p:nvGrpSpPr>
          <p:cNvPr id="11" name="object 11"/>
          <p:cNvGrpSpPr/>
          <p:nvPr/>
        </p:nvGrpSpPr>
        <p:grpSpPr>
          <a:xfrm>
            <a:off x="3429002" y="1809744"/>
            <a:ext cx="2057400" cy="114300"/>
            <a:chOff x="3429002" y="1809744"/>
            <a:chExt cx="2057400" cy="114300"/>
          </a:xfrm>
        </p:grpSpPr>
        <p:sp>
          <p:nvSpPr>
            <p:cNvPr id="12" name="object 12"/>
            <p:cNvSpPr/>
            <p:nvPr/>
          </p:nvSpPr>
          <p:spPr>
            <a:xfrm>
              <a:off x="3524250" y="1866900"/>
              <a:ext cx="1866900" cy="0"/>
            </a:xfrm>
            <a:custGeom>
              <a:avLst/>
              <a:gdLst/>
              <a:ahLst/>
              <a:cxnLst/>
              <a:rect l="l" t="t" r="r" b="b"/>
              <a:pathLst>
                <a:path w="1866900">
                  <a:moveTo>
                    <a:pt x="0" y="0"/>
                  </a:moveTo>
                  <a:lnTo>
                    <a:pt x="1866900" y="0"/>
                  </a:lnTo>
                </a:path>
              </a:pathLst>
            </a:custGeom>
            <a:ln w="38100">
              <a:solidFill>
                <a:srgbClr val="00279F"/>
              </a:solidFill>
            </a:ln>
          </p:spPr>
          <p:txBody>
            <a:bodyPr wrap="square" lIns="0" tIns="0" rIns="0" bIns="0" rtlCol="0"/>
            <a:lstStyle/>
            <a:p>
              <a:endParaRPr/>
            </a:p>
          </p:txBody>
        </p:sp>
        <p:sp>
          <p:nvSpPr>
            <p:cNvPr id="13" name="object 13"/>
            <p:cNvSpPr/>
            <p:nvPr/>
          </p:nvSpPr>
          <p:spPr>
            <a:xfrm>
              <a:off x="3429000" y="1809749"/>
              <a:ext cx="2057400" cy="114300"/>
            </a:xfrm>
            <a:custGeom>
              <a:avLst/>
              <a:gdLst/>
              <a:ahLst/>
              <a:cxnLst/>
              <a:rect l="l" t="t" r="r" b="b"/>
              <a:pathLst>
                <a:path w="2057400" h="114300">
                  <a:moveTo>
                    <a:pt x="114300" y="0"/>
                  </a:moveTo>
                  <a:lnTo>
                    <a:pt x="0" y="57150"/>
                  </a:lnTo>
                  <a:lnTo>
                    <a:pt x="114300" y="114300"/>
                  </a:lnTo>
                  <a:lnTo>
                    <a:pt x="114300" y="0"/>
                  </a:lnTo>
                  <a:close/>
                </a:path>
                <a:path w="2057400" h="114300">
                  <a:moveTo>
                    <a:pt x="2057400" y="57150"/>
                  </a:moveTo>
                  <a:lnTo>
                    <a:pt x="1943100" y="0"/>
                  </a:lnTo>
                  <a:lnTo>
                    <a:pt x="1943100" y="114300"/>
                  </a:lnTo>
                  <a:lnTo>
                    <a:pt x="2057400" y="57150"/>
                  </a:lnTo>
                  <a:close/>
                </a:path>
              </a:pathLst>
            </a:custGeom>
            <a:solidFill>
              <a:srgbClr val="00279F"/>
            </a:solidFill>
          </p:spPr>
          <p:txBody>
            <a:bodyPr wrap="square" lIns="0" tIns="0" rIns="0" bIns="0" rtlCol="0"/>
            <a:lstStyle/>
            <a:p>
              <a:endParaRPr/>
            </a:p>
          </p:txBody>
        </p:sp>
      </p:grpSp>
      <p:grpSp>
        <p:nvGrpSpPr>
          <p:cNvPr id="14" name="object 14"/>
          <p:cNvGrpSpPr/>
          <p:nvPr/>
        </p:nvGrpSpPr>
        <p:grpSpPr>
          <a:xfrm>
            <a:off x="2341562" y="2789237"/>
            <a:ext cx="4886325" cy="1384300"/>
            <a:chOff x="2341562" y="2789237"/>
            <a:chExt cx="4886325" cy="1384300"/>
          </a:xfrm>
        </p:grpSpPr>
        <p:sp>
          <p:nvSpPr>
            <p:cNvPr id="15" name="object 15"/>
            <p:cNvSpPr/>
            <p:nvPr/>
          </p:nvSpPr>
          <p:spPr>
            <a:xfrm>
              <a:off x="2346325" y="2794000"/>
              <a:ext cx="4876800" cy="1374775"/>
            </a:xfrm>
            <a:custGeom>
              <a:avLst/>
              <a:gdLst/>
              <a:ahLst/>
              <a:cxnLst/>
              <a:rect l="l" t="t" r="r" b="b"/>
              <a:pathLst>
                <a:path w="4876800" h="1374775">
                  <a:moveTo>
                    <a:pt x="4876800" y="0"/>
                  </a:moveTo>
                  <a:lnTo>
                    <a:pt x="0" y="0"/>
                  </a:lnTo>
                  <a:lnTo>
                    <a:pt x="0" y="1374775"/>
                  </a:lnTo>
                  <a:lnTo>
                    <a:pt x="4876800" y="1374775"/>
                  </a:lnTo>
                  <a:lnTo>
                    <a:pt x="4876800" y="0"/>
                  </a:lnTo>
                  <a:close/>
                </a:path>
              </a:pathLst>
            </a:custGeom>
            <a:solidFill>
              <a:srgbClr val="CCFFFF"/>
            </a:solidFill>
          </p:spPr>
          <p:txBody>
            <a:bodyPr wrap="square" lIns="0" tIns="0" rIns="0" bIns="0" rtlCol="0"/>
            <a:lstStyle/>
            <a:p>
              <a:endParaRPr/>
            </a:p>
          </p:txBody>
        </p:sp>
        <p:sp>
          <p:nvSpPr>
            <p:cNvPr id="16" name="object 16"/>
            <p:cNvSpPr/>
            <p:nvPr/>
          </p:nvSpPr>
          <p:spPr>
            <a:xfrm>
              <a:off x="2346325" y="2794000"/>
              <a:ext cx="4876800" cy="1374775"/>
            </a:xfrm>
            <a:custGeom>
              <a:avLst/>
              <a:gdLst/>
              <a:ahLst/>
              <a:cxnLst/>
              <a:rect l="l" t="t" r="r" b="b"/>
              <a:pathLst>
                <a:path w="4876800" h="1374775">
                  <a:moveTo>
                    <a:pt x="0" y="0"/>
                  </a:moveTo>
                  <a:lnTo>
                    <a:pt x="4876800" y="0"/>
                  </a:lnTo>
                  <a:lnTo>
                    <a:pt x="4876800" y="1374775"/>
                  </a:lnTo>
                  <a:lnTo>
                    <a:pt x="0" y="1374775"/>
                  </a:lnTo>
                  <a:lnTo>
                    <a:pt x="0" y="0"/>
                  </a:lnTo>
                  <a:close/>
                </a:path>
              </a:pathLst>
            </a:custGeom>
            <a:ln w="9525">
              <a:solidFill>
                <a:srgbClr val="00279F"/>
              </a:solidFill>
            </a:ln>
          </p:spPr>
          <p:txBody>
            <a:bodyPr wrap="square" lIns="0" tIns="0" rIns="0" bIns="0" rtlCol="0"/>
            <a:lstStyle/>
            <a:p>
              <a:endParaRPr/>
            </a:p>
          </p:txBody>
        </p:sp>
      </p:grpSp>
      <p:sp>
        <p:nvSpPr>
          <p:cNvPr id="17" name="object 17"/>
          <p:cNvSpPr txBox="1"/>
          <p:nvPr/>
        </p:nvSpPr>
        <p:spPr>
          <a:xfrm>
            <a:off x="2501264" y="2837687"/>
            <a:ext cx="4537710" cy="1305560"/>
          </a:xfrm>
          <a:prstGeom prst="rect">
            <a:avLst/>
          </a:prstGeom>
        </p:spPr>
        <p:txBody>
          <a:bodyPr vert="horz" wrap="square" lIns="0" tIns="12065" rIns="0" bIns="0" rtlCol="0">
            <a:spAutoFit/>
          </a:bodyPr>
          <a:lstStyle/>
          <a:p>
            <a:pPr marL="12065" marR="5080" indent="-65405" algn="ctr">
              <a:lnSpc>
                <a:spcPct val="100000"/>
              </a:lnSpc>
              <a:spcBef>
                <a:spcPts val="95"/>
              </a:spcBef>
            </a:pPr>
            <a:r>
              <a:rPr sz="2800" b="1" spc="155" dirty="0">
                <a:solidFill>
                  <a:srgbClr val="FF0000"/>
                </a:solidFill>
                <a:latin typeface="Times New Roman"/>
                <a:cs typeface="Times New Roman"/>
              </a:rPr>
              <a:t>#Create</a:t>
            </a:r>
            <a:r>
              <a:rPr sz="2800" b="1" spc="130" dirty="0">
                <a:solidFill>
                  <a:srgbClr val="FF0000"/>
                </a:solidFill>
                <a:latin typeface="Times New Roman"/>
                <a:cs typeface="Times New Roman"/>
              </a:rPr>
              <a:t> </a:t>
            </a:r>
            <a:r>
              <a:rPr sz="2800" b="1" spc="114" dirty="0">
                <a:solidFill>
                  <a:srgbClr val="FF0000"/>
                </a:solidFill>
                <a:latin typeface="Times New Roman"/>
                <a:cs typeface="Times New Roman"/>
              </a:rPr>
              <a:t>a</a:t>
            </a:r>
            <a:r>
              <a:rPr sz="2800" b="1" spc="170" dirty="0">
                <a:solidFill>
                  <a:srgbClr val="FF0000"/>
                </a:solidFill>
                <a:latin typeface="Times New Roman"/>
                <a:cs typeface="Times New Roman"/>
              </a:rPr>
              <a:t> </a:t>
            </a:r>
            <a:r>
              <a:rPr sz="2800" b="1" spc="80" dirty="0">
                <a:solidFill>
                  <a:srgbClr val="FF0000"/>
                </a:solidFill>
                <a:latin typeface="Times New Roman"/>
                <a:cs typeface="Times New Roman"/>
              </a:rPr>
              <a:t>simulator</a:t>
            </a:r>
            <a:r>
              <a:rPr sz="2800" b="1" spc="145" dirty="0">
                <a:solidFill>
                  <a:srgbClr val="FF0000"/>
                </a:solidFill>
                <a:latin typeface="Times New Roman"/>
                <a:cs typeface="Times New Roman"/>
              </a:rPr>
              <a:t> </a:t>
            </a:r>
            <a:r>
              <a:rPr sz="2800" b="1" spc="120" dirty="0">
                <a:solidFill>
                  <a:srgbClr val="FF0000"/>
                </a:solidFill>
                <a:latin typeface="Times New Roman"/>
                <a:cs typeface="Times New Roman"/>
              </a:rPr>
              <a:t>object </a:t>
            </a:r>
            <a:r>
              <a:rPr sz="2800" b="1" spc="125" dirty="0">
                <a:solidFill>
                  <a:srgbClr val="FF0000"/>
                </a:solidFill>
                <a:latin typeface="Times New Roman"/>
                <a:cs typeface="Times New Roman"/>
              </a:rPr>
              <a:t> </a:t>
            </a:r>
            <a:r>
              <a:rPr sz="2800" b="1" spc="340" dirty="0">
                <a:solidFill>
                  <a:srgbClr val="FF0000"/>
                </a:solidFill>
                <a:latin typeface="Times New Roman"/>
                <a:cs typeface="Times New Roman"/>
              </a:rPr>
              <a:t>#</a:t>
            </a:r>
            <a:r>
              <a:rPr sz="2800" b="1" spc="165" dirty="0">
                <a:solidFill>
                  <a:srgbClr val="FF0000"/>
                </a:solidFill>
                <a:latin typeface="Times New Roman"/>
                <a:cs typeface="Times New Roman"/>
              </a:rPr>
              <a:t> </a:t>
            </a:r>
            <a:r>
              <a:rPr sz="2800" b="1" spc="120" dirty="0">
                <a:solidFill>
                  <a:srgbClr val="FF0000"/>
                </a:solidFill>
                <a:latin typeface="Times New Roman"/>
                <a:cs typeface="Times New Roman"/>
              </a:rPr>
              <a:t>(Create</a:t>
            </a:r>
            <a:r>
              <a:rPr sz="2800" b="1" spc="140" dirty="0">
                <a:solidFill>
                  <a:srgbClr val="FF0000"/>
                </a:solidFill>
                <a:latin typeface="Times New Roman"/>
                <a:cs typeface="Times New Roman"/>
              </a:rPr>
              <a:t> </a:t>
            </a:r>
            <a:r>
              <a:rPr sz="2800" b="1" spc="195" dirty="0">
                <a:solidFill>
                  <a:srgbClr val="FF0000"/>
                </a:solidFill>
                <a:latin typeface="Times New Roman"/>
                <a:cs typeface="Times New Roman"/>
              </a:rPr>
              <a:t>event</a:t>
            </a:r>
            <a:r>
              <a:rPr sz="2800" b="1" spc="135" dirty="0">
                <a:solidFill>
                  <a:srgbClr val="FF0000"/>
                </a:solidFill>
                <a:latin typeface="Times New Roman"/>
                <a:cs typeface="Times New Roman"/>
              </a:rPr>
              <a:t> </a:t>
            </a:r>
            <a:r>
              <a:rPr sz="2800" b="1" spc="145" dirty="0">
                <a:solidFill>
                  <a:srgbClr val="FF0000"/>
                </a:solidFill>
                <a:latin typeface="Times New Roman"/>
                <a:cs typeface="Times New Roman"/>
              </a:rPr>
              <a:t>scheduler) </a:t>
            </a:r>
            <a:r>
              <a:rPr sz="2800" b="1" spc="-685" dirty="0">
                <a:solidFill>
                  <a:srgbClr val="FF0000"/>
                </a:solidFill>
                <a:latin typeface="Times New Roman"/>
                <a:cs typeface="Times New Roman"/>
              </a:rPr>
              <a:t> </a:t>
            </a:r>
            <a:r>
              <a:rPr sz="2800" b="1" spc="254" dirty="0">
                <a:solidFill>
                  <a:srgbClr val="00279F"/>
                </a:solidFill>
                <a:latin typeface="Times New Roman"/>
                <a:cs typeface="Times New Roman"/>
              </a:rPr>
              <a:t>set</a:t>
            </a:r>
            <a:r>
              <a:rPr sz="2800" b="1" spc="155" dirty="0">
                <a:solidFill>
                  <a:srgbClr val="00279F"/>
                </a:solidFill>
                <a:latin typeface="Times New Roman"/>
                <a:cs typeface="Times New Roman"/>
              </a:rPr>
              <a:t> </a:t>
            </a:r>
            <a:r>
              <a:rPr sz="2800" b="1" spc="190" dirty="0">
                <a:solidFill>
                  <a:srgbClr val="00279F"/>
                </a:solidFill>
                <a:latin typeface="Times New Roman"/>
                <a:cs typeface="Times New Roman"/>
              </a:rPr>
              <a:t>ns</a:t>
            </a:r>
            <a:r>
              <a:rPr sz="2800" b="1" spc="160" dirty="0">
                <a:solidFill>
                  <a:srgbClr val="00279F"/>
                </a:solidFill>
                <a:latin typeface="Times New Roman"/>
                <a:cs typeface="Times New Roman"/>
              </a:rPr>
              <a:t> </a:t>
            </a:r>
            <a:r>
              <a:rPr sz="2800" b="1" spc="265" dirty="0">
                <a:solidFill>
                  <a:srgbClr val="00279F"/>
                </a:solidFill>
                <a:latin typeface="Times New Roman"/>
                <a:cs typeface="Times New Roman"/>
              </a:rPr>
              <a:t>[new</a:t>
            </a:r>
            <a:r>
              <a:rPr sz="2800" b="1" spc="140" dirty="0">
                <a:solidFill>
                  <a:srgbClr val="00279F"/>
                </a:solidFill>
                <a:latin typeface="Times New Roman"/>
                <a:cs typeface="Times New Roman"/>
              </a:rPr>
              <a:t> </a:t>
            </a:r>
            <a:r>
              <a:rPr sz="2800" b="1" spc="100" dirty="0">
                <a:solidFill>
                  <a:srgbClr val="00279F"/>
                </a:solidFill>
                <a:latin typeface="Times New Roman"/>
                <a:cs typeface="Times New Roman"/>
              </a:rPr>
              <a:t>Simulator]</a:t>
            </a:r>
            <a:endParaRPr sz="2800">
              <a:latin typeface="Times New Roman"/>
              <a:cs typeface="Times New Roman"/>
            </a:endParaRPr>
          </a:p>
        </p:txBody>
      </p:sp>
      <p:sp>
        <p:nvSpPr>
          <p:cNvPr id="18" name="object 18"/>
          <p:cNvSpPr txBox="1"/>
          <p:nvPr/>
        </p:nvSpPr>
        <p:spPr>
          <a:xfrm>
            <a:off x="609600" y="2762885"/>
            <a:ext cx="1388110" cy="513715"/>
          </a:xfrm>
          <a:prstGeom prst="rect">
            <a:avLst/>
          </a:prstGeom>
        </p:spPr>
        <p:txBody>
          <a:bodyPr vert="horz" wrap="square" lIns="0" tIns="13335" rIns="0" bIns="0" rtlCol="0">
            <a:spAutoFit/>
          </a:bodyPr>
          <a:lstStyle/>
          <a:p>
            <a:pPr marL="12700">
              <a:lnSpc>
                <a:spcPct val="100000"/>
              </a:lnSpc>
              <a:spcBef>
                <a:spcPts val="105"/>
              </a:spcBef>
            </a:pPr>
            <a:r>
              <a:rPr sz="3200" b="1" spc="180" dirty="0">
                <a:solidFill>
                  <a:srgbClr val="00279F"/>
                </a:solidFill>
                <a:latin typeface="Times New Roman"/>
                <a:cs typeface="Times New Roman"/>
              </a:rPr>
              <a:t>Step</a:t>
            </a:r>
            <a:r>
              <a:rPr sz="3200" b="1" spc="110" dirty="0">
                <a:solidFill>
                  <a:srgbClr val="00279F"/>
                </a:solidFill>
                <a:latin typeface="Times New Roman"/>
                <a:cs typeface="Times New Roman"/>
              </a:rPr>
              <a:t> </a:t>
            </a:r>
            <a:r>
              <a:rPr sz="3200" b="1" spc="140" dirty="0">
                <a:solidFill>
                  <a:srgbClr val="00279F"/>
                </a:solidFill>
                <a:latin typeface="Times New Roman"/>
                <a:cs typeface="Times New Roman"/>
              </a:rPr>
              <a:t>1:</a:t>
            </a:r>
            <a:endParaRPr sz="3200" dirty="0">
              <a:latin typeface="Times New Roman"/>
              <a:cs typeface="Times New Roman"/>
            </a:endParaRPr>
          </a:p>
        </p:txBody>
      </p:sp>
      <p:sp>
        <p:nvSpPr>
          <p:cNvPr id="19" name="object 19"/>
          <p:cNvSpPr txBox="1"/>
          <p:nvPr/>
        </p:nvSpPr>
        <p:spPr>
          <a:xfrm>
            <a:off x="593090" y="4471161"/>
            <a:ext cx="1388110" cy="513715"/>
          </a:xfrm>
          <a:prstGeom prst="rect">
            <a:avLst/>
          </a:prstGeom>
        </p:spPr>
        <p:txBody>
          <a:bodyPr vert="horz" wrap="square" lIns="0" tIns="12700" rIns="0" bIns="0" rtlCol="0">
            <a:spAutoFit/>
          </a:bodyPr>
          <a:lstStyle/>
          <a:p>
            <a:pPr marL="12700">
              <a:lnSpc>
                <a:spcPct val="100000"/>
              </a:lnSpc>
              <a:spcBef>
                <a:spcPts val="100"/>
              </a:spcBef>
            </a:pPr>
            <a:r>
              <a:rPr sz="3200" b="1" spc="180" dirty="0">
                <a:solidFill>
                  <a:srgbClr val="00279F"/>
                </a:solidFill>
                <a:latin typeface="Times New Roman"/>
                <a:cs typeface="Times New Roman"/>
              </a:rPr>
              <a:t>Step</a:t>
            </a:r>
            <a:r>
              <a:rPr sz="3200" b="1" spc="110" dirty="0">
                <a:solidFill>
                  <a:srgbClr val="00279F"/>
                </a:solidFill>
                <a:latin typeface="Times New Roman"/>
                <a:cs typeface="Times New Roman"/>
              </a:rPr>
              <a:t> </a:t>
            </a:r>
            <a:r>
              <a:rPr sz="3200" b="1" spc="140" dirty="0">
                <a:solidFill>
                  <a:srgbClr val="00279F"/>
                </a:solidFill>
                <a:latin typeface="Times New Roman"/>
                <a:cs typeface="Times New Roman"/>
              </a:rPr>
              <a:t>2:</a:t>
            </a:r>
            <a:endParaRPr sz="3200" dirty="0">
              <a:latin typeface="Times New Roman"/>
              <a:cs typeface="Times New Roman"/>
            </a:endParaRPr>
          </a:p>
        </p:txBody>
      </p:sp>
      <p:grpSp>
        <p:nvGrpSpPr>
          <p:cNvPr id="20" name="object 20"/>
          <p:cNvGrpSpPr/>
          <p:nvPr/>
        </p:nvGrpSpPr>
        <p:grpSpPr>
          <a:xfrm>
            <a:off x="2341562" y="4573587"/>
            <a:ext cx="4886325" cy="1533525"/>
            <a:chOff x="2341562" y="4573587"/>
            <a:chExt cx="4886325" cy="1533525"/>
          </a:xfrm>
        </p:grpSpPr>
        <p:sp>
          <p:nvSpPr>
            <p:cNvPr id="21" name="object 21"/>
            <p:cNvSpPr/>
            <p:nvPr/>
          </p:nvSpPr>
          <p:spPr>
            <a:xfrm>
              <a:off x="2346325" y="4578350"/>
              <a:ext cx="4876800" cy="1524000"/>
            </a:xfrm>
            <a:custGeom>
              <a:avLst/>
              <a:gdLst/>
              <a:ahLst/>
              <a:cxnLst/>
              <a:rect l="l" t="t" r="r" b="b"/>
              <a:pathLst>
                <a:path w="4876800" h="1524000">
                  <a:moveTo>
                    <a:pt x="4876800" y="0"/>
                  </a:moveTo>
                  <a:lnTo>
                    <a:pt x="0" y="0"/>
                  </a:lnTo>
                  <a:lnTo>
                    <a:pt x="0" y="1524000"/>
                  </a:lnTo>
                  <a:lnTo>
                    <a:pt x="4876800" y="1524000"/>
                  </a:lnTo>
                  <a:lnTo>
                    <a:pt x="4876800" y="0"/>
                  </a:lnTo>
                  <a:close/>
                </a:path>
              </a:pathLst>
            </a:custGeom>
            <a:solidFill>
              <a:srgbClr val="CCFFFF"/>
            </a:solidFill>
          </p:spPr>
          <p:txBody>
            <a:bodyPr wrap="square" lIns="0" tIns="0" rIns="0" bIns="0" rtlCol="0"/>
            <a:lstStyle/>
            <a:p>
              <a:endParaRPr/>
            </a:p>
          </p:txBody>
        </p:sp>
        <p:sp>
          <p:nvSpPr>
            <p:cNvPr id="22" name="object 22"/>
            <p:cNvSpPr/>
            <p:nvPr/>
          </p:nvSpPr>
          <p:spPr>
            <a:xfrm>
              <a:off x="2346325" y="4578350"/>
              <a:ext cx="4876800" cy="1524000"/>
            </a:xfrm>
            <a:custGeom>
              <a:avLst/>
              <a:gdLst/>
              <a:ahLst/>
              <a:cxnLst/>
              <a:rect l="l" t="t" r="r" b="b"/>
              <a:pathLst>
                <a:path w="4876800" h="1524000">
                  <a:moveTo>
                    <a:pt x="0" y="0"/>
                  </a:moveTo>
                  <a:lnTo>
                    <a:pt x="4876800" y="0"/>
                  </a:lnTo>
                  <a:lnTo>
                    <a:pt x="4876800" y="1524000"/>
                  </a:lnTo>
                  <a:lnTo>
                    <a:pt x="0" y="1524000"/>
                  </a:lnTo>
                  <a:lnTo>
                    <a:pt x="0" y="0"/>
                  </a:lnTo>
                  <a:close/>
                </a:path>
              </a:pathLst>
            </a:custGeom>
            <a:ln w="9525">
              <a:solidFill>
                <a:srgbClr val="00279F"/>
              </a:solidFill>
            </a:ln>
          </p:spPr>
          <p:txBody>
            <a:bodyPr wrap="square" lIns="0" tIns="0" rIns="0" bIns="0" rtlCol="0"/>
            <a:lstStyle/>
            <a:p>
              <a:endParaRPr/>
            </a:p>
          </p:txBody>
        </p:sp>
      </p:grpSp>
      <p:sp>
        <p:nvSpPr>
          <p:cNvPr id="23" name="object 23"/>
          <p:cNvSpPr txBox="1"/>
          <p:nvPr/>
        </p:nvSpPr>
        <p:spPr>
          <a:xfrm>
            <a:off x="3123690" y="4680775"/>
            <a:ext cx="3473450" cy="1305560"/>
          </a:xfrm>
          <a:prstGeom prst="rect">
            <a:avLst/>
          </a:prstGeom>
        </p:spPr>
        <p:txBody>
          <a:bodyPr vert="horz" wrap="square" lIns="0" tIns="12065" rIns="0" bIns="0" rtlCol="0">
            <a:spAutoFit/>
          </a:bodyPr>
          <a:lstStyle/>
          <a:p>
            <a:pPr marL="12700" marR="5080" algn="ctr">
              <a:lnSpc>
                <a:spcPct val="100000"/>
              </a:lnSpc>
              <a:spcBef>
                <a:spcPts val="95"/>
              </a:spcBef>
            </a:pPr>
            <a:r>
              <a:rPr sz="2800" b="1" spc="114" dirty="0">
                <a:solidFill>
                  <a:srgbClr val="FF0000"/>
                </a:solidFill>
                <a:latin typeface="Times New Roman"/>
                <a:cs typeface="Times New Roman"/>
              </a:rPr>
              <a:t>#Open  </a:t>
            </a:r>
            <a:r>
              <a:rPr sz="2800" b="1" spc="150" dirty="0">
                <a:solidFill>
                  <a:srgbClr val="FF0000"/>
                </a:solidFill>
                <a:latin typeface="Times New Roman"/>
                <a:cs typeface="Times New Roman"/>
              </a:rPr>
              <a:t>trace </a:t>
            </a:r>
            <a:r>
              <a:rPr sz="2800" b="1" spc="165" dirty="0">
                <a:solidFill>
                  <a:srgbClr val="FF0000"/>
                </a:solidFill>
                <a:latin typeface="Times New Roman"/>
                <a:cs typeface="Times New Roman"/>
              </a:rPr>
              <a:t>files </a:t>
            </a:r>
            <a:r>
              <a:rPr sz="2800" b="1" spc="170" dirty="0">
                <a:solidFill>
                  <a:srgbClr val="FF0000"/>
                </a:solidFill>
                <a:latin typeface="Times New Roman"/>
                <a:cs typeface="Times New Roman"/>
              </a:rPr>
              <a:t> </a:t>
            </a:r>
            <a:r>
              <a:rPr sz="2800" b="1" spc="254" dirty="0">
                <a:solidFill>
                  <a:srgbClr val="00279F"/>
                </a:solidFill>
                <a:latin typeface="Times New Roman"/>
                <a:cs typeface="Times New Roman"/>
              </a:rPr>
              <a:t>set</a:t>
            </a:r>
            <a:r>
              <a:rPr sz="2800" b="1" spc="150" dirty="0">
                <a:solidFill>
                  <a:srgbClr val="00279F"/>
                </a:solidFill>
                <a:latin typeface="Times New Roman"/>
                <a:cs typeface="Times New Roman"/>
              </a:rPr>
              <a:t> </a:t>
            </a:r>
            <a:r>
              <a:rPr sz="2800" b="1" spc="85" dirty="0">
                <a:solidFill>
                  <a:srgbClr val="00279F"/>
                </a:solidFill>
                <a:latin typeface="Times New Roman"/>
                <a:cs typeface="Times New Roman"/>
              </a:rPr>
              <a:t>f</a:t>
            </a:r>
            <a:r>
              <a:rPr sz="2800" b="1" spc="200" dirty="0">
                <a:solidFill>
                  <a:srgbClr val="00279F"/>
                </a:solidFill>
                <a:latin typeface="Times New Roman"/>
                <a:cs typeface="Times New Roman"/>
              </a:rPr>
              <a:t> </a:t>
            </a:r>
            <a:r>
              <a:rPr sz="2800" b="1" spc="210" dirty="0">
                <a:solidFill>
                  <a:srgbClr val="00279F"/>
                </a:solidFill>
                <a:latin typeface="Times New Roman"/>
                <a:cs typeface="Times New Roman"/>
              </a:rPr>
              <a:t>[open</a:t>
            </a:r>
            <a:r>
              <a:rPr sz="2800" b="1" spc="150" dirty="0">
                <a:solidFill>
                  <a:srgbClr val="00279F"/>
                </a:solidFill>
                <a:latin typeface="Times New Roman"/>
                <a:cs typeface="Times New Roman"/>
              </a:rPr>
              <a:t> </a:t>
            </a:r>
            <a:r>
              <a:rPr sz="2800" b="1" spc="65" dirty="0">
                <a:solidFill>
                  <a:srgbClr val="00279F"/>
                </a:solidFill>
                <a:latin typeface="Times New Roman"/>
                <a:cs typeface="Times New Roman"/>
              </a:rPr>
              <a:t>out.tr</a:t>
            </a:r>
            <a:r>
              <a:rPr sz="2800" b="1" spc="145" dirty="0">
                <a:solidFill>
                  <a:srgbClr val="00279F"/>
                </a:solidFill>
                <a:latin typeface="Times New Roman"/>
                <a:cs typeface="Times New Roman"/>
              </a:rPr>
              <a:t> </a:t>
            </a:r>
            <a:r>
              <a:rPr sz="2800" b="1" spc="335" dirty="0">
                <a:solidFill>
                  <a:srgbClr val="00279F"/>
                </a:solidFill>
                <a:latin typeface="Times New Roman"/>
                <a:cs typeface="Times New Roman"/>
              </a:rPr>
              <a:t>w]</a:t>
            </a:r>
            <a:endParaRPr sz="2800" dirty="0">
              <a:latin typeface="Times New Roman"/>
              <a:cs typeface="Times New Roman"/>
            </a:endParaRPr>
          </a:p>
          <a:p>
            <a:pPr marL="1270" algn="ctr">
              <a:lnSpc>
                <a:spcPct val="100000"/>
              </a:lnSpc>
            </a:pPr>
            <a:r>
              <a:rPr sz="2800" b="1" spc="175" dirty="0">
                <a:solidFill>
                  <a:srgbClr val="00279F"/>
                </a:solidFill>
                <a:latin typeface="Times New Roman"/>
                <a:cs typeface="Times New Roman"/>
              </a:rPr>
              <a:t>$ns</a:t>
            </a:r>
            <a:r>
              <a:rPr sz="2800" b="1" spc="145" dirty="0">
                <a:solidFill>
                  <a:srgbClr val="00279F"/>
                </a:solidFill>
                <a:latin typeface="Times New Roman"/>
                <a:cs typeface="Times New Roman"/>
              </a:rPr>
              <a:t> </a:t>
            </a:r>
            <a:r>
              <a:rPr sz="2800" b="1" spc="180" dirty="0">
                <a:solidFill>
                  <a:srgbClr val="00279F"/>
                </a:solidFill>
                <a:latin typeface="Times New Roman"/>
                <a:cs typeface="Times New Roman"/>
              </a:rPr>
              <a:t>trace-all</a:t>
            </a:r>
            <a:r>
              <a:rPr sz="2800" b="1" spc="145" dirty="0">
                <a:solidFill>
                  <a:srgbClr val="00279F"/>
                </a:solidFill>
                <a:latin typeface="Times New Roman"/>
                <a:cs typeface="Times New Roman"/>
              </a:rPr>
              <a:t> </a:t>
            </a:r>
            <a:r>
              <a:rPr sz="2800" b="1" spc="114" dirty="0">
                <a:solidFill>
                  <a:srgbClr val="00279F"/>
                </a:solidFill>
                <a:latin typeface="Times New Roman"/>
                <a:cs typeface="Times New Roman"/>
              </a:rPr>
              <a:t>$f</a:t>
            </a:r>
            <a:endParaRPr sz="2800" dirty="0">
              <a:latin typeface="Times New Roman"/>
              <a:cs typeface="Times New Roman"/>
            </a:endParaRPr>
          </a:p>
        </p:txBody>
      </p:sp>
      <p:grpSp>
        <p:nvGrpSpPr>
          <p:cNvPr id="24" name="object 24"/>
          <p:cNvGrpSpPr/>
          <p:nvPr/>
        </p:nvGrpSpPr>
        <p:grpSpPr>
          <a:xfrm>
            <a:off x="3916895" y="4033837"/>
            <a:ext cx="5173345" cy="709930"/>
            <a:chOff x="3916895" y="4033837"/>
            <a:chExt cx="5173345" cy="709930"/>
          </a:xfrm>
        </p:grpSpPr>
        <p:sp>
          <p:nvSpPr>
            <p:cNvPr id="25" name="object 25"/>
            <p:cNvSpPr/>
            <p:nvPr/>
          </p:nvSpPr>
          <p:spPr>
            <a:xfrm>
              <a:off x="3923245" y="4040187"/>
              <a:ext cx="5160645" cy="697230"/>
            </a:xfrm>
            <a:custGeom>
              <a:avLst/>
              <a:gdLst/>
              <a:ahLst/>
              <a:cxnLst/>
              <a:rect l="l" t="t" r="r" b="b"/>
              <a:pathLst>
                <a:path w="5160645" h="697229">
                  <a:moveTo>
                    <a:pt x="5160429" y="0"/>
                  </a:moveTo>
                  <a:lnTo>
                    <a:pt x="3564991" y="0"/>
                  </a:lnTo>
                  <a:lnTo>
                    <a:pt x="3564991" y="116154"/>
                  </a:lnTo>
                  <a:lnTo>
                    <a:pt x="0" y="9779"/>
                  </a:lnTo>
                  <a:lnTo>
                    <a:pt x="3564991" y="290385"/>
                  </a:lnTo>
                  <a:lnTo>
                    <a:pt x="3564991" y="696912"/>
                  </a:lnTo>
                  <a:lnTo>
                    <a:pt x="5160429" y="696912"/>
                  </a:lnTo>
                  <a:lnTo>
                    <a:pt x="5160429" y="0"/>
                  </a:lnTo>
                  <a:close/>
                </a:path>
              </a:pathLst>
            </a:custGeom>
            <a:solidFill>
              <a:srgbClr val="DEBD30"/>
            </a:solidFill>
          </p:spPr>
          <p:txBody>
            <a:bodyPr wrap="square" lIns="0" tIns="0" rIns="0" bIns="0" rtlCol="0"/>
            <a:lstStyle/>
            <a:p>
              <a:endParaRPr/>
            </a:p>
          </p:txBody>
        </p:sp>
        <p:sp>
          <p:nvSpPr>
            <p:cNvPr id="26" name="object 26"/>
            <p:cNvSpPr/>
            <p:nvPr/>
          </p:nvSpPr>
          <p:spPr>
            <a:xfrm>
              <a:off x="3923245" y="4040187"/>
              <a:ext cx="5160645" cy="697230"/>
            </a:xfrm>
            <a:custGeom>
              <a:avLst/>
              <a:gdLst/>
              <a:ahLst/>
              <a:cxnLst/>
              <a:rect l="l" t="t" r="r" b="b"/>
              <a:pathLst>
                <a:path w="5160645" h="697229">
                  <a:moveTo>
                    <a:pt x="3564991" y="0"/>
                  </a:moveTo>
                  <a:lnTo>
                    <a:pt x="3830904" y="0"/>
                  </a:lnTo>
                  <a:lnTo>
                    <a:pt x="4229760" y="0"/>
                  </a:lnTo>
                  <a:lnTo>
                    <a:pt x="5160429" y="0"/>
                  </a:lnTo>
                  <a:lnTo>
                    <a:pt x="5160429" y="116154"/>
                  </a:lnTo>
                  <a:lnTo>
                    <a:pt x="5160429" y="290385"/>
                  </a:lnTo>
                  <a:lnTo>
                    <a:pt x="5160429" y="696912"/>
                  </a:lnTo>
                  <a:lnTo>
                    <a:pt x="4229760" y="696912"/>
                  </a:lnTo>
                  <a:lnTo>
                    <a:pt x="3830904" y="696912"/>
                  </a:lnTo>
                  <a:lnTo>
                    <a:pt x="3564991" y="696912"/>
                  </a:lnTo>
                  <a:lnTo>
                    <a:pt x="3564991" y="290385"/>
                  </a:lnTo>
                  <a:lnTo>
                    <a:pt x="0" y="9779"/>
                  </a:lnTo>
                  <a:lnTo>
                    <a:pt x="3564991" y="116154"/>
                  </a:lnTo>
                  <a:lnTo>
                    <a:pt x="3564991" y="0"/>
                  </a:lnTo>
                  <a:close/>
                </a:path>
              </a:pathLst>
            </a:custGeom>
            <a:ln w="12700">
              <a:solidFill>
                <a:srgbClr val="000000"/>
              </a:solidFill>
            </a:ln>
          </p:spPr>
          <p:txBody>
            <a:bodyPr wrap="square" lIns="0" tIns="0" rIns="0" bIns="0" rtlCol="0"/>
            <a:lstStyle/>
            <a:p>
              <a:endParaRPr/>
            </a:p>
          </p:txBody>
        </p:sp>
      </p:grpSp>
      <p:sp>
        <p:nvSpPr>
          <p:cNvPr id="27" name="object 27"/>
          <p:cNvSpPr txBox="1"/>
          <p:nvPr/>
        </p:nvSpPr>
        <p:spPr>
          <a:xfrm>
            <a:off x="7572025" y="4019327"/>
            <a:ext cx="1425575" cy="756920"/>
          </a:xfrm>
          <a:prstGeom prst="rect">
            <a:avLst/>
          </a:prstGeom>
        </p:spPr>
        <p:txBody>
          <a:bodyPr vert="horz" wrap="square" lIns="0" tIns="12700" rIns="0" bIns="0" rtlCol="0">
            <a:spAutoFit/>
          </a:bodyPr>
          <a:lstStyle/>
          <a:p>
            <a:pPr marL="12700" marR="5080" indent="48260">
              <a:lnSpc>
                <a:spcPct val="100000"/>
              </a:lnSpc>
              <a:spcBef>
                <a:spcPts val="100"/>
              </a:spcBef>
            </a:pPr>
            <a:r>
              <a:rPr sz="2400" b="1" spc="125" dirty="0">
                <a:solidFill>
                  <a:srgbClr val="00279F"/>
                </a:solidFill>
                <a:latin typeface="Times New Roman"/>
                <a:cs typeface="Times New Roman"/>
              </a:rPr>
              <a:t>Name </a:t>
            </a:r>
            <a:r>
              <a:rPr sz="2400" b="1" spc="130" dirty="0">
                <a:solidFill>
                  <a:srgbClr val="00279F"/>
                </a:solidFill>
                <a:latin typeface="Times New Roman"/>
                <a:cs typeface="Times New Roman"/>
              </a:rPr>
              <a:t>of </a:t>
            </a:r>
            <a:r>
              <a:rPr sz="2400" b="1" spc="135" dirty="0">
                <a:solidFill>
                  <a:srgbClr val="00279F"/>
                </a:solidFill>
                <a:latin typeface="Times New Roman"/>
                <a:cs typeface="Times New Roman"/>
              </a:rPr>
              <a:t> </a:t>
            </a:r>
            <a:r>
              <a:rPr sz="2400" b="1" spc="295" dirty="0">
                <a:solidFill>
                  <a:srgbClr val="00279F"/>
                </a:solidFill>
                <a:latin typeface="Times New Roman"/>
                <a:cs typeface="Times New Roman"/>
              </a:rPr>
              <a:t>s</a:t>
            </a:r>
            <a:r>
              <a:rPr sz="2400" b="1" spc="229" dirty="0">
                <a:solidFill>
                  <a:srgbClr val="00279F"/>
                </a:solidFill>
                <a:latin typeface="Times New Roman"/>
                <a:cs typeface="Times New Roman"/>
              </a:rPr>
              <a:t>c</a:t>
            </a:r>
            <a:r>
              <a:rPr sz="2400" b="1" spc="15" dirty="0">
                <a:solidFill>
                  <a:srgbClr val="00279F"/>
                </a:solidFill>
                <a:latin typeface="Times New Roman"/>
                <a:cs typeface="Times New Roman"/>
              </a:rPr>
              <a:t>h</a:t>
            </a:r>
            <a:r>
              <a:rPr sz="2400" b="1" spc="130" dirty="0">
                <a:solidFill>
                  <a:srgbClr val="00279F"/>
                </a:solidFill>
                <a:latin typeface="Times New Roman"/>
                <a:cs typeface="Times New Roman"/>
              </a:rPr>
              <a:t>e</a:t>
            </a:r>
            <a:r>
              <a:rPr sz="2400" b="1" spc="185" dirty="0">
                <a:solidFill>
                  <a:srgbClr val="00279F"/>
                </a:solidFill>
                <a:latin typeface="Times New Roman"/>
                <a:cs typeface="Times New Roman"/>
              </a:rPr>
              <a:t>d</a:t>
            </a:r>
            <a:r>
              <a:rPr sz="2400" b="1" spc="5" dirty="0">
                <a:solidFill>
                  <a:srgbClr val="00279F"/>
                </a:solidFill>
                <a:latin typeface="Times New Roman"/>
                <a:cs typeface="Times New Roman"/>
              </a:rPr>
              <a:t>ul</a:t>
            </a:r>
            <a:r>
              <a:rPr sz="2400" b="1" spc="120" dirty="0">
                <a:solidFill>
                  <a:srgbClr val="00279F"/>
                </a:solidFill>
                <a:latin typeface="Times New Roman"/>
                <a:cs typeface="Times New Roman"/>
              </a:rPr>
              <a:t>er</a:t>
            </a:r>
            <a:endParaRPr sz="2400">
              <a:latin typeface="Times New Roman"/>
              <a:cs typeface="Times New Roman"/>
            </a:endParaRPr>
          </a:p>
        </p:txBody>
      </p:sp>
      <p:sp>
        <p:nvSpPr>
          <p:cNvPr id="29" name="Rectangle 28">
            <a:extLst>
              <a:ext uri="{FF2B5EF4-FFF2-40B4-BE49-F238E27FC236}">
                <a16:creationId xmlns:a16="http://schemas.microsoft.com/office/drawing/2014/main" id="{7C2DC32D-5211-F937-3B83-BCBA774A6423}"/>
              </a:ext>
            </a:extLst>
          </p:cNvPr>
          <p:cNvSpPr/>
          <p:nvPr/>
        </p:nvSpPr>
        <p:spPr>
          <a:xfrm>
            <a:off x="189550" y="431546"/>
            <a:ext cx="8764900" cy="769441"/>
          </a:xfrm>
          <a:prstGeom prst="rect">
            <a:avLst/>
          </a:prstGeom>
          <a:solidFill>
            <a:schemeClr val="bg1"/>
          </a:solid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Simple two node wired network</a:t>
            </a:r>
          </a:p>
        </p:txBody>
      </p:sp>
    </p:spTree>
    <p:extLst>
      <p:ext uri="{BB962C8B-B14F-4D97-AF65-F5344CB8AC3E}">
        <p14:creationId xmlns:p14="http://schemas.microsoft.com/office/powerpoint/2010/main" val="292669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9</a:t>
            </a:fld>
            <a:endParaRPr dirty="0"/>
          </a:p>
        </p:txBody>
      </p:sp>
      <p:sp>
        <p:nvSpPr>
          <p:cNvPr id="3" name="object 3"/>
          <p:cNvSpPr txBox="1"/>
          <p:nvPr/>
        </p:nvSpPr>
        <p:spPr>
          <a:xfrm>
            <a:off x="1905000" y="2971800"/>
            <a:ext cx="4876800" cy="1600200"/>
          </a:xfrm>
          <a:prstGeom prst="rect">
            <a:avLst/>
          </a:prstGeom>
          <a:solidFill>
            <a:srgbClr val="CCFFFF"/>
          </a:solidFill>
          <a:ln w="9525">
            <a:solidFill>
              <a:srgbClr val="00279F"/>
            </a:solidFill>
          </a:ln>
        </p:spPr>
        <p:txBody>
          <a:bodyPr vert="horz" wrap="square" lIns="0" tIns="168275" rIns="0" bIns="0" rtlCol="0">
            <a:spAutoFit/>
          </a:bodyPr>
          <a:lstStyle/>
          <a:p>
            <a:pPr marL="1014094" marR="770255" indent="-85725" algn="just">
              <a:lnSpc>
                <a:spcPct val="100000"/>
              </a:lnSpc>
              <a:spcBef>
                <a:spcPts val="1325"/>
              </a:spcBef>
            </a:pPr>
            <a:r>
              <a:rPr sz="2800" b="1" spc="155" dirty="0">
                <a:solidFill>
                  <a:srgbClr val="FF0000"/>
                </a:solidFill>
                <a:latin typeface="Times New Roman"/>
                <a:cs typeface="Times New Roman"/>
              </a:rPr>
              <a:t>#Create</a:t>
            </a:r>
            <a:r>
              <a:rPr sz="2800" b="1" spc="114" dirty="0">
                <a:solidFill>
                  <a:srgbClr val="FF0000"/>
                </a:solidFill>
                <a:latin typeface="Times New Roman"/>
                <a:cs typeface="Times New Roman"/>
              </a:rPr>
              <a:t> </a:t>
            </a:r>
            <a:r>
              <a:rPr sz="2800" b="1" spc="165" dirty="0">
                <a:solidFill>
                  <a:srgbClr val="FF0000"/>
                </a:solidFill>
                <a:latin typeface="Times New Roman"/>
                <a:cs typeface="Times New Roman"/>
              </a:rPr>
              <a:t>two</a:t>
            </a:r>
            <a:r>
              <a:rPr sz="2800" b="1" spc="125" dirty="0">
                <a:solidFill>
                  <a:srgbClr val="FF0000"/>
                </a:solidFill>
                <a:latin typeface="Times New Roman"/>
                <a:cs typeface="Times New Roman"/>
              </a:rPr>
              <a:t> </a:t>
            </a:r>
            <a:r>
              <a:rPr sz="2800" b="1" spc="185" dirty="0">
                <a:solidFill>
                  <a:srgbClr val="FF0000"/>
                </a:solidFill>
                <a:latin typeface="Times New Roman"/>
                <a:cs typeface="Times New Roman"/>
              </a:rPr>
              <a:t>nodes </a:t>
            </a:r>
            <a:r>
              <a:rPr sz="2800" b="1" spc="-685" dirty="0">
                <a:solidFill>
                  <a:srgbClr val="FF0000"/>
                </a:solidFill>
                <a:latin typeface="Times New Roman"/>
                <a:cs typeface="Times New Roman"/>
              </a:rPr>
              <a:t> </a:t>
            </a:r>
            <a:r>
              <a:rPr sz="2800" b="1" spc="254" dirty="0">
                <a:solidFill>
                  <a:srgbClr val="00279F"/>
                </a:solidFill>
                <a:latin typeface="Times New Roman"/>
                <a:cs typeface="Times New Roman"/>
              </a:rPr>
              <a:t>set </a:t>
            </a:r>
            <a:r>
              <a:rPr sz="2800" b="1" spc="140" dirty="0">
                <a:solidFill>
                  <a:srgbClr val="00279F"/>
                </a:solidFill>
                <a:latin typeface="Times New Roman"/>
                <a:cs typeface="Times New Roman"/>
              </a:rPr>
              <a:t>n0 </a:t>
            </a:r>
            <a:r>
              <a:rPr sz="2800" b="1" spc="245" dirty="0">
                <a:solidFill>
                  <a:srgbClr val="00279F"/>
                </a:solidFill>
                <a:latin typeface="Times New Roman"/>
                <a:cs typeface="Times New Roman"/>
              </a:rPr>
              <a:t>[$ns </a:t>
            </a:r>
            <a:r>
              <a:rPr sz="2800" b="1" spc="215" dirty="0">
                <a:solidFill>
                  <a:srgbClr val="00279F"/>
                </a:solidFill>
                <a:latin typeface="Times New Roman"/>
                <a:cs typeface="Times New Roman"/>
              </a:rPr>
              <a:t>node] </a:t>
            </a:r>
            <a:r>
              <a:rPr sz="2800" b="1" spc="-685" dirty="0">
                <a:solidFill>
                  <a:srgbClr val="00279F"/>
                </a:solidFill>
                <a:latin typeface="Times New Roman"/>
                <a:cs typeface="Times New Roman"/>
              </a:rPr>
              <a:t> </a:t>
            </a:r>
            <a:r>
              <a:rPr sz="2800" b="1" spc="254" dirty="0">
                <a:solidFill>
                  <a:srgbClr val="00279F"/>
                </a:solidFill>
                <a:latin typeface="Times New Roman"/>
                <a:cs typeface="Times New Roman"/>
              </a:rPr>
              <a:t>set</a:t>
            </a:r>
            <a:r>
              <a:rPr sz="2800" b="1" spc="145" dirty="0">
                <a:solidFill>
                  <a:srgbClr val="00279F"/>
                </a:solidFill>
                <a:latin typeface="Times New Roman"/>
                <a:cs typeface="Times New Roman"/>
              </a:rPr>
              <a:t> </a:t>
            </a:r>
            <a:r>
              <a:rPr sz="2800" b="1" spc="140" dirty="0">
                <a:solidFill>
                  <a:srgbClr val="00279F"/>
                </a:solidFill>
                <a:latin typeface="Times New Roman"/>
                <a:cs typeface="Times New Roman"/>
              </a:rPr>
              <a:t>n1</a:t>
            </a:r>
            <a:r>
              <a:rPr sz="2800" b="1" spc="155" dirty="0">
                <a:solidFill>
                  <a:srgbClr val="00279F"/>
                </a:solidFill>
                <a:latin typeface="Times New Roman"/>
                <a:cs typeface="Times New Roman"/>
              </a:rPr>
              <a:t> </a:t>
            </a:r>
            <a:r>
              <a:rPr sz="2800" b="1" spc="245" dirty="0">
                <a:solidFill>
                  <a:srgbClr val="00279F"/>
                </a:solidFill>
                <a:latin typeface="Times New Roman"/>
                <a:cs typeface="Times New Roman"/>
              </a:rPr>
              <a:t>[$ns</a:t>
            </a:r>
            <a:r>
              <a:rPr sz="2800" b="1" spc="125" dirty="0">
                <a:solidFill>
                  <a:srgbClr val="00279F"/>
                </a:solidFill>
                <a:latin typeface="Times New Roman"/>
                <a:cs typeface="Times New Roman"/>
              </a:rPr>
              <a:t> </a:t>
            </a:r>
            <a:r>
              <a:rPr sz="2800" b="1" spc="215" dirty="0">
                <a:solidFill>
                  <a:srgbClr val="00279F"/>
                </a:solidFill>
                <a:latin typeface="Times New Roman"/>
                <a:cs typeface="Times New Roman"/>
              </a:rPr>
              <a:t>node]</a:t>
            </a:r>
            <a:endParaRPr sz="2800">
              <a:latin typeface="Times New Roman"/>
              <a:cs typeface="Times New Roman"/>
            </a:endParaRPr>
          </a:p>
        </p:txBody>
      </p:sp>
      <p:sp>
        <p:nvSpPr>
          <p:cNvPr id="4" name="object 4"/>
          <p:cNvSpPr txBox="1"/>
          <p:nvPr/>
        </p:nvSpPr>
        <p:spPr>
          <a:xfrm>
            <a:off x="381000" y="3185287"/>
            <a:ext cx="1388110" cy="513715"/>
          </a:xfrm>
          <a:prstGeom prst="rect">
            <a:avLst/>
          </a:prstGeom>
        </p:spPr>
        <p:txBody>
          <a:bodyPr vert="horz" wrap="square" lIns="0" tIns="13335" rIns="0" bIns="0" rtlCol="0">
            <a:spAutoFit/>
          </a:bodyPr>
          <a:lstStyle/>
          <a:p>
            <a:pPr marL="12700">
              <a:lnSpc>
                <a:spcPct val="100000"/>
              </a:lnSpc>
              <a:spcBef>
                <a:spcPts val="105"/>
              </a:spcBef>
            </a:pPr>
            <a:r>
              <a:rPr sz="3200" b="1" spc="180" dirty="0">
                <a:solidFill>
                  <a:srgbClr val="00279F"/>
                </a:solidFill>
                <a:latin typeface="Times New Roman"/>
                <a:cs typeface="Times New Roman"/>
              </a:rPr>
              <a:t>Step</a:t>
            </a:r>
            <a:r>
              <a:rPr sz="3200" b="1" spc="110" dirty="0">
                <a:solidFill>
                  <a:srgbClr val="00279F"/>
                </a:solidFill>
                <a:latin typeface="Times New Roman"/>
                <a:cs typeface="Times New Roman"/>
              </a:rPr>
              <a:t> </a:t>
            </a:r>
            <a:r>
              <a:rPr sz="3200" b="1" spc="140" dirty="0">
                <a:solidFill>
                  <a:srgbClr val="00279F"/>
                </a:solidFill>
                <a:latin typeface="Times New Roman"/>
                <a:cs typeface="Times New Roman"/>
              </a:rPr>
              <a:t>3:</a:t>
            </a:r>
            <a:endParaRPr sz="3200" dirty="0">
              <a:latin typeface="Times New Roman"/>
              <a:cs typeface="Times New Roman"/>
            </a:endParaRPr>
          </a:p>
        </p:txBody>
      </p:sp>
      <p:sp>
        <p:nvSpPr>
          <p:cNvPr id="5" name="object 5"/>
          <p:cNvSpPr txBox="1"/>
          <p:nvPr/>
        </p:nvSpPr>
        <p:spPr>
          <a:xfrm>
            <a:off x="381127" y="4998211"/>
            <a:ext cx="1388110" cy="513715"/>
          </a:xfrm>
          <a:prstGeom prst="rect">
            <a:avLst/>
          </a:prstGeom>
        </p:spPr>
        <p:txBody>
          <a:bodyPr vert="horz" wrap="square" lIns="0" tIns="12700" rIns="0" bIns="0" rtlCol="0">
            <a:spAutoFit/>
          </a:bodyPr>
          <a:lstStyle/>
          <a:p>
            <a:pPr marL="12700">
              <a:lnSpc>
                <a:spcPct val="100000"/>
              </a:lnSpc>
              <a:spcBef>
                <a:spcPts val="100"/>
              </a:spcBef>
            </a:pPr>
            <a:r>
              <a:rPr sz="3200" b="1" spc="180" dirty="0">
                <a:solidFill>
                  <a:srgbClr val="00279F"/>
                </a:solidFill>
                <a:latin typeface="Times New Roman"/>
                <a:cs typeface="Times New Roman"/>
              </a:rPr>
              <a:t>Step</a:t>
            </a:r>
            <a:r>
              <a:rPr sz="3200" b="1" spc="110" dirty="0">
                <a:solidFill>
                  <a:srgbClr val="00279F"/>
                </a:solidFill>
                <a:latin typeface="Times New Roman"/>
                <a:cs typeface="Times New Roman"/>
              </a:rPr>
              <a:t> </a:t>
            </a:r>
            <a:r>
              <a:rPr sz="3200" b="1" spc="140" dirty="0">
                <a:solidFill>
                  <a:srgbClr val="00279F"/>
                </a:solidFill>
                <a:latin typeface="Times New Roman"/>
                <a:cs typeface="Times New Roman"/>
              </a:rPr>
              <a:t>4:</a:t>
            </a:r>
            <a:endParaRPr sz="3200">
              <a:latin typeface="Times New Roman"/>
              <a:cs typeface="Times New Roman"/>
            </a:endParaRPr>
          </a:p>
        </p:txBody>
      </p:sp>
      <p:sp>
        <p:nvSpPr>
          <p:cNvPr id="6" name="object 6"/>
          <p:cNvSpPr txBox="1"/>
          <p:nvPr/>
        </p:nvSpPr>
        <p:spPr>
          <a:xfrm>
            <a:off x="1841500" y="5029200"/>
            <a:ext cx="7085684" cy="853439"/>
          </a:xfrm>
          <a:prstGeom prst="rect">
            <a:avLst/>
          </a:prstGeom>
          <a:solidFill>
            <a:srgbClr val="CCFFFF"/>
          </a:solidFill>
          <a:ln w="9525">
            <a:solidFill>
              <a:srgbClr val="00279F"/>
            </a:solidFill>
          </a:ln>
        </p:spPr>
        <p:txBody>
          <a:bodyPr vert="horz" wrap="square" lIns="0" tIns="113665" rIns="0" bIns="0" rtlCol="0">
            <a:spAutoFit/>
          </a:bodyPr>
          <a:lstStyle/>
          <a:p>
            <a:pPr marL="535305">
              <a:lnSpc>
                <a:spcPct val="100000"/>
              </a:lnSpc>
              <a:spcBef>
                <a:spcPts val="895"/>
              </a:spcBef>
            </a:pPr>
            <a:r>
              <a:rPr sz="2400" b="1" spc="135" dirty="0">
                <a:solidFill>
                  <a:srgbClr val="FF0000"/>
                </a:solidFill>
                <a:latin typeface="Times New Roman"/>
                <a:cs typeface="Times New Roman"/>
              </a:rPr>
              <a:t>#Create</a:t>
            </a:r>
            <a:r>
              <a:rPr sz="2400" b="1" spc="114" dirty="0">
                <a:solidFill>
                  <a:srgbClr val="FF0000"/>
                </a:solidFill>
                <a:latin typeface="Times New Roman"/>
                <a:cs typeface="Times New Roman"/>
              </a:rPr>
              <a:t> </a:t>
            </a:r>
            <a:r>
              <a:rPr sz="2400" b="1" spc="100" dirty="0">
                <a:solidFill>
                  <a:srgbClr val="FF0000"/>
                </a:solidFill>
                <a:latin typeface="Times New Roman"/>
                <a:cs typeface="Times New Roman"/>
              </a:rPr>
              <a:t>a</a:t>
            </a:r>
            <a:r>
              <a:rPr sz="2400" b="1" spc="150" dirty="0">
                <a:solidFill>
                  <a:srgbClr val="FF0000"/>
                </a:solidFill>
                <a:latin typeface="Times New Roman"/>
                <a:cs typeface="Times New Roman"/>
              </a:rPr>
              <a:t> </a:t>
            </a:r>
            <a:r>
              <a:rPr sz="2400" b="1" spc="105" dirty="0">
                <a:solidFill>
                  <a:srgbClr val="FF0000"/>
                </a:solidFill>
                <a:latin typeface="Times New Roman"/>
                <a:cs typeface="Times New Roman"/>
              </a:rPr>
              <a:t>duplex</a:t>
            </a:r>
            <a:r>
              <a:rPr sz="2400" b="1" spc="110" dirty="0">
                <a:solidFill>
                  <a:srgbClr val="FF0000"/>
                </a:solidFill>
                <a:latin typeface="Times New Roman"/>
                <a:cs typeface="Times New Roman"/>
              </a:rPr>
              <a:t> </a:t>
            </a:r>
            <a:r>
              <a:rPr sz="2400" b="1" spc="30" dirty="0">
                <a:solidFill>
                  <a:srgbClr val="FF0000"/>
                </a:solidFill>
                <a:latin typeface="Times New Roman"/>
                <a:cs typeface="Times New Roman"/>
              </a:rPr>
              <a:t>link</a:t>
            </a:r>
            <a:r>
              <a:rPr sz="2400" b="1" spc="125" dirty="0">
                <a:solidFill>
                  <a:srgbClr val="FF0000"/>
                </a:solidFill>
                <a:latin typeface="Times New Roman"/>
                <a:cs typeface="Times New Roman"/>
              </a:rPr>
              <a:t> </a:t>
            </a:r>
            <a:r>
              <a:rPr sz="2400" b="1" spc="170" dirty="0">
                <a:solidFill>
                  <a:srgbClr val="FF0000"/>
                </a:solidFill>
                <a:latin typeface="Times New Roman"/>
                <a:cs typeface="Times New Roman"/>
              </a:rPr>
              <a:t>between</a:t>
            </a:r>
            <a:r>
              <a:rPr sz="2400" b="1" spc="125" dirty="0">
                <a:solidFill>
                  <a:srgbClr val="FF0000"/>
                </a:solidFill>
                <a:latin typeface="Times New Roman"/>
                <a:cs typeface="Times New Roman"/>
              </a:rPr>
              <a:t> </a:t>
            </a:r>
            <a:r>
              <a:rPr sz="2400" b="1" spc="135" dirty="0">
                <a:solidFill>
                  <a:srgbClr val="FF0000"/>
                </a:solidFill>
                <a:latin typeface="Times New Roman"/>
                <a:cs typeface="Times New Roman"/>
              </a:rPr>
              <a:t>the</a:t>
            </a:r>
            <a:r>
              <a:rPr sz="2400" b="1" spc="130" dirty="0">
                <a:solidFill>
                  <a:srgbClr val="FF0000"/>
                </a:solidFill>
                <a:latin typeface="Times New Roman"/>
                <a:cs typeface="Times New Roman"/>
              </a:rPr>
              <a:t> </a:t>
            </a:r>
            <a:r>
              <a:rPr sz="2400" b="1" spc="165" dirty="0">
                <a:solidFill>
                  <a:srgbClr val="FF0000"/>
                </a:solidFill>
                <a:latin typeface="Times New Roman"/>
                <a:cs typeface="Times New Roman"/>
              </a:rPr>
              <a:t>nodes</a:t>
            </a:r>
            <a:endParaRPr sz="2400" dirty="0">
              <a:latin typeface="Times New Roman"/>
              <a:cs typeface="Times New Roman"/>
            </a:endParaRPr>
          </a:p>
          <a:p>
            <a:pPr marL="535305">
              <a:lnSpc>
                <a:spcPct val="100000"/>
              </a:lnSpc>
            </a:pPr>
            <a:r>
              <a:rPr sz="2400" b="1" spc="150" dirty="0">
                <a:solidFill>
                  <a:srgbClr val="00279F"/>
                </a:solidFill>
                <a:latin typeface="Times New Roman"/>
                <a:cs typeface="Times New Roman"/>
              </a:rPr>
              <a:t>$ns</a:t>
            </a:r>
            <a:r>
              <a:rPr sz="2400" b="1" spc="155" dirty="0">
                <a:solidFill>
                  <a:srgbClr val="00279F"/>
                </a:solidFill>
                <a:latin typeface="Times New Roman"/>
                <a:cs typeface="Times New Roman"/>
              </a:rPr>
              <a:t> </a:t>
            </a:r>
            <a:r>
              <a:rPr sz="2400" b="1" spc="120" dirty="0">
                <a:solidFill>
                  <a:srgbClr val="00279F"/>
                </a:solidFill>
                <a:latin typeface="Times New Roman"/>
                <a:cs typeface="Times New Roman"/>
              </a:rPr>
              <a:t>duplex-link</a:t>
            </a:r>
            <a:r>
              <a:rPr sz="2400" b="1" spc="130" dirty="0">
                <a:solidFill>
                  <a:srgbClr val="00279F"/>
                </a:solidFill>
                <a:latin typeface="Times New Roman"/>
                <a:cs typeface="Times New Roman"/>
              </a:rPr>
              <a:t> </a:t>
            </a:r>
            <a:r>
              <a:rPr sz="2400" b="1" spc="125" dirty="0">
                <a:solidFill>
                  <a:srgbClr val="00279F"/>
                </a:solidFill>
                <a:latin typeface="Times New Roman"/>
                <a:cs typeface="Times New Roman"/>
              </a:rPr>
              <a:t>$n0</a:t>
            </a:r>
            <a:r>
              <a:rPr sz="2400" b="1" spc="140" dirty="0">
                <a:solidFill>
                  <a:srgbClr val="00279F"/>
                </a:solidFill>
                <a:latin typeface="Times New Roman"/>
                <a:cs typeface="Times New Roman"/>
              </a:rPr>
              <a:t> </a:t>
            </a:r>
            <a:r>
              <a:rPr sz="2400" b="1" spc="125" dirty="0">
                <a:solidFill>
                  <a:srgbClr val="00279F"/>
                </a:solidFill>
                <a:latin typeface="Times New Roman"/>
                <a:cs typeface="Times New Roman"/>
              </a:rPr>
              <a:t>$n1</a:t>
            </a:r>
            <a:r>
              <a:rPr sz="2400" b="1" spc="140" dirty="0">
                <a:solidFill>
                  <a:srgbClr val="00279F"/>
                </a:solidFill>
                <a:latin typeface="Times New Roman"/>
                <a:cs typeface="Times New Roman"/>
              </a:rPr>
              <a:t> </a:t>
            </a:r>
            <a:r>
              <a:rPr sz="2400" b="1" spc="35" dirty="0">
                <a:solidFill>
                  <a:srgbClr val="00279F"/>
                </a:solidFill>
                <a:latin typeface="Times New Roman"/>
                <a:cs typeface="Times New Roman"/>
              </a:rPr>
              <a:t>1Mb</a:t>
            </a:r>
            <a:r>
              <a:rPr sz="2400" b="1" spc="140" dirty="0">
                <a:solidFill>
                  <a:srgbClr val="00279F"/>
                </a:solidFill>
                <a:latin typeface="Times New Roman"/>
                <a:cs typeface="Times New Roman"/>
              </a:rPr>
              <a:t> </a:t>
            </a:r>
            <a:r>
              <a:rPr sz="2400" b="1" spc="180" dirty="0">
                <a:solidFill>
                  <a:srgbClr val="00279F"/>
                </a:solidFill>
                <a:latin typeface="Times New Roman"/>
                <a:cs typeface="Times New Roman"/>
              </a:rPr>
              <a:t>10ms</a:t>
            </a:r>
            <a:r>
              <a:rPr sz="2400" b="1" spc="130" dirty="0">
                <a:solidFill>
                  <a:srgbClr val="00279F"/>
                </a:solidFill>
                <a:latin typeface="Times New Roman"/>
                <a:cs typeface="Times New Roman"/>
              </a:rPr>
              <a:t> </a:t>
            </a:r>
            <a:r>
              <a:rPr sz="2400" b="1" spc="55" dirty="0" err="1">
                <a:solidFill>
                  <a:srgbClr val="00279F"/>
                </a:solidFill>
                <a:latin typeface="Times New Roman"/>
                <a:cs typeface="Times New Roman"/>
              </a:rPr>
              <a:t>DropTail</a:t>
            </a:r>
            <a:endParaRPr sz="2400" dirty="0">
              <a:latin typeface="Times New Roman"/>
              <a:cs typeface="Times New Roman"/>
            </a:endParaRPr>
          </a:p>
        </p:txBody>
      </p:sp>
      <p:grpSp>
        <p:nvGrpSpPr>
          <p:cNvPr id="7" name="object 7"/>
          <p:cNvGrpSpPr/>
          <p:nvPr/>
        </p:nvGrpSpPr>
        <p:grpSpPr>
          <a:xfrm>
            <a:off x="2738437" y="1633537"/>
            <a:ext cx="695325" cy="695325"/>
            <a:chOff x="2738437" y="1633537"/>
            <a:chExt cx="695325" cy="695325"/>
          </a:xfrm>
        </p:grpSpPr>
        <p:sp>
          <p:nvSpPr>
            <p:cNvPr id="8" name="object 8"/>
            <p:cNvSpPr/>
            <p:nvPr/>
          </p:nvSpPr>
          <p:spPr>
            <a:xfrm>
              <a:off x="2743200" y="16383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9" name="object 9"/>
            <p:cNvSpPr/>
            <p:nvPr/>
          </p:nvSpPr>
          <p:spPr>
            <a:xfrm>
              <a:off x="2743200" y="163830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10" name="object 10"/>
          <p:cNvSpPr txBox="1"/>
          <p:nvPr/>
        </p:nvSpPr>
        <p:spPr>
          <a:xfrm>
            <a:off x="2898203" y="179476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n0</a:t>
            </a:r>
            <a:endParaRPr sz="2400">
              <a:latin typeface="Times New Roman"/>
              <a:cs typeface="Times New Roman"/>
            </a:endParaRPr>
          </a:p>
        </p:txBody>
      </p:sp>
      <p:grpSp>
        <p:nvGrpSpPr>
          <p:cNvPr id="11" name="object 11"/>
          <p:cNvGrpSpPr/>
          <p:nvPr/>
        </p:nvGrpSpPr>
        <p:grpSpPr>
          <a:xfrm>
            <a:off x="5481637" y="1633537"/>
            <a:ext cx="695325" cy="695325"/>
            <a:chOff x="5481637" y="1633537"/>
            <a:chExt cx="695325" cy="695325"/>
          </a:xfrm>
        </p:grpSpPr>
        <p:sp>
          <p:nvSpPr>
            <p:cNvPr id="12" name="object 12"/>
            <p:cNvSpPr/>
            <p:nvPr/>
          </p:nvSpPr>
          <p:spPr>
            <a:xfrm>
              <a:off x="5486400" y="1638300"/>
              <a:ext cx="685800" cy="685800"/>
            </a:xfrm>
            <a:custGeom>
              <a:avLst/>
              <a:gdLst/>
              <a:ahLst/>
              <a:cxnLst/>
              <a:rect l="l" t="t" r="r" b="b"/>
              <a:pathLst>
                <a:path w="685800" h="685800">
                  <a:moveTo>
                    <a:pt x="342900" y="0"/>
                  </a:move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3130" y="389430"/>
                  </a:lnTo>
                  <a:lnTo>
                    <a:pt x="12248" y="434057"/>
                  </a:lnTo>
                  <a:lnTo>
                    <a:pt x="26946" y="476373"/>
                  </a:lnTo>
                  <a:lnTo>
                    <a:pt x="46815" y="515969"/>
                  </a:lnTo>
                  <a:lnTo>
                    <a:pt x="71446" y="552437"/>
                  </a:lnTo>
                  <a:lnTo>
                    <a:pt x="100431" y="585368"/>
                  </a:lnTo>
                  <a:lnTo>
                    <a:pt x="133362" y="614353"/>
                  </a:lnTo>
                  <a:lnTo>
                    <a:pt x="169830" y="638984"/>
                  </a:lnTo>
                  <a:lnTo>
                    <a:pt x="209426" y="658853"/>
                  </a:lnTo>
                  <a:lnTo>
                    <a:pt x="251742" y="673551"/>
                  </a:lnTo>
                  <a:lnTo>
                    <a:pt x="296369" y="682669"/>
                  </a:lnTo>
                  <a:lnTo>
                    <a:pt x="342900" y="685800"/>
                  </a:lnTo>
                  <a:lnTo>
                    <a:pt x="389430" y="682669"/>
                  </a:lnTo>
                  <a:lnTo>
                    <a:pt x="434057" y="673551"/>
                  </a:lnTo>
                  <a:lnTo>
                    <a:pt x="476373" y="658853"/>
                  </a:lnTo>
                  <a:lnTo>
                    <a:pt x="515969" y="638984"/>
                  </a:lnTo>
                  <a:lnTo>
                    <a:pt x="552437" y="614353"/>
                  </a:lnTo>
                  <a:lnTo>
                    <a:pt x="585368" y="585368"/>
                  </a:lnTo>
                  <a:lnTo>
                    <a:pt x="614353" y="552437"/>
                  </a:lnTo>
                  <a:lnTo>
                    <a:pt x="638984" y="515969"/>
                  </a:lnTo>
                  <a:lnTo>
                    <a:pt x="658853" y="476373"/>
                  </a:lnTo>
                  <a:lnTo>
                    <a:pt x="673551" y="434057"/>
                  </a:lnTo>
                  <a:lnTo>
                    <a:pt x="682669" y="389430"/>
                  </a:lnTo>
                  <a:lnTo>
                    <a:pt x="685800" y="342900"/>
                  </a:lnTo>
                  <a:lnTo>
                    <a:pt x="682669" y="296369"/>
                  </a:lnTo>
                  <a:lnTo>
                    <a:pt x="673551" y="251742"/>
                  </a:lnTo>
                  <a:lnTo>
                    <a:pt x="658853" y="209426"/>
                  </a:lnTo>
                  <a:lnTo>
                    <a:pt x="638984" y="169830"/>
                  </a:lnTo>
                  <a:lnTo>
                    <a:pt x="614353" y="133362"/>
                  </a:lnTo>
                  <a:lnTo>
                    <a:pt x="585368" y="100431"/>
                  </a:lnTo>
                  <a:lnTo>
                    <a:pt x="552437" y="71446"/>
                  </a:lnTo>
                  <a:lnTo>
                    <a:pt x="515969" y="46815"/>
                  </a:lnTo>
                  <a:lnTo>
                    <a:pt x="476373" y="26946"/>
                  </a:lnTo>
                  <a:lnTo>
                    <a:pt x="434057" y="12248"/>
                  </a:lnTo>
                  <a:lnTo>
                    <a:pt x="389430" y="3130"/>
                  </a:lnTo>
                  <a:lnTo>
                    <a:pt x="342900" y="0"/>
                  </a:lnTo>
                  <a:close/>
                </a:path>
              </a:pathLst>
            </a:custGeom>
            <a:solidFill>
              <a:srgbClr val="618FFD"/>
            </a:solidFill>
          </p:spPr>
          <p:txBody>
            <a:bodyPr wrap="square" lIns="0" tIns="0" rIns="0" bIns="0" rtlCol="0"/>
            <a:lstStyle/>
            <a:p>
              <a:endParaRPr/>
            </a:p>
          </p:txBody>
        </p:sp>
        <p:sp>
          <p:nvSpPr>
            <p:cNvPr id="13" name="object 13"/>
            <p:cNvSpPr/>
            <p:nvPr/>
          </p:nvSpPr>
          <p:spPr>
            <a:xfrm>
              <a:off x="5486400" y="1638300"/>
              <a:ext cx="685800" cy="685800"/>
            </a:xfrm>
            <a:custGeom>
              <a:avLst/>
              <a:gdLst/>
              <a:ahLst/>
              <a:cxnLst/>
              <a:rect l="l" t="t" r="r" b="b"/>
              <a:pathLst>
                <a:path w="685800" h="685800">
                  <a:moveTo>
                    <a:pt x="0" y="342900"/>
                  </a:moveTo>
                  <a:lnTo>
                    <a:pt x="3130" y="296369"/>
                  </a:lnTo>
                  <a:lnTo>
                    <a:pt x="12248" y="251742"/>
                  </a:lnTo>
                  <a:lnTo>
                    <a:pt x="26946" y="209426"/>
                  </a:lnTo>
                  <a:lnTo>
                    <a:pt x="46815" y="169830"/>
                  </a:lnTo>
                  <a:lnTo>
                    <a:pt x="71446" y="133362"/>
                  </a:lnTo>
                  <a:lnTo>
                    <a:pt x="100431" y="100431"/>
                  </a:lnTo>
                  <a:lnTo>
                    <a:pt x="133362" y="71446"/>
                  </a:lnTo>
                  <a:lnTo>
                    <a:pt x="169830" y="46815"/>
                  </a:lnTo>
                  <a:lnTo>
                    <a:pt x="209426" y="26946"/>
                  </a:lnTo>
                  <a:lnTo>
                    <a:pt x="251742" y="12248"/>
                  </a:lnTo>
                  <a:lnTo>
                    <a:pt x="296369" y="3130"/>
                  </a:lnTo>
                  <a:lnTo>
                    <a:pt x="342900" y="0"/>
                  </a:lnTo>
                  <a:lnTo>
                    <a:pt x="389430" y="3130"/>
                  </a:lnTo>
                  <a:lnTo>
                    <a:pt x="434057" y="12248"/>
                  </a:lnTo>
                  <a:lnTo>
                    <a:pt x="476373" y="26946"/>
                  </a:lnTo>
                  <a:lnTo>
                    <a:pt x="515969" y="46815"/>
                  </a:lnTo>
                  <a:lnTo>
                    <a:pt x="552437" y="71446"/>
                  </a:lnTo>
                  <a:lnTo>
                    <a:pt x="585368" y="100431"/>
                  </a:lnTo>
                  <a:lnTo>
                    <a:pt x="614353" y="133362"/>
                  </a:lnTo>
                  <a:lnTo>
                    <a:pt x="638984" y="169830"/>
                  </a:lnTo>
                  <a:lnTo>
                    <a:pt x="658853" y="209426"/>
                  </a:lnTo>
                  <a:lnTo>
                    <a:pt x="673551" y="251742"/>
                  </a:lnTo>
                  <a:lnTo>
                    <a:pt x="682669" y="296369"/>
                  </a:lnTo>
                  <a:lnTo>
                    <a:pt x="685800" y="342900"/>
                  </a:lnTo>
                  <a:lnTo>
                    <a:pt x="682669" y="389430"/>
                  </a:lnTo>
                  <a:lnTo>
                    <a:pt x="673551" y="434057"/>
                  </a:lnTo>
                  <a:lnTo>
                    <a:pt x="658853" y="476373"/>
                  </a:lnTo>
                  <a:lnTo>
                    <a:pt x="638984" y="515969"/>
                  </a:lnTo>
                  <a:lnTo>
                    <a:pt x="614353" y="552437"/>
                  </a:lnTo>
                  <a:lnTo>
                    <a:pt x="585368" y="585368"/>
                  </a:lnTo>
                  <a:lnTo>
                    <a:pt x="552437" y="614353"/>
                  </a:lnTo>
                  <a:lnTo>
                    <a:pt x="515969" y="638984"/>
                  </a:lnTo>
                  <a:lnTo>
                    <a:pt x="476373" y="658853"/>
                  </a:lnTo>
                  <a:lnTo>
                    <a:pt x="434057" y="673551"/>
                  </a:lnTo>
                  <a:lnTo>
                    <a:pt x="389430" y="682669"/>
                  </a:lnTo>
                  <a:lnTo>
                    <a:pt x="342900" y="685800"/>
                  </a:lnTo>
                  <a:lnTo>
                    <a:pt x="296369" y="682669"/>
                  </a:lnTo>
                  <a:lnTo>
                    <a:pt x="251742" y="673551"/>
                  </a:lnTo>
                  <a:lnTo>
                    <a:pt x="209426" y="658853"/>
                  </a:lnTo>
                  <a:lnTo>
                    <a:pt x="169830" y="638984"/>
                  </a:lnTo>
                  <a:lnTo>
                    <a:pt x="133362" y="614353"/>
                  </a:lnTo>
                  <a:lnTo>
                    <a:pt x="100431" y="585368"/>
                  </a:lnTo>
                  <a:lnTo>
                    <a:pt x="71446" y="552437"/>
                  </a:lnTo>
                  <a:lnTo>
                    <a:pt x="46815" y="515969"/>
                  </a:lnTo>
                  <a:lnTo>
                    <a:pt x="26946" y="476373"/>
                  </a:lnTo>
                  <a:lnTo>
                    <a:pt x="12248" y="434057"/>
                  </a:lnTo>
                  <a:lnTo>
                    <a:pt x="3130" y="389430"/>
                  </a:lnTo>
                  <a:lnTo>
                    <a:pt x="0" y="342900"/>
                  </a:lnTo>
                  <a:close/>
                </a:path>
              </a:pathLst>
            </a:custGeom>
            <a:ln w="9525">
              <a:solidFill>
                <a:srgbClr val="00279F"/>
              </a:solidFill>
            </a:ln>
          </p:spPr>
          <p:txBody>
            <a:bodyPr wrap="square" lIns="0" tIns="0" rIns="0" bIns="0" rtlCol="0"/>
            <a:lstStyle/>
            <a:p>
              <a:endParaRPr/>
            </a:p>
          </p:txBody>
        </p:sp>
      </p:grpSp>
      <p:sp>
        <p:nvSpPr>
          <p:cNvPr id="14" name="object 14"/>
          <p:cNvSpPr txBox="1"/>
          <p:nvPr/>
        </p:nvSpPr>
        <p:spPr>
          <a:xfrm>
            <a:off x="5641403" y="1794764"/>
            <a:ext cx="377825" cy="391160"/>
          </a:xfrm>
          <a:prstGeom prst="rect">
            <a:avLst/>
          </a:prstGeom>
        </p:spPr>
        <p:txBody>
          <a:bodyPr vert="horz" wrap="square" lIns="0" tIns="12700" rIns="0" bIns="0" rtlCol="0">
            <a:spAutoFit/>
          </a:bodyPr>
          <a:lstStyle/>
          <a:p>
            <a:pPr marL="12700">
              <a:lnSpc>
                <a:spcPct val="100000"/>
              </a:lnSpc>
              <a:spcBef>
                <a:spcPts val="100"/>
              </a:spcBef>
            </a:pPr>
            <a:r>
              <a:rPr sz="2400" b="1" spc="114" dirty="0">
                <a:solidFill>
                  <a:srgbClr val="00279F"/>
                </a:solidFill>
                <a:latin typeface="Times New Roman"/>
                <a:cs typeface="Times New Roman"/>
              </a:rPr>
              <a:t>n1</a:t>
            </a:r>
            <a:endParaRPr sz="2400">
              <a:latin typeface="Times New Roman"/>
              <a:cs typeface="Times New Roman"/>
            </a:endParaRPr>
          </a:p>
        </p:txBody>
      </p:sp>
      <p:grpSp>
        <p:nvGrpSpPr>
          <p:cNvPr id="15" name="object 15"/>
          <p:cNvGrpSpPr/>
          <p:nvPr/>
        </p:nvGrpSpPr>
        <p:grpSpPr>
          <a:xfrm>
            <a:off x="3429002" y="1924044"/>
            <a:ext cx="2057400" cy="114300"/>
            <a:chOff x="3429002" y="1924044"/>
            <a:chExt cx="2057400" cy="114300"/>
          </a:xfrm>
        </p:grpSpPr>
        <p:sp>
          <p:nvSpPr>
            <p:cNvPr id="16" name="object 16"/>
            <p:cNvSpPr/>
            <p:nvPr/>
          </p:nvSpPr>
          <p:spPr>
            <a:xfrm>
              <a:off x="3524250" y="1981200"/>
              <a:ext cx="1866900" cy="0"/>
            </a:xfrm>
            <a:custGeom>
              <a:avLst/>
              <a:gdLst/>
              <a:ahLst/>
              <a:cxnLst/>
              <a:rect l="l" t="t" r="r" b="b"/>
              <a:pathLst>
                <a:path w="1866900">
                  <a:moveTo>
                    <a:pt x="0" y="0"/>
                  </a:moveTo>
                  <a:lnTo>
                    <a:pt x="1866900" y="0"/>
                  </a:lnTo>
                </a:path>
              </a:pathLst>
            </a:custGeom>
            <a:ln w="38100">
              <a:solidFill>
                <a:srgbClr val="00279F"/>
              </a:solidFill>
            </a:ln>
          </p:spPr>
          <p:txBody>
            <a:bodyPr wrap="square" lIns="0" tIns="0" rIns="0" bIns="0" rtlCol="0"/>
            <a:lstStyle/>
            <a:p>
              <a:endParaRPr/>
            </a:p>
          </p:txBody>
        </p:sp>
        <p:sp>
          <p:nvSpPr>
            <p:cNvPr id="17" name="object 17"/>
            <p:cNvSpPr/>
            <p:nvPr/>
          </p:nvSpPr>
          <p:spPr>
            <a:xfrm>
              <a:off x="3429000" y="1924049"/>
              <a:ext cx="2057400" cy="114300"/>
            </a:xfrm>
            <a:custGeom>
              <a:avLst/>
              <a:gdLst/>
              <a:ahLst/>
              <a:cxnLst/>
              <a:rect l="l" t="t" r="r" b="b"/>
              <a:pathLst>
                <a:path w="2057400" h="114300">
                  <a:moveTo>
                    <a:pt x="114300" y="0"/>
                  </a:moveTo>
                  <a:lnTo>
                    <a:pt x="0" y="57150"/>
                  </a:lnTo>
                  <a:lnTo>
                    <a:pt x="114300" y="114300"/>
                  </a:lnTo>
                  <a:lnTo>
                    <a:pt x="114300" y="0"/>
                  </a:lnTo>
                  <a:close/>
                </a:path>
                <a:path w="2057400" h="114300">
                  <a:moveTo>
                    <a:pt x="2057400" y="57150"/>
                  </a:moveTo>
                  <a:lnTo>
                    <a:pt x="1943100" y="0"/>
                  </a:lnTo>
                  <a:lnTo>
                    <a:pt x="1943100" y="114300"/>
                  </a:lnTo>
                  <a:lnTo>
                    <a:pt x="2057400" y="57150"/>
                  </a:lnTo>
                  <a:close/>
                </a:path>
              </a:pathLst>
            </a:custGeom>
            <a:solidFill>
              <a:srgbClr val="00279F"/>
            </a:solidFill>
          </p:spPr>
          <p:txBody>
            <a:bodyPr wrap="square" lIns="0" tIns="0" rIns="0" bIns="0" rtlCol="0"/>
            <a:lstStyle/>
            <a:p>
              <a:endParaRPr/>
            </a:p>
          </p:txBody>
        </p:sp>
      </p:grpSp>
      <p:sp>
        <p:nvSpPr>
          <p:cNvPr id="21" name="Rectangle 20">
            <a:extLst>
              <a:ext uri="{FF2B5EF4-FFF2-40B4-BE49-F238E27FC236}">
                <a16:creationId xmlns:a16="http://schemas.microsoft.com/office/drawing/2014/main" id="{07541E38-016C-EF29-3755-9C2B125002AA}"/>
              </a:ext>
            </a:extLst>
          </p:cNvPr>
          <p:cNvSpPr/>
          <p:nvPr/>
        </p:nvSpPr>
        <p:spPr>
          <a:xfrm>
            <a:off x="189550" y="431546"/>
            <a:ext cx="8764900" cy="769441"/>
          </a:xfrm>
          <a:prstGeom prst="rect">
            <a:avLst/>
          </a:prstGeom>
          <a:solidFill>
            <a:schemeClr val="bg1"/>
          </a:solidFill>
        </p:spPr>
        <p:txBody>
          <a:bodyPr wrap="non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Simple two node wired network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899</Words>
  <Application>Microsoft Office PowerPoint</Application>
  <PresentationFormat>On-screen Show (4:3)</PresentationFormat>
  <Paragraphs>288</Paragraphs>
  <Slides>34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MT</vt:lpstr>
      <vt:lpstr>Calibri</vt:lpstr>
      <vt:lpstr>Century Gothic</vt:lpstr>
      <vt:lpstr>Corbel</vt:lpstr>
      <vt:lpstr>Courier New</vt:lpstr>
      <vt:lpstr>Times New Roman</vt:lpstr>
      <vt:lpstr>Wingdings</vt:lpstr>
      <vt:lpstr>Wingdings 3</vt:lpstr>
      <vt:lpstr>Basis</vt:lpstr>
      <vt:lpstr>     Basic network simulations using ns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FSEC template</dc:subject>
  <dc:creator>GrossmanN</dc:creator>
  <cp:lastModifiedBy>SHANAWAZ ALI</cp:lastModifiedBy>
  <cp:revision>22</cp:revision>
  <dcterms:created xsi:type="dcterms:W3CDTF">2022-07-11T12:16:24Z</dcterms:created>
  <dcterms:modified xsi:type="dcterms:W3CDTF">2022-07-21T06:05:17Z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2012-11-26T00:00:00Z</vt:filetime>
  </property>
  <property fmtid="{D5CDD505-2E9C-101B-9397-08002B2CF9AE}" pid="3" name="Creator">
    <vt:lpwstr>Acrobat PDFMaker 10.1 for PowerPoint</vt:lpwstr>
  </property>
  <property fmtid="{D5CDD505-2E9C-101B-9397-08002B2CF9AE}" pid="4" name="LastSaved">
    <vt:filetime>2022-07-11T00:00:00Z</vt:filetime>
  </property>
</Properties>
</file>