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oppi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Brian Mikhael Tanrio"/>
  <p:cmAuthor clrIdx="1" id="1" initials="" lastIdx="16" name="Christoper Jordan Lipaw"/>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oppins-italic.fntdata"/><Relationship Id="rId10" Type="http://schemas.openxmlformats.org/officeDocument/2006/relationships/slide" Target="slides/slide4.xml"/><Relationship Id="rId32" Type="http://schemas.openxmlformats.org/officeDocument/2006/relationships/font" Target="fonts/Poppi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oppi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06T07:30:18.970">
    <p:pos x="1398" y="837"/>
    <p:text>Tiap repositori proyek yang telah dibuat akan di deploy menggunakan Docker menjadi beberapa container. Tiap Docker container memiliki dua Docker images didalamnya, yaitu fungsi aplikasi dan basis data aplikasi.</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1" dt="2023-03-06T07:10:58.639">
    <p:pos x="6000" y="0"/>
    <p:text>Konekin data - datanya dengan database yang dibuat Backend</p:text>
  </p:cm>
  <p:cm authorId="1" idx="12" dt="2023-03-06T07:10:28.506">
    <p:pos x="6000" y="0"/>
    <p:text>Implementasiin CRUD dengan web yang dikembangkan</p:text>
  </p:cm>
  <p:cm authorId="1" idx="13" dt="2023-03-06T07:10:58.639">
    <p:pos x="6000" y="0"/>
    <p:text>Contohnya di Login, Register, Project, Gantt, dan lain sebagainya</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4" dt="2023-03-06T07:12:49.994">
    <p:pos x="6000" y="0"/>
    <p:text>UAT di testing ke 1 orang</p:text>
  </p:cm>
  <p:cm authorId="1" idx="15" dt="2023-03-06T07:11:56.240">
    <p:pos x="6000" y="0"/>
    <p:text>Hasil UAT dominan menunjukan kekurangan dibagian notifikasi/alert saat melakukan suatu event (yaitu CRUD)</p:text>
  </p:cm>
  <p:cm authorId="1" idx="16" dt="2023-03-06T07:12:49.994">
    <p:pos x="6000" y="0"/>
    <p:text>Feedback dari Hasil UAT di implementasi dengan bikin notifikasi/alert berupa toast, focus, dan lain sebagainya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3-06T07:23:04.068">
    <p:pos x="273" y="837"/>
    <p:text>GraphQL yaitu bahasa yang digunakan untuk query API, yang juga menghubungkan sisi depan website atau client kepada sistem database atau backend untuk melakukan operasi atau kueri seperti menampilkan, menambahkan, menyunting, dan menghapus data.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3-06T07:24:04.221">
    <p:pos x="3177" y="899"/>
    <p:text>Dilakukan proses pengujian aliran atau end-to-end testing. Pengujian dilakukan dengan menggunakan Postman dengan cara membuat script tests untuk memvalidasi autentikasi beserta response data dan status code dari masing-masing API.</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3-06T07:27:36.113">
    <p:pos x="239" y="837"/>
    <p:text>Melakukan black box testing untuk melihat apakah response data sesuai dengan yang diharapkan dan dapat berjalan dengan sukses.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3-06T07:24:43.629">
    <p:pos x="265" y="795"/>
    <p:text>Dilakukan dokumentasi terkait hasil dari pengujian dengan menggunakan Newman-reporter yang men-generate keseluruhan hasil test ke dalam bentuk HTML.</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3-06T13:45:40.565">
    <p:pos x="256" y="837"/>
    <p:text>SonarQube adalah alat peninjau kode otomatis yang dapat dikelola sendiri yang secara sistematis membantu dalam memberikan kode yang bersih. SonarQube terintegrasi ke dalam alur kerja yang ada dengan mendeteksi masalah dalam kode dan melakukan pemeriksaan pada kode secara terus menerus pada sebuah proyek.</p:text>
  </p:cm>
  <p:cm authorId="0" idx="7" dt="2023-03-06T13:45:40.565">
    <p:pos x="256" y="837"/>
    <p:text>Menulis kode yang bersih sangat penting untuk menjaga basis kode yang sehat. Kode bersih didefinisikan sebagai kode yang memenuhi standar tertentu yang ditetapkan, yaitu kode yang dapat diandalkan, aman, mudah dipelihara, mudah dibaca, dan modular</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3-06T07:02:59.938">
    <p:pos x="6000" y="0"/>
    <p:text>Menentukan Icon, Warna, Tipografi dan lain-lain</p:text>
  </p:cm>
  <p:cm authorId="1" idx="2" dt="2023-03-06T07:02:12.095">
    <p:pos x="6000" y="0"/>
    <p:text>Bikin Moodboard</p:text>
  </p:cm>
  <p:cm authorId="1" idx="3" dt="2023-03-06T07:02:59.938">
    <p:pos x="6000" y="0"/>
    <p:text>Component - component kecil, kayak button, checkbox, modal, dan lain sebagainya</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3-03-06T07:04:51.189">
    <p:pos x="6000" y="0"/>
    <p:text>Mempelajari flow dari website sejenis project management</p:text>
  </p:cm>
  <p:cm authorId="1" idx="5" dt="2023-03-06T07:04:51.189">
    <p:pos x="6000" y="0"/>
    <p:text>Membuat komponen yang ada di web sejenis project management seperti chart, gantt, financial card, dan lain sebagainya</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6" dt="2023-03-06T07:08:28.828">
    <p:pos x="6000" y="0"/>
    <p:text>Membuat web dengan React JS</p:text>
  </p:cm>
  <p:cm authorId="1" idx="7" dt="2023-03-06T07:06:53.229">
    <p:pos x="6000" y="0"/>
    <p:text>Menggunakan Library ApexChart buat chartnya</p:text>
  </p:cm>
  <p:cm authorId="1" idx="8" dt="2023-03-06T07:07:42.059">
    <p:pos x="6000" y="0"/>
    <p:text>Untuk Styling dominan menggunakan Tailwind</p:text>
  </p:cm>
  <p:cm authorId="1" idx="9" dt="2023-03-06T07:08:07.134">
    <p:pos x="6000" y="0"/>
    <p:text>Mengembangkan Projectnya dari lokal pindah ke Server</p:text>
  </p:cm>
  <p:cm authorId="1" idx="10" dt="2023-03-06T07:08:28.828">
    <p:pos x="6000" y="0"/>
    <p:text>Gannttnya pake dhtmlx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6132998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6132998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6132998b4_5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6132998b4_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6132998b4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6132998b4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6132998b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6132998b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6132998b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6132998b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6132998b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6132998b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6132998b4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6132998b4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6132998b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6132998b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6132998b4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6132998b4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6132998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6132998b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6132998b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6132998b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6132998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6132998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6132998b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6132998b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6132998b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6132998b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6132998b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6132998b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6132998b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6132998b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6132998b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6132998b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6132998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6132998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1df4c3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1df4c3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32ab536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32ab536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b67904f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b67904f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6132998b4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6132998b4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6132998b4_5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6132998b4_5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6132998b4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6132998b4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4.xml"/><Relationship Id="rId4" Type="http://schemas.openxmlformats.org/officeDocument/2006/relationships/image" Target="../media/image1.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omments" Target="../comments/comment5.xml"/><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omments" Target="../comments/comment6.xml"/><Relationship Id="rId4" Type="http://schemas.openxmlformats.org/officeDocument/2006/relationships/image" Target="../media/image1.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7.xml"/><Relationship Id="rId4" Type="http://schemas.openxmlformats.org/officeDocument/2006/relationships/image" Target="../media/image1.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comments" Target="../comments/comment8.xml"/><Relationship Id="rId4" Type="http://schemas.openxmlformats.org/officeDocument/2006/relationships/image" Target="../media/image1.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comments" Target="../comments/comment9.xml"/><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omments" Target="../comments/comment10.xml"/><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comments" Target="../comments/comment11.xml"/><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integrasiautama.com/abou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arkadium.my.id:5001/" TargetMode="External"/><Relationship Id="rId10" Type="http://schemas.openxmlformats.org/officeDocument/2006/relationships/hyperlink" Target="https://drive.google.com/file/d/1__yNKxi_71R0EH5VdQVZp9xy_Sak3OVo/view?usp=sharing" TargetMode="External"/><Relationship Id="rId9" Type="http://schemas.openxmlformats.org/officeDocument/2006/relationships/hyperlink" Target="https://praditauniversity.github.io/flow-test-reports/Testing%20Flow-2023-02-14-12-50-31-689-0.html" TargetMode="External"/><Relationship Id="rId5" Type="http://schemas.openxmlformats.org/officeDocument/2006/relationships/hyperlink" Target="http://arkadium.my.id:4000/" TargetMode="External"/><Relationship Id="rId6" Type="http://schemas.openxmlformats.org/officeDocument/2006/relationships/hyperlink" Target="https://www.figma.com/file/38tUvycH0s4yGsKIlvnsnA/OSPRO-Generic?node-id=0%3A1&amp;t=qTTyWiCzZN9ylcgB-1" TargetMode="External"/><Relationship Id="rId7" Type="http://schemas.openxmlformats.org/officeDocument/2006/relationships/hyperlink" Target="https://docs.google.com/spreadsheets/d/1nnqOw3AWtlsLxJXtLjpi1z-q5IWPHYeh3qON04dC8Ik/edit?usp=sharing" TargetMode="External"/><Relationship Id="rId8" Type="http://schemas.openxmlformats.org/officeDocument/2006/relationships/hyperlink" Target="https://api.postman.com/collections/24175473-2c71d329-51db-48a1-a694-3720dcfb3ef9?access_key=PMAT-01GS7YPWSVVHJJV95WWAF9TNT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46"/>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solidFill>
                  <a:srgbClr val="0E6233"/>
                </a:solidFill>
                <a:latin typeface="Poppins"/>
                <a:ea typeface="Poppins"/>
                <a:cs typeface="Poppins"/>
                <a:sym typeface="Poppins"/>
              </a:rPr>
              <a:t>Sidang Kerja Praktek</a:t>
            </a:r>
            <a:endParaRPr b="1" sz="1800">
              <a:solidFill>
                <a:srgbClr val="0E6233"/>
              </a:solidFill>
              <a:latin typeface="Poppins"/>
              <a:ea typeface="Poppins"/>
              <a:cs typeface="Poppins"/>
              <a:sym typeface="Poppins"/>
            </a:endParaRPr>
          </a:p>
          <a:p>
            <a:pPr indent="0" lvl="0" marL="0" rtl="0" algn="ctr">
              <a:spcBef>
                <a:spcPts val="0"/>
              </a:spcBef>
              <a:spcAft>
                <a:spcPts val="0"/>
              </a:spcAft>
              <a:buNone/>
            </a:pPr>
            <a:r>
              <a:t/>
            </a:r>
            <a:endParaRPr b="1" sz="1800">
              <a:latin typeface="Poppins"/>
              <a:ea typeface="Poppins"/>
              <a:cs typeface="Poppins"/>
              <a:sym typeface="Poppins"/>
            </a:endParaRPr>
          </a:p>
          <a:p>
            <a:pPr indent="0" lvl="0" marL="0" rtl="0" algn="ctr">
              <a:spcBef>
                <a:spcPts val="0"/>
              </a:spcBef>
              <a:spcAft>
                <a:spcPts val="0"/>
              </a:spcAft>
              <a:buNone/>
            </a:pPr>
            <a:r>
              <a:rPr b="1" lang="en" sz="2400">
                <a:solidFill>
                  <a:srgbClr val="000000"/>
                </a:solidFill>
                <a:latin typeface="Poppins"/>
                <a:ea typeface="Poppins"/>
                <a:cs typeface="Poppins"/>
                <a:sym typeface="Poppins"/>
              </a:rPr>
              <a:t>Back End &amp; Front End PT Integrasia Utama</a:t>
            </a:r>
            <a:endParaRPr b="1" i="1" sz="2400">
              <a:solidFill>
                <a:srgbClr val="F37B32"/>
              </a:solidFill>
              <a:latin typeface="Poppins"/>
              <a:ea typeface="Poppins"/>
              <a:cs typeface="Poppins"/>
              <a:sym typeface="Poppins"/>
            </a:endParaRPr>
          </a:p>
        </p:txBody>
      </p:sp>
      <p:sp>
        <p:nvSpPr>
          <p:cNvPr id="55" name="Google Shape;55;p13"/>
          <p:cNvSpPr txBox="1"/>
          <p:nvPr>
            <p:ph idx="1" type="subTitle"/>
          </p:nvPr>
        </p:nvSpPr>
        <p:spPr>
          <a:xfrm>
            <a:off x="311700" y="3157050"/>
            <a:ext cx="8520600" cy="147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latin typeface="Poppins"/>
                <a:ea typeface="Poppins"/>
                <a:cs typeface="Poppins"/>
                <a:sym typeface="Poppins"/>
              </a:rPr>
              <a:t>Brian Mikhael Tanrio</a:t>
            </a:r>
            <a:r>
              <a:rPr lang="en" sz="1800">
                <a:latin typeface="Poppins"/>
                <a:ea typeface="Poppins"/>
                <a:cs typeface="Poppins"/>
                <a:sym typeface="Poppins"/>
              </a:rPr>
              <a:t> - 1910101006</a:t>
            </a:r>
            <a:endParaRPr sz="1800">
              <a:latin typeface="Poppins"/>
              <a:ea typeface="Poppins"/>
              <a:cs typeface="Poppins"/>
              <a:sym typeface="Poppins"/>
            </a:endParaRPr>
          </a:p>
          <a:p>
            <a:pPr indent="0" lvl="0" marL="0" rtl="0" algn="ctr">
              <a:spcBef>
                <a:spcPts val="0"/>
              </a:spcBef>
              <a:spcAft>
                <a:spcPts val="0"/>
              </a:spcAft>
              <a:buNone/>
            </a:pPr>
            <a:r>
              <a:rPr lang="en" sz="1800">
                <a:latin typeface="Poppins"/>
                <a:ea typeface="Poppins"/>
                <a:cs typeface="Poppins"/>
                <a:sym typeface="Poppins"/>
              </a:rPr>
              <a:t>Christoper Jordan Lipaw</a:t>
            </a:r>
            <a:r>
              <a:rPr lang="en" sz="1800">
                <a:latin typeface="Poppins"/>
                <a:ea typeface="Poppins"/>
                <a:cs typeface="Poppins"/>
                <a:sym typeface="Poppins"/>
              </a:rPr>
              <a:t> - 1910101009</a:t>
            </a:r>
            <a:endParaRPr sz="1800">
              <a:latin typeface="Poppins"/>
              <a:ea typeface="Poppins"/>
              <a:cs typeface="Poppins"/>
              <a:sym typeface="Poppins"/>
            </a:endParaRPr>
          </a:p>
          <a:p>
            <a:pPr indent="0" lvl="0" marL="0" rtl="0" algn="ctr">
              <a:spcBef>
                <a:spcPts val="0"/>
              </a:spcBef>
              <a:spcAft>
                <a:spcPts val="0"/>
              </a:spcAft>
              <a:buNone/>
            </a:pPr>
            <a:r>
              <a:rPr lang="en" sz="1800">
                <a:latin typeface="Poppins"/>
                <a:ea typeface="Poppins"/>
                <a:cs typeface="Poppins"/>
                <a:sym typeface="Poppins"/>
              </a:rPr>
              <a:t>Phance Karyadi - 1910101004</a:t>
            </a:r>
            <a:endParaRPr sz="1800">
              <a:latin typeface="Poppins"/>
              <a:ea typeface="Poppins"/>
              <a:cs typeface="Poppins"/>
              <a:sym typeface="Poppins"/>
            </a:endParaRPr>
          </a:p>
          <a:p>
            <a:pPr indent="0" lvl="0" marL="0" rtl="0" algn="ctr">
              <a:spcBef>
                <a:spcPts val="0"/>
              </a:spcBef>
              <a:spcAft>
                <a:spcPts val="0"/>
              </a:spcAft>
              <a:buClr>
                <a:schemeClr val="dk1"/>
              </a:buClr>
              <a:buSzPts val="1100"/>
              <a:buFont typeface="Arial"/>
              <a:buNone/>
            </a:pPr>
            <a:r>
              <a:rPr lang="en" sz="1800">
                <a:latin typeface="Poppins"/>
                <a:ea typeface="Poppins"/>
                <a:cs typeface="Poppins"/>
                <a:sym typeface="Poppins"/>
              </a:rPr>
              <a:t>Stephen Winata - 1910101017</a:t>
            </a:r>
            <a:endParaRPr sz="1800">
              <a:latin typeface="Poppins"/>
              <a:ea typeface="Poppins"/>
              <a:cs typeface="Poppins"/>
              <a:sym typeface="Poppins"/>
            </a:endParaRPr>
          </a:p>
        </p:txBody>
      </p:sp>
      <p:pic>
        <p:nvPicPr>
          <p:cNvPr id="56" name="Google Shape;56;p13"/>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57" name="Google Shape;57;p13"/>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1</a:t>
            </a:r>
            <a:endParaRPr b="1">
              <a:solidFill>
                <a:srgbClr val="0E6233"/>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Blackbox</a:t>
            </a:r>
            <a:r>
              <a:rPr b="1" lang="en" sz="1800">
                <a:solidFill>
                  <a:srgbClr val="0E6233"/>
                </a:solidFill>
                <a:latin typeface="Poppins"/>
                <a:ea typeface="Poppins"/>
                <a:cs typeface="Poppins"/>
                <a:sym typeface="Poppins"/>
              </a:rPr>
              <a:t> Testing</a:t>
            </a:r>
            <a:endParaRPr sz="1400">
              <a:latin typeface="Poppins"/>
              <a:ea typeface="Poppins"/>
              <a:cs typeface="Poppins"/>
              <a:sym typeface="Poppins"/>
            </a:endParaRPr>
          </a:p>
        </p:txBody>
      </p:sp>
      <p:pic>
        <p:nvPicPr>
          <p:cNvPr id="129" name="Google Shape;129;p22"/>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30" name="Google Shape;130;p22"/>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10</a:t>
            </a:r>
            <a:endParaRPr b="1">
              <a:solidFill>
                <a:srgbClr val="0E6233"/>
              </a:solidFill>
              <a:latin typeface="Poppins"/>
              <a:ea typeface="Poppins"/>
              <a:cs typeface="Poppins"/>
              <a:sym typeface="Poppins"/>
            </a:endParaRPr>
          </a:p>
        </p:txBody>
      </p:sp>
      <p:pic>
        <p:nvPicPr>
          <p:cNvPr id="131" name="Google Shape;131;p22"/>
          <p:cNvPicPr preferRelativeResize="0"/>
          <p:nvPr/>
        </p:nvPicPr>
        <p:blipFill>
          <a:blip r:embed="rId5">
            <a:alphaModFix/>
          </a:blip>
          <a:stretch>
            <a:fillRect/>
          </a:stretch>
        </p:blipFill>
        <p:spPr>
          <a:xfrm>
            <a:off x="380700" y="1330121"/>
            <a:ext cx="7759176" cy="347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Workflow </a:t>
            </a:r>
            <a:r>
              <a:rPr b="1" lang="en" sz="1800">
                <a:solidFill>
                  <a:srgbClr val="0E6233"/>
                </a:solidFill>
                <a:latin typeface="Poppins"/>
                <a:ea typeface="Poppins"/>
                <a:cs typeface="Poppins"/>
                <a:sym typeface="Poppins"/>
              </a:rPr>
              <a:t>Testing Documentation</a:t>
            </a:r>
            <a:endParaRPr sz="1400">
              <a:latin typeface="Poppins"/>
              <a:ea typeface="Poppins"/>
              <a:cs typeface="Poppins"/>
              <a:sym typeface="Poppins"/>
            </a:endParaRPr>
          </a:p>
        </p:txBody>
      </p:sp>
      <p:pic>
        <p:nvPicPr>
          <p:cNvPr id="137" name="Google Shape;137;p23"/>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38" name="Google Shape;138;p23"/>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11</a:t>
            </a:r>
            <a:endParaRPr b="1">
              <a:solidFill>
                <a:srgbClr val="0E6233"/>
              </a:solidFill>
              <a:latin typeface="Poppins"/>
              <a:ea typeface="Poppins"/>
              <a:cs typeface="Poppins"/>
              <a:sym typeface="Poppins"/>
            </a:endParaRPr>
          </a:p>
        </p:txBody>
      </p:sp>
      <p:pic>
        <p:nvPicPr>
          <p:cNvPr id="139" name="Google Shape;139;p23"/>
          <p:cNvPicPr preferRelativeResize="0"/>
          <p:nvPr/>
        </p:nvPicPr>
        <p:blipFill>
          <a:blip r:embed="rId5">
            <a:alphaModFix/>
          </a:blip>
          <a:stretch>
            <a:fillRect/>
          </a:stretch>
        </p:blipFill>
        <p:spPr>
          <a:xfrm>
            <a:off x="420975" y="1262972"/>
            <a:ext cx="3659891" cy="3508578"/>
          </a:xfrm>
          <a:prstGeom prst="rect">
            <a:avLst/>
          </a:prstGeom>
          <a:noFill/>
          <a:ln>
            <a:noFill/>
          </a:ln>
        </p:spPr>
      </p:pic>
      <p:pic>
        <p:nvPicPr>
          <p:cNvPr id="140" name="Google Shape;140;p23"/>
          <p:cNvPicPr preferRelativeResize="0"/>
          <p:nvPr/>
        </p:nvPicPr>
        <p:blipFill rotWithShape="1">
          <a:blip r:embed="rId6">
            <a:alphaModFix/>
          </a:blip>
          <a:srcRect b="54239" l="0" r="0" t="0"/>
          <a:stretch/>
        </p:blipFill>
        <p:spPr>
          <a:xfrm>
            <a:off x="4783875" y="567590"/>
            <a:ext cx="3925376" cy="1514329"/>
          </a:xfrm>
          <a:prstGeom prst="rect">
            <a:avLst/>
          </a:prstGeom>
          <a:noFill/>
          <a:ln>
            <a:noFill/>
          </a:ln>
        </p:spPr>
      </p:pic>
      <p:pic>
        <p:nvPicPr>
          <p:cNvPr id="141" name="Google Shape;141;p23"/>
          <p:cNvPicPr preferRelativeResize="0"/>
          <p:nvPr/>
        </p:nvPicPr>
        <p:blipFill>
          <a:blip r:embed="rId7">
            <a:alphaModFix/>
          </a:blip>
          <a:stretch>
            <a:fillRect/>
          </a:stretch>
        </p:blipFill>
        <p:spPr>
          <a:xfrm>
            <a:off x="4783866" y="2340250"/>
            <a:ext cx="3925384" cy="18806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Code Performance Test</a:t>
            </a:r>
            <a:endParaRPr sz="1400">
              <a:latin typeface="Poppins"/>
              <a:ea typeface="Poppins"/>
              <a:cs typeface="Poppins"/>
              <a:sym typeface="Poppins"/>
            </a:endParaRPr>
          </a:p>
        </p:txBody>
      </p:sp>
      <p:pic>
        <p:nvPicPr>
          <p:cNvPr id="147" name="Google Shape;147;p24"/>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48" name="Google Shape;148;p24"/>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12</a:t>
            </a:r>
            <a:endParaRPr b="1">
              <a:solidFill>
                <a:srgbClr val="0E6233"/>
              </a:solidFill>
              <a:latin typeface="Poppins"/>
              <a:ea typeface="Poppins"/>
              <a:cs typeface="Poppins"/>
              <a:sym typeface="Poppins"/>
            </a:endParaRPr>
          </a:p>
        </p:txBody>
      </p:sp>
      <p:pic>
        <p:nvPicPr>
          <p:cNvPr id="149" name="Google Shape;149;p24"/>
          <p:cNvPicPr preferRelativeResize="0"/>
          <p:nvPr/>
        </p:nvPicPr>
        <p:blipFill rotWithShape="1">
          <a:blip r:embed="rId5">
            <a:alphaModFix/>
          </a:blip>
          <a:srcRect b="0" l="0" r="0" t="9934"/>
          <a:stretch/>
        </p:blipFill>
        <p:spPr>
          <a:xfrm>
            <a:off x="407550" y="1330125"/>
            <a:ext cx="7424011" cy="356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ctrTitle"/>
          </p:nvPr>
        </p:nvSpPr>
        <p:spPr>
          <a:xfrm>
            <a:off x="311700" y="1080247"/>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Job Description Frontend</a:t>
            </a:r>
            <a:endParaRPr sz="1400">
              <a:latin typeface="Poppins"/>
              <a:ea typeface="Poppins"/>
              <a:cs typeface="Poppins"/>
              <a:sym typeface="Poppins"/>
            </a:endParaRPr>
          </a:p>
        </p:txBody>
      </p:sp>
      <p:pic>
        <p:nvPicPr>
          <p:cNvPr id="155" name="Google Shape;155;p25"/>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156" name="Google Shape;156;p25"/>
          <p:cNvSpPr txBox="1"/>
          <p:nvPr/>
        </p:nvSpPr>
        <p:spPr>
          <a:xfrm>
            <a:off x="311704" y="1601359"/>
            <a:ext cx="78759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Dokumentasi Tema untuk desain </a:t>
            </a:r>
            <a:r>
              <a:rPr lang="en">
                <a:latin typeface="Poppins"/>
                <a:ea typeface="Poppins"/>
                <a:cs typeface="Poppins"/>
                <a:sym typeface="Poppins"/>
              </a:rPr>
              <a:t>Software Project </a:t>
            </a:r>
            <a:r>
              <a:rPr lang="en">
                <a:solidFill>
                  <a:schemeClr val="dk1"/>
                </a:solidFill>
                <a:latin typeface="Poppins"/>
                <a:ea typeface="Poppins"/>
                <a:cs typeface="Poppins"/>
                <a:sym typeface="Poppins"/>
              </a:rPr>
              <a:t>Management (Figma)</a:t>
            </a:r>
            <a:endParaRPr>
              <a:latin typeface="Poppins"/>
              <a:ea typeface="Poppins"/>
              <a:cs typeface="Poppins"/>
              <a:sym typeface="Poppins"/>
            </a:endParaRPr>
          </a:p>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Desain awal </a:t>
            </a:r>
            <a:r>
              <a:rPr lang="en">
                <a:solidFill>
                  <a:schemeClr val="dk1"/>
                </a:solidFill>
                <a:latin typeface="Poppins"/>
                <a:ea typeface="Poppins"/>
                <a:cs typeface="Poppins"/>
                <a:sym typeface="Poppins"/>
              </a:rPr>
              <a:t>Software Project Management berbasis website (Figma)</a:t>
            </a:r>
            <a:endParaRPr>
              <a:latin typeface="Poppins"/>
              <a:ea typeface="Poppins"/>
              <a:cs typeface="Poppins"/>
              <a:sym typeface="Poppins"/>
            </a:endParaRPr>
          </a:p>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Membuat dan Mendesain Website </a:t>
            </a:r>
            <a:r>
              <a:rPr lang="en">
                <a:solidFill>
                  <a:schemeClr val="dk1"/>
                </a:solidFill>
                <a:latin typeface="Poppins"/>
                <a:ea typeface="Poppins"/>
                <a:cs typeface="Poppins"/>
                <a:sym typeface="Poppins"/>
              </a:rPr>
              <a:t>Software Project Management (ReactJS)</a:t>
            </a:r>
            <a:endParaRPr>
              <a:solidFill>
                <a:schemeClr val="dk1"/>
              </a:solidFill>
              <a:latin typeface="Poppins"/>
              <a:ea typeface="Poppins"/>
              <a:cs typeface="Poppins"/>
              <a:sym typeface="Poppins"/>
            </a:endParaRPr>
          </a:p>
          <a:p>
            <a:pPr indent="-317500" lvl="0" marL="457200" rtl="0" algn="just">
              <a:spcBef>
                <a:spcPts val="0"/>
              </a:spcBef>
              <a:spcAft>
                <a:spcPts val="0"/>
              </a:spcAft>
              <a:buClr>
                <a:schemeClr val="dk1"/>
              </a:buClr>
              <a:buSzPts val="1400"/>
              <a:buFont typeface="Poppins"/>
              <a:buAutoNum type="arabicPeriod"/>
            </a:pPr>
            <a:r>
              <a:rPr lang="en">
                <a:solidFill>
                  <a:schemeClr val="dk1"/>
                </a:solidFill>
                <a:latin typeface="Poppins"/>
                <a:ea typeface="Poppins"/>
                <a:cs typeface="Poppins"/>
                <a:sym typeface="Poppins"/>
              </a:rPr>
              <a:t>Mengkoneksi Website dengan database (Apollo Client &amp; GraphQL)</a:t>
            </a:r>
            <a:endParaRPr>
              <a:solidFill>
                <a:schemeClr val="dk1"/>
              </a:solidFill>
              <a:latin typeface="Poppins"/>
              <a:ea typeface="Poppins"/>
              <a:cs typeface="Poppins"/>
              <a:sym typeface="Poppins"/>
            </a:endParaRPr>
          </a:p>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User Acceptance Testing Frontend</a:t>
            </a:r>
            <a:endParaRPr>
              <a:latin typeface="Poppins"/>
              <a:ea typeface="Poppins"/>
              <a:cs typeface="Poppins"/>
              <a:sym typeface="Poppins"/>
            </a:endParaRPr>
          </a:p>
        </p:txBody>
      </p:sp>
      <p:sp>
        <p:nvSpPr>
          <p:cNvPr id="157" name="Google Shape;157;p25"/>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13</a:t>
            </a:r>
            <a:endParaRPr b="1">
              <a:solidFill>
                <a:srgbClr val="0E6233"/>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Dokumentasi Tema Desain Software</a:t>
            </a:r>
            <a:endParaRPr sz="1400">
              <a:latin typeface="Poppins"/>
              <a:ea typeface="Poppins"/>
              <a:cs typeface="Poppins"/>
              <a:sym typeface="Poppins"/>
            </a:endParaRPr>
          </a:p>
        </p:txBody>
      </p:sp>
      <p:pic>
        <p:nvPicPr>
          <p:cNvPr id="163" name="Google Shape;163;p26"/>
          <p:cNvPicPr preferRelativeResize="0"/>
          <p:nvPr/>
        </p:nvPicPr>
        <p:blipFill>
          <a:blip r:embed="rId4">
            <a:alphaModFix/>
          </a:blip>
          <a:stretch>
            <a:fillRect/>
          </a:stretch>
        </p:blipFill>
        <p:spPr>
          <a:xfrm>
            <a:off x="295893" y="189229"/>
            <a:ext cx="1200950" cy="521250"/>
          </a:xfrm>
          <a:prstGeom prst="rect">
            <a:avLst/>
          </a:prstGeom>
          <a:noFill/>
          <a:ln>
            <a:noFill/>
          </a:ln>
        </p:spPr>
      </p:pic>
      <p:pic>
        <p:nvPicPr>
          <p:cNvPr id="164" name="Google Shape;164;p26"/>
          <p:cNvPicPr preferRelativeResize="0"/>
          <p:nvPr/>
        </p:nvPicPr>
        <p:blipFill>
          <a:blip r:embed="rId5">
            <a:alphaModFix/>
          </a:blip>
          <a:stretch>
            <a:fillRect/>
          </a:stretch>
        </p:blipFill>
        <p:spPr>
          <a:xfrm>
            <a:off x="607375" y="1330122"/>
            <a:ext cx="7250708" cy="3508578"/>
          </a:xfrm>
          <a:prstGeom prst="rect">
            <a:avLst/>
          </a:prstGeom>
          <a:noFill/>
          <a:ln>
            <a:noFill/>
          </a:ln>
        </p:spPr>
      </p:pic>
      <p:sp>
        <p:nvSpPr>
          <p:cNvPr id="165" name="Google Shape;165;p26"/>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E6233"/>
                </a:solidFill>
                <a:latin typeface="Poppins"/>
                <a:ea typeface="Poppins"/>
                <a:cs typeface="Poppins"/>
                <a:sym typeface="Poppins"/>
              </a:rPr>
              <a:t>14</a:t>
            </a:r>
            <a:endParaRPr b="1" sz="1300">
              <a:solidFill>
                <a:srgbClr val="0E6233"/>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Desain awal Software berbasis Website</a:t>
            </a:r>
            <a:endParaRPr sz="1400">
              <a:latin typeface="Poppins"/>
              <a:ea typeface="Poppins"/>
              <a:cs typeface="Poppins"/>
              <a:sym typeface="Poppins"/>
            </a:endParaRPr>
          </a:p>
        </p:txBody>
      </p:sp>
      <p:pic>
        <p:nvPicPr>
          <p:cNvPr id="171" name="Google Shape;171;p27"/>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72" name="Google Shape;172;p27"/>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15</a:t>
            </a:r>
            <a:endParaRPr b="1">
              <a:solidFill>
                <a:srgbClr val="0E6233"/>
              </a:solidFill>
              <a:latin typeface="Poppins"/>
              <a:ea typeface="Poppins"/>
              <a:cs typeface="Poppins"/>
              <a:sym typeface="Poppins"/>
            </a:endParaRPr>
          </a:p>
        </p:txBody>
      </p:sp>
      <p:pic>
        <p:nvPicPr>
          <p:cNvPr id="173" name="Google Shape;173;p27"/>
          <p:cNvPicPr preferRelativeResize="0"/>
          <p:nvPr/>
        </p:nvPicPr>
        <p:blipFill>
          <a:blip r:embed="rId5">
            <a:alphaModFix/>
          </a:blip>
          <a:stretch>
            <a:fillRect/>
          </a:stretch>
        </p:blipFill>
        <p:spPr>
          <a:xfrm>
            <a:off x="545675" y="1258897"/>
            <a:ext cx="7283765" cy="35085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Membuat dan Mendesain Website</a:t>
            </a:r>
            <a:endParaRPr sz="1400">
              <a:latin typeface="Poppins"/>
              <a:ea typeface="Poppins"/>
              <a:cs typeface="Poppins"/>
              <a:sym typeface="Poppins"/>
            </a:endParaRPr>
          </a:p>
        </p:txBody>
      </p:sp>
      <p:pic>
        <p:nvPicPr>
          <p:cNvPr id="179" name="Google Shape;179;p28"/>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80" name="Google Shape;180;p28"/>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E6233"/>
                </a:solidFill>
                <a:latin typeface="Poppins"/>
                <a:ea typeface="Poppins"/>
                <a:cs typeface="Poppins"/>
                <a:sym typeface="Poppins"/>
              </a:rPr>
              <a:t>16</a:t>
            </a:r>
            <a:endParaRPr b="1" sz="1300">
              <a:solidFill>
                <a:srgbClr val="0E6233"/>
              </a:solidFill>
              <a:latin typeface="Poppins"/>
              <a:ea typeface="Poppins"/>
              <a:cs typeface="Poppins"/>
              <a:sym typeface="Poppins"/>
            </a:endParaRPr>
          </a:p>
        </p:txBody>
      </p:sp>
      <p:pic>
        <p:nvPicPr>
          <p:cNvPr id="181" name="Google Shape;181;p28"/>
          <p:cNvPicPr preferRelativeResize="0"/>
          <p:nvPr/>
        </p:nvPicPr>
        <p:blipFill>
          <a:blip r:embed="rId5">
            <a:alphaModFix/>
          </a:blip>
          <a:stretch>
            <a:fillRect/>
          </a:stretch>
        </p:blipFill>
        <p:spPr>
          <a:xfrm>
            <a:off x="1220975" y="1274912"/>
            <a:ext cx="3094827" cy="1739975"/>
          </a:xfrm>
          <a:prstGeom prst="rect">
            <a:avLst/>
          </a:prstGeom>
          <a:noFill/>
          <a:ln>
            <a:noFill/>
          </a:ln>
        </p:spPr>
      </p:pic>
      <p:pic>
        <p:nvPicPr>
          <p:cNvPr id="182" name="Google Shape;182;p28"/>
          <p:cNvPicPr preferRelativeResize="0"/>
          <p:nvPr/>
        </p:nvPicPr>
        <p:blipFill>
          <a:blip r:embed="rId6">
            <a:alphaModFix/>
          </a:blip>
          <a:stretch>
            <a:fillRect/>
          </a:stretch>
        </p:blipFill>
        <p:spPr>
          <a:xfrm>
            <a:off x="4963450" y="1296125"/>
            <a:ext cx="3019376" cy="1697556"/>
          </a:xfrm>
          <a:prstGeom prst="rect">
            <a:avLst/>
          </a:prstGeom>
          <a:noFill/>
          <a:ln>
            <a:noFill/>
          </a:ln>
        </p:spPr>
      </p:pic>
      <p:pic>
        <p:nvPicPr>
          <p:cNvPr id="183" name="Google Shape;183;p28"/>
          <p:cNvPicPr preferRelativeResize="0"/>
          <p:nvPr/>
        </p:nvPicPr>
        <p:blipFill>
          <a:blip r:embed="rId7">
            <a:alphaModFix/>
          </a:blip>
          <a:stretch>
            <a:fillRect/>
          </a:stretch>
        </p:blipFill>
        <p:spPr>
          <a:xfrm>
            <a:off x="2943074" y="3202124"/>
            <a:ext cx="3019386" cy="1697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Mengkoneksi Website dengan Database</a:t>
            </a:r>
            <a:endParaRPr sz="1400">
              <a:latin typeface="Poppins"/>
              <a:ea typeface="Poppins"/>
              <a:cs typeface="Poppins"/>
              <a:sym typeface="Poppins"/>
            </a:endParaRPr>
          </a:p>
        </p:txBody>
      </p:sp>
      <p:pic>
        <p:nvPicPr>
          <p:cNvPr id="189" name="Google Shape;189;p29"/>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90" name="Google Shape;190;p29"/>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17</a:t>
            </a:r>
            <a:endParaRPr b="1">
              <a:solidFill>
                <a:srgbClr val="0E6233"/>
              </a:solidFill>
              <a:latin typeface="Poppins"/>
              <a:ea typeface="Poppins"/>
              <a:cs typeface="Poppins"/>
              <a:sym typeface="Poppins"/>
            </a:endParaRPr>
          </a:p>
        </p:txBody>
      </p:sp>
      <p:pic>
        <p:nvPicPr>
          <p:cNvPr id="191" name="Google Shape;191;p29"/>
          <p:cNvPicPr preferRelativeResize="0"/>
          <p:nvPr/>
        </p:nvPicPr>
        <p:blipFill>
          <a:blip r:embed="rId5">
            <a:alphaModFix/>
          </a:blip>
          <a:stretch>
            <a:fillRect/>
          </a:stretch>
        </p:blipFill>
        <p:spPr>
          <a:xfrm>
            <a:off x="311700" y="1642555"/>
            <a:ext cx="4173575" cy="2343207"/>
          </a:xfrm>
          <a:prstGeom prst="rect">
            <a:avLst/>
          </a:prstGeom>
          <a:noFill/>
          <a:ln>
            <a:noFill/>
          </a:ln>
        </p:spPr>
      </p:pic>
      <p:pic>
        <p:nvPicPr>
          <p:cNvPr id="192" name="Google Shape;192;p29"/>
          <p:cNvPicPr preferRelativeResize="0"/>
          <p:nvPr/>
        </p:nvPicPr>
        <p:blipFill>
          <a:blip r:embed="rId6">
            <a:alphaModFix/>
          </a:blip>
          <a:stretch>
            <a:fillRect/>
          </a:stretch>
        </p:blipFill>
        <p:spPr>
          <a:xfrm>
            <a:off x="4664366" y="1642550"/>
            <a:ext cx="4167786" cy="2343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User Acceptance Testing Frontend</a:t>
            </a:r>
            <a:endParaRPr sz="1400">
              <a:latin typeface="Poppins"/>
              <a:ea typeface="Poppins"/>
              <a:cs typeface="Poppins"/>
              <a:sym typeface="Poppins"/>
            </a:endParaRPr>
          </a:p>
        </p:txBody>
      </p:sp>
      <p:pic>
        <p:nvPicPr>
          <p:cNvPr id="198" name="Google Shape;198;p30"/>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99" name="Google Shape;199;p30"/>
          <p:cNvSpPr/>
          <p:nvPr/>
        </p:nvSpPr>
        <p:spPr>
          <a:xfrm>
            <a:off x="8310325" y="4409150"/>
            <a:ext cx="583500" cy="5595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18</a:t>
            </a:r>
            <a:endParaRPr b="1">
              <a:solidFill>
                <a:srgbClr val="0E6233"/>
              </a:solidFill>
              <a:latin typeface="Poppins"/>
              <a:ea typeface="Poppins"/>
              <a:cs typeface="Poppins"/>
              <a:sym typeface="Poppins"/>
            </a:endParaRPr>
          </a:p>
        </p:txBody>
      </p:sp>
      <p:pic>
        <p:nvPicPr>
          <p:cNvPr id="200" name="Google Shape;200;p30"/>
          <p:cNvPicPr preferRelativeResize="0"/>
          <p:nvPr/>
        </p:nvPicPr>
        <p:blipFill>
          <a:blip r:embed="rId5">
            <a:alphaModFix/>
          </a:blip>
          <a:stretch>
            <a:fillRect/>
          </a:stretch>
        </p:blipFill>
        <p:spPr>
          <a:xfrm>
            <a:off x="368325" y="1381122"/>
            <a:ext cx="4248150" cy="2381250"/>
          </a:xfrm>
          <a:prstGeom prst="rect">
            <a:avLst/>
          </a:prstGeom>
          <a:noFill/>
          <a:ln>
            <a:noFill/>
          </a:ln>
        </p:spPr>
      </p:pic>
      <p:pic>
        <p:nvPicPr>
          <p:cNvPr id="201" name="Google Shape;201;p30"/>
          <p:cNvPicPr preferRelativeResize="0"/>
          <p:nvPr/>
        </p:nvPicPr>
        <p:blipFill>
          <a:blip r:embed="rId6">
            <a:alphaModFix/>
          </a:blip>
          <a:stretch>
            <a:fillRect/>
          </a:stretch>
        </p:blipFill>
        <p:spPr>
          <a:xfrm>
            <a:off x="4792000" y="1891222"/>
            <a:ext cx="4222726" cy="2374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Dokumentasi</a:t>
            </a:r>
            <a:endParaRPr sz="1400">
              <a:latin typeface="Poppins"/>
              <a:ea typeface="Poppins"/>
              <a:cs typeface="Poppins"/>
              <a:sym typeface="Poppins"/>
            </a:endParaRPr>
          </a:p>
        </p:txBody>
      </p:sp>
      <p:pic>
        <p:nvPicPr>
          <p:cNvPr id="207" name="Google Shape;207;p31"/>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208" name="Google Shape;208;p31"/>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19</a:t>
            </a:r>
            <a:endParaRPr b="1">
              <a:solidFill>
                <a:srgbClr val="0E6233"/>
              </a:solidFill>
              <a:latin typeface="Poppins"/>
              <a:ea typeface="Poppins"/>
              <a:cs typeface="Poppins"/>
              <a:sym typeface="Poppins"/>
            </a:endParaRPr>
          </a:p>
        </p:txBody>
      </p:sp>
      <p:pic>
        <p:nvPicPr>
          <p:cNvPr id="209" name="Google Shape;209;p31"/>
          <p:cNvPicPr preferRelativeResize="0"/>
          <p:nvPr/>
        </p:nvPicPr>
        <p:blipFill>
          <a:blip r:embed="rId4">
            <a:alphaModFix/>
          </a:blip>
          <a:stretch>
            <a:fillRect/>
          </a:stretch>
        </p:blipFill>
        <p:spPr>
          <a:xfrm>
            <a:off x="681850" y="2929550"/>
            <a:ext cx="3557350" cy="2001011"/>
          </a:xfrm>
          <a:prstGeom prst="rect">
            <a:avLst/>
          </a:prstGeom>
          <a:noFill/>
          <a:ln>
            <a:noFill/>
          </a:ln>
        </p:spPr>
      </p:pic>
      <p:pic>
        <p:nvPicPr>
          <p:cNvPr id="210" name="Google Shape;210;p31"/>
          <p:cNvPicPr preferRelativeResize="0"/>
          <p:nvPr/>
        </p:nvPicPr>
        <p:blipFill>
          <a:blip r:embed="rId5">
            <a:alphaModFix/>
          </a:blip>
          <a:stretch>
            <a:fillRect/>
          </a:stretch>
        </p:blipFill>
        <p:spPr>
          <a:xfrm>
            <a:off x="4614825" y="2929550"/>
            <a:ext cx="3557350" cy="2001004"/>
          </a:xfrm>
          <a:prstGeom prst="rect">
            <a:avLst/>
          </a:prstGeom>
          <a:noFill/>
          <a:ln>
            <a:noFill/>
          </a:ln>
        </p:spPr>
      </p:pic>
      <p:pic>
        <p:nvPicPr>
          <p:cNvPr id="211" name="Google Shape;211;p31"/>
          <p:cNvPicPr preferRelativeResize="0"/>
          <p:nvPr/>
        </p:nvPicPr>
        <p:blipFill>
          <a:blip r:embed="rId6">
            <a:alphaModFix/>
          </a:blip>
          <a:stretch>
            <a:fillRect/>
          </a:stretch>
        </p:blipFill>
        <p:spPr>
          <a:xfrm>
            <a:off x="2879738" y="892548"/>
            <a:ext cx="3384525" cy="1902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Tinjauan umum perusahaan</a:t>
            </a:r>
            <a:endParaRPr sz="1400">
              <a:latin typeface="Poppins"/>
              <a:ea typeface="Poppins"/>
              <a:cs typeface="Poppins"/>
              <a:sym typeface="Poppins"/>
            </a:endParaRPr>
          </a:p>
        </p:txBody>
      </p:sp>
      <p:pic>
        <p:nvPicPr>
          <p:cNvPr id="63" name="Google Shape;63;p14"/>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64" name="Google Shape;64;p14"/>
          <p:cNvSpPr txBox="1"/>
          <p:nvPr/>
        </p:nvSpPr>
        <p:spPr>
          <a:xfrm>
            <a:off x="311704" y="1330134"/>
            <a:ext cx="7875900" cy="231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800"/>
              </a:spcAft>
              <a:buClr>
                <a:schemeClr val="dk1"/>
              </a:buClr>
              <a:buSzPts val="1100"/>
              <a:buFont typeface="Arial"/>
              <a:buNone/>
            </a:pPr>
            <a:r>
              <a:rPr lang="en" sz="1200">
                <a:solidFill>
                  <a:schemeClr val="dk1"/>
                </a:solidFill>
                <a:latin typeface="Poppins"/>
                <a:ea typeface="Poppins"/>
                <a:cs typeface="Poppins"/>
                <a:sym typeface="Poppins"/>
              </a:rPr>
              <a:t>Dalam peningkatan dan inovasi yang berkelanjutan, PT Integrasia Utama telah merilis dan mengembangkan solusi produk, seperti OSLOG (One Spirit Logistic) dan OSCARP (Car Pooling) yang melayani dan mendukung industri transportasi dan logistik. Solusi ini menggabungkan proses bisnis transportasi dan logistik untuk memanfaatkan data geospasial, yang terintegrasi dengan pelacakan data secara real time. Kemudian OSME (Onboard Entertainment System), SIOPAS (Integrated Business of Asset Management), dan GEOHR (Integrated Business Process of Human Resource). Solusi-solusi ini terintegrasi dengan geospasial, kemampuan real time tracking dan solusi IoT lainnya. Dengan pengalaman lebih dari 18 tahun di pasar, PT Integrasia Utama telah belajar bagaimana menavigasi perubahan-perubahan ini dan menjadi lebih percaya diri tentang bagaimana dapat berkontribusi pada industri ini. </a:t>
            </a:r>
            <a:r>
              <a:rPr lang="en" sz="1200">
                <a:solidFill>
                  <a:schemeClr val="dk1"/>
                </a:solidFill>
                <a:latin typeface="Poppins"/>
                <a:ea typeface="Poppins"/>
                <a:cs typeface="Poppins"/>
                <a:sym typeface="Poppins"/>
              </a:rPr>
              <a:t>( </a:t>
            </a:r>
            <a:r>
              <a:rPr lang="en" sz="1100" u="sng">
                <a:solidFill>
                  <a:schemeClr val="hlink"/>
                </a:solidFill>
                <a:hlinkClick r:id="rId4"/>
              </a:rPr>
              <a:t>Why Integrasia? – Integrasia Utama</a:t>
            </a:r>
            <a:r>
              <a:rPr lang="en">
                <a:latin typeface="Poppins"/>
                <a:ea typeface="Poppins"/>
                <a:cs typeface="Poppins"/>
                <a:sym typeface="Poppins"/>
              </a:rPr>
              <a:t> )</a:t>
            </a:r>
            <a:endParaRPr>
              <a:latin typeface="Poppins"/>
              <a:ea typeface="Poppins"/>
              <a:cs typeface="Poppins"/>
              <a:sym typeface="Poppins"/>
            </a:endParaRPr>
          </a:p>
        </p:txBody>
      </p:sp>
      <p:sp>
        <p:nvSpPr>
          <p:cNvPr id="65" name="Google Shape;65;p14"/>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2</a:t>
            </a:r>
            <a:endParaRPr b="1">
              <a:solidFill>
                <a:srgbClr val="0E6233"/>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Manfaat kerja Praktek</a:t>
            </a:r>
            <a:endParaRPr sz="1400">
              <a:latin typeface="Poppins"/>
              <a:ea typeface="Poppins"/>
              <a:cs typeface="Poppins"/>
              <a:sym typeface="Poppins"/>
            </a:endParaRPr>
          </a:p>
        </p:txBody>
      </p:sp>
      <p:pic>
        <p:nvPicPr>
          <p:cNvPr id="217" name="Google Shape;217;p32"/>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218" name="Google Shape;218;p32"/>
          <p:cNvSpPr txBox="1"/>
          <p:nvPr/>
        </p:nvSpPr>
        <p:spPr>
          <a:xfrm>
            <a:off x="356125" y="1178275"/>
            <a:ext cx="78945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Poppins"/>
              <a:buAutoNum type="arabicPeriod"/>
            </a:pPr>
            <a:r>
              <a:rPr lang="en" sz="1500">
                <a:solidFill>
                  <a:schemeClr val="dk1"/>
                </a:solidFill>
                <a:latin typeface="Poppins"/>
                <a:ea typeface="Poppins"/>
                <a:cs typeface="Poppins"/>
                <a:sym typeface="Poppins"/>
              </a:rPr>
              <a:t>Menambah koneksi dengan banyak orang baru khususnya orang di bidang IT</a:t>
            </a:r>
            <a:endParaRPr sz="1500">
              <a:solidFill>
                <a:schemeClr val="dk1"/>
              </a:solidFill>
              <a:latin typeface="Poppins"/>
              <a:ea typeface="Poppins"/>
              <a:cs typeface="Poppins"/>
              <a:sym typeface="Poppins"/>
            </a:endParaRPr>
          </a:p>
          <a:p>
            <a:pPr indent="-323850" lvl="0" marL="457200" rtl="0" algn="l">
              <a:lnSpc>
                <a:spcPct val="115000"/>
              </a:lnSpc>
              <a:spcBef>
                <a:spcPts val="0"/>
              </a:spcBef>
              <a:spcAft>
                <a:spcPts val="0"/>
              </a:spcAft>
              <a:buClr>
                <a:schemeClr val="dk1"/>
              </a:buClr>
              <a:buSzPts val="1500"/>
              <a:buFont typeface="Poppins"/>
              <a:buAutoNum type="arabicPeriod"/>
            </a:pPr>
            <a:r>
              <a:rPr lang="en" sz="1500">
                <a:solidFill>
                  <a:schemeClr val="dk1"/>
                </a:solidFill>
                <a:latin typeface="Poppins"/>
                <a:ea typeface="Poppins"/>
                <a:cs typeface="Poppins"/>
                <a:sym typeface="Poppins"/>
              </a:rPr>
              <a:t>Menambah pengalaman bekerja di industri secara langsung</a:t>
            </a:r>
            <a:endParaRPr sz="1500">
              <a:solidFill>
                <a:schemeClr val="dk1"/>
              </a:solidFill>
              <a:latin typeface="Poppins"/>
              <a:ea typeface="Poppins"/>
              <a:cs typeface="Poppins"/>
              <a:sym typeface="Poppins"/>
            </a:endParaRPr>
          </a:p>
          <a:p>
            <a:pPr indent="-323850" lvl="0" marL="457200" rtl="0" algn="l">
              <a:lnSpc>
                <a:spcPct val="115000"/>
              </a:lnSpc>
              <a:spcBef>
                <a:spcPts val="0"/>
              </a:spcBef>
              <a:spcAft>
                <a:spcPts val="0"/>
              </a:spcAft>
              <a:buClr>
                <a:schemeClr val="dk1"/>
              </a:buClr>
              <a:buSzPts val="1500"/>
              <a:buFont typeface="Poppins"/>
              <a:buAutoNum type="arabicPeriod"/>
            </a:pPr>
            <a:r>
              <a:rPr lang="en" sz="1500">
                <a:solidFill>
                  <a:schemeClr val="dk1"/>
                </a:solidFill>
                <a:latin typeface="Poppins"/>
                <a:ea typeface="Poppins"/>
                <a:cs typeface="Poppins"/>
                <a:sym typeface="Poppins"/>
              </a:rPr>
              <a:t>Menambah banyak ilmu khususnya di bidang software development</a:t>
            </a:r>
            <a:endParaRPr sz="1500">
              <a:solidFill>
                <a:schemeClr val="dk1"/>
              </a:solidFill>
              <a:latin typeface="Poppins"/>
              <a:ea typeface="Poppins"/>
              <a:cs typeface="Poppins"/>
              <a:sym typeface="Poppins"/>
            </a:endParaRPr>
          </a:p>
          <a:p>
            <a:pPr indent="-323850" lvl="0" marL="457200" rtl="0" algn="l">
              <a:lnSpc>
                <a:spcPct val="115000"/>
              </a:lnSpc>
              <a:spcBef>
                <a:spcPts val="0"/>
              </a:spcBef>
              <a:spcAft>
                <a:spcPts val="0"/>
              </a:spcAft>
              <a:buClr>
                <a:schemeClr val="dk1"/>
              </a:buClr>
              <a:buSzPts val="1500"/>
              <a:buFont typeface="Poppins"/>
              <a:buAutoNum type="arabicPeriod"/>
            </a:pPr>
            <a:r>
              <a:rPr lang="en" sz="1500">
                <a:solidFill>
                  <a:schemeClr val="dk1"/>
                </a:solidFill>
                <a:latin typeface="Poppins"/>
                <a:ea typeface="Poppins"/>
                <a:cs typeface="Poppins"/>
                <a:sym typeface="Poppins"/>
              </a:rPr>
              <a:t>Memperoleh kesempatan untuk membentuk dan mengasah soft skills di dunia kerja.</a:t>
            </a:r>
            <a:endParaRPr sz="1500">
              <a:solidFill>
                <a:schemeClr val="dk1"/>
              </a:solidFill>
              <a:latin typeface="Poppins"/>
              <a:ea typeface="Poppins"/>
              <a:cs typeface="Poppins"/>
              <a:sym typeface="Poppins"/>
            </a:endParaRPr>
          </a:p>
        </p:txBody>
      </p:sp>
      <p:sp>
        <p:nvSpPr>
          <p:cNvPr id="219" name="Google Shape;219;p32"/>
          <p:cNvSpPr txBox="1"/>
          <p:nvPr>
            <p:ph type="ctrTitle"/>
          </p:nvPr>
        </p:nvSpPr>
        <p:spPr>
          <a:xfrm>
            <a:off x="356125" y="2879097"/>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Kendala kerja Praktek</a:t>
            </a:r>
            <a:endParaRPr sz="1400">
              <a:latin typeface="Poppins"/>
              <a:ea typeface="Poppins"/>
              <a:cs typeface="Poppins"/>
              <a:sym typeface="Poppins"/>
            </a:endParaRPr>
          </a:p>
        </p:txBody>
      </p:sp>
      <p:sp>
        <p:nvSpPr>
          <p:cNvPr id="220" name="Google Shape;220;p32"/>
          <p:cNvSpPr txBox="1"/>
          <p:nvPr/>
        </p:nvSpPr>
        <p:spPr>
          <a:xfrm>
            <a:off x="400550" y="3324000"/>
            <a:ext cx="78945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Poppins"/>
              <a:buAutoNum type="arabicPeriod"/>
            </a:pPr>
            <a:r>
              <a:rPr lang="en" sz="1500">
                <a:solidFill>
                  <a:schemeClr val="dk1"/>
                </a:solidFill>
                <a:latin typeface="Poppins"/>
                <a:ea typeface="Poppins"/>
                <a:cs typeface="Poppins"/>
                <a:sym typeface="Poppins"/>
              </a:rPr>
              <a:t>Kesulitan dalam memecahkan error atau bug yang ditemukan selama pengembangan aplikasi web.</a:t>
            </a:r>
            <a:endParaRPr sz="1500">
              <a:solidFill>
                <a:schemeClr val="dk1"/>
              </a:solidFill>
              <a:latin typeface="Poppins"/>
              <a:ea typeface="Poppins"/>
              <a:cs typeface="Poppins"/>
              <a:sym typeface="Poppins"/>
            </a:endParaRPr>
          </a:p>
          <a:p>
            <a:pPr indent="-323850" lvl="0" marL="457200" rtl="0" algn="l">
              <a:lnSpc>
                <a:spcPct val="115000"/>
              </a:lnSpc>
              <a:spcBef>
                <a:spcPts val="0"/>
              </a:spcBef>
              <a:spcAft>
                <a:spcPts val="0"/>
              </a:spcAft>
              <a:buClr>
                <a:schemeClr val="dk1"/>
              </a:buClr>
              <a:buSzPts val="1500"/>
              <a:buFont typeface="Poppins"/>
              <a:buAutoNum type="arabicPeriod"/>
            </a:pPr>
            <a:r>
              <a:rPr lang="en" sz="1500">
                <a:solidFill>
                  <a:schemeClr val="dk1"/>
                </a:solidFill>
                <a:latin typeface="Poppins"/>
                <a:ea typeface="Poppins"/>
                <a:cs typeface="Poppins"/>
                <a:sym typeface="Poppins"/>
              </a:rPr>
              <a:t>Kesulitan dalam memahami alur kerja dan manfaat dari aplikasi web yang sedang dikembangkan.</a:t>
            </a:r>
            <a:endParaRPr sz="1500">
              <a:solidFill>
                <a:schemeClr val="dk1"/>
              </a:solidFill>
              <a:latin typeface="Poppins"/>
              <a:ea typeface="Poppins"/>
              <a:cs typeface="Poppins"/>
              <a:sym typeface="Poppins"/>
            </a:endParaRPr>
          </a:p>
          <a:p>
            <a:pPr indent="-323850" lvl="0" marL="457200" rtl="0" algn="l">
              <a:lnSpc>
                <a:spcPct val="115000"/>
              </a:lnSpc>
              <a:spcBef>
                <a:spcPts val="0"/>
              </a:spcBef>
              <a:spcAft>
                <a:spcPts val="0"/>
              </a:spcAft>
              <a:buClr>
                <a:schemeClr val="dk1"/>
              </a:buClr>
              <a:buSzPts val="1500"/>
              <a:buFont typeface="Poppins"/>
              <a:buAutoNum type="arabicPeriod"/>
            </a:pPr>
            <a:r>
              <a:rPr lang="en" sz="1500">
                <a:solidFill>
                  <a:schemeClr val="dk1"/>
                </a:solidFill>
                <a:latin typeface="Poppins"/>
                <a:ea typeface="Poppins"/>
                <a:cs typeface="Poppins"/>
                <a:sym typeface="Poppins"/>
              </a:rPr>
              <a:t>Kesulitan dalam pengembangan software karena </a:t>
            </a:r>
            <a:r>
              <a:rPr i="1" lang="en" sz="1500">
                <a:solidFill>
                  <a:schemeClr val="dk1"/>
                </a:solidFill>
                <a:latin typeface="Poppins"/>
                <a:ea typeface="Poppins"/>
                <a:cs typeface="Poppins"/>
                <a:sym typeface="Poppins"/>
              </a:rPr>
              <a:t>requirements</a:t>
            </a:r>
            <a:r>
              <a:rPr lang="en" sz="1500">
                <a:solidFill>
                  <a:schemeClr val="dk1"/>
                </a:solidFill>
                <a:latin typeface="Poppins"/>
                <a:ea typeface="Poppins"/>
                <a:cs typeface="Poppins"/>
                <a:sym typeface="Poppins"/>
              </a:rPr>
              <a:t> yang beragam dan berubah-ubah</a:t>
            </a:r>
            <a:endParaRPr sz="1500">
              <a:solidFill>
                <a:schemeClr val="dk1"/>
              </a:solidFill>
              <a:latin typeface="Poppins"/>
              <a:ea typeface="Poppins"/>
              <a:cs typeface="Poppins"/>
              <a:sym typeface="Poppins"/>
            </a:endParaRPr>
          </a:p>
        </p:txBody>
      </p:sp>
      <p:sp>
        <p:nvSpPr>
          <p:cNvPr id="221" name="Google Shape;221;p32"/>
          <p:cNvSpPr/>
          <p:nvPr/>
        </p:nvSpPr>
        <p:spPr>
          <a:xfrm>
            <a:off x="8311050" y="4378300"/>
            <a:ext cx="569400" cy="5697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20</a:t>
            </a:r>
            <a:endParaRPr b="1">
              <a:solidFill>
                <a:srgbClr val="0E6233"/>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Solusi menyelesaikan Kendala</a:t>
            </a:r>
            <a:endParaRPr sz="1400">
              <a:latin typeface="Poppins"/>
              <a:ea typeface="Poppins"/>
              <a:cs typeface="Poppins"/>
              <a:sym typeface="Poppins"/>
            </a:endParaRPr>
          </a:p>
        </p:txBody>
      </p:sp>
      <p:pic>
        <p:nvPicPr>
          <p:cNvPr id="227" name="Google Shape;227;p33"/>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228" name="Google Shape;228;p33"/>
          <p:cNvSpPr txBox="1"/>
          <p:nvPr/>
        </p:nvSpPr>
        <p:spPr>
          <a:xfrm>
            <a:off x="356125" y="1330125"/>
            <a:ext cx="78945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Poppins"/>
              <a:buAutoNum type="arabicPeriod"/>
            </a:pPr>
            <a:r>
              <a:rPr lang="en" sz="1800">
                <a:solidFill>
                  <a:schemeClr val="dk1"/>
                </a:solidFill>
                <a:latin typeface="Poppins"/>
                <a:ea typeface="Poppins"/>
                <a:cs typeface="Poppins"/>
                <a:sym typeface="Poppins"/>
              </a:rPr>
              <a:t>Mencari-cari referensi di Internet dan dokumentasi terkait </a:t>
            </a:r>
            <a:r>
              <a:rPr i="1" lang="en" sz="1800">
                <a:solidFill>
                  <a:schemeClr val="dk1"/>
                </a:solidFill>
                <a:latin typeface="Poppins"/>
                <a:ea typeface="Poppins"/>
                <a:cs typeface="Poppins"/>
                <a:sym typeface="Poppins"/>
              </a:rPr>
              <a:t>error</a:t>
            </a:r>
            <a:r>
              <a:rPr lang="en" sz="1800">
                <a:solidFill>
                  <a:schemeClr val="dk1"/>
                </a:solidFill>
                <a:latin typeface="Poppins"/>
                <a:ea typeface="Poppins"/>
                <a:cs typeface="Poppins"/>
                <a:sym typeface="Poppins"/>
              </a:rPr>
              <a:t> dan </a:t>
            </a:r>
            <a:r>
              <a:rPr i="1" lang="en" sz="1800">
                <a:solidFill>
                  <a:schemeClr val="dk1"/>
                </a:solidFill>
                <a:latin typeface="Poppins"/>
                <a:ea typeface="Poppins"/>
                <a:cs typeface="Poppins"/>
                <a:sym typeface="Poppins"/>
              </a:rPr>
              <a:t>bug</a:t>
            </a:r>
            <a:r>
              <a:rPr lang="en" sz="1800">
                <a:solidFill>
                  <a:schemeClr val="dk1"/>
                </a:solidFill>
                <a:latin typeface="Poppins"/>
                <a:ea typeface="Poppins"/>
                <a:cs typeface="Poppins"/>
                <a:sym typeface="Poppins"/>
              </a:rPr>
              <a:t> yang serupa </a:t>
            </a:r>
            <a:r>
              <a:rPr lang="en" sz="1800">
                <a:solidFill>
                  <a:schemeClr val="dk1"/>
                </a:solidFill>
                <a:latin typeface="Poppins"/>
                <a:ea typeface="Poppins"/>
                <a:cs typeface="Poppins"/>
                <a:sym typeface="Poppins"/>
              </a:rPr>
              <a:t> </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AutoNum type="arabicPeriod"/>
            </a:pPr>
            <a:r>
              <a:rPr lang="en" sz="1800">
                <a:solidFill>
                  <a:schemeClr val="dk1"/>
                </a:solidFill>
                <a:latin typeface="Poppins"/>
                <a:ea typeface="Poppins"/>
                <a:cs typeface="Poppins"/>
                <a:sym typeface="Poppins"/>
              </a:rPr>
              <a:t>Mencari-cari referensi dan dokumentasi terkait aplikasi yang serupa dengan yang dikembangkan </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AutoNum type="arabicPeriod"/>
            </a:pPr>
            <a:r>
              <a:rPr lang="en" sz="1800">
                <a:solidFill>
                  <a:schemeClr val="dk1"/>
                </a:solidFill>
                <a:latin typeface="Poppins"/>
                <a:ea typeface="Poppins"/>
                <a:cs typeface="Poppins"/>
                <a:sym typeface="Poppins"/>
              </a:rPr>
              <a:t>Berkomunikasi dengan pihak yang berkepentingan agar </a:t>
            </a:r>
            <a:r>
              <a:rPr i="1" lang="en" sz="1800">
                <a:solidFill>
                  <a:schemeClr val="dk1"/>
                </a:solidFill>
                <a:latin typeface="Poppins"/>
                <a:ea typeface="Poppins"/>
                <a:cs typeface="Poppins"/>
                <a:sym typeface="Poppins"/>
              </a:rPr>
              <a:t>requirements </a:t>
            </a:r>
            <a:r>
              <a:rPr lang="en" sz="1800">
                <a:solidFill>
                  <a:schemeClr val="dk1"/>
                </a:solidFill>
                <a:latin typeface="Poppins"/>
                <a:ea typeface="Poppins"/>
                <a:cs typeface="Poppins"/>
                <a:sym typeface="Poppins"/>
              </a:rPr>
              <a:t>dapat sesuai</a:t>
            </a:r>
            <a:endParaRPr sz="1800">
              <a:solidFill>
                <a:schemeClr val="dk1"/>
              </a:solidFill>
              <a:latin typeface="Poppins"/>
              <a:ea typeface="Poppins"/>
              <a:cs typeface="Poppins"/>
              <a:sym typeface="Poppins"/>
            </a:endParaRPr>
          </a:p>
        </p:txBody>
      </p:sp>
      <p:sp>
        <p:nvSpPr>
          <p:cNvPr id="229" name="Google Shape;229;p33"/>
          <p:cNvSpPr/>
          <p:nvPr/>
        </p:nvSpPr>
        <p:spPr>
          <a:xfrm>
            <a:off x="8311050" y="4378300"/>
            <a:ext cx="569400" cy="5697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21</a:t>
            </a:r>
            <a:endParaRPr b="1">
              <a:solidFill>
                <a:srgbClr val="0E6233"/>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Hasil dari Pekerjaan</a:t>
            </a:r>
            <a:endParaRPr sz="1400">
              <a:latin typeface="Poppins"/>
              <a:ea typeface="Poppins"/>
              <a:cs typeface="Poppins"/>
              <a:sym typeface="Poppins"/>
            </a:endParaRPr>
          </a:p>
        </p:txBody>
      </p:sp>
      <p:pic>
        <p:nvPicPr>
          <p:cNvPr id="235" name="Google Shape;235;p34"/>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236" name="Google Shape;236;p34"/>
          <p:cNvSpPr txBox="1"/>
          <p:nvPr/>
        </p:nvSpPr>
        <p:spPr>
          <a:xfrm>
            <a:off x="356125" y="1330125"/>
            <a:ext cx="8198400" cy="261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Poppins"/>
              <a:buAutoNum type="arabicPeriod"/>
            </a:pPr>
            <a:r>
              <a:rPr lang="en" sz="2000" u="sng">
                <a:solidFill>
                  <a:schemeClr val="hlink"/>
                </a:solidFill>
                <a:latin typeface="Poppins"/>
                <a:ea typeface="Poppins"/>
                <a:cs typeface="Poppins"/>
                <a:sym typeface="Poppins"/>
                <a:hlinkClick r:id="rId4"/>
              </a:rPr>
              <a:t>Website</a:t>
            </a:r>
            <a:endParaRPr sz="2000">
              <a:solidFill>
                <a:schemeClr val="dk1"/>
              </a:solidFill>
              <a:latin typeface="Poppins"/>
              <a:ea typeface="Poppins"/>
              <a:cs typeface="Poppins"/>
              <a:sym typeface="Poppins"/>
            </a:endParaRPr>
          </a:p>
          <a:p>
            <a:pPr indent="-355600" lvl="0" marL="457200" rtl="0" algn="l">
              <a:lnSpc>
                <a:spcPct val="115000"/>
              </a:lnSpc>
              <a:spcBef>
                <a:spcPts val="0"/>
              </a:spcBef>
              <a:spcAft>
                <a:spcPts val="0"/>
              </a:spcAft>
              <a:buClr>
                <a:schemeClr val="dk1"/>
              </a:buClr>
              <a:buSzPts val="2000"/>
              <a:buFont typeface="Poppins"/>
              <a:buAutoNum type="arabicPeriod"/>
            </a:pPr>
            <a:r>
              <a:rPr lang="en" sz="2000" u="sng">
                <a:solidFill>
                  <a:schemeClr val="hlink"/>
                </a:solidFill>
                <a:latin typeface="Poppins"/>
                <a:ea typeface="Poppins"/>
                <a:cs typeface="Poppins"/>
                <a:sym typeface="Poppins"/>
                <a:hlinkClick r:id="rId5"/>
              </a:rPr>
              <a:t>GraphQL</a:t>
            </a:r>
            <a:endParaRPr sz="2000">
              <a:solidFill>
                <a:schemeClr val="dk1"/>
              </a:solidFill>
              <a:latin typeface="Poppins"/>
              <a:ea typeface="Poppins"/>
              <a:cs typeface="Poppins"/>
              <a:sym typeface="Poppins"/>
            </a:endParaRPr>
          </a:p>
          <a:p>
            <a:pPr indent="-355600" lvl="0" marL="457200" rtl="0" algn="l">
              <a:lnSpc>
                <a:spcPct val="115000"/>
              </a:lnSpc>
              <a:spcBef>
                <a:spcPts val="0"/>
              </a:spcBef>
              <a:spcAft>
                <a:spcPts val="0"/>
              </a:spcAft>
              <a:buClr>
                <a:schemeClr val="dk1"/>
              </a:buClr>
              <a:buSzPts val="2000"/>
              <a:buFont typeface="Poppins"/>
              <a:buAutoNum type="arabicPeriod"/>
            </a:pPr>
            <a:r>
              <a:rPr lang="en" sz="2000" u="sng">
                <a:solidFill>
                  <a:schemeClr val="hlink"/>
                </a:solidFill>
                <a:latin typeface="Poppins"/>
                <a:ea typeface="Poppins"/>
                <a:cs typeface="Poppins"/>
                <a:sym typeface="Poppins"/>
                <a:hlinkClick r:id="rId6"/>
              </a:rPr>
              <a:t>Desain Figma</a:t>
            </a:r>
            <a:endParaRPr sz="2000">
              <a:solidFill>
                <a:schemeClr val="dk1"/>
              </a:solidFill>
              <a:latin typeface="Poppins"/>
              <a:ea typeface="Poppins"/>
              <a:cs typeface="Poppins"/>
              <a:sym typeface="Poppins"/>
            </a:endParaRPr>
          </a:p>
          <a:p>
            <a:pPr indent="-355600" lvl="0" marL="457200" rtl="0" algn="l">
              <a:lnSpc>
                <a:spcPct val="115000"/>
              </a:lnSpc>
              <a:spcBef>
                <a:spcPts val="0"/>
              </a:spcBef>
              <a:spcAft>
                <a:spcPts val="0"/>
              </a:spcAft>
              <a:buClr>
                <a:schemeClr val="dk1"/>
              </a:buClr>
              <a:buSzPts val="2000"/>
              <a:buFont typeface="Poppins"/>
              <a:buAutoNum type="arabicPeriod"/>
            </a:pPr>
            <a:r>
              <a:rPr lang="en" sz="2000" u="sng">
                <a:solidFill>
                  <a:schemeClr val="hlink"/>
                </a:solidFill>
                <a:latin typeface="Poppins"/>
                <a:ea typeface="Poppins"/>
                <a:cs typeface="Poppins"/>
                <a:sym typeface="Poppins"/>
                <a:hlinkClick r:id="rId7"/>
              </a:rPr>
              <a:t>User Acceptance Test</a:t>
            </a:r>
            <a:endParaRPr sz="2000">
              <a:solidFill>
                <a:schemeClr val="dk1"/>
              </a:solidFill>
              <a:latin typeface="Poppins"/>
              <a:ea typeface="Poppins"/>
              <a:cs typeface="Poppins"/>
              <a:sym typeface="Poppins"/>
            </a:endParaRPr>
          </a:p>
          <a:p>
            <a:pPr indent="-355600" lvl="0" marL="457200" rtl="0" algn="l">
              <a:lnSpc>
                <a:spcPct val="115000"/>
              </a:lnSpc>
              <a:spcBef>
                <a:spcPts val="0"/>
              </a:spcBef>
              <a:spcAft>
                <a:spcPts val="0"/>
              </a:spcAft>
              <a:buClr>
                <a:schemeClr val="dk1"/>
              </a:buClr>
              <a:buSzPts val="2000"/>
              <a:buFont typeface="Poppins"/>
              <a:buAutoNum type="arabicPeriod"/>
            </a:pPr>
            <a:r>
              <a:rPr lang="en" sz="2000" u="sng">
                <a:solidFill>
                  <a:schemeClr val="hlink"/>
                </a:solidFill>
                <a:latin typeface="Poppins"/>
                <a:ea typeface="Poppins"/>
                <a:cs typeface="Poppins"/>
                <a:sym typeface="Poppins"/>
                <a:hlinkClick r:id="rId8"/>
              </a:rPr>
              <a:t>Workflow Test's Postman Collection</a:t>
            </a:r>
            <a:endParaRPr sz="2000">
              <a:solidFill>
                <a:schemeClr val="dk1"/>
              </a:solidFill>
              <a:latin typeface="Poppins"/>
              <a:ea typeface="Poppins"/>
              <a:cs typeface="Poppins"/>
              <a:sym typeface="Poppins"/>
            </a:endParaRPr>
          </a:p>
          <a:p>
            <a:pPr indent="-355600" lvl="0" marL="457200" rtl="0" algn="l">
              <a:lnSpc>
                <a:spcPct val="115000"/>
              </a:lnSpc>
              <a:spcBef>
                <a:spcPts val="0"/>
              </a:spcBef>
              <a:spcAft>
                <a:spcPts val="0"/>
              </a:spcAft>
              <a:buClr>
                <a:schemeClr val="dk1"/>
              </a:buClr>
              <a:buSzPts val="2000"/>
              <a:buFont typeface="Poppins"/>
              <a:buAutoNum type="arabicPeriod"/>
            </a:pPr>
            <a:r>
              <a:rPr lang="en" sz="2000" u="sng">
                <a:solidFill>
                  <a:schemeClr val="hlink"/>
                </a:solidFill>
                <a:latin typeface="Poppins"/>
                <a:ea typeface="Poppins"/>
                <a:cs typeface="Poppins"/>
                <a:sym typeface="Poppins"/>
                <a:hlinkClick r:id="rId9"/>
              </a:rPr>
              <a:t>Workflow Test Result Dashboard</a:t>
            </a:r>
            <a:endParaRPr sz="2000">
              <a:solidFill>
                <a:schemeClr val="dk1"/>
              </a:solidFill>
              <a:latin typeface="Poppins"/>
              <a:ea typeface="Poppins"/>
              <a:cs typeface="Poppins"/>
              <a:sym typeface="Poppins"/>
            </a:endParaRPr>
          </a:p>
          <a:p>
            <a:pPr indent="-355600" lvl="0" marL="457200" rtl="0" algn="l">
              <a:lnSpc>
                <a:spcPct val="115000"/>
              </a:lnSpc>
              <a:spcBef>
                <a:spcPts val="0"/>
              </a:spcBef>
              <a:spcAft>
                <a:spcPts val="0"/>
              </a:spcAft>
              <a:buClr>
                <a:schemeClr val="dk1"/>
              </a:buClr>
              <a:buSzPts val="2000"/>
              <a:buFont typeface="Poppins"/>
              <a:buAutoNum type="arabicPeriod"/>
            </a:pPr>
            <a:r>
              <a:rPr lang="en" sz="2000" u="sng">
                <a:solidFill>
                  <a:schemeClr val="hlink"/>
                </a:solidFill>
                <a:latin typeface="Poppins"/>
                <a:ea typeface="Poppins"/>
                <a:cs typeface="Poppins"/>
                <a:sym typeface="Poppins"/>
                <a:hlinkClick r:id="rId10"/>
              </a:rPr>
              <a:t>Video Testing Flow Website</a:t>
            </a:r>
            <a:endParaRPr sz="2000">
              <a:solidFill>
                <a:schemeClr val="dk1"/>
              </a:solidFill>
              <a:latin typeface="Poppins"/>
              <a:ea typeface="Poppins"/>
              <a:cs typeface="Poppins"/>
              <a:sym typeface="Poppins"/>
            </a:endParaRPr>
          </a:p>
        </p:txBody>
      </p:sp>
      <p:sp>
        <p:nvSpPr>
          <p:cNvPr id="237" name="Google Shape;237;p34"/>
          <p:cNvSpPr/>
          <p:nvPr/>
        </p:nvSpPr>
        <p:spPr>
          <a:xfrm>
            <a:off x="8311050" y="4378300"/>
            <a:ext cx="569400" cy="5697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22</a:t>
            </a:r>
            <a:endParaRPr b="1">
              <a:solidFill>
                <a:srgbClr val="0E6233"/>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Lampiran</a:t>
            </a:r>
            <a:endParaRPr sz="1400">
              <a:latin typeface="Poppins"/>
              <a:ea typeface="Poppins"/>
              <a:cs typeface="Poppins"/>
              <a:sym typeface="Poppins"/>
            </a:endParaRPr>
          </a:p>
        </p:txBody>
      </p:sp>
      <p:pic>
        <p:nvPicPr>
          <p:cNvPr id="243" name="Google Shape;243;p35"/>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244" name="Google Shape;244;p35"/>
          <p:cNvSpPr/>
          <p:nvPr/>
        </p:nvSpPr>
        <p:spPr>
          <a:xfrm>
            <a:off x="8311050" y="4378300"/>
            <a:ext cx="569400" cy="5697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23</a:t>
            </a:r>
            <a:endParaRPr b="1">
              <a:solidFill>
                <a:srgbClr val="0E6233"/>
              </a:solidFill>
              <a:latin typeface="Poppins"/>
              <a:ea typeface="Poppins"/>
              <a:cs typeface="Poppins"/>
              <a:sym typeface="Poppins"/>
            </a:endParaRPr>
          </a:p>
        </p:txBody>
      </p:sp>
      <p:sp>
        <p:nvSpPr>
          <p:cNvPr id="245" name="Google Shape;245;p35"/>
          <p:cNvSpPr txBox="1"/>
          <p:nvPr/>
        </p:nvSpPr>
        <p:spPr>
          <a:xfrm>
            <a:off x="446713" y="3761250"/>
            <a:ext cx="2667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chemeClr val="dk1"/>
                </a:solidFill>
                <a:latin typeface="Poppins"/>
                <a:ea typeface="Poppins"/>
                <a:cs typeface="Poppins"/>
                <a:sym typeface="Poppins"/>
              </a:rPr>
              <a:t>Datang ke PT Integrasia Utama</a:t>
            </a:r>
            <a:endParaRPr sz="1200">
              <a:solidFill>
                <a:schemeClr val="dk1"/>
              </a:solidFill>
              <a:latin typeface="Poppins"/>
              <a:ea typeface="Poppins"/>
              <a:cs typeface="Poppins"/>
              <a:sym typeface="Poppins"/>
            </a:endParaRPr>
          </a:p>
        </p:txBody>
      </p:sp>
      <p:sp>
        <p:nvSpPr>
          <p:cNvPr id="246" name="Google Shape;246;p35"/>
          <p:cNvSpPr txBox="1"/>
          <p:nvPr/>
        </p:nvSpPr>
        <p:spPr>
          <a:xfrm>
            <a:off x="4596904" y="4054350"/>
            <a:ext cx="2667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chemeClr val="dk1"/>
                </a:solidFill>
                <a:latin typeface="Poppins"/>
                <a:ea typeface="Poppins"/>
                <a:cs typeface="Poppins"/>
                <a:sym typeface="Poppins"/>
              </a:rPr>
              <a:t>Surat keterangan Kerja Praktek</a:t>
            </a:r>
            <a:endParaRPr sz="1200">
              <a:solidFill>
                <a:schemeClr val="dk1"/>
              </a:solidFill>
              <a:latin typeface="Poppins"/>
              <a:ea typeface="Poppins"/>
              <a:cs typeface="Poppins"/>
              <a:sym typeface="Poppins"/>
            </a:endParaRPr>
          </a:p>
        </p:txBody>
      </p:sp>
      <p:pic>
        <p:nvPicPr>
          <p:cNvPr id="247" name="Google Shape;247;p35"/>
          <p:cNvPicPr preferRelativeResize="0"/>
          <p:nvPr/>
        </p:nvPicPr>
        <p:blipFill>
          <a:blip r:embed="rId4">
            <a:alphaModFix/>
          </a:blip>
          <a:stretch>
            <a:fillRect/>
          </a:stretch>
        </p:blipFill>
        <p:spPr>
          <a:xfrm>
            <a:off x="547924" y="1685288"/>
            <a:ext cx="2658727" cy="1997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ctrTitle"/>
          </p:nvPr>
        </p:nvSpPr>
        <p:spPr>
          <a:xfrm>
            <a:off x="311700" y="2190753"/>
            <a:ext cx="8520600" cy="5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E6233"/>
                </a:solidFill>
                <a:latin typeface="Poppins"/>
                <a:ea typeface="Poppins"/>
                <a:cs typeface="Poppins"/>
                <a:sym typeface="Poppins"/>
              </a:rPr>
              <a:t>Thank you!</a:t>
            </a:r>
            <a:endParaRPr sz="2400">
              <a:latin typeface="Poppins"/>
              <a:ea typeface="Poppins"/>
              <a:cs typeface="Poppins"/>
              <a:sym typeface="Poppins"/>
            </a:endParaRPr>
          </a:p>
        </p:txBody>
      </p:sp>
      <p:pic>
        <p:nvPicPr>
          <p:cNvPr id="253" name="Google Shape;253;p36"/>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254" name="Google Shape;254;p36"/>
          <p:cNvSpPr/>
          <p:nvPr/>
        </p:nvSpPr>
        <p:spPr>
          <a:xfrm>
            <a:off x="8248800" y="4386025"/>
            <a:ext cx="583500" cy="5826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24</a:t>
            </a:r>
            <a:endParaRPr b="1">
              <a:solidFill>
                <a:srgbClr val="0E6233"/>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311700" y="1080247"/>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Team</a:t>
            </a:r>
            <a:endParaRPr sz="1400">
              <a:latin typeface="Poppins"/>
              <a:ea typeface="Poppins"/>
              <a:cs typeface="Poppins"/>
              <a:sym typeface="Poppins"/>
            </a:endParaRPr>
          </a:p>
        </p:txBody>
      </p:sp>
      <p:pic>
        <p:nvPicPr>
          <p:cNvPr id="71" name="Google Shape;71;p15"/>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72" name="Google Shape;72;p15"/>
          <p:cNvSpPr txBox="1"/>
          <p:nvPr/>
        </p:nvSpPr>
        <p:spPr>
          <a:xfrm>
            <a:off x="311704" y="1601359"/>
            <a:ext cx="78759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Poppins"/>
                <a:ea typeface="Poppins"/>
                <a:cs typeface="Poppins"/>
                <a:sym typeface="Poppins"/>
              </a:rPr>
              <a:t>OSPRO Generic</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yang merupakan pengembangan perangkat lunak untuk melakukan manajemen proyek. Manajemen proyek perangkat lunak merupakan alat yang sangat berperan penting dalam pengembangan proyek karena dapat menjadi penentu pengambil keputusan dalam sebuah proyek. Manajemen proyek perangkat lunak bertugas untuk melakukan pemantauan kemajuan proyek, untuk memastikan bahwa kemajuan proyek berjalan sesuai dengan rencana</a:t>
            </a:r>
            <a:endParaRPr>
              <a:latin typeface="Poppins"/>
              <a:ea typeface="Poppins"/>
              <a:cs typeface="Poppins"/>
              <a:sym typeface="Poppins"/>
            </a:endParaRPr>
          </a:p>
        </p:txBody>
      </p:sp>
      <p:sp>
        <p:nvSpPr>
          <p:cNvPr id="73" name="Google Shape;73;p15"/>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3</a:t>
            </a:r>
            <a:endParaRPr b="1">
              <a:solidFill>
                <a:srgbClr val="0E6233"/>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0" y="1080247"/>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Struktur Organisasi Perusahaan</a:t>
            </a:r>
            <a:endParaRPr sz="1400">
              <a:latin typeface="Poppins"/>
              <a:ea typeface="Poppins"/>
              <a:cs typeface="Poppins"/>
              <a:sym typeface="Poppins"/>
            </a:endParaRPr>
          </a:p>
        </p:txBody>
      </p:sp>
      <p:pic>
        <p:nvPicPr>
          <p:cNvPr id="79" name="Google Shape;79;p16"/>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80" name="Google Shape;80;p16"/>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4</a:t>
            </a:r>
            <a:endParaRPr b="1">
              <a:solidFill>
                <a:srgbClr val="0E6233"/>
              </a:solidFill>
              <a:latin typeface="Poppins"/>
              <a:ea typeface="Poppins"/>
              <a:cs typeface="Poppins"/>
              <a:sym typeface="Poppins"/>
            </a:endParaRPr>
          </a:p>
        </p:txBody>
      </p:sp>
      <p:pic>
        <p:nvPicPr>
          <p:cNvPr id="81" name="Google Shape;81;p16"/>
          <p:cNvPicPr preferRelativeResize="0"/>
          <p:nvPr/>
        </p:nvPicPr>
        <p:blipFill rotWithShape="1">
          <a:blip r:embed="rId4">
            <a:alphaModFix/>
          </a:blip>
          <a:srcRect b="31972" l="0" r="0" t="0"/>
          <a:stretch/>
        </p:blipFill>
        <p:spPr>
          <a:xfrm>
            <a:off x="84850" y="1609700"/>
            <a:ext cx="7933776" cy="303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080247"/>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Struktur Organisasi OSPRO GENERIC</a:t>
            </a:r>
            <a:endParaRPr sz="1400">
              <a:latin typeface="Poppins"/>
              <a:ea typeface="Poppins"/>
              <a:cs typeface="Poppins"/>
              <a:sym typeface="Poppins"/>
            </a:endParaRPr>
          </a:p>
        </p:txBody>
      </p:sp>
      <p:pic>
        <p:nvPicPr>
          <p:cNvPr id="87" name="Google Shape;87;p17"/>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88" name="Google Shape;88;p17"/>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5</a:t>
            </a:r>
            <a:endParaRPr b="1">
              <a:solidFill>
                <a:srgbClr val="0E6233"/>
              </a:solidFill>
              <a:latin typeface="Poppins"/>
              <a:ea typeface="Poppins"/>
              <a:cs typeface="Poppins"/>
              <a:sym typeface="Poppins"/>
            </a:endParaRPr>
          </a:p>
        </p:txBody>
      </p:sp>
      <p:pic>
        <p:nvPicPr>
          <p:cNvPr id="89" name="Google Shape;89;p17"/>
          <p:cNvPicPr preferRelativeResize="0"/>
          <p:nvPr/>
        </p:nvPicPr>
        <p:blipFill>
          <a:blip r:embed="rId4">
            <a:alphaModFix/>
          </a:blip>
          <a:stretch>
            <a:fillRect/>
          </a:stretch>
        </p:blipFill>
        <p:spPr>
          <a:xfrm>
            <a:off x="634850" y="1509950"/>
            <a:ext cx="6753486" cy="345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0" y="1080247"/>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Job Description Backend</a:t>
            </a:r>
            <a:endParaRPr sz="1400">
              <a:latin typeface="Poppins"/>
              <a:ea typeface="Poppins"/>
              <a:cs typeface="Poppins"/>
              <a:sym typeface="Poppins"/>
            </a:endParaRPr>
          </a:p>
        </p:txBody>
      </p:sp>
      <p:pic>
        <p:nvPicPr>
          <p:cNvPr id="95" name="Google Shape;95;p18"/>
          <p:cNvPicPr preferRelativeResize="0"/>
          <p:nvPr/>
        </p:nvPicPr>
        <p:blipFill>
          <a:blip r:embed="rId3">
            <a:alphaModFix/>
          </a:blip>
          <a:stretch>
            <a:fillRect/>
          </a:stretch>
        </p:blipFill>
        <p:spPr>
          <a:xfrm>
            <a:off x="295893" y="189229"/>
            <a:ext cx="1200950" cy="521250"/>
          </a:xfrm>
          <a:prstGeom prst="rect">
            <a:avLst/>
          </a:prstGeom>
          <a:noFill/>
          <a:ln>
            <a:noFill/>
          </a:ln>
        </p:spPr>
      </p:pic>
      <p:sp>
        <p:nvSpPr>
          <p:cNvPr id="96" name="Google Shape;96;p18"/>
          <p:cNvSpPr txBox="1"/>
          <p:nvPr/>
        </p:nvSpPr>
        <p:spPr>
          <a:xfrm>
            <a:off x="311704" y="1601359"/>
            <a:ext cx="78759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Merancang struktur data dalam microservices. (PostgreSQL)</a:t>
            </a:r>
            <a:endParaRPr>
              <a:latin typeface="Poppins"/>
              <a:ea typeface="Poppins"/>
              <a:cs typeface="Poppins"/>
              <a:sym typeface="Poppins"/>
            </a:endParaRPr>
          </a:p>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Mengimplementasi Clean Architecture dalam direktori microservice yang menangani interaksi antara user dengan database melalui API. (Golang &amp; Docker)</a:t>
            </a:r>
            <a:endParaRPr>
              <a:latin typeface="Poppins"/>
              <a:ea typeface="Poppins"/>
              <a:cs typeface="Poppins"/>
              <a:sym typeface="Poppins"/>
            </a:endParaRPr>
          </a:p>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Mengelola skema GraphQL untuk kueri dan mutasi yang dibutuhkan oleh frontend dalam menyalurkan data dari database ke tampilan depan ataupun sebaliknya. (GraphQL)</a:t>
            </a:r>
            <a:endParaRPr>
              <a:latin typeface="Poppins"/>
              <a:ea typeface="Poppins"/>
              <a:cs typeface="Poppins"/>
              <a:sym typeface="Poppins"/>
            </a:endParaRPr>
          </a:p>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Merancang workflow test berdasarkan operasi CRUD masing-masing microservice. (Postman)</a:t>
            </a:r>
            <a:endParaRPr>
              <a:latin typeface="Poppins"/>
              <a:ea typeface="Poppins"/>
              <a:cs typeface="Poppins"/>
              <a:sym typeface="Poppins"/>
            </a:endParaRPr>
          </a:p>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Melakukan dokumentasi terkait hasil dari workflow test. (Newman)</a:t>
            </a:r>
            <a:endParaRPr>
              <a:latin typeface="Poppins"/>
              <a:ea typeface="Poppins"/>
              <a:cs typeface="Poppins"/>
              <a:sym typeface="Poppins"/>
            </a:endParaRPr>
          </a:p>
          <a:p>
            <a:pPr indent="-317500" lvl="0" marL="457200" rtl="0" algn="just">
              <a:spcBef>
                <a:spcPts val="0"/>
              </a:spcBef>
              <a:spcAft>
                <a:spcPts val="0"/>
              </a:spcAft>
              <a:buSzPts val="1400"/>
              <a:buFont typeface="Poppins"/>
              <a:buAutoNum type="arabicPeriod"/>
            </a:pPr>
            <a:r>
              <a:rPr lang="en">
                <a:latin typeface="Poppins"/>
                <a:ea typeface="Poppins"/>
                <a:cs typeface="Poppins"/>
                <a:sym typeface="Poppins"/>
              </a:rPr>
              <a:t>Melakukan pemeriksaan dan deteksi masalah dalam kode untuk membantu dalam memberikan kode yang bersih. (SonarQube)</a:t>
            </a:r>
            <a:endParaRPr>
              <a:latin typeface="Poppins"/>
              <a:ea typeface="Poppins"/>
              <a:cs typeface="Poppins"/>
              <a:sym typeface="Poppins"/>
            </a:endParaRPr>
          </a:p>
        </p:txBody>
      </p:sp>
      <p:sp>
        <p:nvSpPr>
          <p:cNvPr id="97" name="Google Shape;97;p18"/>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6</a:t>
            </a:r>
            <a:endParaRPr b="1">
              <a:solidFill>
                <a:srgbClr val="0E6233"/>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Clean Architecture Microservices</a:t>
            </a:r>
            <a:endParaRPr sz="1400">
              <a:latin typeface="Poppins"/>
              <a:ea typeface="Poppins"/>
              <a:cs typeface="Poppins"/>
              <a:sym typeface="Poppins"/>
            </a:endParaRPr>
          </a:p>
        </p:txBody>
      </p:sp>
      <p:pic>
        <p:nvPicPr>
          <p:cNvPr id="103" name="Google Shape;103;p19"/>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04" name="Google Shape;104;p19"/>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7</a:t>
            </a:r>
            <a:endParaRPr b="1">
              <a:solidFill>
                <a:srgbClr val="0E6233"/>
              </a:solidFill>
              <a:latin typeface="Poppins"/>
              <a:ea typeface="Poppins"/>
              <a:cs typeface="Poppins"/>
              <a:sym typeface="Poppins"/>
            </a:endParaRPr>
          </a:p>
        </p:txBody>
      </p:sp>
      <p:pic>
        <p:nvPicPr>
          <p:cNvPr id="105" name="Google Shape;105;p19"/>
          <p:cNvPicPr preferRelativeResize="0"/>
          <p:nvPr/>
        </p:nvPicPr>
        <p:blipFill>
          <a:blip r:embed="rId5">
            <a:alphaModFix/>
          </a:blip>
          <a:stretch>
            <a:fillRect/>
          </a:stretch>
        </p:blipFill>
        <p:spPr>
          <a:xfrm>
            <a:off x="2220525" y="1330126"/>
            <a:ext cx="5958026" cy="3346625"/>
          </a:xfrm>
          <a:prstGeom prst="rect">
            <a:avLst/>
          </a:prstGeom>
          <a:noFill/>
          <a:ln>
            <a:noFill/>
          </a:ln>
        </p:spPr>
      </p:pic>
      <p:pic>
        <p:nvPicPr>
          <p:cNvPr id="106" name="Google Shape;106;p19"/>
          <p:cNvPicPr preferRelativeResize="0"/>
          <p:nvPr/>
        </p:nvPicPr>
        <p:blipFill>
          <a:blip r:embed="rId6">
            <a:alphaModFix/>
          </a:blip>
          <a:stretch>
            <a:fillRect/>
          </a:stretch>
        </p:blipFill>
        <p:spPr>
          <a:xfrm>
            <a:off x="443800" y="1232750"/>
            <a:ext cx="1348125" cy="37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GraphQL Schema</a:t>
            </a:r>
            <a:endParaRPr sz="1400">
              <a:latin typeface="Poppins"/>
              <a:ea typeface="Poppins"/>
              <a:cs typeface="Poppins"/>
              <a:sym typeface="Poppins"/>
            </a:endParaRPr>
          </a:p>
        </p:txBody>
      </p:sp>
      <p:pic>
        <p:nvPicPr>
          <p:cNvPr id="112" name="Google Shape;112;p20"/>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13" name="Google Shape;113;p20"/>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8</a:t>
            </a:r>
            <a:endParaRPr b="1">
              <a:solidFill>
                <a:srgbClr val="0E6233"/>
              </a:solidFill>
              <a:latin typeface="Poppins"/>
              <a:ea typeface="Poppins"/>
              <a:cs typeface="Poppins"/>
              <a:sym typeface="Poppins"/>
            </a:endParaRPr>
          </a:p>
        </p:txBody>
      </p:sp>
      <p:pic>
        <p:nvPicPr>
          <p:cNvPr id="114" name="Google Shape;114;p20"/>
          <p:cNvPicPr preferRelativeResize="0"/>
          <p:nvPr/>
        </p:nvPicPr>
        <p:blipFill>
          <a:blip r:embed="rId5">
            <a:alphaModFix/>
          </a:blip>
          <a:stretch>
            <a:fillRect/>
          </a:stretch>
        </p:blipFill>
        <p:spPr>
          <a:xfrm>
            <a:off x="434425" y="1330126"/>
            <a:ext cx="7692450" cy="350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ctrTitle"/>
          </p:nvPr>
        </p:nvSpPr>
        <p:spPr>
          <a:xfrm>
            <a:off x="311700" y="809022"/>
            <a:ext cx="8520600" cy="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E6233"/>
                </a:solidFill>
                <a:latin typeface="Poppins"/>
                <a:ea typeface="Poppins"/>
                <a:cs typeface="Poppins"/>
                <a:sym typeface="Poppins"/>
              </a:rPr>
              <a:t>API Testing</a:t>
            </a:r>
            <a:endParaRPr sz="1400">
              <a:latin typeface="Poppins"/>
              <a:ea typeface="Poppins"/>
              <a:cs typeface="Poppins"/>
              <a:sym typeface="Poppins"/>
            </a:endParaRPr>
          </a:p>
        </p:txBody>
      </p:sp>
      <p:pic>
        <p:nvPicPr>
          <p:cNvPr id="120" name="Google Shape;120;p21"/>
          <p:cNvPicPr preferRelativeResize="0"/>
          <p:nvPr/>
        </p:nvPicPr>
        <p:blipFill>
          <a:blip r:embed="rId4">
            <a:alphaModFix/>
          </a:blip>
          <a:stretch>
            <a:fillRect/>
          </a:stretch>
        </p:blipFill>
        <p:spPr>
          <a:xfrm>
            <a:off x="295893" y="189229"/>
            <a:ext cx="1200950" cy="521250"/>
          </a:xfrm>
          <a:prstGeom prst="rect">
            <a:avLst/>
          </a:prstGeom>
          <a:noFill/>
          <a:ln>
            <a:noFill/>
          </a:ln>
        </p:spPr>
      </p:pic>
      <p:sp>
        <p:nvSpPr>
          <p:cNvPr id="121" name="Google Shape;121;p21"/>
          <p:cNvSpPr/>
          <p:nvPr/>
        </p:nvSpPr>
        <p:spPr>
          <a:xfrm>
            <a:off x="8311050" y="4378298"/>
            <a:ext cx="521100" cy="521400"/>
          </a:xfrm>
          <a:prstGeom prst="ellipse">
            <a:avLst/>
          </a:prstGeom>
          <a:noFill/>
          <a:ln cap="flat" cmpd="sng" w="19050">
            <a:solidFill>
              <a:srgbClr val="F37B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E6233"/>
                </a:solidFill>
                <a:latin typeface="Poppins"/>
                <a:ea typeface="Poppins"/>
                <a:cs typeface="Poppins"/>
                <a:sym typeface="Poppins"/>
              </a:rPr>
              <a:t>9</a:t>
            </a:r>
            <a:endParaRPr b="1">
              <a:solidFill>
                <a:srgbClr val="0E6233"/>
              </a:solidFill>
              <a:latin typeface="Poppins"/>
              <a:ea typeface="Poppins"/>
              <a:cs typeface="Poppins"/>
              <a:sym typeface="Poppins"/>
            </a:endParaRPr>
          </a:p>
        </p:txBody>
      </p:sp>
      <p:pic>
        <p:nvPicPr>
          <p:cNvPr id="122" name="Google Shape;122;p21"/>
          <p:cNvPicPr preferRelativeResize="0"/>
          <p:nvPr/>
        </p:nvPicPr>
        <p:blipFill rotWithShape="1">
          <a:blip r:embed="rId5">
            <a:alphaModFix/>
          </a:blip>
          <a:srcRect b="0" l="0" r="34434" t="0"/>
          <a:stretch/>
        </p:blipFill>
        <p:spPr>
          <a:xfrm>
            <a:off x="5044311" y="1428675"/>
            <a:ext cx="3787989" cy="2828650"/>
          </a:xfrm>
          <a:prstGeom prst="rect">
            <a:avLst/>
          </a:prstGeom>
          <a:noFill/>
          <a:ln>
            <a:noFill/>
          </a:ln>
        </p:spPr>
      </p:pic>
      <p:pic>
        <p:nvPicPr>
          <p:cNvPr id="123" name="Google Shape;123;p21"/>
          <p:cNvPicPr preferRelativeResize="0"/>
          <p:nvPr/>
        </p:nvPicPr>
        <p:blipFill>
          <a:blip r:embed="rId6">
            <a:alphaModFix/>
          </a:blip>
          <a:stretch>
            <a:fillRect/>
          </a:stretch>
        </p:blipFill>
        <p:spPr>
          <a:xfrm>
            <a:off x="419150" y="1428675"/>
            <a:ext cx="4388600" cy="336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