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0" r:id="rId6"/>
    <p:sldId id="259" r:id="rId7"/>
    <p:sldId id="261" r:id="rId8"/>
    <p:sldId id="26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6E573-8217-4AE5-BDF1-44BD2BFCF3F4}" v="4" dt="2023-02-14T09:10:21.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o Moron" userId="3f82f364b3372380" providerId="LiveId" clId="{64A6E573-8217-4AE5-BDF1-44BD2BFCF3F4}"/>
    <pc:docChg chg="custSel modSld">
      <pc:chgData name="Prado Moron" userId="3f82f364b3372380" providerId="LiveId" clId="{64A6E573-8217-4AE5-BDF1-44BD2BFCF3F4}" dt="2023-02-14T09:45:42.489" v="579" actId="1076"/>
      <pc:docMkLst>
        <pc:docMk/>
      </pc:docMkLst>
      <pc:sldChg chg="modSp mod">
        <pc:chgData name="Prado Moron" userId="3f82f364b3372380" providerId="LiveId" clId="{64A6E573-8217-4AE5-BDF1-44BD2BFCF3F4}" dt="2023-02-14T09:20:13.591" v="572" actId="1076"/>
        <pc:sldMkLst>
          <pc:docMk/>
          <pc:sldMk cId="2864373316" sldId="256"/>
        </pc:sldMkLst>
        <pc:spChg chg="mod">
          <ac:chgData name="Prado Moron" userId="3f82f364b3372380" providerId="LiveId" clId="{64A6E573-8217-4AE5-BDF1-44BD2BFCF3F4}" dt="2023-02-14T09:18:24.173" v="364" actId="1076"/>
          <ac:spMkLst>
            <pc:docMk/>
            <pc:sldMk cId="2864373316" sldId="256"/>
            <ac:spMk id="2" creationId="{31EB7E50-62DE-7ED9-A8E0-548EE841B210}"/>
          </ac:spMkLst>
        </pc:spChg>
        <pc:spChg chg="mod">
          <ac:chgData name="Prado Moron" userId="3f82f364b3372380" providerId="LiveId" clId="{64A6E573-8217-4AE5-BDF1-44BD2BFCF3F4}" dt="2023-02-14T09:20:13.591" v="572" actId="1076"/>
          <ac:spMkLst>
            <pc:docMk/>
            <pc:sldMk cId="2864373316" sldId="256"/>
            <ac:spMk id="3" creationId="{90D69355-19B9-5B4E-E904-6A92A4CE9A4B}"/>
          </ac:spMkLst>
        </pc:spChg>
      </pc:sldChg>
      <pc:sldChg chg="modSp mod">
        <pc:chgData name="Prado Moron" userId="3f82f364b3372380" providerId="LiveId" clId="{64A6E573-8217-4AE5-BDF1-44BD2BFCF3F4}" dt="2023-02-14T09:45:42.489" v="579" actId="1076"/>
        <pc:sldMkLst>
          <pc:docMk/>
          <pc:sldMk cId="3778754160" sldId="258"/>
        </pc:sldMkLst>
        <pc:spChg chg="mod">
          <ac:chgData name="Prado Moron" userId="3f82f364b3372380" providerId="LiveId" clId="{64A6E573-8217-4AE5-BDF1-44BD2BFCF3F4}" dt="2023-02-14T09:45:38.891" v="578" actId="14100"/>
          <ac:spMkLst>
            <pc:docMk/>
            <pc:sldMk cId="3778754160" sldId="258"/>
            <ac:spMk id="2" creationId="{243CCE75-E32D-33A9-F7E5-2C7B9D849FD9}"/>
          </ac:spMkLst>
        </pc:spChg>
        <pc:spChg chg="mod">
          <ac:chgData name="Prado Moron" userId="3f82f364b3372380" providerId="LiveId" clId="{64A6E573-8217-4AE5-BDF1-44BD2BFCF3F4}" dt="2023-02-14T09:45:42.489" v="579" actId="1076"/>
          <ac:spMkLst>
            <pc:docMk/>
            <pc:sldMk cId="3778754160" sldId="258"/>
            <ac:spMk id="3" creationId="{B573CD00-0F84-6D79-D1F1-ACE9DC81B491}"/>
          </ac:spMkLst>
        </pc:spChg>
      </pc:sldChg>
      <pc:sldChg chg="modSp mod">
        <pc:chgData name="Prado Moron" userId="3f82f364b3372380" providerId="LiveId" clId="{64A6E573-8217-4AE5-BDF1-44BD2BFCF3F4}" dt="2023-02-14T09:20:06.205" v="571" actId="20577"/>
        <pc:sldMkLst>
          <pc:docMk/>
          <pc:sldMk cId="3299889472" sldId="262"/>
        </pc:sldMkLst>
        <pc:spChg chg="mod">
          <ac:chgData name="Prado Moron" userId="3f82f364b3372380" providerId="LiveId" clId="{64A6E573-8217-4AE5-BDF1-44BD2BFCF3F4}" dt="2023-02-14T09:20:06.205" v="571" actId="20577"/>
          <ac:spMkLst>
            <pc:docMk/>
            <pc:sldMk cId="3299889472" sldId="262"/>
            <ac:spMk id="4" creationId="{F27FB5DB-8118-04A2-DE1C-462F34480402}"/>
          </ac:spMkLst>
        </pc:spChg>
      </pc:sldChg>
      <pc:sldChg chg="modSp mod">
        <pc:chgData name="Prado Moron" userId="3f82f364b3372380" providerId="LiveId" clId="{64A6E573-8217-4AE5-BDF1-44BD2BFCF3F4}" dt="2023-02-14T09:45:11.181" v="574" actId="20577"/>
        <pc:sldMkLst>
          <pc:docMk/>
          <pc:sldMk cId="1246372458" sldId="263"/>
        </pc:sldMkLst>
        <pc:spChg chg="mod">
          <ac:chgData name="Prado Moron" userId="3f82f364b3372380" providerId="LiveId" clId="{64A6E573-8217-4AE5-BDF1-44BD2BFCF3F4}" dt="2023-02-14T09:12:47.648" v="193" actId="1076"/>
          <ac:spMkLst>
            <pc:docMk/>
            <pc:sldMk cId="1246372458" sldId="263"/>
            <ac:spMk id="3" creationId="{3790157E-98AC-2386-175B-F392ED6DC73D}"/>
          </ac:spMkLst>
        </pc:spChg>
        <pc:spChg chg="mod">
          <ac:chgData name="Prado Moron" userId="3f82f364b3372380" providerId="LiveId" clId="{64A6E573-8217-4AE5-BDF1-44BD2BFCF3F4}" dt="2023-02-14T09:45:11.181" v="574" actId="20577"/>
          <ac:spMkLst>
            <pc:docMk/>
            <pc:sldMk cId="1246372458" sldId="263"/>
            <ac:spMk id="5" creationId="{4723ECE2-B71A-E064-93FB-B98212A2583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radi\Downloads\UK-local-authority-ghg-emissions-2020.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96702836667008E-2"/>
          <c:y val="2.7203171475733794E-2"/>
          <c:w val="0.51262086667921136"/>
          <c:h val="0.91245402479169002"/>
        </c:manualLayout>
      </c:layout>
      <c:lineChart>
        <c:grouping val="standard"/>
        <c:varyColors val="0"/>
        <c:ser>
          <c:idx val="0"/>
          <c:order val="0"/>
          <c:tx>
            <c:strRef>
              <c:f>'1_2'!$AV$5</c:f>
              <c:strCache>
                <c:ptCount val="1"/>
                <c:pt idx="0">
                  <c:v>Per Capita Emissions (tCO2e)</c:v>
                </c:pt>
              </c:strCache>
            </c:strRef>
          </c:tx>
          <c:spPr>
            <a:ln w="28575" cap="rnd">
              <a:solidFill>
                <a:schemeClr val="accent1"/>
              </a:solidFill>
              <a:round/>
            </a:ln>
            <a:effectLst/>
          </c:spPr>
          <c:marker>
            <c:symbol val="none"/>
          </c:marker>
          <c:cat>
            <c:numRef>
              <c:f>'1_2'!$E$4774:$E$4789</c:f>
              <c:numCache>
                <c:formatCode>0</c:formatCode>
                <c:ptCount val="1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numCache>
            </c:numRef>
          </c:cat>
          <c:val>
            <c:numRef>
              <c:f>'1_2'!$AV$4774:$AV$4789</c:f>
              <c:numCache>
                <c:formatCode>#,##0.0</c:formatCode>
                <c:ptCount val="16"/>
                <c:pt idx="0">
                  <c:v>8.1469754628629225</c:v>
                </c:pt>
                <c:pt idx="1">
                  <c:v>8.0203238935847896</c:v>
                </c:pt>
                <c:pt idx="2">
                  <c:v>7.8213902746946529</c:v>
                </c:pt>
                <c:pt idx="3">
                  <c:v>7.6848878794363786</c:v>
                </c:pt>
                <c:pt idx="4">
                  <c:v>7.0752061006090523</c:v>
                </c:pt>
                <c:pt idx="5">
                  <c:v>7.2487668148136466</c:v>
                </c:pt>
                <c:pt idx="6">
                  <c:v>6.7103618282846211</c:v>
                </c:pt>
                <c:pt idx="7">
                  <c:v>6.8339774075242214</c:v>
                </c:pt>
                <c:pt idx="8">
                  <c:v>6.5988422464548044</c:v>
                </c:pt>
                <c:pt idx="9">
                  <c:v>5.9998118146857262</c:v>
                </c:pt>
                <c:pt idx="10">
                  <c:v>5.8137643055932795</c:v>
                </c:pt>
                <c:pt idx="11">
                  <c:v>5.5571662696603035</c:v>
                </c:pt>
                <c:pt idx="12">
                  <c:v>5.2331893538356686</c:v>
                </c:pt>
                <c:pt idx="13">
                  <c:v>5.1203059242406423</c:v>
                </c:pt>
                <c:pt idx="14">
                  <c:v>4.8281847815628272</c:v>
                </c:pt>
                <c:pt idx="15">
                  <c:v>4.2310398211432485</c:v>
                </c:pt>
              </c:numCache>
            </c:numRef>
          </c:val>
          <c:smooth val="0"/>
          <c:extLst>
            <c:ext xmlns:c16="http://schemas.microsoft.com/office/drawing/2014/chart" uri="{C3380CC4-5D6E-409C-BE32-E72D297353CC}">
              <c16:uniqueId val="{00000000-4A59-496B-801C-A2641757576F}"/>
            </c:ext>
          </c:extLst>
        </c:ser>
        <c:ser>
          <c:idx val="1"/>
          <c:order val="1"/>
          <c:tx>
            <c:strRef>
              <c:f>'1_2'!$AZ$5</c:f>
              <c:strCache>
                <c:ptCount val="1"/>
                <c:pt idx="0">
                  <c:v>Estimation of CO2 produced by Gas from Industrial, commercial, domestic gas, other fuels, agriculture, all transport fuels, land use and Waste Management</c:v>
                </c:pt>
              </c:strCache>
            </c:strRef>
          </c:tx>
          <c:spPr>
            <a:ln w="28575" cap="rnd">
              <a:solidFill>
                <a:schemeClr val="accent2"/>
              </a:solidFill>
              <a:round/>
            </a:ln>
            <a:effectLst/>
          </c:spPr>
          <c:marker>
            <c:symbol val="none"/>
          </c:marker>
          <c:cat>
            <c:numRef>
              <c:f>'1_2'!$E$4774:$E$4789</c:f>
              <c:numCache>
                <c:formatCode>0</c:formatCode>
                <c:ptCount val="1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numCache>
            </c:numRef>
          </c:cat>
          <c:val>
            <c:numRef>
              <c:f>'1_2'!$AZ$4774:$AZ$4789</c:f>
              <c:numCache>
                <c:formatCode>#,##0.0</c:formatCode>
                <c:ptCount val="16"/>
                <c:pt idx="0">
                  <c:v>5.8754746865191603</c:v>
                </c:pt>
                <c:pt idx="1">
                  <c:v>5.6527448369111104</c:v>
                </c:pt>
                <c:pt idx="2">
                  <c:v>5.4839518101520417</c:v>
                </c:pt>
                <c:pt idx="3">
                  <c:v>5.3493375289286176</c:v>
                </c:pt>
                <c:pt idx="4">
                  <c:v>4.9705438399882498</c:v>
                </c:pt>
                <c:pt idx="5">
                  <c:v>5.0940541733185132</c:v>
                </c:pt>
                <c:pt idx="6">
                  <c:v>4.6435038766766157</c:v>
                </c:pt>
                <c:pt idx="7">
                  <c:v>4.7210287166477807</c:v>
                </c:pt>
                <c:pt idx="8">
                  <c:v>4.6727453713858456</c:v>
                </c:pt>
                <c:pt idx="9">
                  <c:v>4.3833709745959935</c:v>
                </c:pt>
                <c:pt idx="10">
                  <c:v>4.4524651272609033</c:v>
                </c:pt>
                <c:pt idx="11">
                  <c:v>4.488173294276522</c:v>
                </c:pt>
                <c:pt idx="12">
                  <c:v>4.2985400252656119</c:v>
                </c:pt>
                <c:pt idx="13">
                  <c:v>4.2677524798545727</c:v>
                </c:pt>
                <c:pt idx="14">
                  <c:v>4.0763874075093716</c:v>
                </c:pt>
                <c:pt idx="15">
                  <c:v>3.5797642195176036</c:v>
                </c:pt>
              </c:numCache>
            </c:numRef>
          </c:val>
          <c:smooth val="0"/>
          <c:extLst>
            <c:ext xmlns:c16="http://schemas.microsoft.com/office/drawing/2014/chart" uri="{C3380CC4-5D6E-409C-BE32-E72D297353CC}">
              <c16:uniqueId val="{00000001-4A59-496B-801C-A2641757576F}"/>
            </c:ext>
          </c:extLst>
        </c:ser>
        <c:dLbls>
          <c:showLegendKey val="0"/>
          <c:showVal val="0"/>
          <c:showCatName val="0"/>
          <c:showSerName val="0"/>
          <c:showPercent val="0"/>
          <c:showBubbleSize val="0"/>
        </c:dLbls>
        <c:smooth val="0"/>
        <c:axId val="1382065152"/>
        <c:axId val="1382062656"/>
      </c:lineChart>
      <c:catAx>
        <c:axId val="1382065152"/>
        <c:scaling>
          <c:orientation val="minMax"/>
        </c:scaling>
        <c:delete val="0"/>
        <c:axPos val="b"/>
        <c:numFmt formatCode="0" sourceLinked="1"/>
        <c:majorTickMark val="out"/>
        <c:minorTickMark val="none"/>
        <c:tickLblPos val="nextTo"/>
        <c:spPr>
          <a:noFill/>
          <a:ln w="19050" cap="flat" cmpd="sng" algn="ctr">
            <a:solidFill>
              <a:schemeClr val="tx1">
                <a:lumMod val="85000"/>
                <a:lumOff val="1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382062656"/>
        <c:crosses val="autoZero"/>
        <c:auto val="1"/>
        <c:lblAlgn val="ctr"/>
        <c:lblOffset val="100"/>
        <c:noMultiLvlLbl val="0"/>
      </c:catAx>
      <c:valAx>
        <c:axId val="1382062656"/>
        <c:scaling>
          <c:orientation val="minMax"/>
        </c:scaling>
        <c:delete val="0"/>
        <c:axPos val="l"/>
        <c:numFmt formatCode="#,##0.0" sourceLinked="1"/>
        <c:majorTickMark val="out"/>
        <c:minorTickMark val="none"/>
        <c:tickLblPos val="nextTo"/>
        <c:spPr>
          <a:noFill/>
          <a:ln w="19050">
            <a:solidFill>
              <a:schemeClr val="tx1">
                <a:lumMod val="85000"/>
                <a:lumOff val="15000"/>
              </a:scheme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382065152"/>
        <c:crosses val="autoZero"/>
        <c:crossBetween val="between"/>
      </c:valAx>
      <c:spPr>
        <a:noFill/>
        <a:ln>
          <a:noFill/>
        </a:ln>
        <a:effectLst/>
      </c:spPr>
    </c:plotArea>
    <c:legend>
      <c:legendPos val="r"/>
      <c:layout>
        <c:manualLayout>
          <c:xMode val="edge"/>
          <c:yMode val="edge"/>
          <c:x val="0.57774292895461998"/>
          <c:y val="0.6508122579417045"/>
          <c:w val="0.41994786714928201"/>
          <c:h val="0.33238508136151562"/>
        </c:manualLayout>
      </c:layout>
      <c:overlay val="0"/>
      <c:spPr>
        <a:noFill/>
        <a:ln>
          <a:solidFill>
            <a:schemeClr val="bg2">
              <a:lumMod val="75000"/>
            </a:schemeClr>
          </a:solid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0.56863</cdr:x>
      <cdr:y>0</cdr:y>
    </cdr:from>
    <cdr:to>
      <cdr:x>1</cdr:x>
      <cdr:y>0.57748</cdr:y>
    </cdr:to>
    <cdr:sp macro="" textlink="">
      <cdr:nvSpPr>
        <cdr:cNvPr id="2" name="TextBox 1">
          <a:extLst xmlns:a="http://schemas.openxmlformats.org/drawingml/2006/main">
            <a:ext uri="{FF2B5EF4-FFF2-40B4-BE49-F238E27FC236}">
              <a16:creationId xmlns:a16="http://schemas.microsoft.com/office/drawing/2014/main" id="{E92732D6-52E8-6AF2-D9D3-0101E9A22EC0}"/>
            </a:ext>
          </a:extLst>
        </cdr:cNvPr>
        <cdr:cNvSpPr txBox="1"/>
      </cdr:nvSpPr>
      <cdr:spPr>
        <a:xfrm xmlns:a="http://schemas.openxmlformats.org/drawingml/2006/main">
          <a:off x="6696880" y="0"/>
          <a:ext cx="5080339" cy="33188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t>Now, we take total Surrey emissions by year on the basis of an average per Surrey resident. Encouragingly, we can see a general decreasing trend since 2005 and a strong decline between 2018 to 2020 in line with the observations from before (COVID-19 impact). </a:t>
          </a:r>
        </a:p>
        <a:p xmlns:a="http://schemas.openxmlformats.org/drawingml/2006/main">
          <a:endParaRPr lang="en-US" sz="1600" dirty="0"/>
        </a:p>
        <a:p xmlns:a="http://schemas.openxmlformats.org/drawingml/2006/main">
          <a:r>
            <a:rPr lang="en-US" sz="1600" dirty="0"/>
            <a:t>CO2 emissions produced by the use of Gas to heat our homes, offices and commercial sites and in cooking food still represents the largest source of building based emissions in Surrey however, it has also been impacted by the COVID-19 and presents a decreasing trend for the last 3 years.</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7EF-02BD-42F0-8C0F-745795554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F2F9E3-5AB3-710E-F7EB-52E3F7DFF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644F8B-D2B7-C968-9A09-B3EBDB46B24B}"/>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5" name="Footer Placeholder 4">
            <a:extLst>
              <a:ext uri="{FF2B5EF4-FFF2-40B4-BE49-F238E27FC236}">
                <a16:creationId xmlns:a16="http://schemas.microsoft.com/office/drawing/2014/main" id="{1E00AC84-0715-0025-C87C-54480D9B2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B8BE-9AEA-101B-616C-0BADCE01D177}"/>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260303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E03B-4055-A1FE-349B-544865A40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E7709C-0059-A5AF-A862-931EA8EC1A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0E272-F2C4-C50F-B10D-9F2E6A29709D}"/>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5" name="Footer Placeholder 4">
            <a:extLst>
              <a:ext uri="{FF2B5EF4-FFF2-40B4-BE49-F238E27FC236}">
                <a16:creationId xmlns:a16="http://schemas.microsoft.com/office/drawing/2014/main" id="{2A6125E4-93C3-D7D0-0620-7A02D6ADA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8D1C0-5684-0E76-27CC-F0CF760B959D}"/>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252560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A3256A-E752-E2D1-CD49-790D77729D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0C24E-2271-03E8-BC2F-0D0A0EAF9E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9455E-7C67-32ED-635D-4148A999278C}"/>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5" name="Footer Placeholder 4">
            <a:extLst>
              <a:ext uri="{FF2B5EF4-FFF2-40B4-BE49-F238E27FC236}">
                <a16:creationId xmlns:a16="http://schemas.microsoft.com/office/drawing/2014/main" id="{77E264BA-540A-F218-CC4D-F8449560B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EF7D7-5DE2-F85A-4C6E-160AFB246F61}"/>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167583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8F8A-02AF-1F5F-544A-DB8B9548E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84F7E5-610A-7B45-FAA4-3AF0BCDB70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88CEF-743C-9BC8-6392-A60A82254FA8}"/>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5" name="Footer Placeholder 4">
            <a:extLst>
              <a:ext uri="{FF2B5EF4-FFF2-40B4-BE49-F238E27FC236}">
                <a16:creationId xmlns:a16="http://schemas.microsoft.com/office/drawing/2014/main" id="{EAB802B9-F7DE-CABF-C68F-A8826344F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E54A8-D5C2-ED42-6519-C2917E112FB0}"/>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184553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15CE-4F26-68A8-CFDC-7799D2885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33FF2-87E0-9CF4-43D7-4086C5771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C7A468-23DE-6643-C28D-EC0296A3E60E}"/>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5" name="Footer Placeholder 4">
            <a:extLst>
              <a:ext uri="{FF2B5EF4-FFF2-40B4-BE49-F238E27FC236}">
                <a16:creationId xmlns:a16="http://schemas.microsoft.com/office/drawing/2014/main" id="{23F5CAD8-4A0E-365F-5168-0F384D833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272E2-4F7E-3224-152B-B678D4D8CE4C}"/>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17144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F5FD-FD90-D831-0C50-544CDE1DC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3A134-123D-EDD5-EB42-D95D730193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F98219-FF31-377D-6DE4-61C22EB6F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D1ED35-C1F2-013B-F886-44901DE24DB7}"/>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6" name="Footer Placeholder 5">
            <a:extLst>
              <a:ext uri="{FF2B5EF4-FFF2-40B4-BE49-F238E27FC236}">
                <a16:creationId xmlns:a16="http://schemas.microsoft.com/office/drawing/2014/main" id="{58905FFD-6D8F-EF21-4004-D66CFE7AC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9FEF7-C043-01DA-F592-A92CF3BFAF09}"/>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1701071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B22F-B71D-C023-97E1-BC678CF566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1190A9-2B6C-5965-2576-02E210940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535F1-56C4-6D91-5ACC-DBFEADB843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6BCED-AE20-6255-8593-F8D5CF8C5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A5432-08F4-EABA-B3AD-6B306FA95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9463D3-6AC8-1BFC-D56A-2F929C917E28}"/>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8" name="Footer Placeholder 7">
            <a:extLst>
              <a:ext uri="{FF2B5EF4-FFF2-40B4-BE49-F238E27FC236}">
                <a16:creationId xmlns:a16="http://schemas.microsoft.com/office/drawing/2014/main" id="{2AE1E32F-2F17-97A7-0B21-8E7A3FBB52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C50F7D-EA42-DDC7-4AF3-5FF1DB81592C}"/>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140955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AD13-6881-33ED-464E-AEDEE2B3CF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A011D7-00FC-5642-EE47-83F0E558C11C}"/>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4" name="Footer Placeholder 3">
            <a:extLst>
              <a:ext uri="{FF2B5EF4-FFF2-40B4-BE49-F238E27FC236}">
                <a16:creationId xmlns:a16="http://schemas.microsoft.com/office/drawing/2014/main" id="{C5FAE88D-87C4-85F5-D0CE-6C9A0EA643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A27288-C1D6-A84E-82C6-E17CCCFBD50C}"/>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406766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04149-2B6B-1DA2-B4BB-F24C702DDF28}"/>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3" name="Footer Placeholder 2">
            <a:extLst>
              <a:ext uri="{FF2B5EF4-FFF2-40B4-BE49-F238E27FC236}">
                <a16:creationId xmlns:a16="http://schemas.microsoft.com/office/drawing/2014/main" id="{9FDB374B-F902-6C3A-529B-78907B6A4C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48B729-B425-35B0-FEBF-A38E13FCA4BD}"/>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314281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4B67-7EFA-B7BC-7569-471F18EB6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75A64F-ED80-8F1E-FFE6-F60A79733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A0B5CD-71FD-EA40-5485-2130C73A4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FF360-6F21-E70F-0C1B-3CB0F1409657}"/>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6" name="Footer Placeholder 5">
            <a:extLst>
              <a:ext uri="{FF2B5EF4-FFF2-40B4-BE49-F238E27FC236}">
                <a16:creationId xmlns:a16="http://schemas.microsoft.com/office/drawing/2014/main" id="{CF2B5253-FD21-8D27-1491-1F855636F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2E561E-A88A-668C-F3B7-3868CD010849}"/>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39316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61E9-B307-2910-2B79-43A685C70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7046AB-EBC6-9DC0-9357-BBE2C95FC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934640-3825-800A-7838-EEE3FB6F7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427A0-82DD-7DC7-A5EC-D2863F7DC1E0}"/>
              </a:ext>
            </a:extLst>
          </p:cNvPr>
          <p:cNvSpPr>
            <a:spLocks noGrp="1"/>
          </p:cNvSpPr>
          <p:nvPr>
            <p:ph type="dt" sz="half" idx="10"/>
          </p:nvPr>
        </p:nvSpPr>
        <p:spPr/>
        <p:txBody>
          <a:bodyPr/>
          <a:lstStyle/>
          <a:p>
            <a:fld id="{AB757861-E481-4946-8222-35DFA26D9F61}" type="datetimeFigureOut">
              <a:rPr lang="en-US" smtClean="0"/>
              <a:t>2/14/2023</a:t>
            </a:fld>
            <a:endParaRPr lang="en-US"/>
          </a:p>
        </p:txBody>
      </p:sp>
      <p:sp>
        <p:nvSpPr>
          <p:cNvPr id="6" name="Footer Placeholder 5">
            <a:extLst>
              <a:ext uri="{FF2B5EF4-FFF2-40B4-BE49-F238E27FC236}">
                <a16:creationId xmlns:a16="http://schemas.microsoft.com/office/drawing/2014/main" id="{135D0A68-9EF6-15EC-6E79-0C8C137D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2AB8F-C401-DB76-D8DE-B253514892D3}"/>
              </a:ext>
            </a:extLst>
          </p:cNvPr>
          <p:cNvSpPr>
            <a:spLocks noGrp="1"/>
          </p:cNvSpPr>
          <p:nvPr>
            <p:ph type="sldNum" sz="quarter" idx="12"/>
          </p:nvPr>
        </p:nvSpPr>
        <p:spPr/>
        <p:txBody>
          <a:bodyPr/>
          <a:lstStyle/>
          <a:p>
            <a:fld id="{DB182504-FE3B-4365-A234-E9BB38C527ED}" type="slidenum">
              <a:rPr lang="en-US" smtClean="0"/>
              <a:t>‹#›</a:t>
            </a:fld>
            <a:endParaRPr lang="en-US"/>
          </a:p>
        </p:txBody>
      </p:sp>
    </p:spTree>
    <p:extLst>
      <p:ext uri="{BB962C8B-B14F-4D97-AF65-F5344CB8AC3E}">
        <p14:creationId xmlns:p14="http://schemas.microsoft.com/office/powerpoint/2010/main" val="219967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F0EBA8-0A79-05F3-7E14-B865D414D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EE500-DFD0-DB1B-9EAD-8FFF57072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DF641-883C-16B4-FB1E-959A4252A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57861-E481-4946-8222-35DFA26D9F61}" type="datetimeFigureOut">
              <a:rPr lang="en-US" smtClean="0"/>
              <a:t>2/14/2023</a:t>
            </a:fld>
            <a:endParaRPr lang="en-US"/>
          </a:p>
        </p:txBody>
      </p:sp>
      <p:sp>
        <p:nvSpPr>
          <p:cNvPr id="5" name="Footer Placeholder 4">
            <a:extLst>
              <a:ext uri="{FF2B5EF4-FFF2-40B4-BE49-F238E27FC236}">
                <a16:creationId xmlns:a16="http://schemas.microsoft.com/office/drawing/2014/main" id="{B0A9880A-960C-83DB-87A6-E090FE8D6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9F7463-94A2-168D-EFC5-E3D3E6D55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82504-FE3B-4365-A234-E9BB38C527ED}" type="slidenum">
              <a:rPr lang="en-US" smtClean="0"/>
              <a:t>‹#›</a:t>
            </a:fld>
            <a:endParaRPr lang="en-US"/>
          </a:p>
        </p:txBody>
      </p:sp>
    </p:spTree>
    <p:extLst>
      <p:ext uri="{BB962C8B-B14F-4D97-AF65-F5344CB8AC3E}">
        <p14:creationId xmlns:p14="http://schemas.microsoft.com/office/powerpoint/2010/main" val="3604257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ssets.publishing.service.gov.uk/government/uploads/system/uploads/attachment_data/file/1134692/uk-emissions-statistics-frequently-asked-questions.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assets.publishing.service.gov.uk/government/uploads/system/uploads/attachment_data/file/1086967/uk-local-regional-greenhouse-gas-emissions-2005-2020-release.pdf"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7E50-62DE-7ED9-A8E0-548EE841B210}"/>
              </a:ext>
            </a:extLst>
          </p:cNvPr>
          <p:cNvSpPr>
            <a:spLocks noGrp="1"/>
          </p:cNvSpPr>
          <p:nvPr>
            <p:ph type="ctrTitle"/>
          </p:nvPr>
        </p:nvSpPr>
        <p:spPr>
          <a:xfrm>
            <a:off x="1066800" y="1122363"/>
            <a:ext cx="10058400" cy="2387600"/>
          </a:xfrm>
          <a:ln w="38100">
            <a:solidFill>
              <a:schemeClr val="accent6">
                <a:lumMod val="60000"/>
                <a:lumOff val="40000"/>
              </a:schemeClr>
            </a:solidFill>
          </a:ln>
        </p:spPr>
        <p:txBody>
          <a:bodyPr vert="horz" lIns="91440" tIns="45720" rIns="91440" bIns="45720" rtlCol="0" anchor="ctr">
            <a:normAutofit/>
          </a:bodyPr>
          <a:lstStyle/>
          <a:p>
            <a:r>
              <a:rPr lang="en-US" sz="3600" b="1" dirty="0">
                <a:solidFill>
                  <a:schemeClr val="accent5">
                    <a:lumMod val="60000"/>
                    <a:lumOff val="40000"/>
                  </a:schemeClr>
                </a:solidFill>
                <a:latin typeface="+mn-lt"/>
              </a:rPr>
              <a:t>SURREY CARBON BASELINE STUDY 2022 UPDATE</a:t>
            </a:r>
          </a:p>
        </p:txBody>
      </p:sp>
      <p:sp>
        <p:nvSpPr>
          <p:cNvPr id="3" name="Subtitle 2">
            <a:extLst>
              <a:ext uri="{FF2B5EF4-FFF2-40B4-BE49-F238E27FC236}">
                <a16:creationId xmlns:a16="http://schemas.microsoft.com/office/drawing/2014/main" id="{90D69355-19B9-5B4E-E904-6A92A4CE9A4B}"/>
              </a:ext>
            </a:extLst>
          </p:cNvPr>
          <p:cNvSpPr>
            <a:spLocks noGrp="1"/>
          </p:cNvSpPr>
          <p:nvPr>
            <p:ph type="subTitle" idx="1"/>
          </p:nvPr>
        </p:nvSpPr>
        <p:spPr>
          <a:xfrm>
            <a:off x="1524000" y="4079875"/>
            <a:ext cx="9144000" cy="1655762"/>
          </a:xfrm>
        </p:spPr>
        <p:txBody>
          <a:bodyPr>
            <a:normAutofit fontScale="92500" lnSpcReduction="10000"/>
          </a:bodyPr>
          <a:lstStyle/>
          <a:p>
            <a:r>
              <a:rPr lang="en-GB" dirty="0"/>
              <a:t>Maria del Prado </a:t>
            </a:r>
            <a:r>
              <a:rPr lang="en-GB" dirty="0" err="1"/>
              <a:t>Morón</a:t>
            </a:r>
            <a:r>
              <a:rPr lang="en-GB" dirty="0"/>
              <a:t> Moreno</a:t>
            </a:r>
          </a:p>
          <a:p>
            <a:r>
              <a:rPr lang="en-GB" dirty="0"/>
              <a:t>Independent Data Analysis</a:t>
            </a:r>
          </a:p>
          <a:p>
            <a:endParaRPr lang="en-GB" dirty="0"/>
          </a:p>
          <a:p>
            <a:r>
              <a:rPr lang="en-GB" dirty="0"/>
              <a:t>February 2023</a:t>
            </a:r>
          </a:p>
          <a:p>
            <a:endParaRPr lang="en-US" dirty="0"/>
          </a:p>
        </p:txBody>
      </p:sp>
    </p:spTree>
    <p:extLst>
      <p:ext uri="{BB962C8B-B14F-4D97-AF65-F5344CB8AC3E}">
        <p14:creationId xmlns:p14="http://schemas.microsoft.com/office/powerpoint/2010/main" val="286437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A96-7288-F147-AF11-97CA2869DF25}"/>
              </a:ext>
            </a:extLst>
          </p:cNvPr>
          <p:cNvSpPr>
            <a:spLocks noGrp="1"/>
          </p:cNvSpPr>
          <p:nvPr>
            <p:ph type="title"/>
          </p:nvPr>
        </p:nvSpPr>
        <p:spPr>
          <a:xfrm>
            <a:off x="838200" y="365125"/>
            <a:ext cx="10515600" cy="620395"/>
          </a:xfrm>
          <a:ln w="38100">
            <a:solidFill>
              <a:schemeClr val="accent6">
                <a:lumMod val="60000"/>
                <a:lumOff val="40000"/>
              </a:schemeClr>
            </a:solidFill>
          </a:ln>
        </p:spPr>
        <p:txBody>
          <a:bodyPr>
            <a:normAutofit/>
          </a:bodyPr>
          <a:lstStyle/>
          <a:p>
            <a:r>
              <a:rPr lang="en-GB" sz="3600" b="1" dirty="0">
                <a:solidFill>
                  <a:schemeClr val="accent5">
                    <a:lumMod val="60000"/>
                    <a:lumOff val="40000"/>
                  </a:schemeClr>
                </a:solidFill>
                <a:latin typeface="+mn-lt"/>
              </a:rPr>
              <a:t>Background</a:t>
            </a:r>
            <a:endParaRPr lang="en-US" sz="3600" b="1" dirty="0">
              <a:solidFill>
                <a:schemeClr val="accent5">
                  <a:lumMod val="60000"/>
                  <a:lumOff val="40000"/>
                </a:schemeClr>
              </a:solidFill>
              <a:latin typeface="+mn-lt"/>
            </a:endParaRPr>
          </a:p>
        </p:txBody>
      </p:sp>
      <p:sp>
        <p:nvSpPr>
          <p:cNvPr id="4" name="TextBox 3">
            <a:extLst>
              <a:ext uri="{FF2B5EF4-FFF2-40B4-BE49-F238E27FC236}">
                <a16:creationId xmlns:a16="http://schemas.microsoft.com/office/drawing/2014/main" id="{F27FB5DB-8118-04A2-DE1C-462F34480402}"/>
              </a:ext>
            </a:extLst>
          </p:cNvPr>
          <p:cNvSpPr txBox="1"/>
          <p:nvPr/>
        </p:nvSpPr>
        <p:spPr>
          <a:xfrm>
            <a:off x="838200" y="1341120"/>
            <a:ext cx="10363200" cy="5355312"/>
          </a:xfrm>
          <a:prstGeom prst="rect">
            <a:avLst/>
          </a:prstGeom>
          <a:noFill/>
        </p:spPr>
        <p:txBody>
          <a:bodyPr wrap="square" rtlCol="0">
            <a:spAutoFit/>
          </a:bodyPr>
          <a:lstStyle/>
          <a:p>
            <a:r>
              <a:rPr lang="en-GB" dirty="0"/>
              <a:t>The aim of this document is to update some of the analysis presented in the Surrey Carbon Baseline Study performed by the Centre for Environment and Sustainability by Surrey University last April 2021. </a:t>
            </a:r>
            <a:r>
              <a:rPr lang="en-US" dirty="0"/>
              <a:t>Full details of all carbon data available at a local level are provided by the UK government in its guide to Sub-National Consumption Statistics. The data are openly available, and the data series on GHG emissions from 2005-2020 is now available (updated on June 2022) and can be downloaded as an excel or CSV file. The new databases presents two main updates:</a:t>
            </a:r>
          </a:p>
          <a:p>
            <a:endParaRPr lang="en-US" dirty="0"/>
          </a:p>
          <a:p>
            <a:pPr marL="285750" indent="-285750">
              <a:buFont typeface="Arial" panose="020B0604020202020204" pitchFamily="34" charset="0"/>
              <a:buChar char="•"/>
            </a:pPr>
            <a:r>
              <a:rPr lang="en-US" dirty="0"/>
              <a:t>This year it includes the estimates of methane (CH4) and nitrous oxide (N2O) emissions in these statistics for the first time, in addition to the carbon dioxide (CO2) emissions estimates which were published previously.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Industry , Commercial and Agriculture emissions are estimated separately.</a:t>
            </a:r>
          </a:p>
          <a:p>
            <a:endParaRPr lang="en-US" dirty="0"/>
          </a:p>
          <a:p>
            <a:r>
              <a:rPr lang="en-GB" dirty="0"/>
              <a:t>The methodology and data bases used for the analysis are the same as per the previous report but in this case with the most updated data.</a:t>
            </a:r>
          </a:p>
          <a:p>
            <a:endParaRPr lang="en-US" dirty="0"/>
          </a:p>
          <a:p>
            <a:r>
              <a:rPr lang="en-US" dirty="0"/>
              <a:t>A reconciliation between the figures in the previous report and the updated databases has been performed for figures in 2018 without significative differences. However, any mismatches are probably due to improvements in the methodology as explained </a:t>
            </a:r>
            <a:r>
              <a:rPr lang="en-US" dirty="0">
                <a:hlinkClick r:id="rId2"/>
              </a:rPr>
              <a:t>here</a:t>
            </a:r>
            <a:r>
              <a:rPr lang="en-US" dirty="0"/>
              <a:t> in Question 16.</a:t>
            </a:r>
          </a:p>
        </p:txBody>
      </p:sp>
    </p:spTree>
    <p:extLst>
      <p:ext uri="{BB962C8B-B14F-4D97-AF65-F5344CB8AC3E}">
        <p14:creationId xmlns:p14="http://schemas.microsoft.com/office/powerpoint/2010/main" val="329988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7A96-7288-F147-AF11-97CA2869DF25}"/>
              </a:ext>
            </a:extLst>
          </p:cNvPr>
          <p:cNvSpPr>
            <a:spLocks noGrp="1"/>
          </p:cNvSpPr>
          <p:nvPr>
            <p:ph type="title"/>
          </p:nvPr>
        </p:nvSpPr>
        <p:spPr>
          <a:xfrm>
            <a:off x="838200" y="365125"/>
            <a:ext cx="10515600" cy="346075"/>
          </a:xfrm>
          <a:ln w="38100">
            <a:solidFill>
              <a:schemeClr val="accent6">
                <a:lumMod val="60000"/>
                <a:lumOff val="40000"/>
              </a:schemeClr>
            </a:solidFill>
          </a:ln>
        </p:spPr>
        <p:txBody>
          <a:bodyPr>
            <a:normAutofit fontScale="90000"/>
          </a:bodyPr>
          <a:lstStyle/>
          <a:p>
            <a:r>
              <a:rPr lang="en-GB" sz="2400" b="1" dirty="0">
                <a:solidFill>
                  <a:schemeClr val="accent5">
                    <a:lumMod val="60000"/>
                    <a:lumOff val="40000"/>
                  </a:schemeClr>
                </a:solidFill>
                <a:latin typeface="+mn-lt"/>
              </a:rPr>
              <a:t>Scope</a:t>
            </a:r>
            <a:endParaRPr lang="en-US" sz="2400" b="1" dirty="0">
              <a:solidFill>
                <a:schemeClr val="accent5">
                  <a:lumMod val="60000"/>
                  <a:lumOff val="40000"/>
                </a:schemeClr>
              </a:solidFill>
              <a:latin typeface="+mn-lt"/>
            </a:endParaRPr>
          </a:p>
        </p:txBody>
      </p:sp>
      <p:sp>
        <p:nvSpPr>
          <p:cNvPr id="4" name="TextBox 3">
            <a:extLst>
              <a:ext uri="{FF2B5EF4-FFF2-40B4-BE49-F238E27FC236}">
                <a16:creationId xmlns:a16="http://schemas.microsoft.com/office/drawing/2014/main" id="{F27FB5DB-8118-04A2-DE1C-462F34480402}"/>
              </a:ext>
            </a:extLst>
          </p:cNvPr>
          <p:cNvSpPr txBox="1"/>
          <p:nvPr/>
        </p:nvSpPr>
        <p:spPr>
          <a:xfrm>
            <a:off x="838200" y="807760"/>
            <a:ext cx="10363200" cy="2031325"/>
          </a:xfrm>
          <a:prstGeom prst="rect">
            <a:avLst/>
          </a:prstGeom>
          <a:noFill/>
        </p:spPr>
        <p:txBody>
          <a:bodyPr wrap="square" rtlCol="0">
            <a:spAutoFit/>
          </a:bodyPr>
          <a:lstStyle/>
          <a:p>
            <a:r>
              <a:rPr lang="en-GB" dirty="0"/>
              <a:t>This document only includes the following analysis:</a:t>
            </a:r>
          </a:p>
          <a:p>
            <a:pPr marL="742950" lvl="1" indent="-285750">
              <a:buFont typeface="Arial" panose="020B0604020202020204" pitchFamily="34" charset="0"/>
              <a:buChar char="•"/>
            </a:pPr>
            <a:r>
              <a:rPr lang="en-GB" dirty="0"/>
              <a:t>Evolution of Total Surrey CO2 by sector from 2018 to 2020</a:t>
            </a:r>
          </a:p>
          <a:p>
            <a:pPr marL="742950" lvl="1" indent="-285750">
              <a:buFont typeface="Arial" panose="020B0604020202020204" pitchFamily="34" charset="0"/>
              <a:buChar char="•"/>
            </a:pPr>
            <a:r>
              <a:rPr lang="en-GB" dirty="0"/>
              <a:t>Estimated Surrey CO2 Emissions by Person up to 2020</a:t>
            </a:r>
          </a:p>
          <a:p>
            <a:pPr marL="742950" lvl="1" indent="-285750">
              <a:buFont typeface="Arial" panose="020B0604020202020204" pitchFamily="34" charset="0"/>
              <a:buChar char="•"/>
            </a:pPr>
            <a:r>
              <a:rPr lang="en-GB" dirty="0"/>
              <a:t>Evolution of CO2 emissions by Energy Type from 2018 to 2020</a:t>
            </a:r>
          </a:p>
          <a:p>
            <a:pPr marL="742950" lvl="1" indent="-285750">
              <a:buFont typeface="Arial" panose="020B0604020202020204" pitchFamily="34" charset="0"/>
              <a:buChar char="•"/>
            </a:pPr>
            <a:r>
              <a:rPr lang="en-GB" dirty="0"/>
              <a:t>CO2 Emissions by Local Authority for 2020.</a:t>
            </a:r>
          </a:p>
          <a:p>
            <a:pPr marL="742950" lvl="1" indent="-285750">
              <a:buFont typeface="Arial" panose="020B0604020202020204" pitchFamily="34" charset="0"/>
              <a:buChar char="•"/>
            </a:pPr>
            <a:endParaRPr lang="en-GB" dirty="0"/>
          </a:p>
          <a:p>
            <a:endParaRPr lang="en-US" dirty="0"/>
          </a:p>
        </p:txBody>
      </p:sp>
      <p:sp>
        <p:nvSpPr>
          <p:cNvPr id="3" name="Title 1">
            <a:extLst>
              <a:ext uri="{FF2B5EF4-FFF2-40B4-BE49-F238E27FC236}">
                <a16:creationId xmlns:a16="http://schemas.microsoft.com/office/drawing/2014/main" id="{3790157E-98AC-2386-175B-F392ED6DC73D}"/>
              </a:ext>
            </a:extLst>
          </p:cNvPr>
          <p:cNvSpPr txBox="1">
            <a:spLocks/>
          </p:cNvSpPr>
          <p:nvPr/>
        </p:nvSpPr>
        <p:spPr>
          <a:xfrm>
            <a:off x="838200" y="2351087"/>
            <a:ext cx="10515600" cy="346075"/>
          </a:xfrm>
          <a:prstGeom prst="rect">
            <a:avLst/>
          </a:prstGeom>
          <a:ln w="38100">
            <a:solidFill>
              <a:schemeClr val="accent6">
                <a:lumMod val="60000"/>
                <a:lumOff val="40000"/>
              </a:schemeClr>
            </a:solidFill>
          </a:ln>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solidFill>
                  <a:schemeClr val="accent5">
                    <a:lumMod val="60000"/>
                    <a:lumOff val="40000"/>
                  </a:schemeClr>
                </a:solidFill>
                <a:latin typeface="+mn-lt"/>
              </a:rPr>
              <a:t>Findings</a:t>
            </a:r>
            <a:endParaRPr lang="en-US" sz="2400" b="1" dirty="0">
              <a:solidFill>
                <a:schemeClr val="accent5">
                  <a:lumMod val="60000"/>
                  <a:lumOff val="40000"/>
                </a:schemeClr>
              </a:solidFill>
              <a:latin typeface="+mn-lt"/>
            </a:endParaRPr>
          </a:p>
        </p:txBody>
      </p:sp>
      <p:sp>
        <p:nvSpPr>
          <p:cNvPr id="5" name="TextBox 4">
            <a:extLst>
              <a:ext uri="{FF2B5EF4-FFF2-40B4-BE49-F238E27FC236}">
                <a16:creationId xmlns:a16="http://schemas.microsoft.com/office/drawing/2014/main" id="{4723ECE2-B71A-E064-93FB-B98212A25837}"/>
              </a:ext>
            </a:extLst>
          </p:cNvPr>
          <p:cNvSpPr txBox="1"/>
          <p:nvPr/>
        </p:nvSpPr>
        <p:spPr>
          <a:xfrm>
            <a:off x="685800" y="2839085"/>
            <a:ext cx="10363200" cy="4247317"/>
          </a:xfrm>
          <a:prstGeom prst="rect">
            <a:avLst/>
          </a:prstGeom>
          <a:noFill/>
        </p:spPr>
        <p:txBody>
          <a:bodyPr wrap="square" rtlCol="0">
            <a:spAutoFit/>
          </a:bodyPr>
          <a:lstStyle/>
          <a:p>
            <a:pPr marL="742950" lvl="1" indent="-285750">
              <a:buFont typeface="Arial" panose="020B0604020202020204" pitchFamily="34" charset="0"/>
              <a:buChar char="•"/>
            </a:pPr>
            <a:r>
              <a:rPr lang="en-US" dirty="0"/>
              <a:t>From this data we find that Surrey emissions in 2020 were 5484.13 ktCO2 (6052.4 KtCO2 in 2018)</a:t>
            </a:r>
          </a:p>
          <a:p>
            <a:pPr marL="742950" lvl="1" indent="-285750">
              <a:buFont typeface="Arial" panose="020B0604020202020204" pitchFamily="34" charset="0"/>
              <a:buChar char="•"/>
            </a:pPr>
            <a:r>
              <a:rPr lang="en-US" sz="1800" dirty="0"/>
              <a:t>This data includes </a:t>
            </a:r>
            <a:r>
              <a:rPr lang="en-US" dirty="0"/>
              <a:t>emissions for 2020 and the impact of coronavirus (COVID – 19). The data shows a general </a:t>
            </a:r>
            <a:r>
              <a:rPr lang="en-US" sz="1800" dirty="0"/>
              <a:t>decrease in emissions in 2020, a trend aligned with the rest of UK, where emissions fell by 9% largely due to reductions in road traffic and business activity as a result of the pandemic and the resulting restrictions.</a:t>
            </a:r>
            <a:endParaRPr lang="en-US" dirty="0"/>
          </a:p>
          <a:p>
            <a:pPr marL="742950" lvl="1" indent="-285750">
              <a:buFont typeface="Arial" panose="020B0604020202020204" pitchFamily="34" charset="0"/>
              <a:buChar char="•"/>
            </a:pPr>
            <a:r>
              <a:rPr lang="en-US" u="sng" dirty="0"/>
              <a:t>Travel and transport</a:t>
            </a:r>
            <a:r>
              <a:rPr lang="en-US" dirty="0"/>
              <a:t> is still the main source of CO2 Emissions although this sector presents the biggest decrease due to COVID. (Figure 1)</a:t>
            </a:r>
          </a:p>
          <a:p>
            <a:pPr marL="742950" lvl="1" indent="-285750">
              <a:buFont typeface="Arial" panose="020B0604020202020204" pitchFamily="34" charset="0"/>
              <a:buChar char="•"/>
            </a:pPr>
            <a:r>
              <a:rPr lang="en-US" sz="1800" dirty="0"/>
              <a:t>CO2 emissions produced by the use of Gas (Figure 2) was still the largest source of building based emissions in Surrey however, a decreasing trend </a:t>
            </a:r>
            <a:r>
              <a:rPr lang="en-US" dirty="0"/>
              <a:t>is </a:t>
            </a:r>
            <a:r>
              <a:rPr lang="en-US" sz="1800" dirty="0"/>
              <a:t>observed since 2018 (Covid effect).</a:t>
            </a:r>
          </a:p>
          <a:p>
            <a:pPr marL="742950" lvl="1" indent="-285750">
              <a:buFont typeface="Arial" panose="020B0604020202020204" pitchFamily="34" charset="0"/>
              <a:buChar char="•"/>
            </a:pPr>
            <a:r>
              <a:rPr lang="en-US" dirty="0"/>
              <a:t>T</a:t>
            </a:r>
            <a:r>
              <a:rPr lang="en-US" sz="1800" dirty="0"/>
              <a:t>he use of fuel (Figure 3) such as petrol and diesel was still nearly three times that of the emissions generated by the use of electricity in 2020.</a:t>
            </a:r>
          </a:p>
          <a:p>
            <a:pPr marL="742950" lvl="1" indent="-285750">
              <a:buFont typeface="Arial" panose="020B0604020202020204" pitchFamily="34" charset="0"/>
              <a:buChar char="•"/>
            </a:pPr>
            <a:r>
              <a:rPr lang="en-US" dirty="0"/>
              <a:t>In 2020 Guildford and Reigate and Banstead generated the highest levels of CO2 emissions as per 2018 (Figure 4). Guildford has the biggest difference of CO2 emitted between 2020 and 2018 (-154Kt CO2)</a:t>
            </a:r>
            <a:endParaRPr lang="en-US" sz="18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24637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5B637C-8A35-1E94-5867-1F99AE3EF52F}"/>
              </a:ext>
            </a:extLst>
          </p:cNvPr>
          <p:cNvSpPr txBox="1"/>
          <p:nvPr/>
        </p:nvSpPr>
        <p:spPr>
          <a:xfrm>
            <a:off x="375920" y="5890538"/>
            <a:ext cx="11440160" cy="830997"/>
          </a:xfrm>
          <a:prstGeom prst="rect">
            <a:avLst/>
          </a:prstGeom>
          <a:noFill/>
        </p:spPr>
        <p:txBody>
          <a:bodyPr wrap="square" rtlCol="0">
            <a:spAutoFit/>
          </a:bodyPr>
          <a:lstStyle/>
          <a:p>
            <a:r>
              <a:rPr lang="en-US" sz="1600" dirty="0"/>
              <a:t>Trends observed are consistent with the decrease in overall UK emissions in 2020, which fell by 9% largely due to reductions in road traffic and business activity as a result of the coronavirus (COVID-19) pandemic and the resulting restrictions.</a:t>
            </a:r>
          </a:p>
          <a:p>
            <a:r>
              <a:rPr lang="en-US" sz="1600" dirty="0"/>
              <a:t>*LULUC: Land use, land use change and forestry</a:t>
            </a:r>
          </a:p>
        </p:txBody>
      </p:sp>
      <p:pic>
        <p:nvPicPr>
          <p:cNvPr id="9" name="Picture 8">
            <a:extLst>
              <a:ext uri="{FF2B5EF4-FFF2-40B4-BE49-F238E27FC236}">
                <a16:creationId xmlns:a16="http://schemas.microsoft.com/office/drawing/2014/main" id="{1C64C659-FA97-B05D-DAF6-3A01BF3A0B68}"/>
              </a:ext>
            </a:extLst>
          </p:cNvPr>
          <p:cNvPicPr>
            <a:picLocks noChangeAspect="1"/>
          </p:cNvPicPr>
          <p:nvPr/>
        </p:nvPicPr>
        <p:blipFill rotWithShape="1">
          <a:blip r:embed="rId2"/>
          <a:srcRect r="32334" b="31472"/>
          <a:stretch/>
        </p:blipFill>
        <p:spPr>
          <a:xfrm>
            <a:off x="629920" y="638663"/>
            <a:ext cx="9154160" cy="5149598"/>
          </a:xfrm>
          <a:prstGeom prst="rect">
            <a:avLst/>
          </a:prstGeom>
        </p:spPr>
      </p:pic>
      <p:sp>
        <p:nvSpPr>
          <p:cNvPr id="10" name="Title 1">
            <a:extLst>
              <a:ext uri="{FF2B5EF4-FFF2-40B4-BE49-F238E27FC236}">
                <a16:creationId xmlns:a16="http://schemas.microsoft.com/office/drawing/2014/main" id="{FE96554F-13C9-0CA9-DACD-00CC3CEFE9D2}"/>
              </a:ext>
            </a:extLst>
          </p:cNvPr>
          <p:cNvSpPr>
            <a:spLocks noGrp="1"/>
          </p:cNvSpPr>
          <p:nvPr>
            <p:ph type="title"/>
          </p:nvPr>
        </p:nvSpPr>
        <p:spPr>
          <a:xfrm>
            <a:off x="497840" y="136465"/>
            <a:ext cx="10515600" cy="391855"/>
          </a:xfrm>
          <a:ln w="38100">
            <a:solidFill>
              <a:schemeClr val="accent6">
                <a:lumMod val="60000"/>
                <a:lumOff val="40000"/>
              </a:schemeClr>
            </a:solidFill>
          </a:ln>
        </p:spPr>
        <p:txBody>
          <a:bodyPr>
            <a:normAutofit/>
          </a:bodyPr>
          <a:lstStyle/>
          <a:p>
            <a:r>
              <a:rPr lang="en-GB" sz="2000" b="1" dirty="0">
                <a:solidFill>
                  <a:schemeClr val="accent5">
                    <a:lumMod val="60000"/>
                    <a:lumOff val="40000"/>
                  </a:schemeClr>
                </a:solidFill>
                <a:latin typeface="+mn-lt"/>
              </a:rPr>
              <a:t>Figure 1 - Surrey CO2 by Sector</a:t>
            </a:r>
            <a:endParaRPr lang="en-US" sz="2000" b="1" dirty="0">
              <a:solidFill>
                <a:schemeClr val="accent5">
                  <a:lumMod val="60000"/>
                  <a:lumOff val="40000"/>
                </a:schemeClr>
              </a:solidFill>
              <a:latin typeface="+mn-lt"/>
            </a:endParaRPr>
          </a:p>
        </p:txBody>
      </p:sp>
    </p:spTree>
    <p:extLst>
      <p:ext uri="{BB962C8B-B14F-4D97-AF65-F5344CB8AC3E}">
        <p14:creationId xmlns:p14="http://schemas.microsoft.com/office/powerpoint/2010/main" val="368018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D08B55C-C508-B050-D8F1-B6490B674138}"/>
              </a:ext>
            </a:extLst>
          </p:cNvPr>
          <p:cNvGraphicFramePr>
            <a:graphicFrameLocks/>
          </p:cNvGraphicFramePr>
          <p:nvPr>
            <p:extLst>
              <p:ext uri="{D42A27DB-BD31-4B8C-83A1-F6EECF244321}">
                <p14:modId xmlns:p14="http://schemas.microsoft.com/office/powerpoint/2010/main" val="1608442191"/>
              </p:ext>
            </p:extLst>
          </p:nvPr>
        </p:nvGraphicFramePr>
        <p:xfrm>
          <a:off x="283053" y="765494"/>
          <a:ext cx="11777219" cy="5747066"/>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638F96B3-5CEE-1EE4-540B-15BE5EEDA776}"/>
              </a:ext>
            </a:extLst>
          </p:cNvPr>
          <p:cNvSpPr txBox="1">
            <a:spLocks/>
          </p:cNvSpPr>
          <p:nvPr/>
        </p:nvSpPr>
        <p:spPr>
          <a:xfrm>
            <a:off x="497840" y="136465"/>
            <a:ext cx="10515600" cy="381695"/>
          </a:xfrm>
          <a:prstGeom prst="rect">
            <a:avLst/>
          </a:prstGeom>
          <a:ln w="38100">
            <a:solidFill>
              <a:schemeClr val="accent6">
                <a:lumMod val="60000"/>
                <a:lumOff val="40000"/>
              </a:schemeClr>
            </a:solidFill>
          </a:ln>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solidFill>
                  <a:schemeClr val="accent5">
                    <a:lumMod val="60000"/>
                    <a:lumOff val="40000"/>
                  </a:schemeClr>
                </a:solidFill>
                <a:latin typeface="+mn-lt"/>
              </a:rPr>
              <a:t>Figure 2 - Surrey CO2 Emissions per Person</a:t>
            </a:r>
            <a:endParaRPr lang="en-US" sz="2000" b="1" dirty="0">
              <a:solidFill>
                <a:schemeClr val="accent5">
                  <a:lumMod val="60000"/>
                  <a:lumOff val="40000"/>
                </a:schemeClr>
              </a:solidFill>
              <a:latin typeface="+mn-lt"/>
            </a:endParaRPr>
          </a:p>
        </p:txBody>
      </p:sp>
    </p:spTree>
    <p:extLst>
      <p:ext uri="{BB962C8B-B14F-4D97-AF65-F5344CB8AC3E}">
        <p14:creationId xmlns:p14="http://schemas.microsoft.com/office/powerpoint/2010/main" val="313380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82515C-0956-FF92-EFDE-B8DC906CDED3}"/>
              </a:ext>
            </a:extLst>
          </p:cNvPr>
          <p:cNvPicPr>
            <a:picLocks noChangeAspect="1"/>
          </p:cNvPicPr>
          <p:nvPr/>
        </p:nvPicPr>
        <p:blipFill rotWithShape="1">
          <a:blip r:embed="rId2"/>
          <a:srcRect r="33132" b="32593"/>
          <a:stretch/>
        </p:blipFill>
        <p:spPr>
          <a:xfrm>
            <a:off x="1666804" y="599440"/>
            <a:ext cx="8695832" cy="5171441"/>
          </a:xfrm>
          <a:prstGeom prst="rect">
            <a:avLst/>
          </a:prstGeom>
        </p:spPr>
      </p:pic>
      <p:sp>
        <p:nvSpPr>
          <p:cNvPr id="6" name="Title 1">
            <a:extLst>
              <a:ext uri="{FF2B5EF4-FFF2-40B4-BE49-F238E27FC236}">
                <a16:creationId xmlns:a16="http://schemas.microsoft.com/office/drawing/2014/main" id="{B2B93A03-6857-1BF1-3282-58D38067C9B3}"/>
              </a:ext>
            </a:extLst>
          </p:cNvPr>
          <p:cNvSpPr txBox="1">
            <a:spLocks/>
          </p:cNvSpPr>
          <p:nvPr/>
        </p:nvSpPr>
        <p:spPr>
          <a:xfrm>
            <a:off x="497840" y="136465"/>
            <a:ext cx="10515600" cy="381695"/>
          </a:xfrm>
          <a:prstGeom prst="rect">
            <a:avLst/>
          </a:prstGeom>
          <a:ln w="38100">
            <a:solidFill>
              <a:schemeClr val="accent6">
                <a:lumMod val="60000"/>
                <a:lumOff val="40000"/>
              </a:schemeClr>
            </a:solidFill>
          </a:ln>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solidFill>
                  <a:schemeClr val="accent5">
                    <a:lumMod val="60000"/>
                    <a:lumOff val="40000"/>
                  </a:schemeClr>
                </a:solidFill>
                <a:latin typeface="+mn-lt"/>
              </a:rPr>
              <a:t>Figure 3 - Surrey CO2 Emissions by Energy Type</a:t>
            </a:r>
            <a:endParaRPr lang="en-US" sz="2000" b="1" dirty="0">
              <a:solidFill>
                <a:schemeClr val="accent5">
                  <a:lumMod val="60000"/>
                  <a:lumOff val="40000"/>
                </a:schemeClr>
              </a:solidFill>
              <a:latin typeface="+mn-lt"/>
            </a:endParaRPr>
          </a:p>
        </p:txBody>
      </p:sp>
      <p:sp>
        <p:nvSpPr>
          <p:cNvPr id="7" name="TextBox 6">
            <a:extLst>
              <a:ext uri="{FF2B5EF4-FFF2-40B4-BE49-F238E27FC236}">
                <a16:creationId xmlns:a16="http://schemas.microsoft.com/office/drawing/2014/main" id="{44F3516D-656E-AC72-3D2F-DEE02AF16A61}"/>
              </a:ext>
            </a:extLst>
          </p:cNvPr>
          <p:cNvSpPr txBox="1"/>
          <p:nvPr/>
        </p:nvSpPr>
        <p:spPr>
          <a:xfrm>
            <a:off x="294640" y="5655797"/>
            <a:ext cx="1144016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Figure 3 shows that the use of fuel (Transport in the graph) such as petrol and diesel was still nearly three times that of the emissions generated by the use of electricity, probably from car journeys.</a:t>
            </a:r>
          </a:p>
          <a:p>
            <a:pPr marL="285750" indent="-285750">
              <a:buFont typeface="Arial" panose="020B0604020202020204" pitchFamily="34" charset="0"/>
              <a:buChar char="•"/>
            </a:pPr>
            <a:r>
              <a:rPr lang="en-US" sz="1600" dirty="0"/>
              <a:t>Electricity reduction is also very significant for the period between 2018 to 2020 following the trend from previous analysis.</a:t>
            </a:r>
          </a:p>
        </p:txBody>
      </p:sp>
    </p:spTree>
    <p:extLst>
      <p:ext uri="{BB962C8B-B14F-4D97-AF65-F5344CB8AC3E}">
        <p14:creationId xmlns:p14="http://schemas.microsoft.com/office/powerpoint/2010/main" val="8274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2ABBB6-F53A-B38E-F88A-2FE40E103A73}"/>
              </a:ext>
            </a:extLst>
          </p:cNvPr>
          <p:cNvPicPr>
            <a:picLocks noChangeAspect="1"/>
          </p:cNvPicPr>
          <p:nvPr/>
        </p:nvPicPr>
        <p:blipFill rotWithShape="1">
          <a:blip r:embed="rId2"/>
          <a:srcRect r="30623" b="31407"/>
          <a:stretch/>
        </p:blipFill>
        <p:spPr>
          <a:xfrm>
            <a:off x="0" y="904240"/>
            <a:ext cx="8642538" cy="5659120"/>
          </a:xfrm>
          <a:prstGeom prst="rect">
            <a:avLst/>
          </a:prstGeom>
        </p:spPr>
      </p:pic>
      <p:sp>
        <p:nvSpPr>
          <p:cNvPr id="6" name="Title 1">
            <a:extLst>
              <a:ext uri="{FF2B5EF4-FFF2-40B4-BE49-F238E27FC236}">
                <a16:creationId xmlns:a16="http://schemas.microsoft.com/office/drawing/2014/main" id="{174FF20C-BA35-3990-7EB5-822D36FDD989}"/>
              </a:ext>
            </a:extLst>
          </p:cNvPr>
          <p:cNvSpPr txBox="1">
            <a:spLocks/>
          </p:cNvSpPr>
          <p:nvPr/>
        </p:nvSpPr>
        <p:spPr>
          <a:xfrm>
            <a:off x="497840" y="136465"/>
            <a:ext cx="10515600" cy="381695"/>
          </a:xfrm>
          <a:prstGeom prst="rect">
            <a:avLst/>
          </a:prstGeom>
          <a:ln w="38100">
            <a:solidFill>
              <a:schemeClr val="accent6">
                <a:lumMod val="60000"/>
                <a:lumOff val="40000"/>
              </a:schemeClr>
            </a:solidFill>
          </a:ln>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solidFill>
                  <a:schemeClr val="accent5">
                    <a:lumMod val="60000"/>
                    <a:lumOff val="40000"/>
                  </a:schemeClr>
                </a:solidFill>
                <a:latin typeface="+mn-lt"/>
              </a:rPr>
              <a:t>Figure 4 - Surrey CO2 Emissions by Local Authority </a:t>
            </a:r>
            <a:endParaRPr lang="en-US" sz="2000" b="1" dirty="0">
              <a:solidFill>
                <a:schemeClr val="accent5">
                  <a:lumMod val="60000"/>
                  <a:lumOff val="40000"/>
                </a:schemeClr>
              </a:solidFill>
              <a:latin typeface="+mn-lt"/>
            </a:endParaRPr>
          </a:p>
        </p:txBody>
      </p:sp>
      <p:sp>
        <p:nvSpPr>
          <p:cNvPr id="7" name="TextBox 1">
            <a:extLst>
              <a:ext uri="{FF2B5EF4-FFF2-40B4-BE49-F238E27FC236}">
                <a16:creationId xmlns:a16="http://schemas.microsoft.com/office/drawing/2014/main" id="{58E5680D-A9E3-E3DD-DD98-70663D392772}"/>
              </a:ext>
            </a:extLst>
          </p:cNvPr>
          <p:cNvSpPr txBox="1"/>
          <p:nvPr/>
        </p:nvSpPr>
        <p:spPr>
          <a:xfrm>
            <a:off x="8310880" y="847924"/>
            <a:ext cx="3678096" cy="2554545"/>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600"/>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dirty="0"/>
              <a:t>Figure 4 presents the distribution of emissions per Local Authority and how emissions vary considerably between different areas. </a:t>
            </a:r>
          </a:p>
          <a:p>
            <a:endParaRPr lang="en-US" dirty="0"/>
          </a:p>
          <a:p>
            <a:r>
              <a:rPr lang="en-US" dirty="0"/>
              <a:t>In 2020 Guildford and Reigate and Banstead generated the highest levels of CO2 emissions and Epsom and Ewell the least. Same results were obtained for 2018. </a:t>
            </a:r>
          </a:p>
        </p:txBody>
      </p:sp>
    </p:spTree>
    <p:extLst>
      <p:ext uri="{BB962C8B-B14F-4D97-AF65-F5344CB8AC3E}">
        <p14:creationId xmlns:p14="http://schemas.microsoft.com/office/powerpoint/2010/main" val="257967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21206-3EB5-D39F-049C-8DD0A7094A00}"/>
              </a:ext>
            </a:extLst>
          </p:cNvPr>
          <p:cNvPicPr>
            <a:picLocks noChangeAspect="1"/>
          </p:cNvPicPr>
          <p:nvPr/>
        </p:nvPicPr>
        <p:blipFill rotWithShape="1">
          <a:blip r:embed="rId2"/>
          <a:srcRect r="31880" b="32428"/>
          <a:stretch/>
        </p:blipFill>
        <p:spPr>
          <a:xfrm>
            <a:off x="0" y="1177985"/>
            <a:ext cx="10631214" cy="5330190"/>
          </a:xfrm>
          <a:prstGeom prst="rect">
            <a:avLst/>
          </a:prstGeom>
        </p:spPr>
      </p:pic>
      <p:sp>
        <p:nvSpPr>
          <p:cNvPr id="4" name="Title 1">
            <a:extLst>
              <a:ext uri="{FF2B5EF4-FFF2-40B4-BE49-F238E27FC236}">
                <a16:creationId xmlns:a16="http://schemas.microsoft.com/office/drawing/2014/main" id="{31FD6698-D360-259B-C536-F59037A1B803}"/>
              </a:ext>
            </a:extLst>
          </p:cNvPr>
          <p:cNvSpPr txBox="1">
            <a:spLocks/>
          </p:cNvSpPr>
          <p:nvPr/>
        </p:nvSpPr>
        <p:spPr>
          <a:xfrm>
            <a:off x="497840" y="136465"/>
            <a:ext cx="10515600" cy="381695"/>
          </a:xfrm>
          <a:prstGeom prst="rect">
            <a:avLst/>
          </a:prstGeom>
          <a:ln w="38100">
            <a:solidFill>
              <a:schemeClr val="accent6">
                <a:lumMod val="60000"/>
                <a:lumOff val="40000"/>
              </a:schemeClr>
            </a:solidFill>
          </a:ln>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solidFill>
                  <a:schemeClr val="accent5">
                    <a:lumMod val="60000"/>
                    <a:lumOff val="40000"/>
                  </a:schemeClr>
                </a:solidFill>
                <a:latin typeface="+mn-lt"/>
              </a:rPr>
              <a:t>Figure 5 - Surrey CO2 Comparison Emissions 2020 versus 2018 by Local Authority </a:t>
            </a:r>
            <a:endParaRPr lang="en-US" sz="2000" b="1" dirty="0">
              <a:solidFill>
                <a:schemeClr val="accent5">
                  <a:lumMod val="60000"/>
                  <a:lumOff val="40000"/>
                </a:schemeClr>
              </a:solidFill>
              <a:latin typeface="+mn-lt"/>
            </a:endParaRPr>
          </a:p>
        </p:txBody>
      </p:sp>
      <p:sp>
        <p:nvSpPr>
          <p:cNvPr id="6" name="Rectangle 5">
            <a:extLst>
              <a:ext uri="{FF2B5EF4-FFF2-40B4-BE49-F238E27FC236}">
                <a16:creationId xmlns:a16="http://schemas.microsoft.com/office/drawing/2014/main" id="{EBF3B9E4-F18D-D6C9-905B-35BAD8088220}"/>
              </a:ext>
            </a:extLst>
          </p:cNvPr>
          <p:cNvSpPr/>
          <p:nvPr/>
        </p:nvSpPr>
        <p:spPr>
          <a:xfrm>
            <a:off x="9499600" y="3586480"/>
            <a:ext cx="629920" cy="7010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7C37FBF-1619-0806-45EF-B81C60032D95}"/>
              </a:ext>
            </a:extLst>
          </p:cNvPr>
          <p:cNvSpPr/>
          <p:nvPr/>
        </p:nvSpPr>
        <p:spPr>
          <a:xfrm>
            <a:off x="9499600" y="4592320"/>
            <a:ext cx="629920" cy="7010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DD98686-5762-519E-A2EF-08341CBAC1E2}"/>
              </a:ext>
            </a:extLst>
          </p:cNvPr>
          <p:cNvSpPr txBox="1"/>
          <p:nvPr/>
        </p:nvSpPr>
        <p:spPr>
          <a:xfrm>
            <a:off x="10383520" y="3937000"/>
            <a:ext cx="1473200" cy="381695"/>
          </a:xfrm>
          <a:prstGeom prst="rect">
            <a:avLst/>
          </a:prstGeom>
          <a:noFill/>
        </p:spPr>
        <p:txBody>
          <a:bodyPr wrap="square" rtlCol="0">
            <a:spAutoFit/>
          </a:bodyPr>
          <a:lstStyle/>
          <a:p>
            <a:r>
              <a:rPr lang="en-GB" dirty="0"/>
              <a:t>2020</a:t>
            </a:r>
            <a:endParaRPr lang="en-US" dirty="0"/>
          </a:p>
        </p:txBody>
      </p:sp>
      <p:sp>
        <p:nvSpPr>
          <p:cNvPr id="9" name="TextBox 8">
            <a:extLst>
              <a:ext uri="{FF2B5EF4-FFF2-40B4-BE49-F238E27FC236}">
                <a16:creationId xmlns:a16="http://schemas.microsoft.com/office/drawing/2014/main" id="{865F12AB-6A41-572A-1E67-34B4D0D92427}"/>
              </a:ext>
            </a:extLst>
          </p:cNvPr>
          <p:cNvSpPr txBox="1"/>
          <p:nvPr/>
        </p:nvSpPr>
        <p:spPr>
          <a:xfrm>
            <a:off x="10383520" y="4794537"/>
            <a:ext cx="1473200" cy="381695"/>
          </a:xfrm>
          <a:prstGeom prst="rect">
            <a:avLst/>
          </a:prstGeom>
          <a:noFill/>
        </p:spPr>
        <p:txBody>
          <a:bodyPr wrap="square" rtlCol="0">
            <a:spAutoFit/>
          </a:bodyPr>
          <a:lstStyle/>
          <a:p>
            <a:r>
              <a:rPr lang="en-GB" dirty="0"/>
              <a:t>2018</a:t>
            </a:r>
            <a:endParaRPr lang="en-US" dirty="0"/>
          </a:p>
        </p:txBody>
      </p:sp>
      <p:sp>
        <p:nvSpPr>
          <p:cNvPr id="10" name="TextBox 9">
            <a:extLst>
              <a:ext uri="{FF2B5EF4-FFF2-40B4-BE49-F238E27FC236}">
                <a16:creationId xmlns:a16="http://schemas.microsoft.com/office/drawing/2014/main" id="{992B051B-B0DF-AE0D-A2A6-5D212EDFACBC}"/>
              </a:ext>
            </a:extLst>
          </p:cNvPr>
          <p:cNvSpPr txBox="1"/>
          <p:nvPr/>
        </p:nvSpPr>
        <p:spPr>
          <a:xfrm>
            <a:off x="375920" y="630565"/>
            <a:ext cx="11440160" cy="338554"/>
          </a:xfrm>
          <a:prstGeom prst="rect">
            <a:avLst/>
          </a:prstGeom>
          <a:noFill/>
        </p:spPr>
        <p:txBody>
          <a:bodyPr wrap="square" rtlCol="0">
            <a:spAutoFit/>
          </a:bodyPr>
          <a:lstStyle/>
          <a:p>
            <a:r>
              <a:rPr lang="en-US" sz="1600" dirty="0"/>
              <a:t>Figure 5 shows the difference of CO2 emitted in 2020 and 2018 by Local Authority</a:t>
            </a:r>
          </a:p>
        </p:txBody>
      </p:sp>
    </p:spTree>
    <p:extLst>
      <p:ext uri="{BB962C8B-B14F-4D97-AF65-F5344CB8AC3E}">
        <p14:creationId xmlns:p14="http://schemas.microsoft.com/office/powerpoint/2010/main" val="321055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CE75-E32D-33A9-F7E5-2C7B9D849FD9}"/>
              </a:ext>
            </a:extLst>
          </p:cNvPr>
          <p:cNvSpPr>
            <a:spLocks noGrp="1"/>
          </p:cNvSpPr>
          <p:nvPr>
            <p:ph type="title"/>
          </p:nvPr>
        </p:nvSpPr>
        <p:spPr>
          <a:xfrm>
            <a:off x="838200" y="365125"/>
            <a:ext cx="10515600" cy="630555"/>
          </a:xfrm>
          <a:ln w="38100">
            <a:solidFill>
              <a:schemeClr val="accent6">
                <a:lumMod val="60000"/>
                <a:lumOff val="40000"/>
              </a:schemeClr>
            </a:solidFill>
          </a:ln>
        </p:spPr>
        <p:txBody>
          <a:bodyPr>
            <a:normAutofit/>
          </a:bodyPr>
          <a:lstStyle/>
          <a:p>
            <a:r>
              <a:rPr lang="en-GB" sz="2800" b="1" dirty="0">
                <a:solidFill>
                  <a:schemeClr val="accent5">
                    <a:lumMod val="60000"/>
                    <a:lumOff val="40000"/>
                  </a:schemeClr>
                </a:solidFill>
                <a:latin typeface="+mn-lt"/>
              </a:rPr>
              <a:t>Data sources and Bibliography</a:t>
            </a:r>
            <a:endParaRPr lang="en-US" sz="2800" b="1" dirty="0">
              <a:solidFill>
                <a:schemeClr val="accent5">
                  <a:lumMod val="60000"/>
                  <a:lumOff val="40000"/>
                </a:schemeClr>
              </a:solidFill>
              <a:latin typeface="+mn-lt"/>
            </a:endParaRPr>
          </a:p>
        </p:txBody>
      </p:sp>
      <p:sp>
        <p:nvSpPr>
          <p:cNvPr id="3" name="TextBox 2">
            <a:extLst>
              <a:ext uri="{FF2B5EF4-FFF2-40B4-BE49-F238E27FC236}">
                <a16:creationId xmlns:a16="http://schemas.microsoft.com/office/drawing/2014/main" id="{B573CD00-0F84-6D79-D1F1-ACE9DC81B491}"/>
              </a:ext>
            </a:extLst>
          </p:cNvPr>
          <p:cNvSpPr txBox="1"/>
          <p:nvPr/>
        </p:nvSpPr>
        <p:spPr>
          <a:xfrm>
            <a:off x="751840" y="1397000"/>
            <a:ext cx="6553200" cy="923330"/>
          </a:xfrm>
          <a:prstGeom prst="rect">
            <a:avLst/>
          </a:prstGeom>
          <a:noFill/>
        </p:spPr>
        <p:txBody>
          <a:bodyPr wrap="square" rtlCol="0">
            <a:spAutoFit/>
          </a:bodyPr>
          <a:lstStyle/>
          <a:p>
            <a:r>
              <a:rPr lang="en-GB" dirty="0"/>
              <a:t>UK Local Authority GHG emissions Estimates 2020 report:  </a:t>
            </a:r>
            <a:r>
              <a:rPr lang="en-GB" dirty="0">
                <a:hlinkClick r:id="rId2"/>
              </a:rPr>
              <a:t>link</a:t>
            </a:r>
            <a:endParaRPr lang="en-GB" dirty="0"/>
          </a:p>
          <a:p>
            <a:r>
              <a:rPr lang="en-GB" dirty="0"/>
              <a:t>Surrey Carbon Baseline Study report (April 2021)</a:t>
            </a:r>
          </a:p>
          <a:p>
            <a:endParaRPr lang="en-US" dirty="0"/>
          </a:p>
        </p:txBody>
      </p:sp>
    </p:spTree>
    <p:extLst>
      <p:ext uri="{BB962C8B-B14F-4D97-AF65-F5344CB8AC3E}">
        <p14:creationId xmlns:p14="http://schemas.microsoft.com/office/powerpoint/2010/main" val="3778754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2170</TotalTime>
  <Words>852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SURREY CARBON BASELINE STUDY 2022 UPDATE</vt:lpstr>
      <vt:lpstr>Background</vt:lpstr>
      <vt:lpstr>Scope</vt:lpstr>
      <vt:lpstr>Figure 1 - Surrey CO2 by Sector</vt:lpstr>
      <vt:lpstr>PowerPoint Presentation</vt:lpstr>
      <vt:lpstr>PowerPoint Presentation</vt:lpstr>
      <vt:lpstr>PowerPoint Presentation</vt:lpstr>
      <vt:lpstr>PowerPoint Presentation</vt:lpstr>
      <vt:lpstr>Data sources and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Prado Moron</dc:creator>
  <cp:lastModifiedBy>Prado Moron</cp:lastModifiedBy>
  <cp:revision>7</cp:revision>
  <dcterms:created xsi:type="dcterms:W3CDTF">2023-02-12T10:50:39Z</dcterms:created>
  <dcterms:modified xsi:type="dcterms:W3CDTF">2023-02-14T09:45:44Z</dcterms:modified>
</cp:coreProperties>
</file>