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7" r:id="rId2"/>
    <p:sldId id="259" r:id="rId3"/>
    <p:sldId id="260" r:id="rId4"/>
    <p:sldId id="261" r:id="rId5"/>
    <p:sldId id="262" r:id="rId6"/>
    <p:sldId id="263" r:id="rId7"/>
  </p:sldIdLst>
  <p:sldSz cx="9144000" cy="5143500" type="screen16x9"/>
  <p:notesSz cx="6858000" cy="9144000"/>
  <p:embeddedFontLst>
    <p:embeddedFont>
      <p:font typeface="Caveat" panose="020B0604020202020204" charset="0"/>
      <p:regular r:id="rId9"/>
      <p:bold r:id="rId10"/>
    </p:embeddedFont>
    <p:embeddedFont>
      <p:font typeface="Roboto" panose="02000000000000000000" pitchFamily="2" charset="0"/>
      <p:regular r:id="rId11"/>
      <p:bold r:id="rId12"/>
      <p:italic r:id="rId13"/>
      <p:boldItalic r:id="rId14"/>
    </p:embeddedFont>
    <p:embeddedFont>
      <p:font typeface="Roboto Medium"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N0ro1n+iU9eAnZ0wUISZkuaFZ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Wahfiuddin Pradiwa" userId="65be22ad-c7f4-4124-ace5-fcf9d1497b27" providerId="ADAL" clId="{57634EBC-3B3D-44C5-8439-BC32E5F0A491}"/>
    <pc:docChg chg="undo redo custSel addSld delSld modSld">
      <pc:chgData name="Muhammad Wahfiuddin Pradiwa" userId="65be22ad-c7f4-4124-ace5-fcf9d1497b27" providerId="ADAL" clId="{57634EBC-3B3D-44C5-8439-BC32E5F0A491}" dt="2023-09-05T01:02:45.364" v="1608" actId="1076"/>
      <pc:docMkLst>
        <pc:docMk/>
      </pc:docMkLst>
      <pc:sldChg chg="del">
        <pc:chgData name="Muhammad Wahfiuddin Pradiwa" userId="65be22ad-c7f4-4124-ace5-fcf9d1497b27" providerId="ADAL" clId="{57634EBC-3B3D-44C5-8439-BC32E5F0A491}" dt="2023-09-05T00:45:23.455" v="1374" actId="47"/>
        <pc:sldMkLst>
          <pc:docMk/>
          <pc:sldMk cId="0" sldId="256"/>
        </pc:sldMkLst>
      </pc:sldChg>
      <pc:sldChg chg="modSp mod">
        <pc:chgData name="Muhammad Wahfiuddin Pradiwa" userId="65be22ad-c7f4-4124-ace5-fcf9d1497b27" providerId="ADAL" clId="{57634EBC-3B3D-44C5-8439-BC32E5F0A491}" dt="2023-09-04T23:54:05.719" v="32" actId="14100"/>
        <pc:sldMkLst>
          <pc:docMk/>
          <pc:sldMk cId="0" sldId="257"/>
        </pc:sldMkLst>
        <pc:spChg chg="mod">
          <ac:chgData name="Muhammad Wahfiuddin Pradiwa" userId="65be22ad-c7f4-4124-ace5-fcf9d1497b27" providerId="ADAL" clId="{57634EBC-3B3D-44C5-8439-BC32E5F0A491}" dt="2023-09-04T23:54:05.719" v="32" actId="14100"/>
          <ac:spMkLst>
            <pc:docMk/>
            <pc:sldMk cId="0" sldId="257"/>
            <ac:spMk id="65" creationId="{00000000-0000-0000-0000-000000000000}"/>
          </ac:spMkLst>
        </pc:spChg>
      </pc:sldChg>
      <pc:sldChg chg="del">
        <pc:chgData name="Muhammad Wahfiuddin Pradiwa" userId="65be22ad-c7f4-4124-ace5-fcf9d1497b27" providerId="ADAL" clId="{57634EBC-3B3D-44C5-8439-BC32E5F0A491}" dt="2023-09-05T00:45:19.496" v="1373" actId="47"/>
        <pc:sldMkLst>
          <pc:docMk/>
          <pc:sldMk cId="0" sldId="258"/>
        </pc:sldMkLst>
      </pc:sldChg>
      <pc:sldChg chg="addSp modSp mod modNotes">
        <pc:chgData name="Muhammad Wahfiuddin Pradiwa" userId="65be22ad-c7f4-4124-ace5-fcf9d1497b27" providerId="ADAL" clId="{57634EBC-3B3D-44C5-8439-BC32E5F0A491}" dt="2023-09-05T00:45:14.629" v="1372" actId="1582"/>
        <pc:sldMkLst>
          <pc:docMk/>
          <pc:sldMk cId="0" sldId="259"/>
        </pc:sldMkLst>
        <pc:spChg chg="add mod">
          <ac:chgData name="Muhammad Wahfiuddin Pradiwa" userId="65be22ad-c7f4-4124-ace5-fcf9d1497b27" providerId="ADAL" clId="{57634EBC-3B3D-44C5-8439-BC32E5F0A491}" dt="2023-09-05T00:45:14.629" v="1372" actId="1582"/>
          <ac:spMkLst>
            <pc:docMk/>
            <pc:sldMk cId="0" sldId="259"/>
            <ac:spMk id="2" creationId="{A8C6B382-94F3-2E48-EF2F-B2896A812F00}"/>
          </ac:spMkLst>
        </pc:spChg>
      </pc:sldChg>
      <pc:sldChg chg="addSp delSp modSp mod modNotes">
        <pc:chgData name="Muhammad Wahfiuddin Pradiwa" userId="65be22ad-c7f4-4124-ace5-fcf9d1497b27" providerId="ADAL" clId="{57634EBC-3B3D-44C5-8439-BC32E5F0A491}" dt="2023-09-05T01:02:45.364" v="1608" actId="1076"/>
        <pc:sldMkLst>
          <pc:docMk/>
          <pc:sldMk cId="0" sldId="262"/>
        </pc:sldMkLst>
        <pc:spChg chg="add mod">
          <ac:chgData name="Muhammad Wahfiuddin Pradiwa" userId="65be22ad-c7f4-4124-ace5-fcf9d1497b27" providerId="ADAL" clId="{57634EBC-3B3D-44C5-8439-BC32E5F0A491}" dt="2023-09-05T00:58:49.783" v="1378" actId="1076"/>
          <ac:spMkLst>
            <pc:docMk/>
            <pc:sldMk cId="0" sldId="262"/>
            <ac:spMk id="3" creationId="{68F3D877-EF2D-A86F-5621-54F5EE029E99}"/>
          </ac:spMkLst>
        </pc:spChg>
        <pc:spChg chg="add del mod">
          <ac:chgData name="Muhammad Wahfiuddin Pradiwa" userId="65be22ad-c7f4-4124-ace5-fcf9d1497b27" providerId="ADAL" clId="{57634EBC-3B3D-44C5-8439-BC32E5F0A491}" dt="2023-09-05T00:18:34.579" v="305" actId="478"/>
          <ac:spMkLst>
            <pc:docMk/>
            <pc:sldMk cId="0" sldId="262"/>
            <ac:spMk id="5" creationId="{506C76AD-31ED-B53B-F76B-47797BD76ACD}"/>
          </ac:spMkLst>
        </pc:spChg>
        <pc:spChg chg="add mod">
          <ac:chgData name="Muhammad Wahfiuddin Pradiwa" userId="65be22ad-c7f4-4124-ace5-fcf9d1497b27" providerId="ADAL" clId="{57634EBC-3B3D-44C5-8439-BC32E5F0A491}" dt="2023-09-05T01:02:45.364" v="1608" actId="1076"/>
          <ac:spMkLst>
            <pc:docMk/>
            <pc:sldMk cId="0" sldId="262"/>
            <ac:spMk id="6" creationId="{D9D0F859-3DE3-11C6-6950-9B1AA8449F95}"/>
          </ac:spMkLst>
        </pc:spChg>
        <pc:spChg chg="mod">
          <ac:chgData name="Muhammad Wahfiuddin Pradiwa" userId="65be22ad-c7f4-4124-ace5-fcf9d1497b27" providerId="ADAL" clId="{57634EBC-3B3D-44C5-8439-BC32E5F0A491}" dt="2023-09-05T00:33:45.048" v="549" actId="1076"/>
          <ac:spMkLst>
            <pc:docMk/>
            <pc:sldMk cId="0" sldId="262"/>
            <ac:spMk id="185" creationId="{00000000-0000-0000-0000-000000000000}"/>
          </ac:spMkLst>
        </pc:spChg>
        <pc:spChg chg="del mod">
          <ac:chgData name="Muhammad Wahfiuddin Pradiwa" userId="65be22ad-c7f4-4124-ace5-fcf9d1497b27" providerId="ADAL" clId="{57634EBC-3B3D-44C5-8439-BC32E5F0A491}" dt="2023-09-05T00:32:59.814" v="534" actId="478"/>
          <ac:spMkLst>
            <pc:docMk/>
            <pc:sldMk cId="0" sldId="262"/>
            <ac:spMk id="188" creationId="{00000000-0000-0000-0000-000000000000}"/>
          </ac:spMkLst>
        </pc:spChg>
        <pc:graphicFrameChg chg="add mod modGraphic">
          <ac:chgData name="Muhammad Wahfiuddin Pradiwa" userId="65be22ad-c7f4-4124-ace5-fcf9d1497b27" providerId="ADAL" clId="{57634EBC-3B3D-44C5-8439-BC32E5F0A491}" dt="2023-09-05T01:01:26.178" v="1563" actId="1076"/>
          <ac:graphicFrameMkLst>
            <pc:docMk/>
            <pc:sldMk cId="0" sldId="262"/>
            <ac:graphicFrameMk id="2" creationId="{7109E5EF-0799-8004-A581-C57C85A36D4D}"/>
          </ac:graphicFrameMkLst>
        </pc:graphicFrameChg>
        <pc:graphicFrameChg chg="add del mod">
          <ac:chgData name="Muhammad Wahfiuddin Pradiwa" userId="65be22ad-c7f4-4124-ace5-fcf9d1497b27" providerId="ADAL" clId="{57634EBC-3B3D-44C5-8439-BC32E5F0A491}" dt="2023-09-05T00:18:32.769" v="304" actId="478"/>
          <ac:graphicFrameMkLst>
            <pc:docMk/>
            <pc:sldMk cId="0" sldId="262"/>
            <ac:graphicFrameMk id="4" creationId="{0FBF408C-5AC9-2B8F-DFE8-DD00A320EC40}"/>
          </ac:graphicFrameMkLst>
        </pc:graphicFrameChg>
        <pc:graphicFrameChg chg="add mod modGraphic">
          <ac:chgData name="Muhammad Wahfiuddin Pradiwa" userId="65be22ad-c7f4-4124-ace5-fcf9d1497b27" providerId="ADAL" clId="{57634EBC-3B3D-44C5-8439-BC32E5F0A491}" dt="2023-09-05T01:02:34.504" v="1604" actId="1076"/>
          <ac:graphicFrameMkLst>
            <pc:docMk/>
            <pc:sldMk cId="0" sldId="262"/>
            <ac:graphicFrameMk id="7" creationId="{DD8A34CD-E0D9-F4AD-41A8-513914CC14E0}"/>
          </ac:graphicFrameMkLst>
        </pc:graphicFrameChg>
      </pc:sldChg>
      <pc:sldChg chg="modSp mod">
        <pc:chgData name="Muhammad Wahfiuddin Pradiwa" userId="65be22ad-c7f4-4124-ace5-fcf9d1497b27" providerId="ADAL" clId="{57634EBC-3B3D-44C5-8439-BC32E5F0A491}" dt="2023-09-05T00:33:58.264" v="561" actId="20577"/>
        <pc:sldMkLst>
          <pc:docMk/>
          <pc:sldMk cId="0" sldId="263"/>
        </pc:sldMkLst>
        <pc:spChg chg="mod">
          <ac:chgData name="Muhammad Wahfiuddin Pradiwa" userId="65be22ad-c7f4-4124-ace5-fcf9d1497b27" providerId="ADAL" clId="{57634EBC-3B3D-44C5-8439-BC32E5F0A491}" dt="2023-09-05T00:33:58.264" v="561" actId="20577"/>
          <ac:spMkLst>
            <pc:docMk/>
            <pc:sldMk cId="0" sldId="263"/>
            <ac:spMk id="194" creationId="{00000000-0000-0000-0000-000000000000}"/>
          </ac:spMkLst>
        </pc:spChg>
      </pc:sldChg>
      <pc:sldChg chg="delSp modSp add del mod">
        <pc:chgData name="Muhammad Wahfiuddin Pradiwa" userId="65be22ad-c7f4-4124-ace5-fcf9d1497b27" providerId="ADAL" clId="{57634EBC-3B3D-44C5-8439-BC32E5F0A491}" dt="2023-09-05T00:33:48.374" v="550" actId="47"/>
        <pc:sldMkLst>
          <pc:docMk/>
          <pc:sldMk cId="3893956645" sldId="264"/>
        </pc:sldMkLst>
        <pc:spChg chg="del">
          <ac:chgData name="Muhammad Wahfiuddin Pradiwa" userId="65be22ad-c7f4-4124-ace5-fcf9d1497b27" providerId="ADAL" clId="{57634EBC-3B3D-44C5-8439-BC32E5F0A491}" dt="2023-09-05T00:18:37.763" v="306" actId="478"/>
          <ac:spMkLst>
            <pc:docMk/>
            <pc:sldMk cId="3893956645" sldId="264"/>
            <ac:spMk id="3" creationId="{68F3D877-EF2D-A86F-5621-54F5EE029E99}"/>
          </ac:spMkLst>
        </pc:spChg>
        <pc:spChg chg="mod">
          <ac:chgData name="Muhammad Wahfiuddin Pradiwa" userId="65be22ad-c7f4-4124-ace5-fcf9d1497b27" providerId="ADAL" clId="{57634EBC-3B3D-44C5-8439-BC32E5F0A491}" dt="2023-09-05T00:18:44.799" v="311" actId="1076"/>
          <ac:spMkLst>
            <pc:docMk/>
            <pc:sldMk cId="3893956645" sldId="264"/>
            <ac:spMk id="5" creationId="{506C76AD-31ED-B53B-F76B-47797BD76ACD}"/>
          </ac:spMkLst>
        </pc:spChg>
        <pc:spChg chg="del">
          <ac:chgData name="Muhammad Wahfiuddin Pradiwa" userId="65be22ad-c7f4-4124-ace5-fcf9d1497b27" providerId="ADAL" clId="{57634EBC-3B3D-44C5-8439-BC32E5F0A491}" dt="2023-09-05T00:18:43.095" v="310" actId="478"/>
          <ac:spMkLst>
            <pc:docMk/>
            <pc:sldMk cId="3893956645" sldId="264"/>
            <ac:spMk id="188" creationId="{00000000-0000-0000-0000-000000000000}"/>
          </ac:spMkLst>
        </pc:spChg>
        <pc:graphicFrameChg chg="del modGraphic">
          <ac:chgData name="Muhammad Wahfiuddin Pradiwa" userId="65be22ad-c7f4-4124-ace5-fcf9d1497b27" providerId="ADAL" clId="{57634EBC-3B3D-44C5-8439-BC32E5F0A491}" dt="2023-09-05T00:18:39.841" v="308" actId="478"/>
          <ac:graphicFrameMkLst>
            <pc:docMk/>
            <pc:sldMk cId="3893956645" sldId="264"/>
            <ac:graphicFrameMk id="2" creationId="{7109E5EF-0799-8004-A581-C57C85A36D4D}"/>
          </ac:graphicFrameMkLst>
        </pc:graphicFrameChg>
        <pc:graphicFrameChg chg="mod modGraphic">
          <ac:chgData name="Muhammad Wahfiuddin Pradiwa" userId="65be22ad-c7f4-4124-ace5-fcf9d1497b27" providerId="ADAL" clId="{57634EBC-3B3D-44C5-8439-BC32E5F0A491}" dt="2023-09-05T00:32:55.546" v="533" actId="255"/>
          <ac:graphicFrameMkLst>
            <pc:docMk/>
            <pc:sldMk cId="3893956645" sldId="264"/>
            <ac:graphicFrameMk id="4" creationId="{0FBF408C-5AC9-2B8F-DFE8-DD00A320EC40}"/>
          </ac:graphicFrameMkLst>
        </pc:graphicFrameChg>
      </pc:sldChg>
      <pc:sldMasterChg chg="delSldLayout">
        <pc:chgData name="Muhammad Wahfiuddin Pradiwa" userId="65be22ad-c7f4-4124-ace5-fcf9d1497b27" providerId="ADAL" clId="{57634EBC-3B3D-44C5-8439-BC32E5F0A491}" dt="2023-09-05T00:45:23.455" v="1374" actId="47"/>
        <pc:sldMasterMkLst>
          <pc:docMk/>
          <pc:sldMasterMk cId="0" sldId="2147483648"/>
        </pc:sldMasterMkLst>
        <pc:sldLayoutChg chg="del">
          <pc:chgData name="Muhammad Wahfiuddin Pradiwa" userId="65be22ad-c7f4-4124-ace5-fcf9d1497b27" providerId="ADAL" clId="{57634EBC-3B3D-44C5-8439-BC32E5F0A491}" dt="2023-09-05T00:45:23.455" v="1374" actId="47"/>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d08aec709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d08aec7090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05ab7526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05ab7526fa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d08aec70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d08aec709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d08aec709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d08aec7090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ca198531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ca198531f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branhuzaifah.medium.com/habits-of-being-happy-aa7acc7dc0f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A2A7"/>
        </a:solidFill>
        <a:effectLst/>
      </p:bgPr>
    </p:bg>
    <p:spTree>
      <p:nvGrpSpPr>
        <p:cNvPr id="1" name="Shape 61"/>
        <p:cNvGrpSpPr/>
        <p:nvPr/>
      </p:nvGrpSpPr>
      <p:grpSpPr>
        <a:xfrm>
          <a:off x="0" y="0"/>
          <a:ext cx="0" cy="0"/>
          <a:chOff x="0" y="0"/>
          <a:chExt cx="0" cy="0"/>
        </a:xfrm>
      </p:grpSpPr>
      <p:pic>
        <p:nvPicPr>
          <p:cNvPr id="62" name="Google Shape;62;p1"/>
          <p:cNvPicPr preferRelativeResize="0"/>
          <p:nvPr/>
        </p:nvPicPr>
        <p:blipFill rotWithShape="1">
          <a:blip r:embed="rId3">
            <a:alphaModFix/>
          </a:blip>
          <a:srcRect/>
          <a:stretch/>
        </p:blipFill>
        <p:spPr>
          <a:xfrm>
            <a:off x="7868850" y="186749"/>
            <a:ext cx="1053300" cy="462131"/>
          </a:xfrm>
          <a:prstGeom prst="rect">
            <a:avLst/>
          </a:prstGeom>
          <a:noFill/>
          <a:ln>
            <a:noFill/>
          </a:ln>
        </p:spPr>
      </p:pic>
      <p:pic>
        <p:nvPicPr>
          <p:cNvPr id="63" name="Google Shape;63;p1"/>
          <p:cNvPicPr preferRelativeResize="0"/>
          <p:nvPr/>
        </p:nvPicPr>
        <p:blipFill rotWithShape="1">
          <a:blip r:embed="rId4">
            <a:alphaModFix/>
          </a:blip>
          <a:srcRect l="44385" r="23207" b="4798"/>
          <a:stretch/>
        </p:blipFill>
        <p:spPr>
          <a:xfrm>
            <a:off x="0" y="0"/>
            <a:ext cx="2622848" cy="5143501"/>
          </a:xfrm>
          <a:prstGeom prst="rect">
            <a:avLst/>
          </a:prstGeom>
          <a:noFill/>
          <a:ln>
            <a:noFill/>
          </a:ln>
        </p:spPr>
      </p:pic>
      <p:sp>
        <p:nvSpPr>
          <p:cNvPr id="64" name="Google Shape;64;p1"/>
          <p:cNvSpPr txBox="1"/>
          <p:nvPr/>
        </p:nvSpPr>
        <p:spPr>
          <a:xfrm>
            <a:off x="2902325" y="406300"/>
            <a:ext cx="3183300" cy="369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Roboto"/>
                <a:ea typeface="Roboto"/>
                <a:cs typeface="Roboto"/>
                <a:sym typeface="Roboto"/>
              </a:rPr>
              <a:t>Data Analyst</a:t>
            </a:r>
            <a:endParaRPr sz="2400" b="1" i="0" u="none" strike="noStrike" cap="none">
              <a:solidFill>
                <a:srgbClr val="000000"/>
              </a:solidFill>
              <a:latin typeface="Roboto"/>
              <a:ea typeface="Roboto"/>
              <a:cs typeface="Roboto"/>
              <a:sym typeface="Roboto"/>
            </a:endParaRPr>
          </a:p>
        </p:txBody>
      </p:sp>
      <p:sp>
        <p:nvSpPr>
          <p:cNvPr id="65" name="Google Shape;65;p1"/>
          <p:cNvSpPr txBox="1"/>
          <p:nvPr/>
        </p:nvSpPr>
        <p:spPr>
          <a:xfrm>
            <a:off x="2971725" y="3509885"/>
            <a:ext cx="4488948" cy="304699"/>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Oleh: </a:t>
            </a:r>
            <a:r>
              <a:rPr lang="en" sz="1800">
                <a:solidFill>
                  <a:srgbClr val="FFFFFF"/>
                </a:solidFill>
                <a:latin typeface="Roboto"/>
                <a:ea typeface="Roboto"/>
                <a:cs typeface="Roboto"/>
                <a:sym typeface="Roboto"/>
              </a:rPr>
              <a:t>Muhammad Wahfiuddin Pradiwa</a:t>
            </a:r>
            <a:endParaRPr sz="1800" b="0" i="0" u="none" strike="noStrike" cap="none">
              <a:solidFill>
                <a:srgbClr val="000000"/>
              </a:solidFill>
              <a:latin typeface="Roboto"/>
              <a:ea typeface="Roboto"/>
              <a:cs typeface="Roboto"/>
              <a:sym typeface="Roboto"/>
            </a:endParaRPr>
          </a:p>
        </p:txBody>
      </p:sp>
      <p:sp>
        <p:nvSpPr>
          <p:cNvPr id="66" name="Google Shape;66;p1"/>
          <p:cNvSpPr txBox="1"/>
          <p:nvPr/>
        </p:nvSpPr>
        <p:spPr>
          <a:xfrm>
            <a:off x="2917050" y="1275900"/>
            <a:ext cx="6005100" cy="17178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6800"/>
              <a:buFont typeface="Arial"/>
              <a:buNone/>
            </a:pPr>
            <a:r>
              <a:rPr lang="en" sz="6200" b="1" i="0" u="none" strike="noStrike" cap="none">
                <a:solidFill>
                  <a:srgbClr val="FFFFFF"/>
                </a:solidFill>
                <a:latin typeface="Roboto"/>
                <a:ea typeface="Roboto"/>
                <a:cs typeface="Roboto"/>
                <a:sym typeface="Roboto"/>
              </a:rPr>
              <a:t>Kickstart Career as Data Analyst</a:t>
            </a:r>
            <a:endParaRPr sz="6200" b="1" i="0" u="none" strike="noStrike" cap="none">
              <a:solidFill>
                <a:srgbClr val="FFFFFF"/>
              </a:solidFill>
              <a:latin typeface="Roboto"/>
              <a:ea typeface="Roboto"/>
              <a:cs typeface="Roboto"/>
              <a:sym typeface="Roboto"/>
            </a:endParaRPr>
          </a:p>
        </p:txBody>
      </p:sp>
      <p:cxnSp>
        <p:nvCxnSpPr>
          <p:cNvPr id="67" name="Google Shape;67;p1"/>
          <p:cNvCxnSpPr/>
          <p:nvPr/>
        </p:nvCxnSpPr>
        <p:spPr>
          <a:xfrm>
            <a:off x="2971725" y="4074671"/>
            <a:ext cx="1053300" cy="0"/>
          </a:xfrm>
          <a:prstGeom prst="straightConnector1">
            <a:avLst/>
          </a:prstGeom>
          <a:noFill/>
          <a:ln w="47625" cap="rnd" cmpd="sng">
            <a:solidFill>
              <a:srgbClr val="FFFFFF"/>
            </a:solidFill>
            <a:prstDash val="solid"/>
            <a:round/>
            <a:headEnd type="none" w="sm" len="sm"/>
            <a:tailEnd type="none" w="sm" len="sm"/>
          </a:ln>
        </p:spPr>
      </p:cxnSp>
      <p:sp>
        <p:nvSpPr>
          <p:cNvPr id="68" name="Google Shape;68;p1"/>
          <p:cNvSpPr/>
          <p:nvPr/>
        </p:nvSpPr>
        <p:spPr>
          <a:xfrm>
            <a:off x="2971725" y="4345442"/>
            <a:ext cx="3808149" cy="586519"/>
          </a:xfrm>
          <a:custGeom>
            <a:avLst/>
            <a:gdLst/>
            <a:ahLst/>
            <a:cxnLst/>
            <a:rect l="l" t="t" r="r" b="b"/>
            <a:pathLst>
              <a:path w="2347087" h="361491" extrusionOk="0">
                <a:moveTo>
                  <a:pt x="30498" y="0"/>
                </a:moveTo>
                <a:lnTo>
                  <a:pt x="2316590" y="0"/>
                </a:lnTo>
                <a:cubicBezTo>
                  <a:pt x="2324678" y="0"/>
                  <a:pt x="2332435" y="3213"/>
                  <a:pt x="2338155" y="8933"/>
                </a:cubicBezTo>
                <a:cubicBezTo>
                  <a:pt x="2343874" y="14652"/>
                  <a:pt x="2347087" y="22409"/>
                  <a:pt x="2347087" y="30498"/>
                </a:cubicBezTo>
                <a:lnTo>
                  <a:pt x="2347087" y="330993"/>
                </a:lnTo>
                <a:cubicBezTo>
                  <a:pt x="2347087" y="339082"/>
                  <a:pt x="2343874" y="346839"/>
                  <a:pt x="2338155" y="352558"/>
                </a:cubicBezTo>
                <a:cubicBezTo>
                  <a:pt x="2332435" y="358278"/>
                  <a:pt x="2324678" y="361491"/>
                  <a:pt x="2316590" y="361491"/>
                </a:cubicBezTo>
                <a:lnTo>
                  <a:pt x="30498" y="361491"/>
                </a:lnTo>
                <a:cubicBezTo>
                  <a:pt x="22409" y="361491"/>
                  <a:pt x="14652" y="358278"/>
                  <a:pt x="8933" y="352558"/>
                </a:cubicBezTo>
                <a:cubicBezTo>
                  <a:pt x="3213" y="346839"/>
                  <a:pt x="0" y="339082"/>
                  <a:pt x="0" y="330993"/>
                </a:cubicBezTo>
                <a:lnTo>
                  <a:pt x="0" y="30498"/>
                </a:lnTo>
                <a:cubicBezTo>
                  <a:pt x="0" y="22409"/>
                  <a:pt x="3213" y="14652"/>
                  <a:pt x="8933" y="8933"/>
                </a:cubicBezTo>
                <a:cubicBezTo>
                  <a:pt x="14652" y="3213"/>
                  <a:pt x="22409" y="0"/>
                  <a:pt x="30498" y="0"/>
                </a:cubicBezTo>
                <a:close/>
              </a:path>
            </a:pathLst>
          </a:custGeom>
          <a:solidFill>
            <a:srgbClr val="1155CC"/>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txBox="1"/>
          <p:nvPr/>
        </p:nvSpPr>
        <p:spPr>
          <a:xfrm>
            <a:off x="3128550" y="4423125"/>
            <a:ext cx="3571200" cy="446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JOIN THE BEST UPSKILLING COMMUNITY</a:t>
            </a:r>
            <a:endParaRPr sz="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FFFFFF"/>
                </a:solidFill>
                <a:latin typeface="Roboto"/>
                <a:ea typeface="Roboto"/>
                <a:cs typeface="Roboto"/>
                <a:sym typeface="Roboto"/>
              </a:rPr>
              <a:t>WITH ME at</a:t>
            </a:r>
            <a:r>
              <a:rPr lang="en" sz="1500" b="0" i="0" u="none" strike="noStrike" cap="none">
                <a:solidFill>
                  <a:srgbClr val="FFFFFF"/>
                </a:solidFill>
                <a:latin typeface="Roboto Medium"/>
                <a:ea typeface="Roboto Medium"/>
                <a:cs typeface="Roboto Medium"/>
                <a:sym typeface="Roboto Medium"/>
              </a:rPr>
              <a:t> myskill.id/bootcamp</a:t>
            </a:r>
            <a:endParaRPr sz="700" b="0" i="0" u="none" strike="noStrike" cap="none">
              <a:solidFill>
                <a:srgbClr val="000000"/>
              </a:solidFill>
              <a:latin typeface="Roboto"/>
              <a:ea typeface="Roboto"/>
              <a:cs typeface="Roboto"/>
              <a:sym typeface="Roboto"/>
            </a:endParaRPr>
          </a:p>
        </p:txBody>
      </p:sp>
      <p:sp>
        <p:nvSpPr>
          <p:cNvPr id="70" name="Google Shape;70;p1"/>
          <p:cNvSpPr txBox="1"/>
          <p:nvPr/>
        </p:nvSpPr>
        <p:spPr>
          <a:xfrm>
            <a:off x="2826125" y="76200"/>
            <a:ext cx="3115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a:ea typeface="Roboto"/>
                <a:cs typeface="Roboto"/>
                <a:sym typeface="Roboto"/>
              </a:rPr>
              <a:t>FULLSTACK INTENSIVE BOOTCAMP</a:t>
            </a:r>
            <a:endParaRPr sz="1400" b="0" i="0" u="none" strike="noStrike" cap="none">
              <a:solidFill>
                <a:srgbClr val="000000"/>
              </a:solidFill>
              <a:latin typeface="Arial"/>
              <a:ea typeface="Arial"/>
              <a:cs typeface="Arial"/>
              <a:sym typeface="Arial"/>
            </a:endParaRPr>
          </a:p>
        </p:txBody>
      </p:sp>
      <p:sp>
        <p:nvSpPr>
          <p:cNvPr id="71" name="Google Shape;71;p1"/>
          <p:cNvSpPr txBox="1"/>
          <p:nvPr/>
        </p:nvSpPr>
        <p:spPr>
          <a:xfrm>
            <a:off x="6950475" y="4500100"/>
            <a:ext cx="2140800" cy="277200"/>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MINI PORTOFOLIO</a:t>
            </a:r>
            <a:endParaRPr sz="1800" b="0" i="0" u="none" strike="noStrike" cap="non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g1d08aec7090_0_22"/>
          <p:cNvGrpSpPr/>
          <p:nvPr/>
        </p:nvGrpSpPr>
        <p:grpSpPr>
          <a:xfrm>
            <a:off x="3854590" y="4740701"/>
            <a:ext cx="1434817" cy="389011"/>
            <a:chOff x="3248325" y="4588800"/>
            <a:chExt cx="2045939" cy="554700"/>
          </a:xfrm>
        </p:grpSpPr>
        <p:sp>
          <p:nvSpPr>
            <p:cNvPr id="99" name="Google Shape;99;g1d08aec7090_0_2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1d08aec7090_0_2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1d08aec7090_0_2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g1d08aec7090_0_22"/>
          <p:cNvGrpSpPr/>
          <p:nvPr/>
        </p:nvGrpSpPr>
        <p:grpSpPr>
          <a:xfrm>
            <a:off x="8325085" y="65156"/>
            <a:ext cx="763768" cy="752531"/>
            <a:chOff x="695950" y="3458000"/>
            <a:chExt cx="966550" cy="952450"/>
          </a:xfrm>
        </p:grpSpPr>
        <p:sp>
          <p:nvSpPr>
            <p:cNvPr id="103" name="Google Shape;103;g1d08aec7090_0_2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d08aec7090_0_2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1d08aec7090_0_2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d08aec7090_0_2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1d08aec7090_0_2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1d08aec7090_0_2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1d08aec7090_0_2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1d08aec7090_0_2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1d08aec7090_0_2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 name="Google Shape;112;g1d08aec7090_0_22"/>
          <p:cNvSpPr/>
          <p:nvPr/>
        </p:nvSpPr>
        <p:spPr>
          <a:xfrm rot="10800000">
            <a:off x="-381375" y="2274300"/>
            <a:ext cx="740700" cy="692700"/>
          </a:xfrm>
          <a:prstGeom prst="pie">
            <a:avLst>
              <a:gd name="adj1" fmla="val 5441529"/>
              <a:gd name="adj2" fmla="val 1620000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1d08aec7090_0_2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14" name="Google Shape;114;g1d08aec7090_0_2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15" name="Google Shape;115;g1d08aec7090_0_22"/>
          <p:cNvSpPr txBox="1"/>
          <p:nvPr/>
        </p:nvSpPr>
        <p:spPr>
          <a:xfrm>
            <a:off x="768150" y="328050"/>
            <a:ext cx="77040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rgbClr val="18919B"/>
                </a:solidFill>
                <a:latin typeface="Roboto"/>
                <a:ea typeface="Roboto"/>
                <a:cs typeface="Roboto"/>
                <a:sym typeface="Roboto"/>
              </a:rPr>
              <a:t>Describe based on your understanding!</a:t>
            </a:r>
            <a:endParaRPr sz="3200" b="1" i="0" u="none" strike="noStrike" cap="none">
              <a:solidFill>
                <a:srgbClr val="18919B"/>
              </a:solidFill>
              <a:latin typeface="Roboto"/>
              <a:ea typeface="Roboto"/>
              <a:cs typeface="Roboto"/>
              <a:sym typeface="Roboto"/>
            </a:endParaRPr>
          </a:p>
        </p:txBody>
      </p:sp>
      <p:sp>
        <p:nvSpPr>
          <p:cNvPr id="116" name="Google Shape;116;g1d08aec7090_0_22"/>
          <p:cNvSpPr txBox="1"/>
          <p:nvPr/>
        </p:nvSpPr>
        <p:spPr>
          <a:xfrm>
            <a:off x="1188875" y="1956675"/>
            <a:ext cx="475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17" name="Google Shape;117;g1d08aec7090_0_22"/>
          <p:cNvSpPr txBox="1"/>
          <p:nvPr/>
        </p:nvSpPr>
        <p:spPr>
          <a:xfrm>
            <a:off x="809100" y="1113050"/>
            <a:ext cx="7515900" cy="1169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Why do companies need data?</a:t>
            </a:r>
            <a:endParaRPr sz="1600" b="0" i="0" u="none" strike="noStrike" cap="none">
              <a:solidFill>
                <a:srgbClr val="000000"/>
              </a:solidFill>
              <a:latin typeface="Roboto"/>
              <a:ea typeface="Roboto"/>
              <a:cs typeface="Roboto"/>
              <a:sym typeface="Roboto"/>
            </a:endParaRPr>
          </a:p>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What’s the difference between data engineer, analyst, and scientist?</a:t>
            </a:r>
            <a:endParaRPr sz="1600" b="0" i="0" u="none" strike="noStrike" cap="none">
              <a:solidFill>
                <a:srgbClr val="000000"/>
              </a:solidFill>
              <a:latin typeface="Roboto"/>
              <a:ea typeface="Roboto"/>
              <a:cs typeface="Roboto"/>
              <a:sym typeface="Roboto"/>
            </a:endParaRPr>
          </a:p>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Read this article: </a:t>
            </a:r>
            <a:endParaRPr sz="1600" b="0" i="0" u="none" strike="noStrike" cap="none">
              <a:solidFill>
                <a:srgbClr val="000000"/>
              </a:solidFill>
              <a:latin typeface="Roboto"/>
              <a:ea typeface="Roboto"/>
              <a:cs typeface="Roboto"/>
              <a:sym typeface="Roboto"/>
            </a:endParaRPr>
          </a:p>
          <a:p>
            <a:pPr marL="457200" marR="0" lvl="0" indent="0" algn="just" rtl="0">
              <a:lnSpc>
                <a:spcPct val="100000"/>
              </a:lnSpc>
              <a:spcBef>
                <a:spcPts val="0"/>
              </a:spcBef>
              <a:spcAft>
                <a:spcPts val="0"/>
              </a:spcAft>
              <a:buClr>
                <a:srgbClr val="000000"/>
              </a:buClr>
              <a:buSzPts val="1400"/>
              <a:buFont typeface="Arial"/>
              <a:buNone/>
            </a:pPr>
            <a:r>
              <a:rPr lang="en" sz="1400" b="0" i="0" u="sng" strike="noStrike" cap="none">
                <a:solidFill>
                  <a:schemeClr val="accent5"/>
                </a:solidFill>
                <a:latin typeface="Arial"/>
                <a:ea typeface="Arial"/>
                <a:cs typeface="Arial"/>
                <a:sym typeface="Arial"/>
                <a:hlinkClick r:id="rId4">
                  <a:extLst>
                    <a:ext uri="{A12FA001-AC4F-418D-AE19-62706E023703}">
                      <ahyp:hlinkClr xmlns:ahyp="http://schemas.microsoft.com/office/drawing/2018/hyperlinkcolor" val="tx"/>
                    </a:ext>
                  </a:extLst>
                </a:hlinkClick>
              </a:rPr>
              <a:t>https://gibranhuzaifah.medium.com/habits-of-being-happy-aa7acc7dc0f6</a:t>
            </a:r>
            <a:r>
              <a:rPr lang="en" sz="1400" b="0" i="0" u="none" strike="noStrike" cap="none">
                <a:solidFill>
                  <a:schemeClr val="dk1"/>
                </a:solidFill>
                <a:latin typeface="Arial"/>
                <a:ea typeface="Arial"/>
                <a:cs typeface="Arial"/>
                <a:sym typeface="Arial"/>
              </a:rPr>
              <a:t> </a:t>
            </a:r>
            <a:r>
              <a:rPr lang="en" sz="1600" b="0" i="0" u="none" strike="noStrike" cap="none">
                <a:solidFill>
                  <a:srgbClr val="000000"/>
                </a:solidFill>
                <a:latin typeface="Roboto"/>
                <a:ea typeface="Roboto"/>
                <a:cs typeface="Roboto"/>
                <a:sym typeface="Roboto"/>
              </a:rPr>
              <a:t> </a:t>
            </a:r>
            <a:endParaRPr sz="1600" b="0" i="0" u="none" strike="noStrike" cap="none">
              <a:solidFill>
                <a:srgbClr val="000000"/>
              </a:solidFill>
              <a:latin typeface="Roboto"/>
              <a:ea typeface="Roboto"/>
              <a:cs typeface="Roboto"/>
              <a:sym typeface="Roboto"/>
            </a:endParaRPr>
          </a:p>
        </p:txBody>
      </p:sp>
      <p:sp>
        <p:nvSpPr>
          <p:cNvPr id="2" name="Google Shape;117;g1d08aec7090_0_22">
            <a:extLst>
              <a:ext uri="{FF2B5EF4-FFF2-40B4-BE49-F238E27FC236}">
                <a16:creationId xmlns:a16="http://schemas.microsoft.com/office/drawing/2014/main" id="{A8C6B382-94F3-2E48-EF2F-B2896A812F00}"/>
              </a:ext>
            </a:extLst>
          </p:cNvPr>
          <p:cNvSpPr txBox="1"/>
          <p:nvPr/>
        </p:nvSpPr>
        <p:spPr>
          <a:xfrm>
            <a:off x="691950" y="2311773"/>
            <a:ext cx="7515900" cy="2154406"/>
          </a:xfrm>
          <a:prstGeom prst="rect">
            <a:avLst/>
          </a:prstGeom>
          <a:noFill/>
          <a:ln w="28575">
            <a:solidFill>
              <a:schemeClr val="tx1">
                <a:lumMod val="75000"/>
                <a:lumOff val="25000"/>
              </a:schemeClr>
            </a:solid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Companies need data for many purpose. Data could give performance summary for the company, data could improve companies sales by identify the customers, data could show which division/process is weak.</a:t>
            </a:r>
          </a:p>
          <a:p>
            <a:pPr marL="457200" marR="0" lvl="0" indent="-330200" algn="just" rtl="0">
              <a:lnSpc>
                <a:spcPct val="100000"/>
              </a:lnSpc>
              <a:spcBef>
                <a:spcPts val="0"/>
              </a:spcBef>
              <a:spcAft>
                <a:spcPts val="0"/>
              </a:spcAft>
              <a:buClr>
                <a:srgbClr val="000000"/>
              </a:buClr>
              <a:buSzPts val="1600"/>
              <a:buFont typeface="Roboto"/>
              <a:buChar char="●"/>
            </a:pPr>
            <a:r>
              <a:rPr lang="en-US" sz="1600" b="0" i="0" u="none" strike="noStrike" cap="none">
                <a:solidFill>
                  <a:srgbClr val="000000"/>
                </a:solidFill>
                <a:latin typeface="Roboto"/>
                <a:ea typeface="Roboto"/>
                <a:cs typeface="Roboto"/>
                <a:sym typeface="Roboto"/>
              </a:rPr>
              <a:t>Data Engineer responsible on data management that focus in data mining, data cleaning and data storage. Data analyst responsible on data interpretation and data utilization, solve business problem based on data. Data scientist responsible on machine learning, data automation, research which focus on programming.</a:t>
            </a:r>
            <a:endParaRPr sz="1600" b="0" i="0" u="none" strike="noStrike" cap="non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g205ab7526fa_2_0"/>
          <p:cNvGrpSpPr/>
          <p:nvPr/>
        </p:nvGrpSpPr>
        <p:grpSpPr>
          <a:xfrm>
            <a:off x="3854590" y="4740702"/>
            <a:ext cx="1434817" cy="389011"/>
            <a:chOff x="3248325" y="4588800"/>
            <a:chExt cx="2045939" cy="554700"/>
          </a:xfrm>
        </p:grpSpPr>
        <p:sp>
          <p:nvSpPr>
            <p:cNvPr id="123" name="Google Shape;123;g205ab7526fa_2_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205ab7526fa_2_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205ab7526fa_2_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g205ab7526fa_2_0"/>
          <p:cNvGrpSpPr/>
          <p:nvPr/>
        </p:nvGrpSpPr>
        <p:grpSpPr>
          <a:xfrm>
            <a:off x="8325085" y="65155"/>
            <a:ext cx="763768" cy="752531"/>
            <a:chOff x="695950" y="3458000"/>
            <a:chExt cx="966550" cy="952450"/>
          </a:xfrm>
        </p:grpSpPr>
        <p:sp>
          <p:nvSpPr>
            <p:cNvPr id="127" name="Google Shape;127;g205ab7526fa_2_0"/>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205ab7526fa_2_0"/>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205ab7526fa_2_0"/>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205ab7526fa_2_0"/>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205ab7526fa_2_0"/>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205ab7526fa_2_0"/>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205ab7526fa_2_0"/>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205ab7526fa_2_0"/>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205ab7526fa_2_0"/>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g205ab7526fa_2_0"/>
          <p:cNvSpPr/>
          <p:nvPr/>
        </p:nvSpPr>
        <p:spPr>
          <a:xfrm rot="10800000">
            <a:off x="-381375" y="2274300"/>
            <a:ext cx="740700" cy="692700"/>
          </a:xfrm>
          <a:prstGeom prst="pie">
            <a:avLst>
              <a:gd name="adj1" fmla="val 5441529"/>
              <a:gd name="adj2" fmla="val 1620000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205ab7526fa_2_0"/>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38" name="Google Shape;138;g205ab7526fa_2_0"/>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39" name="Google Shape;139;g205ab7526fa_2_0"/>
          <p:cNvSpPr txBox="1"/>
          <p:nvPr/>
        </p:nvSpPr>
        <p:spPr>
          <a:xfrm>
            <a:off x="768150" y="328050"/>
            <a:ext cx="49038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rgbClr val="18919B"/>
                </a:solidFill>
                <a:latin typeface="Roboto"/>
                <a:ea typeface="Roboto"/>
                <a:cs typeface="Roboto"/>
                <a:sym typeface="Roboto"/>
              </a:rPr>
              <a:t>Let’s study these cases</a:t>
            </a:r>
            <a:endParaRPr sz="3200" b="1" i="0" u="none" strike="noStrike" cap="none">
              <a:solidFill>
                <a:srgbClr val="18919B"/>
              </a:solidFill>
              <a:latin typeface="Roboto"/>
              <a:ea typeface="Roboto"/>
              <a:cs typeface="Roboto"/>
              <a:sym typeface="Roboto"/>
            </a:endParaRPr>
          </a:p>
        </p:txBody>
      </p:sp>
      <p:sp>
        <p:nvSpPr>
          <p:cNvPr id="140" name="Google Shape;140;g205ab7526fa_2_0"/>
          <p:cNvSpPr txBox="1"/>
          <p:nvPr/>
        </p:nvSpPr>
        <p:spPr>
          <a:xfrm>
            <a:off x="1188875" y="1956675"/>
            <a:ext cx="475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41" name="Google Shape;141;g205ab7526fa_2_0"/>
          <p:cNvSpPr txBox="1"/>
          <p:nvPr/>
        </p:nvSpPr>
        <p:spPr>
          <a:xfrm>
            <a:off x="809100" y="1113050"/>
            <a:ext cx="7515900" cy="9234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a:solidFill>
                  <a:srgbClr val="000000"/>
                </a:solidFill>
                <a:latin typeface="Roboto"/>
                <a:ea typeface="Roboto"/>
                <a:cs typeface="Roboto"/>
                <a:sym typeface="Roboto"/>
              </a:rPr>
              <a:t>Raphael is a mobile vegetables seller. Everyday he sells a lot of veggies to the moms in many housing complex. Can Raphael step up his game to be a data-driven vegetables seller? If yes, how can he do it?</a:t>
            </a:r>
            <a:endParaRPr sz="1600" b="0" i="0" u="none" strike="noStrike" cap="none">
              <a:solidFill>
                <a:srgbClr val="000000"/>
              </a:solidFill>
              <a:latin typeface="Roboto"/>
              <a:ea typeface="Roboto"/>
              <a:cs typeface="Roboto"/>
              <a:sym typeface="Roboto"/>
            </a:endParaRPr>
          </a:p>
        </p:txBody>
      </p:sp>
      <p:sp>
        <p:nvSpPr>
          <p:cNvPr id="142" name="Google Shape;142;g205ab7526fa_2_0"/>
          <p:cNvSpPr txBox="1"/>
          <p:nvPr/>
        </p:nvSpPr>
        <p:spPr>
          <a:xfrm>
            <a:off x="771450" y="2110050"/>
            <a:ext cx="7601100" cy="9234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Shaenette loves baking so much that she considers to sell her pastries online. Do you think she needs to be data-driven? What are your advices to her?</a:t>
            </a:r>
            <a:endParaRPr sz="1600" b="0" i="0" u="none" strike="noStrike" cap="none">
              <a:solidFill>
                <a:schemeClr val="dk1"/>
              </a:solidFill>
              <a:latin typeface="Roboto"/>
              <a:ea typeface="Roboto"/>
              <a:cs typeface="Roboto"/>
              <a:sym typeface="Roboto"/>
            </a:endParaRPr>
          </a:p>
        </p:txBody>
      </p:sp>
      <p:sp>
        <p:nvSpPr>
          <p:cNvPr id="143" name="Google Shape;143;g205ab7526fa_2_0"/>
          <p:cNvSpPr txBox="1"/>
          <p:nvPr/>
        </p:nvSpPr>
        <p:spPr>
          <a:xfrm>
            <a:off x="809100" y="3033450"/>
            <a:ext cx="7563300" cy="1169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chemeClr val="dk1"/>
              </a:buClr>
              <a:buSzPts val="1600"/>
              <a:buFont typeface="Roboto"/>
              <a:buChar char="●"/>
            </a:pPr>
            <a:r>
              <a:rPr lang="en" sz="1600" b="0" i="0" u="none" strike="noStrike" cap="none">
                <a:solidFill>
                  <a:schemeClr val="dk1"/>
                </a:solidFill>
                <a:latin typeface="Roboto"/>
                <a:ea typeface="Roboto"/>
                <a:cs typeface="Roboto"/>
                <a:sym typeface="Roboto"/>
              </a:rPr>
              <a:t>Haji Endo is the head chief of one of the largest charity in Yokohama. Fundraising and distribution in traditional fashion have been running for years, but Haji Endo wants to do a breakthrough: to serve the donors and recipients more personally. What can he do?</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pSp>
        <p:nvGrpSpPr>
          <p:cNvPr id="148" name="Google Shape;148;g1d08aec7090_0_1"/>
          <p:cNvGrpSpPr/>
          <p:nvPr/>
        </p:nvGrpSpPr>
        <p:grpSpPr>
          <a:xfrm>
            <a:off x="3854590" y="4740701"/>
            <a:ext cx="1434817" cy="389011"/>
            <a:chOff x="3248325" y="4588800"/>
            <a:chExt cx="2045939" cy="554700"/>
          </a:xfrm>
        </p:grpSpPr>
        <p:sp>
          <p:nvSpPr>
            <p:cNvPr id="149" name="Google Shape;149;g1d08aec7090_0_1"/>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1d08aec7090_0_1"/>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1d08aec7090_0_1"/>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 name="Google Shape;152;g1d08aec7090_0_1"/>
          <p:cNvGrpSpPr/>
          <p:nvPr/>
        </p:nvGrpSpPr>
        <p:grpSpPr>
          <a:xfrm>
            <a:off x="8325085" y="65156"/>
            <a:ext cx="763768" cy="752531"/>
            <a:chOff x="695950" y="3458000"/>
            <a:chExt cx="966550" cy="952450"/>
          </a:xfrm>
        </p:grpSpPr>
        <p:sp>
          <p:nvSpPr>
            <p:cNvPr id="153" name="Google Shape;153;g1d08aec7090_0_1"/>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1d08aec7090_0_1"/>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1d08aec7090_0_1"/>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1d08aec7090_0_1"/>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1d08aec7090_0_1"/>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1d08aec7090_0_1"/>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1d08aec7090_0_1"/>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1d08aec7090_0_1"/>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1d08aec7090_0_1"/>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 name="Google Shape;162;g1d08aec7090_0_1"/>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63" name="Google Shape;163;g1d08aec7090_0_1"/>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64" name="Google Shape;164;g1d08aec7090_0_1"/>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18919B"/>
              </a:solidFill>
              <a:latin typeface="Roboto"/>
              <a:ea typeface="Roboto"/>
              <a:cs typeface="Roboto"/>
              <a:sym typeface="Roboto"/>
            </a:endParaRPr>
          </a:p>
        </p:txBody>
      </p:sp>
      <p:sp>
        <p:nvSpPr>
          <p:cNvPr id="165" name="Google Shape;165;g1d08aec7090_0_1"/>
          <p:cNvSpPr txBox="1"/>
          <p:nvPr/>
        </p:nvSpPr>
        <p:spPr>
          <a:xfrm>
            <a:off x="436475" y="492825"/>
            <a:ext cx="7973700" cy="1349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highlight>
                  <a:srgbClr val="FFFFFF"/>
                </a:highlight>
                <a:latin typeface="Roboto"/>
                <a:ea typeface="Roboto"/>
                <a:cs typeface="Roboto"/>
                <a:sym typeface="Roboto"/>
              </a:rPr>
              <a:t>If you become a data analyst.</a:t>
            </a:r>
            <a:endParaRPr sz="1700" b="1" i="0" u="none" strike="noStrike" cap="none">
              <a:solidFill>
                <a:schemeClr val="dk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chemeClr val="dk1"/>
              </a:buClr>
              <a:buSzPts val="1700"/>
              <a:buFont typeface="Roboto"/>
              <a:buChar char="●"/>
            </a:pPr>
            <a:r>
              <a:rPr lang="en" sz="1700" b="1" i="0" u="none" strike="noStrike" cap="none">
                <a:solidFill>
                  <a:schemeClr val="dk1"/>
                </a:solidFill>
                <a:highlight>
                  <a:srgbClr val="FFFFFF"/>
                </a:highlight>
                <a:latin typeface="Roboto"/>
                <a:ea typeface="Roboto"/>
                <a:cs typeface="Roboto"/>
                <a:sym typeface="Roboto"/>
              </a:rPr>
              <a:t>What the data that you need? </a:t>
            </a:r>
            <a:endParaRPr sz="1700" b="1" i="0" u="none" strike="noStrike" cap="none">
              <a:solidFill>
                <a:schemeClr val="dk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chemeClr val="dk1"/>
              </a:buClr>
              <a:buSzPts val="1700"/>
              <a:buFont typeface="Roboto"/>
              <a:buChar char="●"/>
            </a:pPr>
            <a:r>
              <a:rPr lang="en" sz="1700" b="1" i="0" u="none" strike="noStrike" cap="none">
                <a:solidFill>
                  <a:schemeClr val="dk1"/>
                </a:solidFill>
                <a:highlight>
                  <a:srgbClr val="FFFFFF"/>
                </a:highlight>
                <a:latin typeface="Roboto"/>
                <a:ea typeface="Roboto"/>
                <a:cs typeface="Roboto"/>
                <a:sym typeface="Roboto"/>
              </a:rPr>
              <a:t>Why? </a:t>
            </a:r>
            <a:endParaRPr sz="1700" b="1" i="0" u="none" strike="noStrike" cap="none">
              <a:solidFill>
                <a:schemeClr val="dk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chemeClr val="dk1"/>
              </a:buClr>
              <a:buSzPts val="1700"/>
              <a:buFont typeface="Roboto"/>
              <a:buChar char="●"/>
            </a:pPr>
            <a:r>
              <a:rPr lang="en" sz="1700" b="1" i="0" u="none" strike="noStrike" cap="none">
                <a:solidFill>
                  <a:schemeClr val="dk1"/>
                </a:solidFill>
                <a:highlight>
                  <a:srgbClr val="FFFFFF"/>
                </a:highlight>
                <a:latin typeface="Roboto"/>
                <a:ea typeface="Roboto"/>
                <a:cs typeface="Roboto"/>
                <a:sym typeface="Roboto"/>
              </a:rPr>
              <a:t>And how?</a:t>
            </a:r>
            <a:endParaRPr sz="1700" b="0" i="0" u="none" strike="noStrike" cap="none">
              <a:solidFill>
                <a:schemeClr val="dk1"/>
              </a:solidFill>
              <a:highlight>
                <a:srgbClr val="FFFFFF"/>
              </a:highlight>
              <a:latin typeface="Roboto"/>
              <a:ea typeface="Roboto"/>
              <a:cs typeface="Roboto"/>
              <a:sym typeface="Roboto"/>
            </a:endParaRPr>
          </a:p>
        </p:txBody>
      </p:sp>
      <p:pic>
        <p:nvPicPr>
          <p:cNvPr id="166" name="Google Shape;166;g1d08aec7090_0_1"/>
          <p:cNvPicPr preferRelativeResize="0"/>
          <p:nvPr/>
        </p:nvPicPr>
        <p:blipFill rotWithShape="1">
          <a:blip r:embed="rId4">
            <a:alphaModFix/>
          </a:blip>
          <a:srcRect/>
          <a:stretch/>
        </p:blipFill>
        <p:spPr>
          <a:xfrm>
            <a:off x="2035576" y="2013425"/>
            <a:ext cx="5072834" cy="255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g1d08aec7090_0_100"/>
          <p:cNvGrpSpPr/>
          <p:nvPr/>
        </p:nvGrpSpPr>
        <p:grpSpPr>
          <a:xfrm>
            <a:off x="3854590" y="4740701"/>
            <a:ext cx="1434817" cy="389011"/>
            <a:chOff x="3248325" y="4588800"/>
            <a:chExt cx="2045939" cy="554700"/>
          </a:xfrm>
        </p:grpSpPr>
        <p:sp>
          <p:nvSpPr>
            <p:cNvPr id="172" name="Google Shape;172;g1d08aec7090_0_10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1d08aec7090_0_10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d08aec7090_0_10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g1d08aec7090_0_100"/>
          <p:cNvGrpSpPr/>
          <p:nvPr/>
        </p:nvGrpSpPr>
        <p:grpSpPr>
          <a:xfrm>
            <a:off x="8325085" y="65156"/>
            <a:ext cx="763768" cy="752531"/>
            <a:chOff x="695950" y="3458000"/>
            <a:chExt cx="966550" cy="952450"/>
          </a:xfrm>
        </p:grpSpPr>
        <p:sp>
          <p:nvSpPr>
            <p:cNvPr id="176" name="Google Shape;176;g1d08aec7090_0_100"/>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1d08aec7090_0_100"/>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d08aec7090_0_100"/>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d08aec7090_0_100"/>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d08aec7090_0_100"/>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d08aec7090_0_100"/>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1d08aec7090_0_100"/>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1d08aec7090_0_100"/>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1d08aec7090_0_100"/>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Google Shape;185;g1d08aec7090_0_100"/>
          <p:cNvSpPr txBox="1"/>
          <p:nvPr/>
        </p:nvSpPr>
        <p:spPr>
          <a:xfrm>
            <a:off x="165339" y="4803796"/>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86" name="Google Shape;186;g1d08aec7090_0_100"/>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87" name="Google Shape;187;g1d08aec7090_0_100"/>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Study Cases Docs</a:t>
            </a:r>
            <a:endParaRPr sz="3600" b="1" i="0" u="none" strike="noStrike" cap="none">
              <a:solidFill>
                <a:srgbClr val="18919B"/>
              </a:solidFill>
              <a:latin typeface="Roboto"/>
              <a:ea typeface="Roboto"/>
              <a:cs typeface="Roboto"/>
              <a:sym typeface="Roboto"/>
            </a:endParaRPr>
          </a:p>
        </p:txBody>
      </p:sp>
      <p:graphicFrame>
        <p:nvGraphicFramePr>
          <p:cNvPr id="2" name="Table 1">
            <a:extLst>
              <a:ext uri="{FF2B5EF4-FFF2-40B4-BE49-F238E27FC236}">
                <a16:creationId xmlns:a16="http://schemas.microsoft.com/office/drawing/2014/main" id="{7109E5EF-0799-8004-A581-C57C85A36D4D}"/>
              </a:ext>
            </a:extLst>
          </p:cNvPr>
          <p:cNvGraphicFramePr>
            <a:graphicFrameLocks noGrp="1"/>
          </p:cNvGraphicFramePr>
          <p:nvPr>
            <p:extLst>
              <p:ext uri="{D42A27DB-BD31-4B8C-83A1-F6EECF244321}">
                <p14:modId xmlns:p14="http://schemas.microsoft.com/office/powerpoint/2010/main" val="836431301"/>
              </p:ext>
            </p:extLst>
          </p:nvPr>
        </p:nvGraphicFramePr>
        <p:xfrm>
          <a:off x="538955" y="1272405"/>
          <a:ext cx="7372572" cy="1503680"/>
        </p:xfrm>
        <a:graphic>
          <a:graphicData uri="http://schemas.openxmlformats.org/drawingml/2006/table">
            <a:tbl>
              <a:tblPr/>
              <a:tblGrid>
                <a:gridCol w="2457524">
                  <a:extLst>
                    <a:ext uri="{9D8B030D-6E8A-4147-A177-3AD203B41FA5}">
                      <a16:colId xmlns:a16="http://schemas.microsoft.com/office/drawing/2014/main" val="3472073437"/>
                    </a:ext>
                  </a:extLst>
                </a:gridCol>
                <a:gridCol w="2457524">
                  <a:extLst>
                    <a:ext uri="{9D8B030D-6E8A-4147-A177-3AD203B41FA5}">
                      <a16:colId xmlns:a16="http://schemas.microsoft.com/office/drawing/2014/main" val="2395186779"/>
                    </a:ext>
                  </a:extLst>
                </a:gridCol>
                <a:gridCol w="2457524">
                  <a:extLst>
                    <a:ext uri="{9D8B030D-6E8A-4147-A177-3AD203B41FA5}">
                      <a16:colId xmlns:a16="http://schemas.microsoft.com/office/drawing/2014/main" val="3285343453"/>
                    </a:ext>
                  </a:extLst>
                </a:gridCol>
              </a:tblGrid>
              <a:tr h="0">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What data do you need? </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(Top 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id-ID" sz="1100" b="1" i="0" u="none" strike="noStrike">
                          <a:solidFill>
                            <a:srgbClr val="000000"/>
                          </a:solidFill>
                          <a:effectLst/>
                          <a:latin typeface="Arial" panose="020B0604020202020204" pitchFamily="34" charset="0"/>
                        </a:rPr>
                        <a:t>Why you need it?</a:t>
                      </a:r>
                      <a:endParaRPr lang="id-ID">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How do you use it?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53050456"/>
                  </a:ext>
                </a:extLst>
              </a:tr>
              <a:tr h="0">
                <a:tc>
                  <a:txBody>
                    <a:bodyPr/>
                    <a:lstStyle/>
                    <a:p>
                      <a:pPr marL="285750" indent="-285750" fontAlgn="t">
                        <a:buFont typeface="Arial" panose="020B0604020202020204" pitchFamily="34" charset="0"/>
                        <a:buChar char="•"/>
                      </a:pPr>
                      <a:r>
                        <a:rPr lang="en-US" sz="1000">
                          <a:effectLst/>
                        </a:rPr>
                        <a:t>Baking trends</a:t>
                      </a:r>
                    </a:p>
                    <a:p>
                      <a:pPr marL="285750" indent="-285750" fontAlgn="t">
                        <a:buFont typeface="Arial" panose="020B0604020202020204" pitchFamily="34" charset="0"/>
                        <a:buChar char="•"/>
                      </a:pPr>
                      <a:r>
                        <a:rPr lang="en-US" sz="1000">
                          <a:effectLst/>
                        </a:rPr>
                        <a:t>Customer data</a:t>
                      </a:r>
                    </a:p>
                    <a:p>
                      <a:pPr marL="285750" indent="-285750" fontAlgn="t">
                        <a:buFont typeface="Arial" panose="020B0604020202020204" pitchFamily="34" charset="0"/>
                        <a:buChar char="•"/>
                      </a:pPr>
                      <a:r>
                        <a:rPr lang="en-US" sz="1000">
                          <a:effectLst/>
                        </a:rPr>
                        <a:t>Sales data</a:t>
                      </a:r>
                      <a:endParaRPr lang="id-ID"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indent="-285750" fontAlgn="t">
                        <a:buFont typeface="Arial" panose="020B0604020202020204" pitchFamily="34" charset="0"/>
                        <a:buChar char="•"/>
                      </a:pPr>
                      <a:r>
                        <a:rPr lang="en-US" sz="1000">
                          <a:effectLst/>
                        </a:rPr>
                        <a:t>To follow the trends</a:t>
                      </a:r>
                    </a:p>
                    <a:p>
                      <a:pPr marL="285750" indent="-285750" fontAlgn="t">
                        <a:buFont typeface="Arial" panose="020B0604020202020204" pitchFamily="34" charset="0"/>
                        <a:buChar char="•"/>
                      </a:pPr>
                      <a:r>
                        <a:rPr lang="en-US" sz="1000">
                          <a:effectLst/>
                        </a:rPr>
                        <a:t>Market segmentation</a:t>
                      </a:r>
                      <a:endParaRPr lang="id-ID"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indent="-285750" fontAlgn="t">
                        <a:buFont typeface="Arial" panose="020B0604020202020204" pitchFamily="34" charset="0"/>
                        <a:buChar char="•"/>
                      </a:pPr>
                      <a:r>
                        <a:rPr lang="en-US" sz="1000">
                          <a:effectLst/>
                        </a:rPr>
                        <a:t>Catch up with trends from trend data so we can create updated pastries</a:t>
                      </a:r>
                    </a:p>
                    <a:p>
                      <a:pPr marL="285750" indent="-285750" fontAlgn="t">
                        <a:buFont typeface="Arial" panose="020B0604020202020204" pitchFamily="34" charset="0"/>
                        <a:buChar char="•"/>
                      </a:pPr>
                      <a:r>
                        <a:rPr lang="en-US" sz="1000">
                          <a:effectLst/>
                        </a:rPr>
                        <a:t>Analyze sales performance from sales data</a:t>
                      </a:r>
                    </a:p>
                    <a:p>
                      <a:pPr marL="285750" indent="-285750" fontAlgn="t">
                        <a:buFont typeface="Arial" panose="020B0604020202020204" pitchFamily="34" charset="0"/>
                        <a:buChar char="•"/>
                      </a:pPr>
                      <a:r>
                        <a:rPr lang="en-US" sz="1000">
                          <a:effectLst/>
                        </a:rPr>
                        <a:t>Customer group segmentation for adjust pastries decoration</a:t>
                      </a:r>
                      <a:endParaRPr lang="id-ID"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1791142"/>
                  </a:ext>
                </a:extLst>
              </a:tr>
            </a:tbl>
          </a:graphicData>
        </a:graphic>
      </p:graphicFrame>
      <p:sp>
        <p:nvSpPr>
          <p:cNvPr id="3" name="Rectangle 1">
            <a:extLst>
              <a:ext uri="{FF2B5EF4-FFF2-40B4-BE49-F238E27FC236}">
                <a16:creationId xmlns:a16="http://schemas.microsoft.com/office/drawing/2014/main" id="{68F3D877-EF2D-A86F-5621-54F5EE029E99}"/>
              </a:ext>
            </a:extLst>
          </p:cNvPr>
          <p:cNvSpPr>
            <a:spLocks noChangeArrowheads="1"/>
          </p:cNvSpPr>
          <p:nvPr/>
        </p:nvSpPr>
        <p:spPr bwMode="auto">
          <a:xfrm>
            <a:off x="405397" y="715511"/>
            <a:ext cx="7173732"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100" b="1" i="0" u="none" strike="noStrike" cap="none" normalizeH="0" baseline="0">
                <a:ln>
                  <a:noFill/>
                </a:ln>
                <a:solidFill>
                  <a:srgbClr val="000000"/>
                </a:solidFill>
                <a:effectLst/>
                <a:latin typeface="Arial" panose="020B0604020202020204" pitchFamily="34" charset="0"/>
                <a:cs typeface="Arial" panose="020B0604020202020204" pitchFamily="34" charset="0"/>
              </a:rPr>
              <a:t>Case 2 - Baking Store</a:t>
            </a:r>
            <a:br>
              <a:rPr kumimoji="0" lang="id-ID" altLang="id-ID" sz="1100" b="1" i="0" u="none" strike="noStrike" cap="none" normalizeH="0" baseline="0">
                <a:ln>
                  <a:noFill/>
                </a:ln>
                <a:solidFill>
                  <a:srgbClr val="000000"/>
                </a:solidFill>
                <a:effectLst/>
                <a:latin typeface="Arial" panose="020B0604020202020204" pitchFamily="34" charset="0"/>
                <a:cs typeface="Arial" panose="020B0604020202020204" pitchFamily="34" charset="0"/>
              </a:rPr>
            </a:br>
            <a:r>
              <a:rPr kumimoji="0" lang="id-ID" altLang="id-ID" sz="1100" b="0" i="0" u="none" strike="noStrike" cap="none" normalizeH="0" baseline="0">
                <a:ln>
                  <a:noFill/>
                </a:ln>
                <a:solidFill>
                  <a:srgbClr val="000000"/>
                </a:solidFill>
                <a:effectLst/>
                <a:latin typeface="Arial" panose="020B0604020202020204" pitchFamily="34" charset="0"/>
                <a:cs typeface="Arial" panose="020B0604020202020204" pitchFamily="34" charset="0"/>
              </a:rPr>
              <a:t>Shaenette loves baking so much that she considers selling her pastries online. Do you think she needs to be data-driven? What are your advice to her?</a:t>
            </a:r>
            <a:endParaRPr kumimoji="0" lang="id-ID" altLang="id-ID" sz="600" b="0" i="0" u="none" strike="noStrike" cap="none" normalizeH="0" baseline="0">
              <a:ln>
                <a:noFill/>
              </a:ln>
              <a:solidFill>
                <a:schemeClr val="tx1"/>
              </a:solidFill>
              <a:effectLst/>
            </a:endParaRPr>
          </a:p>
        </p:txBody>
      </p:sp>
      <p:sp>
        <p:nvSpPr>
          <p:cNvPr id="6" name="Rectangle 2">
            <a:extLst>
              <a:ext uri="{FF2B5EF4-FFF2-40B4-BE49-F238E27FC236}">
                <a16:creationId xmlns:a16="http://schemas.microsoft.com/office/drawing/2014/main" id="{D9D0F859-3DE3-11C6-6950-9B1AA8449F95}"/>
              </a:ext>
            </a:extLst>
          </p:cNvPr>
          <p:cNvSpPr>
            <a:spLocks noChangeArrowheads="1"/>
          </p:cNvSpPr>
          <p:nvPr/>
        </p:nvSpPr>
        <p:spPr bwMode="auto">
          <a:xfrm>
            <a:off x="359325" y="2860160"/>
            <a:ext cx="8301572"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100" b="1" i="0" u="none" strike="noStrike" cap="none" normalizeH="0" baseline="0">
                <a:ln>
                  <a:noFill/>
                </a:ln>
                <a:solidFill>
                  <a:srgbClr val="000000"/>
                </a:solidFill>
                <a:effectLst/>
                <a:latin typeface="Arial" panose="020B0604020202020204" pitchFamily="34" charset="0"/>
                <a:cs typeface="Arial" panose="020B0604020202020204" pitchFamily="34" charset="0"/>
              </a:rPr>
              <a:t>Case 3 - Charity Industry</a:t>
            </a:r>
            <a:endParaRPr kumimoji="0" lang="id-ID" altLang="id-ID"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100" b="0" i="0" u="none" strike="noStrike" cap="none" normalizeH="0" baseline="0">
                <a:ln>
                  <a:noFill/>
                </a:ln>
                <a:solidFill>
                  <a:srgbClr val="000000"/>
                </a:solidFill>
                <a:effectLst/>
                <a:latin typeface="Arial" panose="020B0604020202020204" pitchFamily="34" charset="0"/>
                <a:cs typeface="Arial" panose="020B0604020202020204" pitchFamily="34" charset="0"/>
              </a:rPr>
              <a:t>Haji Endo is the head chief of one of the largest charity in Yokohama. Fundraising and distribution in traditional fashion have been running for years, but Haji Endo wants to do a breakthrough: to serve the donors and recipients more personally. What can he do?</a:t>
            </a:r>
            <a:endParaRPr kumimoji="0" lang="id-ID" altLang="id-ID" sz="600" b="0" i="0" u="none" strike="noStrike" cap="none" normalizeH="0" baseline="0">
              <a:ln>
                <a:noFill/>
              </a:ln>
              <a:solidFill>
                <a:schemeClr val="tx1"/>
              </a:solidFill>
              <a:effectLst/>
            </a:endParaRPr>
          </a:p>
        </p:txBody>
      </p:sp>
      <p:graphicFrame>
        <p:nvGraphicFramePr>
          <p:cNvPr id="7" name="Table 6">
            <a:extLst>
              <a:ext uri="{FF2B5EF4-FFF2-40B4-BE49-F238E27FC236}">
                <a16:creationId xmlns:a16="http://schemas.microsoft.com/office/drawing/2014/main" id="{DD8A34CD-E0D9-F4AD-41A8-513914CC14E0}"/>
              </a:ext>
            </a:extLst>
          </p:cNvPr>
          <p:cNvGraphicFramePr>
            <a:graphicFrameLocks noGrp="1"/>
          </p:cNvGraphicFramePr>
          <p:nvPr>
            <p:extLst>
              <p:ext uri="{D42A27DB-BD31-4B8C-83A1-F6EECF244321}">
                <p14:modId xmlns:p14="http://schemas.microsoft.com/office/powerpoint/2010/main" val="2853105758"/>
              </p:ext>
            </p:extLst>
          </p:nvPr>
        </p:nvGraphicFramePr>
        <p:xfrm>
          <a:off x="503946" y="3544399"/>
          <a:ext cx="7372572" cy="1198880"/>
        </p:xfrm>
        <a:graphic>
          <a:graphicData uri="http://schemas.openxmlformats.org/drawingml/2006/table">
            <a:tbl>
              <a:tblPr/>
              <a:tblGrid>
                <a:gridCol w="2457524">
                  <a:extLst>
                    <a:ext uri="{9D8B030D-6E8A-4147-A177-3AD203B41FA5}">
                      <a16:colId xmlns:a16="http://schemas.microsoft.com/office/drawing/2014/main" val="2718000070"/>
                    </a:ext>
                  </a:extLst>
                </a:gridCol>
                <a:gridCol w="2457524">
                  <a:extLst>
                    <a:ext uri="{9D8B030D-6E8A-4147-A177-3AD203B41FA5}">
                      <a16:colId xmlns:a16="http://schemas.microsoft.com/office/drawing/2014/main" val="1324049621"/>
                    </a:ext>
                  </a:extLst>
                </a:gridCol>
                <a:gridCol w="2457524">
                  <a:extLst>
                    <a:ext uri="{9D8B030D-6E8A-4147-A177-3AD203B41FA5}">
                      <a16:colId xmlns:a16="http://schemas.microsoft.com/office/drawing/2014/main" val="1516001132"/>
                    </a:ext>
                  </a:extLst>
                </a:gridCol>
              </a:tblGrid>
              <a:tr h="0">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What data do you need? </a:t>
                      </a:r>
                      <a:br>
                        <a:rPr lang="en-US" sz="1100" b="1" i="0" u="none" strike="noStrike">
                          <a:solidFill>
                            <a:srgbClr val="000000"/>
                          </a:solidFill>
                          <a:effectLst/>
                          <a:latin typeface="Arial" panose="020B0604020202020204" pitchFamily="34" charset="0"/>
                        </a:rPr>
                      </a:br>
                      <a:r>
                        <a:rPr lang="en-US" sz="1100" b="1" i="0" u="none" strike="noStrike">
                          <a:solidFill>
                            <a:srgbClr val="000000"/>
                          </a:solidFill>
                          <a:effectLst/>
                          <a:latin typeface="Arial" panose="020B0604020202020204" pitchFamily="34" charset="0"/>
                        </a:rPr>
                        <a:t>(Top 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id-ID" sz="1100" b="1" i="0" u="none" strike="noStrike">
                          <a:solidFill>
                            <a:srgbClr val="000000"/>
                          </a:solidFill>
                          <a:effectLst/>
                          <a:latin typeface="Arial" panose="020B0604020202020204" pitchFamily="34" charset="0"/>
                        </a:rPr>
                        <a:t>Why you need it?</a:t>
                      </a:r>
                      <a:endParaRPr lang="id-ID">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t">
                        <a:spcBef>
                          <a:spcPts val="0"/>
                        </a:spcBef>
                        <a:spcAft>
                          <a:spcPts val="0"/>
                        </a:spcAft>
                      </a:pPr>
                      <a:r>
                        <a:rPr lang="en-US" sz="1100" b="1" i="0" u="none" strike="noStrike">
                          <a:solidFill>
                            <a:srgbClr val="000000"/>
                          </a:solidFill>
                          <a:effectLst/>
                          <a:latin typeface="Arial" panose="020B0604020202020204" pitchFamily="34" charset="0"/>
                        </a:rPr>
                        <a:t>How do you use it?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82617342"/>
                  </a:ext>
                </a:extLst>
              </a:tr>
              <a:tr h="0">
                <a:tc>
                  <a:txBody>
                    <a:bodyPr/>
                    <a:lstStyle/>
                    <a:p>
                      <a:pPr marL="285750" indent="-285750" fontAlgn="t">
                        <a:buFont typeface="Arial" panose="020B0604020202020204" pitchFamily="34" charset="0"/>
                        <a:buChar char="•"/>
                      </a:pPr>
                      <a:r>
                        <a:rPr lang="en-US" sz="1000">
                          <a:effectLst/>
                        </a:rPr>
                        <a:t>Recipients data</a:t>
                      </a:r>
                    </a:p>
                    <a:p>
                      <a:pPr marL="285750" indent="-285750" fontAlgn="t">
                        <a:buFont typeface="Arial" panose="020B0604020202020204" pitchFamily="34" charset="0"/>
                        <a:buChar char="•"/>
                      </a:pPr>
                      <a:r>
                        <a:rPr lang="en-US" sz="1000">
                          <a:effectLst/>
                        </a:rPr>
                        <a:t>Donors data</a:t>
                      </a:r>
                    </a:p>
                    <a:p>
                      <a:pPr marL="285750" indent="-285750" fontAlgn="t">
                        <a:buFont typeface="Arial" panose="020B0604020202020204" pitchFamily="34" charset="0"/>
                        <a:buChar char="•"/>
                      </a:pPr>
                      <a:r>
                        <a:rPr lang="en-US" sz="1000">
                          <a:effectLst/>
                        </a:rPr>
                        <a:t>Fashion data</a:t>
                      </a:r>
                      <a:br>
                        <a:rPr lang="id-ID" sz="1000">
                          <a:effectLst/>
                        </a:rPr>
                      </a:br>
                      <a:endParaRPr lang="id-ID"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indent="-285750" fontAlgn="t">
                        <a:buFont typeface="Arial" panose="020B0604020202020204" pitchFamily="34" charset="0"/>
                        <a:buChar char="•"/>
                      </a:pPr>
                      <a:r>
                        <a:rPr lang="en-US" sz="1000">
                          <a:effectLst/>
                        </a:rPr>
                        <a:t>To know what recipients need</a:t>
                      </a:r>
                    </a:p>
                    <a:p>
                      <a:pPr marL="285750" indent="-285750" fontAlgn="t">
                        <a:buFont typeface="Arial" panose="020B0604020202020204" pitchFamily="34" charset="0"/>
                        <a:buChar char="•"/>
                      </a:pPr>
                      <a:r>
                        <a:rPr lang="en-US" sz="1000">
                          <a:effectLst/>
                        </a:rPr>
                        <a:t>To know what goods was donored</a:t>
                      </a:r>
                      <a:endParaRPr lang="id-ID"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indent="-285750" fontAlgn="t">
                        <a:buFont typeface="Arial" panose="020B0604020202020204" pitchFamily="34" charset="0"/>
                        <a:buChar char="•"/>
                      </a:pPr>
                      <a:r>
                        <a:rPr lang="en-US" sz="1000">
                          <a:effectLst/>
                        </a:rPr>
                        <a:t>Match with data recipients and donors </a:t>
                      </a:r>
                    </a:p>
                    <a:p>
                      <a:pPr marL="285750" indent="-285750" fontAlgn="t">
                        <a:buFont typeface="Arial" panose="020B0604020202020204" pitchFamily="34" charset="0"/>
                        <a:buChar char="•"/>
                      </a:pPr>
                      <a:r>
                        <a:rPr lang="en-US" sz="1000">
                          <a:effectLst/>
                        </a:rPr>
                        <a:t>Adjust goods that donored so it can make more personally</a:t>
                      </a:r>
                      <a:endParaRPr lang="id-ID" sz="1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3883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ca198531fe_0_0"/>
          <p:cNvSpPr txBox="1"/>
          <p:nvPr/>
        </p:nvSpPr>
        <p:spPr>
          <a:xfrm>
            <a:off x="332350" y="299525"/>
            <a:ext cx="8520600" cy="13095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5200"/>
              <a:buFont typeface="Arial"/>
              <a:buNone/>
            </a:pPr>
            <a:r>
              <a:rPr lang="en" sz="5200" b="1" i="0" u="none" strike="noStrike" cap="none">
                <a:solidFill>
                  <a:srgbClr val="0097A7"/>
                </a:solidFill>
                <a:latin typeface="Roboto"/>
                <a:ea typeface="Roboto"/>
                <a:cs typeface="Roboto"/>
                <a:sym typeface="Roboto"/>
              </a:rPr>
              <a:t>Follow me!</a:t>
            </a:r>
            <a:endParaRPr sz="5200" b="0" i="0" u="none" strike="noStrike" cap="none">
              <a:solidFill>
                <a:srgbClr val="0097A7"/>
              </a:solidFill>
              <a:latin typeface="Roboto"/>
              <a:ea typeface="Roboto"/>
              <a:cs typeface="Roboto"/>
              <a:sym typeface="Roboto"/>
            </a:endParaRPr>
          </a:p>
        </p:txBody>
      </p:sp>
      <p:sp>
        <p:nvSpPr>
          <p:cNvPr id="194" name="Google Shape;194;g1ca198531fe_0_0"/>
          <p:cNvSpPr txBox="1"/>
          <p:nvPr/>
        </p:nvSpPr>
        <p:spPr>
          <a:xfrm>
            <a:off x="398525" y="1685150"/>
            <a:ext cx="4962000" cy="1731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Instagram :</a:t>
            </a:r>
            <a:endParaRPr sz="2000" b="0" i="0" u="none" strike="noStrike" cap="none">
              <a:solidFill>
                <a:srgbClr val="595959"/>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Twitter 	    :</a:t>
            </a:r>
            <a:endParaRPr sz="2000" b="0" i="0" u="none" strike="noStrike" cap="none">
              <a:solidFill>
                <a:srgbClr val="595959"/>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LinkedIn   :</a:t>
            </a:r>
            <a:endParaRPr sz="2000" b="0" i="0" u="none" strike="noStrike" cap="none">
              <a:solidFill>
                <a:srgbClr val="595959"/>
              </a:solidFill>
              <a:latin typeface="Arial"/>
              <a:ea typeface="Arial"/>
              <a:cs typeface="Arial"/>
              <a:sym typeface="Arial"/>
            </a:endParaRPr>
          </a:p>
        </p:txBody>
      </p:sp>
      <p:pic>
        <p:nvPicPr>
          <p:cNvPr id="195" name="Google Shape;195;g1ca198531fe_0_0"/>
          <p:cNvPicPr preferRelativeResize="0"/>
          <p:nvPr/>
        </p:nvPicPr>
        <p:blipFill rotWithShape="1">
          <a:blip r:embed="rId3">
            <a:alphaModFix/>
          </a:blip>
          <a:srcRect/>
          <a:stretch/>
        </p:blipFill>
        <p:spPr>
          <a:xfrm>
            <a:off x="5512925" y="830550"/>
            <a:ext cx="3482400" cy="3482400"/>
          </a:xfrm>
          <a:prstGeom prst="rect">
            <a:avLst/>
          </a:prstGeom>
          <a:noFill/>
          <a:ln>
            <a:noFill/>
          </a:ln>
        </p:spPr>
      </p:pic>
      <p:sp>
        <p:nvSpPr>
          <p:cNvPr id="196" name="Google Shape;196;g1ca198531fe_0_0"/>
          <p:cNvSpPr txBox="1"/>
          <p:nvPr/>
        </p:nvSpPr>
        <p:spPr>
          <a:xfrm>
            <a:off x="454075" y="3800825"/>
            <a:ext cx="5267700" cy="9231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n" sz="2000" b="0" i="0" u="none" strike="noStrike" cap="none">
                <a:solidFill>
                  <a:schemeClr val="dk2"/>
                </a:solidFill>
                <a:latin typeface="Arial"/>
                <a:ea typeface="Arial"/>
                <a:cs typeface="Arial"/>
                <a:sym typeface="Arial"/>
              </a:rPr>
              <a:t>Bootcamp Data Analysis</a:t>
            </a:r>
            <a:endParaRPr sz="2000" b="0"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by @myskill.id</a:t>
            </a:r>
            <a:endParaRPr sz="2000" b="0" i="0" u="none" strike="noStrike" cap="none">
              <a:solidFill>
                <a:srgbClr val="59595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537</Words>
  <Application>Microsoft Office PowerPoint</Application>
  <PresentationFormat>On-screen Show (16:9)</PresentationFormat>
  <Paragraphs>57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Roboto Medium</vt:lpstr>
      <vt:lpstr>Arial</vt:lpstr>
      <vt:lpstr>Caveat</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Muhammad Wahfiuddin Pradiwa</cp:lastModifiedBy>
  <cp:revision>1</cp:revision>
  <dcterms:modified xsi:type="dcterms:W3CDTF">2023-09-05T01:02:50Z</dcterms:modified>
</cp:coreProperties>
</file>