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26"/>
  </p:notesMasterIdLst>
  <p:handoutMasterIdLst>
    <p:handoutMasterId r:id="rId27"/>
  </p:handoutMasterIdLst>
  <p:sldIdLst>
    <p:sldId id="267" r:id="rId2"/>
    <p:sldId id="428" r:id="rId3"/>
    <p:sldId id="264" r:id="rId4"/>
    <p:sldId id="260" r:id="rId5"/>
    <p:sldId id="347" r:id="rId6"/>
    <p:sldId id="354" r:id="rId7"/>
    <p:sldId id="356" r:id="rId8"/>
    <p:sldId id="410" r:id="rId9"/>
    <p:sldId id="355" r:id="rId10"/>
    <p:sldId id="425" r:id="rId11"/>
    <p:sldId id="314" r:id="rId12"/>
    <p:sldId id="315" r:id="rId13"/>
    <p:sldId id="317" r:id="rId14"/>
    <p:sldId id="316" r:id="rId15"/>
    <p:sldId id="426" r:id="rId16"/>
    <p:sldId id="318" r:id="rId17"/>
    <p:sldId id="408" r:id="rId18"/>
    <p:sldId id="409" r:id="rId19"/>
    <p:sldId id="322" r:id="rId20"/>
    <p:sldId id="319" r:id="rId21"/>
    <p:sldId id="320" r:id="rId22"/>
    <p:sldId id="411" r:id="rId23"/>
    <p:sldId id="414" r:id="rId24"/>
    <p:sldId id="415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  <p:embeddedFont>
      <p:font typeface="Britannic Bold" panose="020B0903060703020204" pitchFamily="34" charset="0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B59"/>
    <a:srgbClr val="624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5T13:45:59.509" idx="1">
    <p:pos x="6502" y="364"/>
    <p:text/>
  </p:cm>
  <p:cm authorId="1" dt="2022-12-05T14:10:25.463" idx="2">
    <p:pos x="7600" y="97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0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0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5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6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5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3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20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2315" y="132677"/>
            <a:ext cx="1853184" cy="1388994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1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6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7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2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99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632</a:t>
            </a:r>
          </a:p>
        </p:txBody>
      </p:sp>
      <p:pic>
        <p:nvPicPr>
          <p:cNvPr id="2" name="图片 1" descr="pexels-photo-8890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26525" y="180304"/>
            <a:ext cx="9039216" cy="2898811"/>
          </a:xfrm>
          <a:prstGeom prst="rect">
            <a:avLst/>
          </a:prstGeom>
          <a:solidFill>
            <a:srgbClr val="382B59">
              <a:alpha val="64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30000"/>
              </a:lnSpc>
            </a:pPr>
            <a:r>
              <a:rPr lang="en-US" altLang="zh-CN" sz="4800" b="1" dirty="0">
                <a:solidFill>
                  <a:schemeClr val="tx1"/>
                </a:solidFill>
              </a:rPr>
              <a:t>The Adult Income Dataset</a:t>
            </a:r>
          </a:p>
          <a:p>
            <a:pPr algn="ctr">
              <a:lnSpc>
                <a:spcPct val="230000"/>
              </a:lnSpc>
            </a:pPr>
            <a:r>
              <a:rPr lang="en-US" altLang="zh-CN" sz="2400" b="1" dirty="0">
                <a:solidFill>
                  <a:srgbClr val="FFFF00"/>
                </a:solidFill>
              </a:rPr>
              <a:t>A Machine Learning Analysis of USA Census Salary Data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718997" y="3721994"/>
            <a:ext cx="347300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 :</a:t>
            </a:r>
          </a:p>
          <a:p>
            <a:r>
              <a:rPr lang="en-US" b="1" dirty="0" smtClean="0"/>
              <a:t>Pradnya </a:t>
            </a:r>
            <a:r>
              <a:rPr lang="en-US" b="1" dirty="0"/>
              <a:t>Mali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495" y="1"/>
            <a:ext cx="8073391" cy="1867436"/>
          </a:xfrm>
        </p:spPr>
        <p:txBody>
          <a:bodyPr>
            <a:normAutofit/>
          </a:bodyPr>
          <a:lstStyle/>
          <a:p>
            <a:r>
              <a:rPr lang="en-US" b="1" dirty="0">
                <a:sym typeface="+mn-ea"/>
              </a:rPr>
              <a:t>Removing outliers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7495" y="1736090"/>
            <a:ext cx="10947400" cy="3820160"/>
          </a:xfrm>
        </p:spPr>
        <p:txBody>
          <a:bodyPr>
            <a:normAutofit fontScale="95000"/>
          </a:bodyPr>
          <a:lstStyle/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for cols in df.columns: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if df[cols].dtype!='object':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q1=df[cols].quantile(0.25)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q3=df[cols].quantile(0.75)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q2=q3-q1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low=q1-(1.5*q2)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high=q3+(1.5*q2)</a:t>
            </a:r>
          </a:p>
          <a:p>
            <a:pPr algn="l"/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 (df.loc[(df[cols]&lt;low) | (df[cols]&gt;high),cols])=df[cols].median()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2838450"/>
            <a:ext cx="5414672" cy="333968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88" y="2838450"/>
            <a:ext cx="5040312" cy="3338513"/>
          </a:xfrm>
        </p:spPr>
      </p:pic>
      <p:sp>
        <p:nvSpPr>
          <p:cNvPr id="12" name="Text Placeholder 11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After Handling outliers.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 rot="8875619">
            <a:off x="4749317" y="3244334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After Handling outliers.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1" y="244700"/>
            <a:ext cx="11074199" cy="13007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This count plot shows the graph race </a:t>
            </a:r>
            <a:r>
              <a:rPr lang="en-US" sz="2400" dirty="0" err="1" smtClean="0">
                <a:latin typeface="+mn-lt"/>
              </a:rPr>
              <a:t>vs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income.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It clearly shows that white race get more income than the other race.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6" y="1690687"/>
            <a:ext cx="8706119" cy="4697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0927" y="390889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This</a:t>
            </a:r>
            <a:r>
              <a:rPr lang="en-US" sz="2400" dirty="0" smtClean="0">
                <a:latin typeface="+mn-lt"/>
              </a:rPr>
              <a:t> is another </a:t>
            </a:r>
            <a:r>
              <a:rPr lang="en-US" sz="2400" dirty="0" err="1" smtClean="0">
                <a:latin typeface="+mn-lt"/>
              </a:rPr>
              <a:t>obeservation</a:t>
            </a:r>
            <a:r>
              <a:rPr lang="en-US" sz="2400" dirty="0" smtClean="0">
                <a:latin typeface="+mn-lt"/>
              </a:rPr>
              <a:t> from dataset , the </a:t>
            </a:r>
            <a:r>
              <a:rPr lang="en-US" sz="2400" dirty="0" err="1" smtClean="0">
                <a:latin typeface="+mn-lt"/>
              </a:rPr>
              <a:t>countplot</a:t>
            </a:r>
            <a:r>
              <a:rPr lang="en-US" sz="2400" dirty="0" smtClean="0">
                <a:latin typeface="+mn-lt"/>
              </a:rPr>
              <a:t> shows Sex </a:t>
            </a:r>
            <a:r>
              <a:rPr lang="en-US" sz="2400" dirty="0" err="1" smtClean="0">
                <a:latin typeface="+mn-lt"/>
              </a:rPr>
              <a:t>vs</a:t>
            </a:r>
            <a:r>
              <a:rPr lang="en-US" sz="2400" dirty="0" smtClean="0">
                <a:latin typeface="+mn-lt"/>
              </a:rPr>
              <a:t> income. 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It shows that Males are higher income than females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893194"/>
            <a:ext cx="8577329" cy="4662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2" y="425004"/>
            <a:ext cx="10932532" cy="9530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This plot is about </a:t>
            </a:r>
            <a:r>
              <a:rPr lang="en-US" sz="2400" b="1" dirty="0" err="1" smtClean="0"/>
              <a:t>workclass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 income and shows that private </a:t>
            </a:r>
            <a:r>
              <a:rPr lang="en-US" sz="2400" b="1" dirty="0" err="1" smtClean="0"/>
              <a:t>workclass</a:t>
            </a:r>
            <a:r>
              <a:rPr lang="en-US" sz="2400" b="1" dirty="0" smtClean="0"/>
              <a:t> get higher income  than other </a:t>
            </a:r>
            <a:r>
              <a:rPr lang="en-US" sz="2400" b="1" dirty="0" err="1" smtClean="0"/>
              <a:t>workclasses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1790163"/>
            <a:ext cx="9298546" cy="4085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373488"/>
            <a:ext cx="10327225" cy="1700011"/>
          </a:xfrm>
        </p:spPr>
        <p:txBody>
          <a:bodyPr/>
          <a:lstStyle/>
          <a:p>
            <a:r>
              <a:rPr lang="en-US" sz="3600" b="1" dirty="0"/>
              <a:t>Handling Categorical to Numerical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43411"/>
            <a:ext cx="10972800" cy="29990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from </a:t>
            </a:r>
            <a:r>
              <a:rPr lang="en-US" dirty="0" err="1">
                <a:solidFill>
                  <a:srgbClr val="002060"/>
                </a:solidFill>
              </a:rPr>
              <a:t>sklearn.preprocessing</a:t>
            </a:r>
            <a:r>
              <a:rPr lang="en-US" dirty="0">
                <a:solidFill>
                  <a:srgbClr val="002060"/>
                </a:solidFill>
              </a:rPr>
              <a:t> import </a:t>
            </a:r>
            <a:r>
              <a:rPr lang="en-US" dirty="0" err="1">
                <a:solidFill>
                  <a:srgbClr val="002060"/>
                </a:solidFill>
              </a:rPr>
              <a:t>LabelEncoder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le = </a:t>
            </a:r>
            <a:r>
              <a:rPr lang="en-US" dirty="0" err="1">
                <a:solidFill>
                  <a:srgbClr val="002060"/>
                </a:solidFill>
              </a:rPr>
              <a:t>LabelEncoder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 short way of applying encoder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df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df.select_dtypes</a:t>
            </a:r>
            <a:r>
              <a:rPr lang="en-US" dirty="0">
                <a:solidFill>
                  <a:srgbClr val="002060"/>
                </a:solidFill>
              </a:rPr>
              <a:t>(include = ['object']).columns] = </a:t>
            </a:r>
            <a:r>
              <a:rPr lang="en-US" dirty="0" err="1">
                <a:solidFill>
                  <a:srgbClr val="002060"/>
                </a:solidFill>
              </a:rPr>
              <a:t>df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df.select_dtypes</a:t>
            </a:r>
            <a:r>
              <a:rPr lang="en-US" dirty="0">
                <a:solidFill>
                  <a:srgbClr val="002060"/>
                </a:solidFill>
              </a:rPr>
              <a:t>(include = ['object']).columns].apply(</a:t>
            </a:r>
            <a:r>
              <a:rPr lang="en-US" dirty="0" err="1">
                <a:solidFill>
                  <a:srgbClr val="002060"/>
                </a:solidFill>
              </a:rPr>
              <a:t>le.fit_transform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7120940" cy="1013460"/>
          </a:xfrm>
        </p:spPr>
        <p:txBody>
          <a:bodyPr>
            <a:normAutofit/>
          </a:bodyPr>
          <a:lstStyle/>
          <a:p>
            <a:r>
              <a:rPr lang="en-US" sz="2800" b="1" dirty="0"/>
              <a:t>Data Standardization 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18186"/>
            <a:ext cx="8534400" cy="4198513"/>
          </a:xfrm>
        </p:spPr>
        <p:txBody>
          <a:bodyPr/>
          <a:lstStyle/>
          <a:p>
            <a:r>
              <a:rPr lang="en-US" dirty="0"/>
              <a:t>Using Standardization we have converted every entry between the range of mean = 0 and standard deviation = 1</a:t>
            </a:r>
          </a:p>
          <a:p>
            <a:r>
              <a:rPr lang="en-US" dirty="0"/>
              <a:t>We try to have a bell shape curved with normal distribution of our data</a:t>
            </a:r>
          </a:p>
          <a:p>
            <a:r>
              <a:rPr lang="en-US" dirty="0"/>
              <a:t>we performed standardization, because best fit line or curve is sensitive to new data points or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313645"/>
          </a:xfrm>
        </p:spPr>
        <p:txBody>
          <a:bodyPr/>
          <a:lstStyle/>
          <a:p>
            <a:r>
              <a:rPr lang="en-US" sz="4800" b="1" dirty="0"/>
              <a:t>Data Balancing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059" y="1918951"/>
            <a:ext cx="9747675" cy="2073023"/>
          </a:xfrm>
        </p:spPr>
        <p:txBody>
          <a:bodyPr>
            <a:noAutofit/>
          </a:bodyPr>
          <a:lstStyle/>
          <a:p>
            <a:r>
              <a:rPr lang="en-US" sz="1800" dirty="0"/>
              <a:t>We have 19775 records for class 0 [Income less than 50k$]</a:t>
            </a:r>
          </a:p>
          <a:p>
            <a:r>
              <a:rPr lang="en-US" sz="1800" dirty="0">
                <a:sym typeface="+mn-ea"/>
              </a:rPr>
              <a:t>We have 6273 records for class 1 [Income greater than 50k$]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Techniques to handle Imbalanced Data: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800" dirty="0"/>
              <a:t> Stratified Sampling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800" dirty="0"/>
              <a:t>Oversampling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1800" dirty="0" err="1"/>
              <a:t>Undersampling</a:t>
            </a:r>
            <a:endParaRPr lang="en-US" sz="1800" dirty="0"/>
          </a:p>
          <a:p>
            <a:pPr>
              <a:buFont typeface="Wingdings" panose="05000000000000000000" charset="0"/>
              <a:buChar char="Ø"/>
            </a:pPr>
            <a:r>
              <a:rPr lang="en-US" sz="1800" dirty="0"/>
              <a:t>Over and </a:t>
            </a:r>
            <a:r>
              <a:rPr lang="en-US" sz="1800" dirty="0" err="1"/>
              <a:t>Undersampling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527" y="374073"/>
            <a:ext cx="8118764" cy="10337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Stratified  Sampling </a:t>
            </a:r>
            <a:r>
              <a:rPr lang="en-US" sz="28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1" y="1343891"/>
            <a:ext cx="11633027" cy="5763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ym typeface="+mn-ea"/>
              </a:rPr>
              <a:t>x_stratified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= </a:t>
            </a:r>
            <a:r>
              <a:rPr lang="en-US" dirty="0" err="1">
                <a:sym typeface="+mn-ea"/>
              </a:rPr>
              <a:t>final_df.iloc</a:t>
            </a:r>
            <a:r>
              <a:rPr lang="en-US" dirty="0">
                <a:sym typeface="+mn-ea"/>
              </a:rPr>
              <a:t>[:,:-1]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y_stratified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= </a:t>
            </a:r>
            <a:r>
              <a:rPr lang="en-US" dirty="0" err="1">
                <a:sym typeface="+mn-ea"/>
              </a:rPr>
              <a:t>final_df.iloc</a:t>
            </a:r>
            <a:r>
              <a:rPr lang="en-US" dirty="0">
                <a:sym typeface="+mn-ea"/>
              </a:rPr>
              <a:t>[:,[-1]]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x_train,x_test,y_train,y_test</a:t>
            </a:r>
            <a:r>
              <a:rPr lang="en-US" dirty="0" smtClean="0">
                <a:sym typeface="+mn-ea"/>
              </a:rPr>
              <a:t>=</a:t>
            </a:r>
            <a:r>
              <a:rPr lang="en-US" dirty="0" err="1" smtClean="0">
                <a:sym typeface="+mn-ea"/>
              </a:rPr>
              <a:t>train_test_split</a:t>
            </a:r>
            <a:r>
              <a:rPr lang="en-US" dirty="0" smtClean="0">
                <a:sym typeface="+mn-ea"/>
              </a:rPr>
              <a:t>(</a:t>
            </a:r>
            <a:r>
              <a:rPr lang="en-US" dirty="0" err="1" smtClean="0">
                <a:sym typeface="+mn-ea"/>
              </a:rPr>
              <a:t>x_stratified,y_stratified,train_size</a:t>
            </a:r>
            <a:r>
              <a:rPr lang="en-US" dirty="0" smtClean="0">
                <a:sym typeface="+mn-ea"/>
              </a:rPr>
              <a:t>=0.8,stratify=</a:t>
            </a:r>
            <a:r>
              <a:rPr lang="en-US" dirty="0" err="1" smtClean="0">
                <a:sym typeface="+mn-ea"/>
              </a:rPr>
              <a:t>y_stratified,random_state</a:t>
            </a:r>
            <a:r>
              <a:rPr lang="en-US" dirty="0" smtClean="0">
                <a:sym typeface="+mn-ea"/>
              </a:rPr>
              <a:t>=0)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Class 0 records for </a:t>
            </a: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=</a:t>
            </a:r>
            <a:r>
              <a:rPr lang="en-IN" dirty="0">
                <a:sym typeface="+mn-ea"/>
              </a:rPr>
              <a:t>19775 </a:t>
            </a:r>
            <a:r>
              <a:rPr lang="en-IN" dirty="0" smtClean="0">
                <a:sym typeface="+mn-ea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Class </a:t>
            </a:r>
            <a:r>
              <a:rPr lang="en-US" dirty="0" smtClean="0">
                <a:sym typeface="+mn-ea"/>
              </a:rPr>
              <a:t>1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=</a:t>
            </a:r>
            <a:r>
              <a:rPr lang="en-IN" dirty="0" smtClean="0">
                <a:sym typeface="+mn-ea"/>
              </a:rPr>
              <a:t>6273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 ratio=3.14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----------------------------------------------------------------------------------------------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Class </a:t>
            </a:r>
            <a:r>
              <a:rPr lang="en-US" dirty="0" smtClean="0">
                <a:sym typeface="+mn-ea"/>
              </a:rPr>
              <a:t>0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=</a:t>
            </a:r>
            <a:r>
              <a:rPr lang="en-IN" dirty="0">
                <a:sym typeface="+mn-ea"/>
              </a:rPr>
              <a:t>4945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Class 1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=</a:t>
            </a:r>
            <a:r>
              <a:rPr lang="en-IN" dirty="0" smtClean="0">
                <a:sym typeface="+mn-ea"/>
              </a:rPr>
              <a:t>1568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Testing ratio=3.14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6920" y="730250"/>
            <a:ext cx="10515600" cy="990600"/>
          </a:xfrm>
        </p:spPr>
        <p:txBody>
          <a:bodyPr>
            <a:normAutofit fontScale="90000"/>
          </a:bodyPr>
          <a:lstStyle/>
          <a:p>
            <a:r>
              <a:rPr lang="en-US" sz="3110" b="1" dirty="0" smtClean="0">
                <a:sym typeface="+mn-ea"/>
              </a:rPr>
              <a:t>Comparing results with oversampling and stratified samplings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224370"/>
              </p:ext>
            </p:extLst>
          </p:nvPr>
        </p:nvGraphicFramePr>
        <p:xfrm>
          <a:off x="684213" y="1918953"/>
          <a:ext cx="10958289" cy="43015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2763"/>
                <a:gridCol w="3652763"/>
                <a:gridCol w="3652763"/>
              </a:tblGrid>
              <a:tr h="871103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Algorithem name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Accuracies  with oversampling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Accuracies</a:t>
                      </a:r>
                      <a:r>
                        <a:rPr lang="en-US" baseline="0" dirty="0" smtClean="0"/>
                        <a:t> with stratified sampling</a:t>
                      </a:r>
                      <a:endParaRPr lang="en-IN" dirty="0"/>
                    </a:p>
                  </a:txBody>
                  <a:tcPr marL="74213" marR="74213"/>
                </a:tc>
              </a:tr>
              <a:tr h="871103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73.3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</a:p>
                    <a:p>
                      <a:endParaRPr lang="en-IN" dirty="0"/>
                    </a:p>
                  </a:txBody>
                  <a:tcPr marL="74213" marR="74213"/>
                </a:tc>
              </a:tr>
              <a:tr h="85311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</a:t>
                      </a:r>
                      <a:endParaRPr lang="en-IN" dirty="0"/>
                    </a:p>
                  </a:txBody>
                  <a:tcPr marL="74213" marR="74213"/>
                </a:tc>
              </a:tr>
              <a:tr h="8531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Dicission</a:t>
                      </a:r>
                      <a:r>
                        <a:rPr lang="en-US" baseline="0" dirty="0" smtClean="0"/>
                        <a:t> Tree classifier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76.63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78.2</a:t>
                      </a:r>
                      <a:endParaRPr lang="en-IN" dirty="0"/>
                    </a:p>
                  </a:txBody>
                  <a:tcPr marL="74213" marR="74213"/>
                </a:tc>
              </a:tr>
              <a:tr h="853112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79.13</a:t>
                      </a:r>
                      <a:endParaRPr lang="en-IN" dirty="0"/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81.89</a:t>
                      </a:r>
                      <a:endParaRPr lang="en-IN" dirty="0"/>
                    </a:p>
                  </a:txBody>
                  <a:tcPr marL="74213" marR="7421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6042" y="12117"/>
            <a:ext cx="9201958" cy="1644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225" name="Oval 224"/>
          <p:cNvSpPr/>
          <p:nvPr/>
        </p:nvSpPr>
        <p:spPr>
          <a:xfrm>
            <a:off x="1810681" y="49675"/>
            <a:ext cx="1554998" cy="155499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3710319" y="464132"/>
            <a:ext cx="3290225" cy="682739"/>
            <a:chOff x="310319" y="2054846"/>
            <a:chExt cx="2699274" cy="832332"/>
          </a:xfrm>
        </p:grpSpPr>
        <p:sp>
          <p:nvSpPr>
            <p:cNvPr id="5" name="TextBox 4"/>
            <p:cNvSpPr txBox="1"/>
            <p:nvPr/>
          </p:nvSpPr>
          <p:spPr>
            <a:xfrm>
              <a:off x="310319" y="2474444"/>
              <a:ext cx="2699274" cy="41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Aspiring Data Scientist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57" y="2054846"/>
              <a:ext cx="2289755" cy="41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Pradnya Mali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84950" y="2404476"/>
            <a:ext cx="413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Post-graduation in Data Analytics and Machine Learning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(2022-Present)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 of Pharmacy Mumbai University (2018-2021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26339" y="4622115"/>
            <a:ext cx="122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39042" y="5298746"/>
            <a:ext cx="2095257" cy="612524"/>
            <a:chOff x="4914974" y="5540308"/>
            <a:chExt cx="2092415" cy="860716"/>
          </a:xfrm>
        </p:grpSpPr>
        <p:grpSp>
          <p:nvGrpSpPr>
            <p:cNvPr id="72" name="Group 71"/>
            <p:cNvGrpSpPr/>
            <p:nvPr/>
          </p:nvGrpSpPr>
          <p:grpSpPr>
            <a:xfrm>
              <a:off x="5176234" y="5540308"/>
              <a:ext cx="1636202" cy="337692"/>
              <a:chOff x="5176234" y="5540308"/>
              <a:chExt cx="1636202" cy="337692"/>
            </a:xfrm>
          </p:grpSpPr>
          <p:sp>
            <p:nvSpPr>
              <p:cNvPr id="78" name="Freeform 234"/>
              <p:cNvSpPr>
                <a:spLocks noEditPoints="1"/>
              </p:cNvSpPr>
              <p:nvPr/>
            </p:nvSpPr>
            <p:spPr bwMode="auto">
              <a:xfrm>
                <a:off x="5176234" y="5587184"/>
                <a:ext cx="400696" cy="243941"/>
              </a:xfrm>
              <a:custGeom>
                <a:avLst/>
                <a:gdLst>
                  <a:gd name="T0" fmla="*/ 1137 w 1150"/>
                  <a:gd name="T1" fmla="*/ 104 h 700"/>
                  <a:gd name="T2" fmla="*/ 1112 w 1150"/>
                  <a:gd name="T3" fmla="*/ 104 h 700"/>
                  <a:gd name="T4" fmla="*/ 900 w 1150"/>
                  <a:gd name="T5" fmla="*/ 231 h 700"/>
                  <a:gd name="T6" fmla="*/ 900 w 1150"/>
                  <a:gd name="T7" fmla="*/ 75 h 700"/>
                  <a:gd name="T8" fmla="*/ 825 w 1150"/>
                  <a:gd name="T9" fmla="*/ 0 h 700"/>
                  <a:gd name="T10" fmla="*/ 75 w 1150"/>
                  <a:gd name="T11" fmla="*/ 0 h 700"/>
                  <a:gd name="T12" fmla="*/ 0 w 1150"/>
                  <a:gd name="T13" fmla="*/ 75 h 700"/>
                  <a:gd name="T14" fmla="*/ 0 w 1150"/>
                  <a:gd name="T15" fmla="*/ 625 h 700"/>
                  <a:gd name="T16" fmla="*/ 75 w 1150"/>
                  <a:gd name="T17" fmla="*/ 700 h 700"/>
                  <a:gd name="T18" fmla="*/ 825 w 1150"/>
                  <a:gd name="T19" fmla="*/ 700 h 700"/>
                  <a:gd name="T20" fmla="*/ 900 w 1150"/>
                  <a:gd name="T21" fmla="*/ 625 h 700"/>
                  <a:gd name="T22" fmla="*/ 900 w 1150"/>
                  <a:gd name="T23" fmla="*/ 469 h 700"/>
                  <a:gd name="T24" fmla="*/ 1112 w 1150"/>
                  <a:gd name="T25" fmla="*/ 597 h 700"/>
                  <a:gd name="T26" fmla="*/ 1125 w 1150"/>
                  <a:gd name="T27" fmla="*/ 600 h 700"/>
                  <a:gd name="T28" fmla="*/ 1137 w 1150"/>
                  <a:gd name="T29" fmla="*/ 597 h 700"/>
                  <a:gd name="T30" fmla="*/ 1150 w 1150"/>
                  <a:gd name="T31" fmla="*/ 575 h 700"/>
                  <a:gd name="T32" fmla="*/ 1150 w 1150"/>
                  <a:gd name="T33" fmla="*/ 125 h 700"/>
                  <a:gd name="T34" fmla="*/ 1137 w 1150"/>
                  <a:gd name="T35" fmla="*/ 104 h 700"/>
                  <a:gd name="T36" fmla="*/ 850 w 1150"/>
                  <a:gd name="T37" fmla="*/ 625 h 700"/>
                  <a:gd name="T38" fmla="*/ 825 w 1150"/>
                  <a:gd name="T39" fmla="*/ 650 h 700"/>
                  <a:gd name="T40" fmla="*/ 75 w 1150"/>
                  <a:gd name="T41" fmla="*/ 650 h 700"/>
                  <a:gd name="T42" fmla="*/ 50 w 1150"/>
                  <a:gd name="T43" fmla="*/ 625 h 700"/>
                  <a:gd name="T44" fmla="*/ 50 w 1150"/>
                  <a:gd name="T45" fmla="*/ 75 h 700"/>
                  <a:gd name="T46" fmla="*/ 75 w 1150"/>
                  <a:gd name="T47" fmla="*/ 50 h 700"/>
                  <a:gd name="T48" fmla="*/ 825 w 1150"/>
                  <a:gd name="T49" fmla="*/ 50 h 700"/>
                  <a:gd name="T50" fmla="*/ 850 w 1150"/>
                  <a:gd name="T51" fmla="*/ 75 h 700"/>
                  <a:gd name="T52" fmla="*/ 850 w 1150"/>
                  <a:gd name="T53" fmla="*/ 625 h 700"/>
                  <a:gd name="T54" fmla="*/ 1100 w 1150"/>
                  <a:gd name="T55" fmla="*/ 531 h 700"/>
                  <a:gd name="T56" fmla="*/ 900 w 1150"/>
                  <a:gd name="T57" fmla="*/ 411 h 700"/>
                  <a:gd name="T58" fmla="*/ 900 w 1150"/>
                  <a:gd name="T59" fmla="*/ 289 h 700"/>
                  <a:gd name="T60" fmla="*/ 1100 w 1150"/>
                  <a:gd name="T61" fmla="*/ 169 h 700"/>
                  <a:gd name="T62" fmla="*/ 1100 w 1150"/>
                  <a:gd name="T63" fmla="*/ 531 h 700"/>
                  <a:gd name="T64" fmla="*/ 625 w 1150"/>
                  <a:gd name="T65" fmla="*/ 225 h 700"/>
                  <a:gd name="T66" fmla="*/ 500 w 1150"/>
                  <a:gd name="T67" fmla="*/ 350 h 700"/>
                  <a:gd name="T68" fmla="*/ 525 w 1150"/>
                  <a:gd name="T69" fmla="*/ 425 h 700"/>
                  <a:gd name="T70" fmla="*/ 374 w 1150"/>
                  <a:gd name="T71" fmla="*/ 425 h 700"/>
                  <a:gd name="T72" fmla="*/ 400 w 1150"/>
                  <a:gd name="T73" fmla="*/ 350 h 700"/>
                  <a:gd name="T74" fmla="*/ 275 w 1150"/>
                  <a:gd name="T75" fmla="*/ 225 h 700"/>
                  <a:gd name="T76" fmla="*/ 150 w 1150"/>
                  <a:gd name="T77" fmla="*/ 350 h 700"/>
                  <a:gd name="T78" fmla="*/ 275 w 1150"/>
                  <a:gd name="T79" fmla="*/ 475 h 700"/>
                  <a:gd name="T80" fmla="*/ 625 w 1150"/>
                  <a:gd name="T81" fmla="*/ 475 h 700"/>
                  <a:gd name="T82" fmla="*/ 750 w 1150"/>
                  <a:gd name="T83" fmla="*/ 350 h 700"/>
                  <a:gd name="T84" fmla="*/ 625 w 1150"/>
                  <a:gd name="T85" fmla="*/ 225 h 700"/>
                  <a:gd name="T86" fmla="*/ 275 w 1150"/>
                  <a:gd name="T87" fmla="*/ 425 h 700"/>
                  <a:gd name="T88" fmla="*/ 200 w 1150"/>
                  <a:gd name="T89" fmla="*/ 350 h 700"/>
                  <a:gd name="T90" fmla="*/ 275 w 1150"/>
                  <a:gd name="T91" fmla="*/ 275 h 700"/>
                  <a:gd name="T92" fmla="*/ 350 w 1150"/>
                  <a:gd name="T93" fmla="*/ 350 h 700"/>
                  <a:gd name="T94" fmla="*/ 275 w 1150"/>
                  <a:gd name="T95" fmla="*/ 425 h 700"/>
                  <a:gd name="T96" fmla="*/ 625 w 1150"/>
                  <a:gd name="T97" fmla="*/ 425 h 700"/>
                  <a:gd name="T98" fmla="*/ 550 w 1150"/>
                  <a:gd name="T99" fmla="*/ 350 h 700"/>
                  <a:gd name="T100" fmla="*/ 625 w 1150"/>
                  <a:gd name="T101" fmla="*/ 275 h 700"/>
                  <a:gd name="T102" fmla="*/ 700 w 1150"/>
                  <a:gd name="T103" fmla="*/ 350 h 700"/>
                  <a:gd name="T104" fmla="*/ 625 w 1150"/>
                  <a:gd name="T105" fmla="*/ 425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50" h="700">
                    <a:moveTo>
                      <a:pt x="1137" y="104"/>
                    </a:moveTo>
                    <a:cubicBezTo>
                      <a:pt x="1129" y="99"/>
                      <a:pt x="1120" y="99"/>
                      <a:pt x="1112" y="104"/>
                    </a:cubicBezTo>
                    <a:lnTo>
                      <a:pt x="900" y="231"/>
                    </a:lnTo>
                    <a:lnTo>
                      <a:pt x="900" y="75"/>
                    </a:lnTo>
                    <a:cubicBezTo>
                      <a:pt x="900" y="34"/>
                      <a:pt x="866" y="0"/>
                      <a:pt x="825" y="0"/>
                    </a:cubicBezTo>
                    <a:lnTo>
                      <a:pt x="75" y="0"/>
                    </a:lnTo>
                    <a:cubicBezTo>
                      <a:pt x="33" y="0"/>
                      <a:pt x="0" y="34"/>
                      <a:pt x="0" y="75"/>
                    </a:cubicBezTo>
                    <a:lnTo>
                      <a:pt x="0" y="625"/>
                    </a:lnTo>
                    <a:cubicBezTo>
                      <a:pt x="0" y="667"/>
                      <a:pt x="33" y="700"/>
                      <a:pt x="75" y="700"/>
                    </a:cubicBezTo>
                    <a:lnTo>
                      <a:pt x="825" y="700"/>
                    </a:lnTo>
                    <a:cubicBezTo>
                      <a:pt x="866" y="700"/>
                      <a:pt x="900" y="667"/>
                      <a:pt x="900" y="625"/>
                    </a:cubicBezTo>
                    <a:lnTo>
                      <a:pt x="900" y="469"/>
                    </a:lnTo>
                    <a:lnTo>
                      <a:pt x="1112" y="597"/>
                    </a:lnTo>
                    <a:cubicBezTo>
                      <a:pt x="1116" y="599"/>
                      <a:pt x="1120" y="600"/>
                      <a:pt x="1125" y="600"/>
                    </a:cubicBezTo>
                    <a:cubicBezTo>
                      <a:pt x="1129" y="600"/>
                      <a:pt x="1133" y="599"/>
                      <a:pt x="1137" y="597"/>
                    </a:cubicBezTo>
                    <a:cubicBezTo>
                      <a:pt x="1145" y="593"/>
                      <a:pt x="1150" y="584"/>
                      <a:pt x="1150" y="575"/>
                    </a:cubicBezTo>
                    <a:lnTo>
                      <a:pt x="1150" y="125"/>
                    </a:lnTo>
                    <a:cubicBezTo>
                      <a:pt x="1150" y="116"/>
                      <a:pt x="1145" y="108"/>
                      <a:pt x="1137" y="104"/>
                    </a:cubicBezTo>
                    <a:close/>
                    <a:moveTo>
                      <a:pt x="850" y="625"/>
                    </a:moveTo>
                    <a:cubicBezTo>
                      <a:pt x="850" y="639"/>
                      <a:pt x="839" y="650"/>
                      <a:pt x="825" y="650"/>
                    </a:cubicBezTo>
                    <a:lnTo>
                      <a:pt x="75" y="650"/>
                    </a:lnTo>
                    <a:cubicBezTo>
                      <a:pt x="61" y="650"/>
                      <a:pt x="50" y="639"/>
                      <a:pt x="50" y="625"/>
                    </a:cubicBezTo>
                    <a:lnTo>
                      <a:pt x="50" y="75"/>
                    </a:lnTo>
                    <a:cubicBezTo>
                      <a:pt x="50" y="61"/>
                      <a:pt x="61" y="50"/>
                      <a:pt x="75" y="50"/>
                    </a:cubicBezTo>
                    <a:lnTo>
                      <a:pt x="825" y="50"/>
                    </a:lnTo>
                    <a:cubicBezTo>
                      <a:pt x="839" y="50"/>
                      <a:pt x="850" y="61"/>
                      <a:pt x="850" y="75"/>
                    </a:cubicBezTo>
                    <a:lnTo>
                      <a:pt x="850" y="625"/>
                    </a:lnTo>
                    <a:close/>
                    <a:moveTo>
                      <a:pt x="1100" y="531"/>
                    </a:moveTo>
                    <a:lnTo>
                      <a:pt x="900" y="411"/>
                    </a:lnTo>
                    <a:lnTo>
                      <a:pt x="900" y="289"/>
                    </a:lnTo>
                    <a:lnTo>
                      <a:pt x="1100" y="169"/>
                    </a:lnTo>
                    <a:lnTo>
                      <a:pt x="1100" y="531"/>
                    </a:lnTo>
                    <a:close/>
                    <a:moveTo>
                      <a:pt x="625" y="225"/>
                    </a:moveTo>
                    <a:cubicBezTo>
                      <a:pt x="556" y="225"/>
                      <a:pt x="500" y="281"/>
                      <a:pt x="500" y="350"/>
                    </a:cubicBezTo>
                    <a:cubicBezTo>
                      <a:pt x="500" y="379"/>
                      <a:pt x="510" y="404"/>
                      <a:pt x="525" y="425"/>
                    </a:cubicBezTo>
                    <a:lnTo>
                      <a:pt x="374" y="425"/>
                    </a:lnTo>
                    <a:cubicBezTo>
                      <a:pt x="390" y="404"/>
                      <a:pt x="400" y="379"/>
                      <a:pt x="400" y="350"/>
                    </a:cubicBezTo>
                    <a:cubicBezTo>
                      <a:pt x="400" y="281"/>
                      <a:pt x="344" y="225"/>
                      <a:pt x="275" y="225"/>
                    </a:cubicBezTo>
                    <a:cubicBezTo>
                      <a:pt x="206" y="225"/>
                      <a:pt x="150" y="281"/>
                      <a:pt x="150" y="350"/>
                    </a:cubicBezTo>
                    <a:cubicBezTo>
                      <a:pt x="150" y="419"/>
                      <a:pt x="206" y="475"/>
                      <a:pt x="275" y="475"/>
                    </a:cubicBezTo>
                    <a:lnTo>
                      <a:pt x="625" y="475"/>
                    </a:lnTo>
                    <a:cubicBezTo>
                      <a:pt x="694" y="475"/>
                      <a:pt x="750" y="419"/>
                      <a:pt x="750" y="350"/>
                    </a:cubicBezTo>
                    <a:cubicBezTo>
                      <a:pt x="750" y="281"/>
                      <a:pt x="694" y="225"/>
                      <a:pt x="625" y="225"/>
                    </a:cubicBezTo>
                    <a:close/>
                    <a:moveTo>
                      <a:pt x="275" y="425"/>
                    </a:moveTo>
                    <a:cubicBezTo>
                      <a:pt x="233" y="425"/>
                      <a:pt x="200" y="392"/>
                      <a:pt x="200" y="350"/>
                    </a:cubicBezTo>
                    <a:cubicBezTo>
                      <a:pt x="200" y="309"/>
                      <a:pt x="233" y="275"/>
                      <a:pt x="275" y="275"/>
                    </a:cubicBezTo>
                    <a:cubicBezTo>
                      <a:pt x="316" y="275"/>
                      <a:pt x="350" y="309"/>
                      <a:pt x="350" y="350"/>
                    </a:cubicBezTo>
                    <a:cubicBezTo>
                      <a:pt x="350" y="392"/>
                      <a:pt x="316" y="425"/>
                      <a:pt x="275" y="425"/>
                    </a:cubicBezTo>
                    <a:close/>
                    <a:moveTo>
                      <a:pt x="625" y="425"/>
                    </a:moveTo>
                    <a:cubicBezTo>
                      <a:pt x="583" y="425"/>
                      <a:pt x="550" y="392"/>
                      <a:pt x="550" y="350"/>
                    </a:cubicBezTo>
                    <a:cubicBezTo>
                      <a:pt x="550" y="309"/>
                      <a:pt x="583" y="275"/>
                      <a:pt x="625" y="275"/>
                    </a:cubicBezTo>
                    <a:cubicBezTo>
                      <a:pt x="666" y="275"/>
                      <a:pt x="700" y="309"/>
                      <a:pt x="700" y="350"/>
                    </a:cubicBezTo>
                    <a:cubicBezTo>
                      <a:pt x="700" y="392"/>
                      <a:pt x="666" y="425"/>
                      <a:pt x="625" y="425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80"/>
              <p:cNvSpPr>
                <a:spLocks noEditPoints="1"/>
              </p:cNvSpPr>
              <p:nvPr/>
            </p:nvSpPr>
            <p:spPr bwMode="auto">
              <a:xfrm>
                <a:off x="5921889" y="5579658"/>
                <a:ext cx="228192" cy="258992"/>
              </a:xfrm>
              <a:custGeom>
                <a:avLst/>
                <a:gdLst>
                  <a:gd name="T0" fmla="*/ 175 w 176"/>
                  <a:gd name="T1" fmla="*/ 0 h 200"/>
                  <a:gd name="T2" fmla="*/ 50 w 176"/>
                  <a:gd name="T3" fmla="*/ 46 h 200"/>
                  <a:gd name="T4" fmla="*/ 50 w 176"/>
                  <a:gd name="T5" fmla="*/ 144 h 200"/>
                  <a:gd name="T6" fmla="*/ 32 w 176"/>
                  <a:gd name="T7" fmla="*/ 137 h 200"/>
                  <a:gd name="T8" fmla="*/ 0 w 176"/>
                  <a:gd name="T9" fmla="*/ 169 h 200"/>
                  <a:gd name="T10" fmla="*/ 32 w 176"/>
                  <a:gd name="T11" fmla="*/ 200 h 200"/>
                  <a:gd name="T12" fmla="*/ 63 w 176"/>
                  <a:gd name="T13" fmla="*/ 170 h 200"/>
                  <a:gd name="T14" fmla="*/ 63 w 176"/>
                  <a:gd name="T15" fmla="*/ 170 h 200"/>
                  <a:gd name="T16" fmla="*/ 63 w 176"/>
                  <a:gd name="T17" fmla="*/ 169 h 200"/>
                  <a:gd name="T18" fmla="*/ 63 w 176"/>
                  <a:gd name="T19" fmla="*/ 85 h 200"/>
                  <a:gd name="T20" fmla="*/ 163 w 176"/>
                  <a:gd name="T21" fmla="*/ 50 h 200"/>
                  <a:gd name="T22" fmla="*/ 163 w 176"/>
                  <a:gd name="T23" fmla="*/ 106 h 200"/>
                  <a:gd name="T24" fmla="*/ 144 w 176"/>
                  <a:gd name="T25" fmla="*/ 100 h 200"/>
                  <a:gd name="T26" fmla="*/ 113 w 176"/>
                  <a:gd name="T27" fmla="*/ 131 h 200"/>
                  <a:gd name="T28" fmla="*/ 144 w 176"/>
                  <a:gd name="T29" fmla="*/ 162 h 200"/>
                  <a:gd name="T30" fmla="*/ 176 w 176"/>
                  <a:gd name="T31" fmla="*/ 131 h 200"/>
                  <a:gd name="T32" fmla="*/ 175 w 176"/>
                  <a:gd name="T33" fmla="*/ 128 h 200"/>
                  <a:gd name="T34" fmla="*/ 175 w 176"/>
                  <a:gd name="T35" fmla="*/ 128 h 200"/>
                  <a:gd name="T36" fmla="*/ 175 w 176"/>
                  <a:gd name="T37" fmla="*/ 0 h 200"/>
                  <a:gd name="T38" fmla="*/ 163 w 176"/>
                  <a:gd name="T39" fmla="*/ 18 h 200"/>
                  <a:gd name="T40" fmla="*/ 163 w 176"/>
                  <a:gd name="T41" fmla="*/ 36 h 200"/>
                  <a:gd name="T42" fmla="*/ 63 w 176"/>
                  <a:gd name="T43" fmla="*/ 72 h 200"/>
                  <a:gd name="T44" fmla="*/ 63 w 176"/>
                  <a:gd name="T45" fmla="*/ 54 h 200"/>
                  <a:gd name="T46" fmla="*/ 163 w 176"/>
                  <a:gd name="T47" fmla="*/ 18 h 200"/>
                  <a:gd name="T48" fmla="*/ 144 w 176"/>
                  <a:gd name="T49" fmla="*/ 112 h 200"/>
                  <a:gd name="T50" fmla="*/ 163 w 176"/>
                  <a:gd name="T51" fmla="*/ 131 h 200"/>
                  <a:gd name="T52" fmla="*/ 144 w 176"/>
                  <a:gd name="T53" fmla="*/ 150 h 200"/>
                  <a:gd name="T54" fmla="*/ 126 w 176"/>
                  <a:gd name="T55" fmla="*/ 131 h 200"/>
                  <a:gd name="T56" fmla="*/ 144 w 176"/>
                  <a:gd name="T57" fmla="*/ 112 h 200"/>
                  <a:gd name="T58" fmla="*/ 32 w 176"/>
                  <a:gd name="T59" fmla="*/ 150 h 200"/>
                  <a:gd name="T60" fmla="*/ 50 w 176"/>
                  <a:gd name="T61" fmla="*/ 169 h 200"/>
                  <a:gd name="T62" fmla="*/ 32 w 176"/>
                  <a:gd name="T63" fmla="*/ 187 h 200"/>
                  <a:gd name="T64" fmla="*/ 13 w 176"/>
                  <a:gd name="T65" fmla="*/ 169 h 200"/>
                  <a:gd name="T66" fmla="*/ 32 w 176"/>
                  <a:gd name="T67" fmla="*/ 1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200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495040" y="5540308"/>
                <a:ext cx="317396" cy="337692"/>
                <a:chOff x="3557588" y="0"/>
                <a:chExt cx="5014913" cy="5335588"/>
              </a:xfrm>
              <a:solidFill>
                <a:srgbClr val="0182D9"/>
              </a:solidFill>
            </p:grpSpPr>
            <p:sp>
              <p:nvSpPr>
                <p:cNvPr id="82" name="Freeform 326"/>
                <p:cNvSpPr>
                  <a:spLocks/>
                </p:cNvSpPr>
                <p:nvPr/>
              </p:nvSpPr>
              <p:spPr bwMode="auto">
                <a:xfrm>
                  <a:off x="5689601" y="741363"/>
                  <a:ext cx="749300" cy="358775"/>
                </a:xfrm>
                <a:custGeom>
                  <a:avLst/>
                  <a:gdLst>
                    <a:gd name="T0" fmla="*/ 93 w 98"/>
                    <a:gd name="T1" fmla="*/ 24 h 47"/>
                    <a:gd name="T2" fmla="*/ 5 w 98"/>
                    <a:gd name="T3" fmla="*/ 24 h 47"/>
                    <a:gd name="T4" fmla="*/ 5 w 98"/>
                    <a:gd name="T5" fmla="*/ 42 h 47"/>
                    <a:gd name="T6" fmla="*/ 23 w 98"/>
                    <a:gd name="T7" fmla="*/ 42 h 47"/>
                    <a:gd name="T8" fmla="*/ 75 w 98"/>
                    <a:gd name="T9" fmla="*/ 42 h 47"/>
                    <a:gd name="T10" fmla="*/ 93 w 98"/>
                    <a:gd name="T11" fmla="*/ 42 h 47"/>
                    <a:gd name="T12" fmla="*/ 93 w 98"/>
                    <a:gd name="T13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7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327"/>
                <p:cNvSpPr>
                  <a:spLocks noEditPoints="1"/>
                </p:cNvSpPr>
                <p:nvPr/>
              </p:nvSpPr>
              <p:spPr bwMode="auto">
                <a:xfrm>
                  <a:off x="3557588" y="0"/>
                  <a:ext cx="5014913" cy="5335588"/>
                </a:xfrm>
                <a:custGeom>
                  <a:avLst/>
                  <a:gdLst>
                    <a:gd name="T0" fmla="*/ 544 w 656"/>
                    <a:gd name="T1" fmla="*/ 331 h 698"/>
                    <a:gd name="T2" fmla="*/ 508 w 656"/>
                    <a:gd name="T3" fmla="*/ 229 h 698"/>
                    <a:gd name="T4" fmla="*/ 472 w 656"/>
                    <a:gd name="T5" fmla="*/ 273 h 698"/>
                    <a:gd name="T6" fmla="*/ 410 w 656"/>
                    <a:gd name="T7" fmla="*/ 150 h 698"/>
                    <a:gd name="T8" fmla="*/ 246 w 656"/>
                    <a:gd name="T9" fmla="*/ 148 h 698"/>
                    <a:gd name="T10" fmla="*/ 184 w 656"/>
                    <a:gd name="T11" fmla="*/ 270 h 698"/>
                    <a:gd name="T12" fmla="*/ 148 w 656"/>
                    <a:gd name="T13" fmla="*/ 226 h 698"/>
                    <a:gd name="T14" fmla="*/ 112 w 656"/>
                    <a:gd name="T15" fmla="*/ 329 h 698"/>
                    <a:gd name="T16" fmla="*/ 5 w 656"/>
                    <a:gd name="T17" fmla="*/ 450 h 698"/>
                    <a:gd name="T18" fmla="*/ 44 w 656"/>
                    <a:gd name="T19" fmla="*/ 476 h 698"/>
                    <a:gd name="T20" fmla="*/ 277 w 656"/>
                    <a:gd name="T21" fmla="*/ 531 h 698"/>
                    <a:gd name="T22" fmla="*/ 184 w 656"/>
                    <a:gd name="T23" fmla="*/ 601 h 698"/>
                    <a:gd name="T24" fmla="*/ 189 w 656"/>
                    <a:gd name="T25" fmla="*/ 669 h 698"/>
                    <a:gd name="T26" fmla="*/ 200 w 656"/>
                    <a:gd name="T27" fmla="*/ 671 h 698"/>
                    <a:gd name="T28" fmla="*/ 328 w 656"/>
                    <a:gd name="T29" fmla="*/ 698 h 698"/>
                    <a:gd name="T30" fmla="*/ 456 w 656"/>
                    <a:gd name="T31" fmla="*/ 671 h 698"/>
                    <a:gd name="T32" fmla="*/ 467 w 656"/>
                    <a:gd name="T33" fmla="*/ 669 h 698"/>
                    <a:gd name="T34" fmla="*/ 472 w 656"/>
                    <a:gd name="T35" fmla="*/ 601 h 698"/>
                    <a:gd name="T36" fmla="*/ 379 w 656"/>
                    <a:gd name="T37" fmla="*/ 531 h 698"/>
                    <a:gd name="T38" fmla="*/ 612 w 656"/>
                    <a:gd name="T39" fmla="*/ 476 h 698"/>
                    <a:gd name="T40" fmla="*/ 651 w 656"/>
                    <a:gd name="T41" fmla="*/ 450 h 698"/>
                    <a:gd name="T42" fmla="*/ 497 w 656"/>
                    <a:gd name="T43" fmla="*/ 264 h 698"/>
                    <a:gd name="T44" fmla="*/ 519 w 656"/>
                    <a:gd name="T45" fmla="*/ 264 h 698"/>
                    <a:gd name="T46" fmla="*/ 496 w 656"/>
                    <a:gd name="T47" fmla="*/ 291 h 698"/>
                    <a:gd name="T48" fmla="*/ 497 w 656"/>
                    <a:gd name="T49" fmla="*/ 264 h 698"/>
                    <a:gd name="T50" fmla="*/ 148 w 656"/>
                    <a:gd name="T51" fmla="*/ 253 h 698"/>
                    <a:gd name="T52" fmla="*/ 159 w 656"/>
                    <a:gd name="T53" fmla="*/ 291 h 698"/>
                    <a:gd name="T54" fmla="*/ 136 w 656"/>
                    <a:gd name="T55" fmla="*/ 264 h 698"/>
                    <a:gd name="T56" fmla="*/ 43 w 656"/>
                    <a:gd name="T57" fmla="*/ 455 h 698"/>
                    <a:gd name="T58" fmla="*/ 34 w 656"/>
                    <a:gd name="T59" fmla="*/ 428 h 698"/>
                    <a:gd name="T60" fmla="*/ 267 w 656"/>
                    <a:gd name="T61" fmla="*/ 438 h 698"/>
                    <a:gd name="T62" fmla="*/ 43 w 656"/>
                    <a:gd name="T63" fmla="*/ 455 h 698"/>
                    <a:gd name="T64" fmla="*/ 208 w 656"/>
                    <a:gd name="T65" fmla="*/ 610 h 698"/>
                    <a:gd name="T66" fmla="*/ 291 w 656"/>
                    <a:gd name="T67" fmla="*/ 619 h 698"/>
                    <a:gd name="T68" fmla="*/ 328 w 656"/>
                    <a:gd name="T69" fmla="*/ 671 h 698"/>
                    <a:gd name="T70" fmla="*/ 328 w 656"/>
                    <a:gd name="T71" fmla="*/ 24 h 698"/>
                    <a:gd name="T72" fmla="*/ 328 w 656"/>
                    <a:gd name="T73" fmla="*/ 671 h 698"/>
                    <a:gd name="T74" fmla="*/ 448 w 656"/>
                    <a:gd name="T75" fmla="*/ 645 h 698"/>
                    <a:gd name="T76" fmla="*/ 376 w 656"/>
                    <a:gd name="T77" fmla="*/ 561 h 698"/>
                    <a:gd name="T78" fmla="*/ 627 w 656"/>
                    <a:gd name="T79" fmla="*/ 444 h 698"/>
                    <a:gd name="T80" fmla="*/ 389 w 656"/>
                    <a:gd name="T81" fmla="*/ 438 h 698"/>
                    <a:gd name="T82" fmla="*/ 404 w 656"/>
                    <a:gd name="T83" fmla="*/ 248 h 698"/>
                    <a:gd name="T84" fmla="*/ 627 w 656"/>
                    <a:gd name="T85" fmla="*/ 444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6" h="698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4914974" y="6055035"/>
              <a:ext cx="2092415" cy="345989"/>
              <a:chOff x="4914974" y="6055035"/>
              <a:chExt cx="2092415" cy="34598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14974" y="6055035"/>
                <a:ext cx="856325" cy="34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Video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39721" y="6055035"/>
                <a:ext cx="856325" cy="34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Music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81191" y="6055035"/>
                <a:ext cx="1026198" cy="34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Travelling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614737" y="1824732"/>
            <a:ext cx="2469002" cy="463729"/>
            <a:chOff x="487036" y="1913174"/>
            <a:chExt cx="3070508" cy="576703"/>
          </a:xfrm>
        </p:grpSpPr>
        <p:sp>
          <p:nvSpPr>
            <p:cNvPr id="102" name="TextBox 101"/>
            <p:cNvSpPr txBox="1"/>
            <p:nvPr/>
          </p:nvSpPr>
          <p:spPr>
            <a:xfrm>
              <a:off x="1107817" y="1992291"/>
              <a:ext cx="2449727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08" name="Freeform 461"/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462"/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463"/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464"/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466"/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653861" y="3432699"/>
            <a:ext cx="2837622" cy="690531"/>
            <a:chOff x="487036" y="3463923"/>
            <a:chExt cx="3566680" cy="607590"/>
          </a:xfrm>
        </p:grpSpPr>
        <p:sp>
          <p:nvSpPr>
            <p:cNvPr id="115" name="TextBox 114"/>
            <p:cNvSpPr txBox="1"/>
            <p:nvPr/>
          </p:nvSpPr>
          <p:spPr>
            <a:xfrm>
              <a:off x="1075399" y="3504470"/>
              <a:ext cx="2978317" cy="35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87036" y="3463923"/>
              <a:ext cx="2805564" cy="607590"/>
              <a:chOff x="1916313" y="3362325"/>
              <a:chExt cx="2805564" cy="60759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2435877" y="396991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2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26" name="Group 125"/>
          <p:cNvGrpSpPr/>
          <p:nvPr/>
        </p:nvGrpSpPr>
        <p:grpSpPr>
          <a:xfrm>
            <a:off x="6075019" y="2379211"/>
            <a:ext cx="1808642" cy="1865457"/>
            <a:chOff x="9328180" y="2445871"/>
            <a:chExt cx="1787057" cy="158730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9328180" y="3569179"/>
              <a:ext cx="1017876" cy="314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Data-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359099" y="2617534"/>
              <a:ext cx="699944" cy="19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346056" y="2557940"/>
              <a:ext cx="677982" cy="19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15910" y="2950383"/>
              <a:ext cx="851131" cy="32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 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280964" y="3378207"/>
              <a:ext cx="834273" cy="19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92086" y="1780400"/>
            <a:ext cx="1814795" cy="463728"/>
            <a:chOff x="8733915" y="1913174"/>
            <a:chExt cx="2256924" cy="576703"/>
          </a:xfrm>
        </p:grpSpPr>
        <p:sp>
          <p:nvSpPr>
            <p:cNvPr id="128" name="TextBox 127"/>
            <p:cNvSpPr txBox="1"/>
            <p:nvPr/>
          </p:nvSpPr>
          <p:spPr>
            <a:xfrm>
              <a:off x="9379275" y="1992290"/>
              <a:ext cx="1525120" cy="49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8733915" y="1913174"/>
              <a:ext cx="2256924" cy="556074"/>
              <a:chOff x="8464011" y="1821239"/>
              <a:chExt cx="2256924" cy="55607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983575" y="237731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8127511" y="4254323"/>
            <a:ext cx="2255959" cy="502372"/>
            <a:chOff x="8733915" y="4251483"/>
            <a:chExt cx="2805564" cy="624762"/>
          </a:xfrm>
        </p:grpSpPr>
        <p:sp>
          <p:nvSpPr>
            <p:cNvPr id="173" name="TextBox 172"/>
            <p:cNvSpPr txBox="1"/>
            <p:nvPr/>
          </p:nvSpPr>
          <p:spPr>
            <a:xfrm>
              <a:off x="9379275" y="4368857"/>
              <a:ext cx="2084186" cy="49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8733915" y="4251483"/>
              <a:ext cx="2805564" cy="624762"/>
              <a:chOff x="8387063" y="4251483"/>
              <a:chExt cx="2805564" cy="624762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8906627" y="487624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8380546" y="4976441"/>
            <a:ext cx="2160454" cy="1202311"/>
            <a:chOff x="6856546" y="5065340"/>
            <a:chExt cx="2160454" cy="1202311"/>
          </a:xfrm>
        </p:grpSpPr>
        <p:grpSp>
          <p:nvGrpSpPr>
            <p:cNvPr id="20" name="Group 19"/>
            <p:cNvGrpSpPr/>
            <p:nvPr/>
          </p:nvGrpSpPr>
          <p:grpSpPr>
            <a:xfrm>
              <a:off x="6856546" y="5065340"/>
              <a:ext cx="2160454" cy="307777"/>
              <a:chOff x="6856546" y="5065340"/>
              <a:chExt cx="2160454" cy="307777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007962" y="5065340"/>
                <a:ext cx="802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797442" y="5160677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9" name="Hexagon 158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Hexagon 82"/>
                <p:cNvSpPr/>
                <p:nvPr/>
              </p:nvSpPr>
              <p:spPr>
                <a:xfrm rot="10800000" flipV="1">
                  <a:off x="2749721" y="4766344"/>
                  <a:ext cx="1764268" cy="844817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6856546" y="5512607"/>
              <a:ext cx="2160454" cy="307777"/>
              <a:chOff x="6856546" y="5438786"/>
              <a:chExt cx="2160454" cy="307777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163" name="Freeform 162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007960" y="5438786"/>
                <a:ext cx="880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7" name="Hexagon 156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6856546" y="5959874"/>
              <a:ext cx="2160454" cy="307777"/>
              <a:chOff x="6856546" y="5812233"/>
              <a:chExt cx="2160454" cy="307777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007961" y="5812233"/>
                <a:ext cx="888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167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797441" y="5907570"/>
                <a:ext cx="1219559" cy="117102"/>
                <a:chOff x="2749719" y="4766344"/>
                <a:chExt cx="3033991" cy="844817"/>
              </a:xfrm>
            </p:grpSpPr>
            <p:sp>
              <p:nvSpPr>
                <p:cNvPr id="155" name="Hexagon 154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Hexagon 74"/>
                <p:cNvSpPr/>
                <p:nvPr/>
              </p:nvSpPr>
              <p:spPr>
                <a:xfrm rot="10800000" flipV="1">
                  <a:off x="2749719" y="4766344"/>
                  <a:ext cx="1485507" cy="844817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79" name="Straight Connector 178"/>
          <p:cNvCxnSpPr/>
          <p:nvPr/>
        </p:nvCxnSpPr>
        <p:spPr>
          <a:xfrm rot="5400000">
            <a:off x="4711281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5879807" y="1797152"/>
            <a:ext cx="6317" cy="227154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30032" y="2428855"/>
            <a:ext cx="2237971" cy="1523124"/>
            <a:chOff x="6906031" y="2505055"/>
            <a:chExt cx="2237971" cy="1523124"/>
          </a:xfrm>
        </p:grpSpPr>
        <p:grpSp>
          <p:nvGrpSpPr>
            <p:cNvPr id="187" name="Group 186"/>
            <p:cNvGrpSpPr/>
            <p:nvPr/>
          </p:nvGrpSpPr>
          <p:grpSpPr>
            <a:xfrm>
              <a:off x="6906031" y="2505055"/>
              <a:ext cx="2189868" cy="477054"/>
              <a:chOff x="9406715" y="2268828"/>
              <a:chExt cx="2723371" cy="593276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9847020" y="2268828"/>
                <a:ext cx="2283066" cy="593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Address:</a:t>
                </a:r>
              </a:p>
              <a:p>
                <a:pPr defTabSz="685800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Pune, Maharashtra.</a:t>
                </a: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6924125" y="3021270"/>
              <a:ext cx="2043194" cy="477054"/>
              <a:chOff x="9429215" y="2772370"/>
              <a:chExt cx="2540963" cy="593276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9814986" y="2772370"/>
                <a:ext cx="2155192" cy="593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Numbers:</a:t>
                </a:r>
              </a:p>
              <a:p>
                <a:pPr defTabSz="685800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+91 8390045286</a:t>
                </a: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924126" y="3551125"/>
              <a:ext cx="2219876" cy="477054"/>
              <a:chOff x="9429215" y="3277759"/>
              <a:chExt cx="2760688" cy="593276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9745323" y="3277759"/>
                <a:ext cx="2444580" cy="593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Email Address:</a:t>
                </a:r>
              </a:p>
              <a:p>
                <a:pPr defTabSz="685800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malipradnya810@gmail.com</a:t>
                </a: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552069" y="1849680"/>
            <a:ext cx="1397015" cy="400111"/>
            <a:chOff x="6710812" y="2144690"/>
            <a:chExt cx="1737360" cy="497587"/>
          </a:xfrm>
        </p:grpSpPr>
        <p:sp>
          <p:nvSpPr>
            <p:cNvPr id="185" name="TextBox 184"/>
            <p:cNvSpPr txBox="1"/>
            <p:nvPr/>
          </p:nvSpPr>
          <p:spPr>
            <a:xfrm>
              <a:off x="6836608" y="2144690"/>
              <a:ext cx="1525121" cy="49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6710812" y="2621648"/>
              <a:ext cx="173736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 rot="5400000">
            <a:off x="6969416" y="2955789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32439" y="4348704"/>
            <a:ext cx="3964459" cy="1841867"/>
            <a:chOff x="414329" y="4268817"/>
            <a:chExt cx="3914618" cy="1207263"/>
          </a:xfrm>
        </p:grpSpPr>
        <p:grpSp>
          <p:nvGrpSpPr>
            <p:cNvPr id="15" name="Group 14"/>
            <p:cNvGrpSpPr/>
            <p:nvPr/>
          </p:nvGrpSpPr>
          <p:grpSpPr>
            <a:xfrm>
              <a:off x="476720" y="4268817"/>
              <a:ext cx="3852227" cy="513461"/>
              <a:chOff x="1061265" y="4020547"/>
              <a:chExt cx="4790724" cy="6385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29390" y="4282777"/>
                <a:ext cx="4722599" cy="37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Sparks Foundation( Data science and business Analytics.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61265" y="4020547"/>
                <a:ext cx="2659483" cy="25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Internship Trainee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(2022)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414329" y="4850705"/>
              <a:ext cx="3869221" cy="625375"/>
              <a:chOff x="983673" y="3648189"/>
              <a:chExt cx="4811856" cy="777733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1194486" y="3648189"/>
                <a:ext cx="4601043" cy="77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/>
                  <a:t>Understood  to </a:t>
                </a:r>
                <a:r>
                  <a:rPr lang="en-US" sz="1400" b="1" dirty="0"/>
                  <a:t>analyze data for actionable insights</a:t>
                </a:r>
                <a:r>
                  <a:rPr lang="en-US" sz="1400" dirty="0"/>
                  <a:t>. Specific tasks include: Identifying the data-analytics problems .</a:t>
                </a:r>
              </a:p>
              <a:p>
                <a:pPr>
                  <a:defRPr/>
                </a:pPr>
                <a:r>
                  <a:rPr lang="en-US" sz="1400" dirty="0"/>
                  <a:t>Determining the correct data sets and variables</a:t>
                </a:r>
                <a:r>
                  <a:rPr lang="en-US" sz="1200" dirty="0"/>
                  <a:t>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>
                <a:off x="983673" y="3739470"/>
                <a:ext cx="4423988" cy="536665"/>
                <a:chOff x="983673" y="3739470"/>
                <a:chExt cx="4423988" cy="536665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983673" y="3739470"/>
                  <a:ext cx="4423988" cy="206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5-Point Star 211"/>
                <p:cNvSpPr/>
                <p:nvPr/>
              </p:nvSpPr>
              <p:spPr>
                <a:xfrm>
                  <a:off x="5173353" y="4183649"/>
                  <a:ext cx="65829" cy="92486"/>
                </a:xfrm>
                <a:prstGeom prst="star5">
                  <a:avLst>
                    <a:gd name="adj" fmla="val 23411"/>
                    <a:gd name="hf" fmla="val 105146"/>
                    <a:gd name="vf" fmla="val 110557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26" name="Straight Connector 225"/>
          <p:cNvCxnSpPr/>
          <p:nvPr/>
        </p:nvCxnSpPr>
        <p:spPr>
          <a:xfrm rot="5400000">
            <a:off x="6868014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Placeholder 23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2" b="20842"/>
          <a:stretch>
            <a:fillRect/>
          </a:stretch>
        </p:blipFill>
        <p:spPr>
          <a:xfrm>
            <a:off x="1795624" y="81780"/>
            <a:ext cx="1578172" cy="1519602"/>
          </a:xfrm>
        </p:spPr>
      </p:pic>
    </p:spTree>
    <p:extLst>
      <p:ext uri="{BB962C8B-B14F-4D97-AF65-F5344CB8AC3E}">
        <p14:creationId xmlns:p14="http://schemas.microsoft.com/office/powerpoint/2010/main" val="232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110" b="1" dirty="0" smtClean="0">
                <a:sym typeface="+mn-ea"/>
              </a:rPr>
              <a:t>Comparing results with Accuracy and cross </a:t>
            </a:r>
            <a:r>
              <a:rPr lang="en-US" sz="3110" b="1" dirty="0" err="1" smtClean="0">
                <a:sym typeface="+mn-ea"/>
              </a:rPr>
              <a:t>valiadation</a:t>
            </a:r>
            <a:r>
              <a:rPr lang="en-US" sz="3110" b="1" dirty="0" smtClean="0">
                <a:sym typeface="+mn-ea"/>
              </a:rPr>
              <a:t> Accuracy </a:t>
            </a:r>
            <a:r>
              <a:rPr lang="en-US" sz="3110" b="1" dirty="0" smtClean="0">
                <a:solidFill>
                  <a:srgbClr val="002060"/>
                </a:solidFill>
                <a:sym typeface="+mn-ea"/>
              </a:rPr>
              <a:t>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8579"/>
              </p:ext>
            </p:extLst>
          </p:nvPr>
        </p:nvGraphicFramePr>
        <p:xfrm>
          <a:off x="838200" y="1559246"/>
          <a:ext cx="10515600" cy="500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35"/>
                <a:gridCol w="2628900"/>
                <a:gridCol w="2804160"/>
                <a:gridCol w="2453005"/>
              </a:tblGrid>
              <a:tr h="378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Hyper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Cross Validation</a:t>
                      </a:r>
                    </a:p>
                  </a:txBody>
                  <a:tcPr/>
                </a:tc>
              </a:tr>
              <a:tr h="661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Penalty = 12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Solver = Newton-cg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0.803</a:t>
                      </a:r>
                    </a:p>
                  </a:txBody>
                  <a:tcPr/>
                </a:tc>
              </a:tr>
              <a:tr h="1228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 = ‘ Minkowiski’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n_neighbours = 15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weights = uniform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p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0.832</a:t>
                      </a:r>
                    </a:p>
                  </a:txBody>
                  <a:tcPr/>
                </a:tc>
              </a:tr>
              <a:tr h="1228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Criterion = entropy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max_depth = 11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min_sample_split = 4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min_sample_leaf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0.836</a:t>
                      </a:r>
                    </a:p>
                  </a:txBody>
                  <a:tcPr/>
                </a:tc>
              </a:tr>
              <a:tr h="15121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95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criterion = entropy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= 31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min_sample_split</a:t>
                      </a:r>
                      <a:r>
                        <a:rPr lang="en-US" dirty="0"/>
                        <a:t> = 4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min_sample_leaf</a:t>
                      </a:r>
                      <a:r>
                        <a:rPr lang="en-US" dirty="0"/>
                        <a:t>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0.847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386401"/>
              </p:ext>
            </p:extLst>
          </p:nvPr>
        </p:nvGraphicFramePr>
        <p:xfrm>
          <a:off x="684213" y="1223494"/>
          <a:ext cx="10327224" cy="449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06"/>
                <a:gridCol w="2581806"/>
                <a:gridCol w="2581806"/>
                <a:gridCol w="2581806"/>
              </a:tblGrid>
              <a:tr h="661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Hyper parameter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cross validaton</a:t>
                      </a:r>
                    </a:p>
                  </a:txBody>
                  <a:tcPr marL="74213" marR="74213"/>
                </a:tc>
              </a:tr>
              <a:tr h="15865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Bagging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0.807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n_estimator</a:t>
                      </a:r>
                      <a:r>
                        <a:rPr lang="en-US" dirty="0"/>
                        <a:t> = 51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bootstrap = True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oob_score</a:t>
                      </a:r>
                      <a:r>
                        <a:rPr lang="en-US" dirty="0"/>
                        <a:t> = True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0.832</a:t>
                      </a:r>
                    </a:p>
                  </a:txBody>
                  <a:tcPr marL="74213" marR="74213"/>
                </a:tc>
              </a:tr>
              <a:tr h="660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0.785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Degree = 2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0.785</a:t>
                      </a:r>
                    </a:p>
                  </a:txBody>
                  <a:tcPr marL="74213" marR="74213"/>
                </a:tc>
              </a:tr>
              <a:tr h="15865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AdaBoost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0.813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base_estimator</a:t>
                      </a:r>
                      <a:r>
                        <a:rPr lang="en-US" dirty="0"/>
                        <a:t> = </a:t>
                      </a:r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  <a:p>
                      <a:pPr>
                        <a:buNone/>
                      </a:pPr>
                      <a:r>
                        <a:rPr lang="en-US" dirty="0" err="1"/>
                        <a:t>lr</a:t>
                      </a:r>
                      <a:r>
                        <a:rPr lang="en-US" dirty="0"/>
                        <a:t> = 0.01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n_estimator</a:t>
                      </a:r>
                      <a:r>
                        <a:rPr lang="en-US" dirty="0"/>
                        <a:t> = 25</a:t>
                      </a:r>
                    </a:p>
                  </a:txBody>
                  <a:tcPr marL="74213" marR="742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0.837</a:t>
                      </a:r>
                    </a:p>
                  </a:txBody>
                  <a:tcPr marL="74213" marR="7421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296214"/>
            <a:ext cx="8534400" cy="1725769"/>
          </a:xfrm>
        </p:spPr>
        <p:txBody>
          <a:bodyPr>
            <a:normAutofit/>
          </a:bodyPr>
          <a:lstStyle/>
          <a:p>
            <a:r>
              <a:rPr lang="en-US" sz="3110" b="1" dirty="0">
                <a:sym typeface="+mn-ea"/>
              </a:rPr>
              <a:t>Hypothesis by our own and its Applications of Model 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>
            <a:off x="502274" y="1738648"/>
            <a:ext cx="10728101" cy="4224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ym typeface="+mn-ea"/>
              </a:rPr>
              <a:t>Goverment</a:t>
            </a:r>
            <a:r>
              <a:rPr lang="en-US" dirty="0">
                <a:sym typeface="+mn-ea"/>
              </a:rPr>
              <a:t> wants to launched new </a:t>
            </a:r>
            <a:r>
              <a:rPr lang="en-US" dirty="0" err="1">
                <a:sym typeface="+mn-ea"/>
              </a:rPr>
              <a:t>taxession</a:t>
            </a:r>
            <a:r>
              <a:rPr lang="en-US" dirty="0">
                <a:sym typeface="+mn-ea"/>
              </a:rPr>
              <a:t> scheme using machine learning and using this data. </a:t>
            </a:r>
            <a:r>
              <a:rPr lang="en-US" dirty="0" err="1" smtClean="0">
                <a:sym typeface="+mn-ea"/>
              </a:rPr>
              <a:t>Goverments</a:t>
            </a:r>
            <a:r>
              <a:rPr lang="en-US" dirty="0" smtClean="0">
                <a:sym typeface="+mn-ea"/>
              </a:rPr>
              <a:t> wants this scheme in </a:t>
            </a:r>
            <a:r>
              <a:rPr lang="en-US" dirty="0" err="1" smtClean="0">
                <a:sym typeface="+mn-ea"/>
              </a:rPr>
              <a:t>favour</a:t>
            </a:r>
            <a:r>
              <a:rPr lang="en-US" dirty="0" smtClean="0">
                <a:sym typeface="+mn-ea"/>
              </a:rPr>
              <a:t> of citizens.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If someone with income more than 50k if comes under class </a:t>
            </a:r>
            <a:r>
              <a:rPr lang="en-US" dirty="0" smtClean="0">
                <a:sym typeface="+mn-ea"/>
              </a:rPr>
              <a:t>0, and paying  lower tax  </a:t>
            </a:r>
            <a:r>
              <a:rPr lang="en-US" dirty="0">
                <a:sym typeface="+mn-ea"/>
              </a:rPr>
              <a:t>it is acceptable but someone with income less than 50k </a:t>
            </a:r>
            <a:r>
              <a:rPr lang="en-US" dirty="0" smtClean="0">
                <a:sym typeface="+mn-ea"/>
              </a:rPr>
              <a:t>and still  </a:t>
            </a:r>
            <a:r>
              <a:rPr lang="en-US" dirty="0">
                <a:sym typeface="+mn-ea"/>
              </a:rPr>
              <a:t>classify under 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class 1, it will </a:t>
            </a:r>
            <a:r>
              <a:rPr lang="en-US" dirty="0" err="1">
                <a:sym typeface="+mn-ea"/>
              </a:rPr>
              <a:t>nots</a:t>
            </a:r>
            <a:r>
              <a:rPr lang="en-US" dirty="0">
                <a:sym typeface="+mn-ea"/>
              </a:rPr>
              <a:t> be accepted.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So , our aim will be choosing model having,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Lower FPR </a:t>
            </a:r>
            <a:endParaRPr lang="en-US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Higher accuracy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Higher </a:t>
            </a:r>
            <a:r>
              <a:rPr lang="en-US" dirty="0" err="1">
                <a:sym typeface="+mn-ea"/>
              </a:rPr>
              <a:t>Precission</a:t>
            </a:r>
            <a:r>
              <a:rPr lang="en-US" dirty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r>
              <a:rPr lang="en-US" sz="5200" b="1" dirty="0" smtClean="0">
                <a:sym typeface="+mn-ea"/>
              </a:rPr>
              <a:t>.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government is ready to accept bit lower TPR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1973"/>
            <a:ext cx="8534400" cy="100455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Choosing best fit model according to problem statement :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14111"/>
              </p:ext>
            </p:extLst>
          </p:nvPr>
        </p:nvGraphicFramePr>
        <p:xfrm>
          <a:off x="412123" y="1614572"/>
          <a:ext cx="11436438" cy="288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73"/>
                <a:gridCol w="1906073"/>
                <a:gridCol w="1906073"/>
                <a:gridCol w="1906073"/>
                <a:gridCol w="1906073"/>
                <a:gridCol w="1906073"/>
              </a:tblGrid>
              <a:tr h="1294867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PRECISSION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r>
                        <a:rPr lang="en-US" baseline="0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ROC-AUC SCORE</a:t>
                      </a:r>
                      <a:endParaRPr lang="en-IN" dirty="0"/>
                    </a:p>
                  </a:txBody>
                  <a:tcPr/>
                </a:tc>
              </a:tr>
              <a:tr h="4254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Dicission</a:t>
                      </a:r>
                      <a:r>
                        <a:rPr lang="en-US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73.39</a:t>
                      </a:r>
                      <a:endParaRPr lang="en-IN" dirty="0"/>
                    </a:p>
                  </a:txBody>
                  <a:tcPr/>
                </a:tc>
              </a:tr>
              <a:tr h="42546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74.3</a:t>
                      </a:r>
                      <a:endParaRPr lang="en-IN" dirty="0"/>
                    </a:p>
                  </a:txBody>
                  <a:tcPr/>
                </a:tc>
              </a:tr>
              <a:tr h="734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Adboost</a:t>
                      </a:r>
                      <a:r>
                        <a:rPr lang="en-US" dirty="0" smtClean="0"/>
                        <a:t> 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193182" y="4932608"/>
            <a:ext cx="11900078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Conclusion:</a:t>
            </a:r>
            <a:r>
              <a:rPr lang="en-US" sz="3200" dirty="0"/>
              <a:t> </a:t>
            </a:r>
            <a:r>
              <a:rPr lang="en-US" sz="2000" dirty="0" smtClean="0"/>
              <a:t>According to problem statement  </a:t>
            </a:r>
            <a:r>
              <a:rPr lang="en-US" sz="2000" b="1" dirty="0" smtClean="0"/>
              <a:t>Random forest </a:t>
            </a:r>
            <a:r>
              <a:rPr lang="en-US" sz="2000" dirty="0" smtClean="0"/>
              <a:t>seems to be performing well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58291"/>
            <a:ext cx="10972800" cy="386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>
                <a:latin typeface="Britannic Bold" panose="020B0903060703020204" pitchFamily="34" charset="0"/>
              </a:rPr>
              <a:t>            Thank you </a:t>
            </a:r>
            <a:endParaRPr lang="en-IN" sz="6600" b="1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7263768" y="1180465"/>
            <a:ext cx="3875405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+mn-ea"/>
              </a:rPr>
              <a:t>Agenda</a:t>
            </a:r>
            <a:endParaRPr lang="en-US" altLang="zh-CN" sz="3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3765" y="1927225"/>
            <a:ext cx="442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INTRODUCTION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FEATURE INFORMATION 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EXPLORATORY DATA ANALYSIS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FEATURE SELECTION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MODEL BUILDING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MACHINE LEARNING ALGORITHM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ENSEMBLE TECHNIQUES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DECISION ALGORITHM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COMPARING PARAMETERS</a:t>
            </a: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CONCLUSION</a:t>
            </a:r>
          </a:p>
        </p:txBody>
      </p:sp>
      <p:pic>
        <p:nvPicPr>
          <p:cNvPr id="5" name="Content Placeholder 4" descr="Screenshot (24)"/>
          <p:cNvPicPr>
            <a:picLocks noGrp="1" noChangeAspect="1"/>
          </p:cNvPicPr>
          <p:nvPr>
            <p:ph idx="1"/>
          </p:nvPr>
        </p:nvPicPr>
        <p:blipFill>
          <a:blip r:embed="rId2"/>
          <a:srcRect l="10428" r="9537" b="-88"/>
          <a:stretch>
            <a:fillRect/>
          </a:stretch>
        </p:blipFill>
        <p:spPr>
          <a:xfrm>
            <a:off x="1367160" y="1346844"/>
            <a:ext cx="5677584" cy="4023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314" y="683899"/>
            <a:ext cx="2233295" cy="42227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4466" y="683899"/>
            <a:ext cx="266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noProof="0" dirty="0">
                <a:ln>
                  <a:noFill/>
                </a:ln>
                <a:uLnTx/>
                <a:uFillTx/>
                <a:ea typeface="Calibri" panose="020F0502020204030204" charset="0"/>
                <a:sym typeface="+mn-ea"/>
              </a:rPr>
              <a:t>INTRODUCTION</a:t>
            </a:r>
            <a:endParaRPr lang="en-US" altLang="zh-CN" sz="2000" noProof="0" dirty="0">
              <a:ln>
                <a:noFill/>
              </a:ln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9035" y="151575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ea typeface="Calibri" panose="020F0502020204030204" charset="0"/>
                <a:sym typeface="+mn-ea"/>
              </a:rPr>
              <a:t>Problem Statement :</a:t>
            </a: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Calibri" panose="020F0502020204030204" charset="0"/>
                <a:sym typeface="+mn-ea"/>
              </a:rPr>
              <a:t>TEXT HERE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8227" y="2151688"/>
            <a:ext cx="80187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The goal of this machine learning project is 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to predict whether a person makes over 50K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$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per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year or not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given their demographic variation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indent="0" algn="just" fontAlgn="auto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This Data Set Contains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32561 Instances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and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15 features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that are a mixture of categorical, ordinal, and numerical data types.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altLang="zh-CN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Source : </a:t>
            </a:r>
            <a:r>
              <a:rPr lang="en-US" altLang="zh-CN" kern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https://archive.ics.uci.edu/ml/machine-learning-databases/adult/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913"/>
            <a:ext cx="10972800" cy="1143000"/>
          </a:xfrm>
        </p:spPr>
        <p:txBody>
          <a:bodyPr>
            <a:normAutofit/>
          </a:bodyPr>
          <a:lstStyle/>
          <a:p>
            <a:r>
              <a:rPr lang="en-US" sz="2220" b="1"/>
              <a:t>Here is the set of variables contained in the data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20" y="1358265"/>
            <a:ext cx="5181600" cy="4351338"/>
          </a:xfrm>
        </p:spPr>
        <p:txBody>
          <a:bodyPr>
            <a:noAutofit/>
          </a:bodyPr>
          <a:lstStyle/>
          <a:p>
            <a:r>
              <a:rPr lang="en-US" sz="1700"/>
              <a:t>age </a:t>
            </a:r>
          </a:p>
          <a:p>
            <a:r>
              <a:rPr lang="en-US" sz="1700"/>
              <a:t>workclass </a:t>
            </a:r>
          </a:p>
          <a:p>
            <a:r>
              <a:rPr lang="en-US" sz="1700"/>
              <a:t>fnlwgt </a:t>
            </a:r>
          </a:p>
          <a:p>
            <a:r>
              <a:rPr lang="en-US" sz="1700"/>
              <a:t>education </a:t>
            </a:r>
          </a:p>
          <a:p>
            <a:r>
              <a:rPr lang="en-US" sz="1700"/>
              <a:t>education_num </a:t>
            </a:r>
          </a:p>
          <a:p>
            <a:r>
              <a:rPr lang="en-US" sz="1700"/>
              <a:t>marital </a:t>
            </a:r>
          </a:p>
          <a:p>
            <a:r>
              <a:rPr lang="en-US" sz="1700"/>
              <a:t>occupation</a:t>
            </a:r>
          </a:p>
          <a:p>
            <a:r>
              <a:rPr lang="en-US" sz="1700"/>
              <a:t>relationship</a:t>
            </a:r>
          </a:p>
          <a:p>
            <a:r>
              <a:rPr lang="en-US" sz="1700"/>
              <a:t>race </a:t>
            </a:r>
          </a:p>
          <a:p>
            <a:r>
              <a:rPr lang="en-US" sz="1700"/>
              <a:t>sex </a:t>
            </a:r>
          </a:p>
          <a:p>
            <a:r>
              <a:rPr lang="en-US" sz="1700"/>
              <a:t>capital_gain – Capital gains recorded</a:t>
            </a:r>
          </a:p>
          <a:p>
            <a:r>
              <a:rPr lang="en-US" sz="1700"/>
              <a:t>capital_loss – Capital Losses recorded</a:t>
            </a:r>
          </a:p>
          <a:p>
            <a:r>
              <a:rPr lang="en-US" sz="1700"/>
              <a:t>hr_per_week </a:t>
            </a:r>
          </a:p>
          <a:p>
            <a:r>
              <a:rPr lang="en-US" sz="1700"/>
              <a:t>country </a:t>
            </a:r>
          </a:p>
          <a:p>
            <a:r>
              <a:rPr lang="en-US" sz="1700" b="1"/>
              <a:t>INCOME</a:t>
            </a:r>
            <a:r>
              <a:rPr lang="en-US" sz="1700"/>
              <a:t> – Boolean Variable</a:t>
            </a:r>
            <a:endParaRPr lang="en-US" sz="600" b="1"/>
          </a:p>
        </p:txBody>
      </p:sp>
      <p:pic>
        <p:nvPicPr>
          <p:cNvPr id="6" name="Content Placeholder 5" descr="Screenshot (25)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222" t="22285" r="48037" b="11987"/>
          <a:stretch>
            <a:fillRect/>
          </a:stretch>
        </p:blipFill>
        <p:spPr>
          <a:xfrm>
            <a:off x="7362825" y="1068705"/>
            <a:ext cx="4500880" cy="49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134" y="254635"/>
            <a:ext cx="7256431" cy="109982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Exploratory data Analysis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28" y="1519707"/>
            <a:ext cx="8992538" cy="4752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88" y="311034"/>
            <a:ext cx="8307705" cy="6407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28)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4041" t="19280" r="56303" b="12733"/>
          <a:stretch>
            <a:fillRect/>
          </a:stretch>
        </p:blipFill>
        <p:spPr>
          <a:xfrm>
            <a:off x="7788910" y="572135"/>
            <a:ext cx="3954780" cy="5807710"/>
          </a:xfrm>
          <a:prstGeom prst="rect">
            <a:avLst/>
          </a:prstGeom>
        </p:spPr>
      </p:pic>
      <p:pic>
        <p:nvPicPr>
          <p:cNvPr id="7" name="Content Placeholder 6" descr="Screenshot (26)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1677" t="30638" r="44378" b="23655"/>
          <a:stretch>
            <a:fillRect/>
          </a:stretch>
        </p:blipFill>
        <p:spPr>
          <a:xfrm>
            <a:off x="617222" y="1288415"/>
            <a:ext cx="6260095" cy="4741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6029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Box plot</a:t>
            </a:r>
            <a:br>
              <a:rPr lang="en-US" sz="5400" b="1" dirty="0" smtClean="0">
                <a:solidFill>
                  <a:srgbClr val="002060"/>
                </a:solidFill>
              </a:rPr>
            </a:b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347585" y="1266141"/>
            <a:ext cx="5157787" cy="1036883"/>
          </a:xfrm>
        </p:spPr>
        <p:txBody>
          <a:bodyPr/>
          <a:lstStyle/>
          <a:p>
            <a:r>
              <a:rPr lang="en-US" sz="2800" dirty="0"/>
              <a:t>B</a:t>
            </a:r>
            <a:r>
              <a:rPr lang="en-US" sz="2800" dirty="0" smtClean="0"/>
              <a:t>efore handling outliers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2" y="2966202"/>
            <a:ext cx="5223433" cy="3030538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08" y="2966203"/>
            <a:ext cx="5016913" cy="3030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848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Century Gothic</vt:lpstr>
      <vt:lpstr>Calibri</vt:lpstr>
      <vt:lpstr>Wingdings</vt:lpstr>
      <vt:lpstr>Arial</vt:lpstr>
      <vt:lpstr>Wingdings 3</vt:lpstr>
      <vt:lpstr>幼圆</vt:lpstr>
      <vt:lpstr>Britannic Bold</vt:lpstr>
      <vt:lpstr>Slice</vt:lpstr>
      <vt:lpstr>632</vt:lpstr>
      <vt:lpstr>PowerPoint Presentation</vt:lpstr>
      <vt:lpstr>PowerPoint Presentation</vt:lpstr>
      <vt:lpstr>PowerPoint Presentation</vt:lpstr>
      <vt:lpstr>Here is the set of variables contained in the data</vt:lpstr>
      <vt:lpstr>Exploratory data Analysis</vt:lpstr>
      <vt:lpstr>PowerPoint Presentation</vt:lpstr>
      <vt:lpstr>PowerPoint Presentation</vt:lpstr>
      <vt:lpstr>Box plot </vt:lpstr>
      <vt:lpstr>Removing outliers  </vt:lpstr>
      <vt:lpstr>PowerPoint Presentation</vt:lpstr>
      <vt:lpstr>This count plot shows the graph race vs income. It clearly shows that white race get more income than the other race.</vt:lpstr>
      <vt:lpstr>This is another obeservation from dataset , the countplot shows Sex vs income.  It shows that Males are higher income than females.</vt:lpstr>
      <vt:lpstr>This plot is about workclass vs income and shows that private workclass get higher income  than other workclasses.</vt:lpstr>
      <vt:lpstr>Handling Categorical to Numerical</vt:lpstr>
      <vt:lpstr>Data Standardization :</vt:lpstr>
      <vt:lpstr>Data Balancing :</vt:lpstr>
      <vt:lpstr>Stratified  Sampling :</vt:lpstr>
      <vt:lpstr>Comparing results with oversampling and stratified samplings </vt:lpstr>
      <vt:lpstr>Comparing results with Accuracy and cross valiadation Accuracy :</vt:lpstr>
      <vt:lpstr>PowerPoint Presentation</vt:lpstr>
      <vt:lpstr>Hypothesis by our own and its Applications of Model : </vt:lpstr>
      <vt:lpstr>Choosing best fit model according to problem statement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刘影</dc:creator>
  <cp:lastModifiedBy>Pradnya</cp:lastModifiedBy>
  <cp:revision>62</cp:revision>
  <dcterms:created xsi:type="dcterms:W3CDTF">2015-05-05T08:02:00Z</dcterms:created>
  <dcterms:modified xsi:type="dcterms:W3CDTF">2023-01-13T06:15:44Z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4AD6CF4E72194CD0BE1ED8F611E87691</vt:lpwstr>
  </property>
</Properties>
</file>