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8" r:id="rId5"/>
    <p:sldId id="266" r:id="rId6"/>
    <p:sldId id="260" r:id="rId7"/>
    <p:sldId id="267" r:id="rId8"/>
    <p:sldId id="271" r:id="rId9"/>
    <p:sldId id="269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CFF8-B585-4C70-A3E1-7B881222B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0CFA-9BEE-4B5F-906A-43BAB5269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FB2B-21C1-4EA0-BB7B-6E3C2489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ACF3-534B-4919-B404-33D5D0F3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AA1B-9CCB-414F-B551-CDB8CE3B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09D0-EC5B-451B-A92E-0906B828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7284D-EBA7-49C4-A413-669E2C3D3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2900-8896-4379-AF29-E3B0FD84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A5A0-477E-44E8-8406-C93253B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2D2F-768F-42C8-8A07-80BF6F88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8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C35EA-97C6-4B63-A75A-A4E1A8329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D911B-35B9-4442-B63B-62A8EBA8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EA33-DAEE-4966-ADAA-FBBCA8EB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2232-2DC6-4C40-BBCC-E1E54264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D23C-E1E0-41B1-9956-278DD1BD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72C-D2A9-4B3B-8CC2-6D6A5285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8AB6-5B56-450C-B6C4-556041B5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1DB8-7C40-413C-891B-B1E54824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AFB0-0616-4B7A-9314-BE4DEE76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C234-DEC7-4988-B5EC-BA119FE4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5F52-995B-499F-ACAF-2264C76E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F9A54-3AC4-4B25-BF3B-0384006A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E745-09B0-4F09-B1EC-E689E3DD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E2B2-49AF-41BA-B5AE-70332FCD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B590-BD9C-4B13-9F4C-DB64F10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6FB1-B0F2-420F-86DC-A788EEB1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F47-F1EF-422C-8DC3-008290E6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10738-B9D8-4A2D-9A13-E35824AE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6CA7E-436A-47F0-B1F5-196671A5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4CEA8-D4C4-450A-950D-8ADB9DE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50FFF-EDA7-4780-9003-9C16351F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5AD-A201-4E06-8393-8071A646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8EC0C-C1CC-42F8-A977-97A176DD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F8B83-763E-41B8-B6D0-BF30D9002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0CC41-DF5E-4FAC-90A9-21F7DE8A4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9006E-4F55-4475-82CE-484BD92FF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EA58B-A3A0-4518-9AD6-9381EFC1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C085E-9592-464A-94E5-2292B39B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03B06-100C-4C29-8573-64A78173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09B-5F6A-476D-9771-22249F7B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D080D-DF87-4224-AB3F-EE3BAF05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DF251-1689-4977-8F6F-DC364BAC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215B6-734F-4530-9292-867DB15A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D6DD-1FEC-4568-8FA1-556705D3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97A1A-CE8E-4A5B-A7A6-9173C5B6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1681-AFEC-4642-B73F-F8A4838B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786B-A581-45F5-89F4-6BB51A52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7CB0-DACA-41E4-88F7-E9E31C7A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D9800-ACFD-40FE-9430-34FC48D3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E484-AB54-498F-81D9-24932C7B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E75B2-7103-4189-BE4C-81FF619C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3B0B1-A251-438A-BDC7-13FC1DB1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310F-4E3F-443E-978B-7C9410FF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7B7-1095-4340-8FE5-D0D67EDF7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87E7-A13C-4F64-A969-B53D86CF3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1D01-EE4A-4317-A037-CCA4AD3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E4D35-102E-4FB8-BAE4-D6FC178A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F16BA-185A-48ED-B897-F770719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ECBFD-882B-4C17-8248-FA84A85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C280F-52FA-4EDF-8E8E-9296D6D2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6108-6FA1-4F6E-8F6D-224398B0B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1F45-D40B-4246-8A8C-B9D278E7AAA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50C4-5744-4D9C-83C7-BADBA2E66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890E-4A82-48BC-9DE7-6D016586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ABFB-508C-46F4-AA19-5CB3F3F8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amazon-met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446FFCA-637A-4A90-91EC-B6EA134F0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0" y="0"/>
            <a:ext cx="12328398" cy="68579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D1AC01-82F9-42D9-A824-3F04E8966DE4}"/>
              </a:ext>
            </a:extLst>
          </p:cNvPr>
          <p:cNvSpPr txBox="1"/>
          <p:nvPr/>
        </p:nvSpPr>
        <p:spPr>
          <a:xfrm>
            <a:off x="6026949" y="2207602"/>
            <a:ext cx="6041899" cy="188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>
              <a:latin typeface="+mj-lt"/>
            </a:endParaRPr>
          </a:p>
          <a:p>
            <a:r>
              <a:rPr lang="en-US" sz="4000" i="0" u="none" strike="noStrike" dirty="0">
                <a:effectLst/>
                <a:latin typeface="+mj-lt"/>
              </a:rPr>
              <a:t>Optimization Techniques for Recommendation System </a:t>
            </a:r>
            <a:endParaRPr lang="en-US" sz="40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08BBC-3323-46E6-AD49-4CC857D34DAF}"/>
              </a:ext>
            </a:extLst>
          </p:cNvPr>
          <p:cNvSpPr txBox="1"/>
          <p:nvPr/>
        </p:nvSpPr>
        <p:spPr>
          <a:xfrm>
            <a:off x="8658226" y="5032508"/>
            <a:ext cx="30179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effectLst/>
                <a:latin typeface="+mj-lt"/>
              </a:rPr>
              <a:t>Syed Inshal Raza Naqvi</a:t>
            </a:r>
            <a:endParaRPr lang="en-US" sz="2000" dirty="0">
              <a:effectLst/>
              <a:latin typeface="+mj-lt"/>
            </a:endParaRPr>
          </a:p>
          <a:p>
            <a:pPr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effectLst/>
                <a:latin typeface="+mj-lt"/>
              </a:rPr>
              <a:t>Zain Mudassar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effectLst/>
                <a:latin typeface="+mj-lt"/>
              </a:rPr>
              <a:t>Pradnya Nimbekar</a:t>
            </a: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54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64" y="580014"/>
            <a:ext cx="9833548" cy="66559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DF898-C8D7-4C77-9BA9-71F317E0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based approach in ranking algorithms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proposed graph structure has been mainly used here for finding the closeness between users and items.</a:t>
            </a:r>
          </a:p>
        </p:txBody>
      </p:sp>
    </p:spTree>
    <p:extLst>
      <p:ext uri="{BB962C8B-B14F-4D97-AF65-F5344CB8AC3E}">
        <p14:creationId xmlns:p14="http://schemas.microsoft.com/office/powerpoint/2010/main" val="325137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563" y="2887646"/>
            <a:ext cx="3442567" cy="912829"/>
          </a:xfrm>
        </p:spPr>
        <p:txBody>
          <a:bodyPr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3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65" y="1058783"/>
            <a:ext cx="9833548" cy="66559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Need of Recommendation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0" y="1160896"/>
            <a:ext cx="7755223" cy="53637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 correct decisions</a:t>
            </a:r>
          </a:p>
          <a:p>
            <a:endParaRPr lang="en-US" sz="2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 sales </a:t>
            </a:r>
          </a:p>
          <a:p>
            <a:endParaRPr lang="en-US" sz="2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Retain the customers</a:t>
            </a:r>
          </a:p>
          <a:p>
            <a:endParaRPr lang="en-US" sz="2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 the shopping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06366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01" y="16192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228725"/>
            <a:ext cx="9736424" cy="47661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methods for the recommendation system: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Content-Based</a:t>
            </a:r>
          </a:p>
          <a:p>
            <a:pPr lvl="1"/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Collaborative filtering </a:t>
            </a:r>
          </a:p>
          <a:p>
            <a:pPr lvl="1"/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Rating Oriented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Ranking Oriented</a:t>
            </a:r>
          </a:p>
        </p:txBody>
      </p:sp>
    </p:spTree>
    <p:extLst>
      <p:ext uri="{BB962C8B-B14F-4D97-AF65-F5344CB8AC3E}">
        <p14:creationId xmlns:p14="http://schemas.microsoft.com/office/powerpoint/2010/main" val="11411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01" y="677059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Ranking Based Algorithm?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228725"/>
            <a:ext cx="9736424" cy="47661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Unavailability of rating data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Implicit feedback</a:t>
            </a: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49" y="150072"/>
            <a:ext cx="10067619" cy="2814926"/>
          </a:xfrm>
        </p:spPr>
        <p:txBody>
          <a:bodyPr anchor="b">
            <a:normAutofit fontScale="90000"/>
          </a:bodyPr>
          <a:lstStyle/>
          <a:p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Common Approach:</a:t>
            </a:r>
            <a:br>
              <a:rPr lang="en-US" sz="4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Optimized Approach: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680" y="323850"/>
            <a:ext cx="9470334" cy="7477127"/>
          </a:xfrm>
        </p:spPr>
        <p:txBody>
          <a:bodyPr anchor="ctr">
            <a:normAutofit/>
          </a:bodyPr>
          <a:lstStyle/>
          <a:p>
            <a:r>
              <a:rPr lang="en-US" sz="1800" i="0" u="none" strike="noStrike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Neighbor-based collaborative filtering</a:t>
            </a: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i="0" u="none" strike="noStrike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i="0" u="none" strike="noStrike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Graph based recommendation system with Social Network Analysis based on co-purchase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i="0" u="none" strike="noStrike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Constructing a graph representing the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Making recommendations by analyzing the data</a:t>
            </a:r>
            <a:endParaRPr lang="en-US" sz="1400" i="0" u="none" strike="noStrike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Ego Network</a:t>
            </a: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A4E2-A8F4-422A-932C-31EF8C99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08" y="4952477"/>
            <a:ext cx="2553083" cy="19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6" y="4142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sz="3600" b="1" dirty="0">
                <a:solidFill>
                  <a:srgbClr val="002060"/>
                </a:solidFill>
              </a:rPr>
              <a:t> 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61" y="1546713"/>
            <a:ext cx="10407163" cy="4895861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Source: </a:t>
            </a:r>
            <a:r>
              <a:rPr lang="en-US" sz="1400" b="0" i="0" u="sng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https://snap.stanford.edu/data/amazon-meta.html</a:t>
            </a:r>
            <a:endParaRPr lang="en-US" sz="1400" b="0" i="0" u="sng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050" b="0" dirty="0">
              <a:solidFill>
                <a:srgbClr val="00206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The dataset contains product metadata and review information about 548,552 different products. For each product the following information is available:</a:t>
            </a:r>
            <a:endParaRPr lang="en-US" sz="1050" b="0" dirty="0">
              <a:solidFill>
                <a:srgbClr val="002060"/>
              </a:solidFill>
              <a:effectLst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Product ID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: numeric values (0,1,2….,548,551)</a:t>
            </a:r>
          </a:p>
          <a:p>
            <a:pPr lvl="1" fontAlgn="base">
              <a:spcBef>
                <a:spcPts val="0"/>
              </a:spcBef>
            </a:pPr>
            <a:endParaRPr lang="en-US" sz="1400" b="0" i="0" u="none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ASIN: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 Amazon Standard Identification Number is a 10-character alphanumeric UID assigned by Amazon for product identification.</a:t>
            </a:r>
          </a:p>
          <a:p>
            <a:pPr lvl="1" fontAlgn="base">
              <a:spcBef>
                <a:spcPts val="0"/>
              </a:spcBef>
            </a:pPr>
            <a:endParaRPr lang="en-US" sz="1400" b="0" i="0" u="none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Title: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 Name of the Product.</a:t>
            </a:r>
          </a:p>
          <a:p>
            <a:pPr lvl="1" fontAlgn="base">
              <a:spcBef>
                <a:spcPts val="0"/>
              </a:spcBef>
            </a:pPr>
            <a:endParaRPr lang="en-US" sz="1400" b="1" i="0" u="none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Group: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 Product type, could be books, music CDs, DVDs and VHS video tapes.</a:t>
            </a:r>
          </a:p>
          <a:p>
            <a:pPr lvl="1" fontAlgn="base">
              <a:spcBef>
                <a:spcPts val="0"/>
              </a:spcBef>
            </a:pPr>
            <a:endParaRPr lang="en-US" sz="1400" b="1" i="0" u="none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SalesRank: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 Representation of the sales of that product compared to the others in its category.</a:t>
            </a:r>
          </a:p>
          <a:p>
            <a:pPr lvl="1" fontAlgn="base">
              <a:spcBef>
                <a:spcPts val="0"/>
              </a:spcBef>
            </a:pPr>
            <a:endParaRPr lang="en-US" sz="1400" b="1" i="0" u="none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Similar: 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ASINs of co-purchased products i.e., people who buy A also buy B.</a:t>
            </a:r>
          </a:p>
          <a:p>
            <a:pPr lvl="1" fontAlgn="base">
              <a:spcBef>
                <a:spcPts val="0"/>
              </a:spcBef>
            </a:pPr>
            <a:endParaRPr lang="en-US" sz="1400" b="1" i="0" u="none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Categories: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 Gives the specification of the product’s category hierarchy, e.g., genre etc. (separated by |, category id in [ ]).</a:t>
            </a:r>
          </a:p>
          <a:p>
            <a:pPr lvl="1" fontAlgn="base">
              <a:spcBef>
                <a:spcPts val="0"/>
              </a:spcBef>
            </a:pPr>
            <a:endParaRPr lang="en-US" sz="1400" b="1" i="0" u="none" strike="noStrike" dirty="0"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Reviews: </a:t>
            </a:r>
            <a:r>
              <a:rPr lang="en-US" sz="1400" i="0" u="none" strike="noStrike" dirty="0"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Total number of reviews and average rating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1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9025"/>
            <a:ext cx="9985644" cy="66559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Structure: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21" y="950934"/>
            <a:ext cx="9470028" cy="5830868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84A8B-F0C0-4676-9826-09B0223C10AA}"/>
              </a:ext>
            </a:extLst>
          </p:cNvPr>
          <p:cNvSpPr txBox="1"/>
          <p:nvPr/>
        </p:nvSpPr>
        <p:spPr>
          <a:xfrm>
            <a:off x="961416" y="2301649"/>
            <a:ext cx="833437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Nodes: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ASINs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Edges: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Relation- two ASINs had an edge if they were co-purchased.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Edge weight: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ased on the category similarity of the products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DegreeCentrality: 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ount of the number of neighbors a node has.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ClusteringCoeff:</a:t>
            </a:r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measure of the degree to which nodes in a graph tend to cluster together.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1776837"/>
            <a:ext cx="9985644" cy="665599"/>
          </a:xfrm>
        </p:spPr>
        <p:txBody>
          <a:bodyPr anchor="b">
            <a:normAutofit fontScale="90000"/>
          </a:bodyPr>
          <a:lstStyle/>
          <a:p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Implementation:</a:t>
            </a: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31" y="1695209"/>
            <a:ext cx="8079577" cy="5440711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Read data from amazon-meta.txt and populate amazon products nested dictionary.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2. Create books-specific dictionary exclusively for books.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3. Remove any </a:t>
            </a:r>
            <a:r>
              <a:rPr lang="en-US" sz="1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copurchased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items from </a:t>
            </a:r>
            <a:r>
              <a:rPr lang="en-US" sz="1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copurchase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 if we don't have metadata associated with it.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4. Create a product </a:t>
            </a:r>
            <a:r>
              <a:rPr lang="en-US" sz="1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copurchase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graph for analysis where the graph nodes for product ASINs and graph 	edge exists if two products were </a:t>
            </a:r>
            <a:r>
              <a:rPr lang="en-US" sz="1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copurchased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with edge weight being a measure of category similarity 	between ASINs 	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5. Get Degree Centrality and clustering coefficients of each ASIN and add it to </a:t>
            </a:r>
            <a:r>
              <a:rPr lang="en-US" sz="1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amazonBooks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metadata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6. Write </a:t>
            </a:r>
            <a:r>
              <a:rPr lang="en-US" sz="1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amazonBooks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to file and then write </a:t>
            </a:r>
            <a:r>
              <a:rPr lang="en-US" sz="1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copurchaseGraph</a:t>
            </a:r>
            <a:r>
              <a:rPr lang="en-US" sz="1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to file </a:t>
            </a: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Ego Network</a:t>
            </a: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C7DFF275-C72A-42EC-80D2-582A45BD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04" y="3626172"/>
            <a:ext cx="4763229" cy="32370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4CCEAE-BE59-4AB8-9CC2-F542B0035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99" y="4073342"/>
            <a:ext cx="3770278" cy="26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F240-17F6-4BD3-924C-64E88CA1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50934"/>
            <a:ext cx="9985644" cy="66559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6B8-2C5C-4738-A4E9-B1E5D44D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71" y="-201339"/>
            <a:ext cx="9470028" cy="58308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Taking Recommendations:</a:t>
            </a:r>
          </a:p>
          <a:p>
            <a:endParaRPr lang="en-US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F73CD1-5F2A-4AF3-94CF-A6783211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75" y="3140981"/>
            <a:ext cx="10061460" cy="21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491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Georgia</vt:lpstr>
      <vt:lpstr>Wingdings</vt:lpstr>
      <vt:lpstr>Office Theme</vt:lpstr>
      <vt:lpstr>PowerPoint Presentation</vt:lpstr>
      <vt:lpstr>Need of Recommendation Systems</vt:lpstr>
      <vt:lpstr>The Solutions</vt:lpstr>
      <vt:lpstr>Why Ranking Based Algorithm?</vt:lpstr>
      <vt:lpstr>        Common Approach:   Optimized Approach:</vt:lpstr>
      <vt:lpstr>Dataset :</vt:lpstr>
      <vt:lpstr>Graph Structure:</vt:lpstr>
      <vt:lpstr> Implementation:    </vt:lpstr>
      <vt:lpstr>Implementation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for Recommendation System</dc:title>
  <dc:creator>Nimbekar, Pradnya Rajendra</dc:creator>
  <cp:lastModifiedBy>Nimbekar, Pradnya Rajendra</cp:lastModifiedBy>
  <cp:revision>32</cp:revision>
  <dcterms:created xsi:type="dcterms:W3CDTF">2021-04-29T01:30:28Z</dcterms:created>
  <dcterms:modified xsi:type="dcterms:W3CDTF">2021-04-29T09:12:40Z</dcterms:modified>
</cp:coreProperties>
</file>